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56" r:id="rId3"/>
    <p:sldId id="257" r:id="rId4"/>
  </p:sldIdLst>
  <p:sldSz cx="6858000" cy="9144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2248" y="64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printerSettings" Target="printerSettings/printerSettings1.bin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Relationship Id="rId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1/28/13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1/28/13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1/28/13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1/28/13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1/28/13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1/28/13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1/28/13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1/28/13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1/28/13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1/28/13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1/28/13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1/28/13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themeOverride" Target="../theme/themeOverride1.xml"/><Relationship Id="rId2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Database Systems I</a:t>
            </a:r>
            <a:br>
              <a:rPr lang="en-US" sz="2400" dirty="0" smtClean="0"/>
            </a:br>
            <a:r>
              <a:rPr lang="en-US" sz="2400" dirty="0" smtClean="0"/>
              <a:t>CS3431</a:t>
            </a:r>
            <a:br>
              <a:rPr lang="en-US" sz="2400" dirty="0" smtClean="0"/>
            </a:br>
            <a:r>
              <a:rPr lang="en-US" sz="2400" dirty="0" smtClean="0"/>
              <a:t>C-2013</a:t>
            </a:r>
            <a:br>
              <a:rPr lang="en-US" sz="2400" dirty="0" smtClean="0"/>
            </a:b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 smtClean="0"/>
              <a:t>Solution of </a:t>
            </a:r>
            <a:r>
              <a:rPr lang="en-US" sz="2400" dirty="0" smtClean="0"/>
              <a:t>Project 1</a:t>
            </a:r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9A61FC-472A-2049-84BD-E7011125BFE3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116792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4" name="Group 73"/>
          <p:cNvGrpSpPr/>
          <p:nvPr/>
        </p:nvGrpSpPr>
        <p:grpSpPr>
          <a:xfrm>
            <a:off x="76200" y="76200"/>
            <a:ext cx="3429000" cy="3664855"/>
            <a:chOff x="0" y="297545"/>
            <a:chExt cx="3455661" cy="3741055"/>
          </a:xfrm>
        </p:grpSpPr>
        <p:sp>
          <p:nvSpPr>
            <p:cNvPr id="4" name="Rectangle 3"/>
            <p:cNvSpPr/>
            <p:nvPr/>
          </p:nvSpPr>
          <p:spPr>
            <a:xfrm>
              <a:off x="1302588" y="1130420"/>
              <a:ext cx="820947" cy="4191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 smtClean="0"/>
                <a:t>Emp</a:t>
              </a:r>
              <a:endParaRPr lang="en-US" sz="1400" dirty="0"/>
            </a:p>
          </p:txBody>
        </p:sp>
        <p:sp>
          <p:nvSpPr>
            <p:cNvPr id="5" name="Oval 4"/>
            <p:cNvSpPr/>
            <p:nvPr/>
          </p:nvSpPr>
          <p:spPr>
            <a:xfrm>
              <a:off x="447854" y="497457"/>
              <a:ext cx="533400" cy="304800"/>
            </a:xfrm>
            <a:prstGeom prst="ellipse">
              <a:avLst/>
            </a:prstGeom>
            <a:ln w="952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800" u="sng" dirty="0" smtClean="0"/>
                <a:t>ID</a:t>
              </a:r>
              <a:endParaRPr lang="en-US" sz="800" u="sng" dirty="0"/>
            </a:p>
          </p:txBody>
        </p:sp>
        <p:sp>
          <p:nvSpPr>
            <p:cNvPr id="7" name="Oval 6"/>
            <p:cNvSpPr/>
            <p:nvPr/>
          </p:nvSpPr>
          <p:spPr>
            <a:xfrm>
              <a:off x="0" y="876300"/>
              <a:ext cx="533400" cy="304800"/>
            </a:xfrm>
            <a:prstGeom prst="ellipse">
              <a:avLst/>
            </a:prstGeom>
            <a:ln w="952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800" dirty="0" smtClean="0"/>
                <a:t>Job title</a:t>
              </a:r>
              <a:endParaRPr lang="en-US" sz="800" dirty="0"/>
            </a:p>
          </p:txBody>
        </p:sp>
        <p:sp>
          <p:nvSpPr>
            <p:cNvPr id="8" name="Oval 7"/>
            <p:cNvSpPr/>
            <p:nvPr/>
          </p:nvSpPr>
          <p:spPr>
            <a:xfrm>
              <a:off x="2475422" y="605220"/>
              <a:ext cx="838200" cy="304800"/>
            </a:xfrm>
            <a:prstGeom prst="ellipse">
              <a:avLst/>
            </a:prstGeom>
            <a:ln w="952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800" dirty="0" smtClean="0"/>
                <a:t>Office#</a:t>
              </a:r>
              <a:endParaRPr lang="en-US" sz="800" dirty="0"/>
            </a:p>
          </p:txBody>
        </p:sp>
        <p:sp>
          <p:nvSpPr>
            <p:cNvPr id="9" name="Oval 8"/>
            <p:cNvSpPr/>
            <p:nvPr/>
          </p:nvSpPr>
          <p:spPr>
            <a:xfrm>
              <a:off x="981254" y="297545"/>
              <a:ext cx="847546" cy="304800"/>
            </a:xfrm>
            <a:prstGeom prst="ellipse">
              <a:avLst/>
            </a:prstGeom>
            <a:ln w="952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800" dirty="0" err="1" smtClean="0"/>
                <a:t>FName</a:t>
              </a:r>
              <a:endParaRPr lang="en-US" sz="800" dirty="0"/>
            </a:p>
          </p:txBody>
        </p:sp>
        <p:sp>
          <p:nvSpPr>
            <p:cNvPr id="10" name="Oval 9"/>
            <p:cNvSpPr/>
            <p:nvPr/>
          </p:nvSpPr>
          <p:spPr>
            <a:xfrm>
              <a:off x="12579" y="1339970"/>
              <a:ext cx="847546" cy="304800"/>
            </a:xfrm>
            <a:prstGeom prst="ellipse">
              <a:avLst/>
            </a:prstGeom>
            <a:ln w="952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800" dirty="0" smtClean="0"/>
                <a:t>Salary</a:t>
              </a:r>
            </a:p>
          </p:txBody>
        </p:sp>
        <p:cxnSp>
          <p:nvCxnSpPr>
            <p:cNvPr id="12" name="Straight Connector 11"/>
            <p:cNvCxnSpPr>
              <a:stCxn id="5" idx="5"/>
              <a:endCxn id="4" idx="0"/>
            </p:cNvCxnSpPr>
            <p:nvPr/>
          </p:nvCxnSpPr>
          <p:spPr>
            <a:xfrm>
              <a:off x="903139" y="757620"/>
              <a:ext cx="809923" cy="372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>
              <a:stCxn id="9" idx="4"/>
              <a:endCxn id="4" idx="0"/>
            </p:cNvCxnSpPr>
            <p:nvPr/>
          </p:nvCxnSpPr>
          <p:spPr>
            <a:xfrm>
              <a:off x="1405027" y="602345"/>
              <a:ext cx="308035" cy="52807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>
              <a:stCxn id="8" idx="4"/>
              <a:endCxn id="4" idx="0"/>
            </p:cNvCxnSpPr>
            <p:nvPr/>
          </p:nvCxnSpPr>
          <p:spPr>
            <a:xfrm flipH="1">
              <a:off x="1713062" y="910020"/>
              <a:ext cx="1181460" cy="220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>
              <a:stCxn id="7" idx="6"/>
              <a:endCxn id="4" idx="1"/>
            </p:cNvCxnSpPr>
            <p:nvPr/>
          </p:nvCxnSpPr>
          <p:spPr>
            <a:xfrm>
              <a:off x="533400" y="1028700"/>
              <a:ext cx="769188" cy="31127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>
              <a:stCxn id="10" idx="6"/>
              <a:endCxn id="4" idx="1"/>
            </p:cNvCxnSpPr>
            <p:nvPr/>
          </p:nvCxnSpPr>
          <p:spPr>
            <a:xfrm flipV="1">
              <a:off x="860125" y="1339970"/>
              <a:ext cx="442463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Oval 23"/>
            <p:cNvSpPr/>
            <p:nvPr/>
          </p:nvSpPr>
          <p:spPr>
            <a:xfrm>
              <a:off x="1981200" y="315584"/>
              <a:ext cx="913322" cy="304800"/>
            </a:xfrm>
            <a:prstGeom prst="ellipse">
              <a:avLst/>
            </a:prstGeom>
            <a:ln w="952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800" dirty="0" err="1" smtClean="0"/>
                <a:t>LName</a:t>
              </a:r>
              <a:endParaRPr lang="en-US" sz="800" dirty="0"/>
            </a:p>
          </p:txBody>
        </p:sp>
        <p:cxnSp>
          <p:nvCxnSpPr>
            <p:cNvPr id="26" name="Straight Connector 25"/>
            <p:cNvCxnSpPr>
              <a:stCxn id="24" idx="4"/>
              <a:endCxn id="4" idx="0"/>
            </p:cNvCxnSpPr>
            <p:nvPr/>
          </p:nvCxnSpPr>
          <p:spPr>
            <a:xfrm flipH="1">
              <a:off x="1713062" y="620384"/>
              <a:ext cx="724799" cy="510036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33" name="Group 32"/>
            <p:cNvGrpSpPr/>
            <p:nvPr/>
          </p:nvGrpSpPr>
          <p:grpSpPr>
            <a:xfrm>
              <a:off x="981254" y="1795731"/>
              <a:ext cx="1494168" cy="547465"/>
              <a:chOff x="981254" y="1795731"/>
              <a:chExt cx="1494168" cy="547465"/>
            </a:xfrm>
          </p:grpSpPr>
          <p:sp>
            <p:nvSpPr>
              <p:cNvPr id="31" name="Isosceles Triangle 30"/>
              <p:cNvSpPr/>
              <p:nvPr/>
            </p:nvSpPr>
            <p:spPr>
              <a:xfrm>
                <a:off x="981254" y="1795731"/>
                <a:ext cx="1494168" cy="537866"/>
              </a:xfrm>
              <a:prstGeom prst="triangle">
                <a:avLst>
                  <a:gd name="adj" fmla="val 50356"/>
                </a:avLst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 sz="1200" dirty="0"/>
              </a:p>
            </p:txBody>
          </p:sp>
          <p:sp>
            <p:nvSpPr>
              <p:cNvPr id="32" name="TextBox 31"/>
              <p:cNvSpPr txBox="1"/>
              <p:nvPr/>
            </p:nvSpPr>
            <p:spPr>
              <a:xfrm>
                <a:off x="1126645" y="1871932"/>
                <a:ext cx="1135273" cy="471264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 smtClean="0"/>
                  <a:t>Is A </a:t>
                </a:r>
              </a:p>
              <a:p>
                <a:pPr algn="ctr"/>
                <a:r>
                  <a:rPr lang="en-US" sz="1200" dirty="0" smtClean="0">
                    <a:solidFill>
                      <a:srgbClr val="FF0000"/>
                    </a:solidFill>
                  </a:rPr>
                  <a:t>Total , Disjoint </a:t>
                </a:r>
                <a:endParaRPr lang="en-US" sz="1200" dirty="0">
                  <a:solidFill>
                    <a:srgbClr val="FF0000"/>
                  </a:solidFill>
                </a:endParaRPr>
              </a:p>
            </p:txBody>
          </p:sp>
        </p:grpSp>
        <p:cxnSp>
          <p:nvCxnSpPr>
            <p:cNvPr id="35" name="Straight Connector 34"/>
            <p:cNvCxnSpPr>
              <a:stCxn id="4" idx="2"/>
              <a:endCxn id="31" idx="0"/>
            </p:cNvCxnSpPr>
            <p:nvPr/>
          </p:nvCxnSpPr>
          <p:spPr>
            <a:xfrm>
              <a:off x="1713062" y="1549520"/>
              <a:ext cx="20595" cy="24621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6" name="Rectangle 35"/>
            <p:cNvSpPr/>
            <p:nvPr/>
          </p:nvSpPr>
          <p:spPr>
            <a:xfrm>
              <a:off x="304080" y="2720196"/>
              <a:ext cx="820947" cy="4191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 smtClean="0"/>
                <a:t>Reg</a:t>
              </a:r>
              <a:endParaRPr lang="en-US" sz="1400" dirty="0"/>
            </a:p>
          </p:txBody>
        </p:sp>
        <p:cxnSp>
          <p:nvCxnSpPr>
            <p:cNvPr id="38" name="Straight Connector 37"/>
            <p:cNvCxnSpPr>
              <a:stCxn id="31" idx="3"/>
              <a:endCxn id="36" idx="0"/>
            </p:cNvCxnSpPr>
            <p:nvPr/>
          </p:nvCxnSpPr>
          <p:spPr>
            <a:xfrm flipH="1">
              <a:off x="714554" y="2333597"/>
              <a:ext cx="1019103" cy="38659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9" name="Rectangle 38"/>
            <p:cNvSpPr/>
            <p:nvPr/>
          </p:nvSpPr>
          <p:spPr>
            <a:xfrm>
              <a:off x="1522201" y="2716961"/>
              <a:ext cx="820947" cy="4191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 smtClean="0"/>
                <a:t>Div M</a:t>
              </a:r>
              <a:endParaRPr lang="en-US" sz="1400" dirty="0"/>
            </a:p>
          </p:txBody>
        </p:sp>
        <p:sp>
          <p:nvSpPr>
            <p:cNvPr id="40" name="Rectangle 39"/>
            <p:cNvSpPr/>
            <p:nvPr/>
          </p:nvSpPr>
          <p:spPr>
            <a:xfrm>
              <a:off x="2590800" y="2720196"/>
              <a:ext cx="820947" cy="4191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 smtClean="0"/>
                <a:t>Gen M</a:t>
              </a:r>
              <a:endParaRPr lang="en-US" sz="1400" dirty="0"/>
            </a:p>
          </p:txBody>
        </p:sp>
        <p:sp>
          <p:nvSpPr>
            <p:cNvPr id="41" name="Flowchart: Decision 40"/>
            <p:cNvSpPr/>
            <p:nvPr/>
          </p:nvSpPr>
          <p:spPr>
            <a:xfrm>
              <a:off x="537548" y="3505200"/>
              <a:ext cx="1361295" cy="533400"/>
            </a:xfrm>
            <a:prstGeom prst="flowChartDecision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900" dirty="0" smtClean="0">
                  <a:ln w="9525">
                    <a:solidFill>
                      <a:schemeClr val="tx1"/>
                    </a:solidFill>
                  </a:ln>
                </a:rPr>
                <a:t>R-manage</a:t>
              </a:r>
              <a:endParaRPr lang="en-US" sz="900" dirty="0">
                <a:ln w="9525">
                  <a:solidFill>
                    <a:schemeClr val="tx1"/>
                  </a:solidFill>
                </a:ln>
              </a:endParaRPr>
            </a:p>
          </p:txBody>
        </p:sp>
        <p:cxnSp>
          <p:nvCxnSpPr>
            <p:cNvPr id="44" name="Straight Connector 43"/>
            <p:cNvCxnSpPr>
              <a:stCxn id="36" idx="2"/>
              <a:endCxn id="41" idx="1"/>
            </p:cNvCxnSpPr>
            <p:nvPr/>
          </p:nvCxnSpPr>
          <p:spPr>
            <a:xfrm flipH="1">
              <a:off x="537548" y="3139296"/>
              <a:ext cx="177006" cy="63260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5"/>
            <p:cNvCxnSpPr>
              <a:stCxn id="31" idx="3"/>
              <a:endCxn id="39" idx="0"/>
            </p:cNvCxnSpPr>
            <p:nvPr/>
          </p:nvCxnSpPr>
          <p:spPr>
            <a:xfrm>
              <a:off x="1733657" y="2333597"/>
              <a:ext cx="199018" cy="38336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/>
            <p:cNvCxnSpPr>
              <a:stCxn id="32" idx="2"/>
            </p:cNvCxnSpPr>
            <p:nvPr/>
          </p:nvCxnSpPr>
          <p:spPr>
            <a:xfrm>
              <a:off x="1694282" y="2343196"/>
              <a:ext cx="1405471" cy="3770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Arrow Connector 49"/>
            <p:cNvCxnSpPr>
              <a:stCxn id="41" idx="3"/>
            </p:cNvCxnSpPr>
            <p:nvPr/>
          </p:nvCxnSpPr>
          <p:spPr>
            <a:xfrm flipH="1" flipV="1">
              <a:off x="1843020" y="3097782"/>
              <a:ext cx="55823" cy="674119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1"/>
            <p:cNvCxnSpPr>
              <a:stCxn id="39" idx="2"/>
              <a:endCxn id="68" idx="1"/>
            </p:cNvCxnSpPr>
            <p:nvPr/>
          </p:nvCxnSpPr>
          <p:spPr>
            <a:xfrm>
              <a:off x="1932675" y="3136062"/>
              <a:ext cx="142787" cy="63583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Arrow Connector 53"/>
            <p:cNvCxnSpPr>
              <a:stCxn id="68" idx="3"/>
              <a:endCxn id="40" idx="2"/>
            </p:cNvCxnSpPr>
            <p:nvPr/>
          </p:nvCxnSpPr>
          <p:spPr>
            <a:xfrm flipH="1" flipV="1">
              <a:off x="3001274" y="3139296"/>
              <a:ext cx="454387" cy="632604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8" name="Flowchart: Decision 67"/>
            <p:cNvSpPr/>
            <p:nvPr/>
          </p:nvSpPr>
          <p:spPr>
            <a:xfrm>
              <a:off x="2075462" y="3505200"/>
              <a:ext cx="1380199" cy="533400"/>
            </a:xfrm>
            <a:prstGeom prst="flowChartDecision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900" dirty="0" smtClean="0">
                  <a:ln w="9525">
                    <a:solidFill>
                      <a:schemeClr val="tx1"/>
                    </a:solidFill>
                  </a:ln>
                </a:rPr>
                <a:t>D-manage</a:t>
              </a:r>
              <a:endParaRPr lang="en-US" sz="900" dirty="0">
                <a:ln w="9525">
                  <a:solidFill>
                    <a:schemeClr val="tx1"/>
                  </a:solidFill>
                </a:ln>
              </a:endParaRPr>
            </a:p>
          </p:txBody>
        </p:sp>
      </p:grpSp>
      <p:sp>
        <p:nvSpPr>
          <p:cNvPr id="75" name="Rectangle 74"/>
          <p:cNvSpPr/>
          <p:nvPr/>
        </p:nvSpPr>
        <p:spPr>
          <a:xfrm>
            <a:off x="4876800" y="711356"/>
            <a:ext cx="1143000" cy="58404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Equipment type</a:t>
            </a:r>
            <a:endParaRPr lang="en-US" sz="1400" dirty="0"/>
          </a:p>
        </p:txBody>
      </p:sp>
      <p:sp>
        <p:nvSpPr>
          <p:cNvPr id="76" name="Oval 75"/>
          <p:cNvSpPr/>
          <p:nvPr/>
        </p:nvSpPr>
        <p:spPr>
          <a:xfrm>
            <a:off x="4191000" y="282674"/>
            <a:ext cx="533400" cy="241694"/>
          </a:xfrm>
          <a:prstGeom prst="ellipse">
            <a:avLst/>
          </a:prstGeom>
          <a:ln w="952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800" u="sng" dirty="0" smtClean="0"/>
              <a:t>ID</a:t>
            </a:r>
            <a:endParaRPr lang="en-US" sz="800" u="sng" dirty="0"/>
          </a:p>
        </p:txBody>
      </p:sp>
      <p:sp>
        <p:nvSpPr>
          <p:cNvPr id="77" name="Oval 76"/>
          <p:cNvSpPr/>
          <p:nvPr/>
        </p:nvSpPr>
        <p:spPr>
          <a:xfrm>
            <a:off x="4997094" y="76200"/>
            <a:ext cx="609599" cy="298592"/>
          </a:xfrm>
          <a:prstGeom prst="ellipse">
            <a:avLst/>
          </a:prstGeom>
          <a:ln w="952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800" dirty="0" smtClean="0"/>
              <a:t>Desc</a:t>
            </a:r>
            <a:endParaRPr lang="en-US" sz="800" dirty="0"/>
          </a:p>
        </p:txBody>
      </p:sp>
      <p:sp>
        <p:nvSpPr>
          <p:cNvPr id="78" name="Oval 77"/>
          <p:cNvSpPr/>
          <p:nvPr/>
        </p:nvSpPr>
        <p:spPr>
          <a:xfrm>
            <a:off x="5715000" y="165263"/>
            <a:ext cx="990600" cy="256073"/>
          </a:xfrm>
          <a:prstGeom prst="ellipse">
            <a:avLst/>
          </a:prstGeom>
          <a:ln w="952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800" dirty="0" smtClean="0"/>
              <a:t>Instructions</a:t>
            </a:r>
            <a:endParaRPr lang="en-US" sz="800" dirty="0"/>
          </a:p>
        </p:txBody>
      </p:sp>
      <p:cxnSp>
        <p:nvCxnSpPr>
          <p:cNvPr id="80" name="Straight Connector 79"/>
          <p:cNvCxnSpPr>
            <a:stCxn id="76" idx="5"/>
            <a:endCxn id="75" idx="0"/>
          </p:cNvCxnSpPr>
          <p:nvPr/>
        </p:nvCxnSpPr>
        <p:spPr>
          <a:xfrm>
            <a:off x="4646285" y="488973"/>
            <a:ext cx="802015" cy="22238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Straight Connector 81"/>
          <p:cNvCxnSpPr>
            <a:stCxn id="77" idx="4"/>
            <a:endCxn id="75" idx="0"/>
          </p:cNvCxnSpPr>
          <p:nvPr/>
        </p:nvCxnSpPr>
        <p:spPr>
          <a:xfrm>
            <a:off x="5301894" y="374792"/>
            <a:ext cx="146406" cy="33656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Straight Connector 83"/>
          <p:cNvCxnSpPr>
            <a:stCxn id="78" idx="4"/>
            <a:endCxn id="75" idx="0"/>
          </p:cNvCxnSpPr>
          <p:nvPr/>
        </p:nvCxnSpPr>
        <p:spPr>
          <a:xfrm flipH="1">
            <a:off x="5448300" y="421336"/>
            <a:ext cx="762000" cy="29002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5" name="Flowchart: Decision 84"/>
          <p:cNvSpPr/>
          <p:nvPr/>
        </p:nvSpPr>
        <p:spPr>
          <a:xfrm>
            <a:off x="4953000" y="1581194"/>
            <a:ext cx="972508" cy="452262"/>
          </a:xfrm>
          <a:prstGeom prst="flowChartDecision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900" dirty="0" smtClean="0">
                <a:ln w="9525">
                  <a:solidFill>
                    <a:schemeClr val="tx1"/>
                  </a:solidFill>
                </a:ln>
              </a:rPr>
              <a:t>of</a:t>
            </a:r>
            <a:endParaRPr lang="en-US" sz="900" dirty="0">
              <a:ln w="9525">
                <a:solidFill>
                  <a:schemeClr val="tx1"/>
                </a:solidFill>
              </a:ln>
            </a:endParaRPr>
          </a:p>
        </p:txBody>
      </p:sp>
      <p:sp>
        <p:nvSpPr>
          <p:cNvPr id="86" name="Rectangle 85"/>
          <p:cNvSpPr/>
          <p:nvPr/>
        </p:nvSpPr>
        <p:spPr>
          <a:xfrm>
            <a:off x="5301894" y="2450233"/>
            <a:ext cx="1143000" cy="58404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Equipment</a:t>
            </a:r>
            <a:endParaRPr lang="en-US" sz="1400" dirty="0"/>
          </a:p>
        </p:txBody>
      </p:sp>
      <p:cxnSp>
        <p:nvCxnSpPr>
          <p:cNvPr id="88" name="Straight Connector 87"/>
          <p:cNvCxnSpPr>
            <a:stCxn id="85" idx="2"/>
            <a:endCxn id="86" idx="0"/>
          </p:cNvCxnSpPr>
          <p:nvPr/>
        </p:nvCxnSpPr>
        <p:spPr>
          <a:xfrm>
            <a:off x="5439254" y="2033456"/>
            <a:ext cx="434140" cy="41677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Straight Arrow Connector 89"/>
          <p:cNvCxnSpPr>
            <a:stCxn id="85" idx="0"/>
            <a:endCxn id="75" idx="2"/>
          </p:cNvCxnSpPr>
          <p:nvPr/>
        </p:nvCxnSpPr>
        <p:spPr>
          <a:xfrm flipV="1">
            <a:off x="5439254" y="1295400"/>
            <a:ext cx="9046" cy="28579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1" name="Flowchart: Decision 90"/>
          <p:cNvSpPr/>
          <p:nvPr/>
        </p:nvSpPr>
        <p:spPr>
          <a:xfrm>
            <a:off x="5105400" y="3429000"/>
            <a:ext cx="1133582" cy="452262"/>
          </a:xfrm>
          <a:prstGeom prst="flowChartDecision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900" dirty="0" smtClean="0">
                <a:ln w="9525">
                  <a:solidFill>
                    <a:schemeClr val="tx1"/>
                  </a:solidFill>
                </a:ln>
              </a:rPr>
              <a:t>contain</a:t>
            </a:r>
            <a:endParaRPr lang="en-US" sz="900" dirty="0">
              <a:ln w="9525">
                <a:solidFill>
                  <a:schemeClr val="tx1"/>
                </a:solidFill>
              </a:ln>
            </a:endParaRPr>
          </a:p>
        </p:txBody>
      </p:sp>
      <p:sp>
        <p:nvSpPr>
          <p:cNvPr id="93" name="Oval 92"/>
          <p:cNvSpPr/>
          <p:nvPr/>
        </p:nvSpPr>
        <p:spPr>
          <a:xfrm>
            <a:off x="4019335" y="2483538"/>
            <a:ext cx="762000" cy="241694"/>
          </a:xfrm>
          <a:prstGeom prst="ellipse">
            <a:avLst/>
          </a:prstGeom>
          <a:ln w="952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800" dirty="0" smtClean="0"/>
              <a:t>Serial #</a:t>
            </a:r>
            <a:endParaRPr lang="en-US" sz="800" dirty="0"/>
          </a:p>
        </p:txBody>
      </p:sp>
      <p:sp>
        <p:nvSpPr>
          <p:cNvPr id="94" name="Oval 93"/>
          <p:cNvSpPr/>
          <p:nvPr/>
        </p:nvSpPr>
        <p:spPr>
          <a:xfrm>
            <a:off x="4218139" y="2070780"/>
            <a:ext cx="856292" cy="306517"/>
          </a:xfrm>
          <a:prstGeom prst="ellipse">
            <a:avLst/>
          </a:prstGeom>
          <a:ln w="952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800" dirty="0" smtClean="0"/>
              <a:t>Purchase </a:t>
            </a:r>
            <a:r>
              <a:rPr lang="en-US" sz="800" b="1" dirty="0" smtClean="0"/>
              <a:t>year</a:t>
            </a:r>
            <a:endParaRPr lang="en-US" sz="800" b="1" dirty="0"/>
          </a:p>
        </p:txBody>
      </p:sp>
      <p:sp>
        <p:nvSpPr>
          <p:cNvPr id="95" name="Oval 94"/>
          <p:cNvSpPr/>
          <p:nvPr/>
        </p:nvSpPr>
        <p:spPr>
          <a:xfrm>
            <a:off x="4044053" y="2856899"/>
            <a:ext cx="908947" cy="241694"/>
          </a:xfrm>
          <a:prstGeom prst="ellipse">
            <a:avLst/>
          </a:prstGeom>
          <a:ln w="952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800" dirty="0" smtClean="0"/>
              <a:t>Last Inspection</a:t>
            </a:r>
            <a:endParaRPr lang="en-US" sz="800" dirty="0"/>
          </a:p>
        </p:txBody>
      </p:sp>
      <p:cxnSp>
        <p:nvCxnSpPr>
          <p:cNvPr id="97" name="Straight Connector 96"/>
          <p:cNvCxnSpPr>
            <a:stCxn id="94" idx="6"/>
            <a:endCxn id="86" idx="1"/>
          </p:cNvCxnSpPr>
          <p:nvPr/>
        </p:nvCxnSpPr>
        <p:spPr>
          <a:xfrm>
            <a:off x="5074431" y="2224039"/>
            <a:ext cx="227463" cy="5182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9" name="Straight Connector 98"/>
          <p:cNvCxnSpPr>
            <a:stCxn id="93" idx="6"/>
            <a:endCxn id="86" idx="1"/>
          </p:cNvCxnSpPr>
          <p:nvPr/>
        </p:nvCxnSpPr>
        <p:spPr>
          <a:xfrm>
            <a:off x="4781335" y="2604385"/>
            <a:ext cx="520559" cy="13787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1" name="Straight Connector 100"/>
          <p:cNvCxnSpPr>
            <a:stCxn id="95" idx="6"/>
            <a:endCxn id="86" idx="1"/>
          </p:cNvCxnSpPr>
          <p:nvPr/>
        </p:nvCxnSpPr>
        <p:spPr>
          <a:xfrm flipV="1">
            <a:off x="4953000" y="2742255"/>
            <a:ext cx="348894" cy="23549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2" name="Rectangle 101"/>
          <p:cNvSpPr/>
          <p:nvPr/>
        </p:nvSpPr>
        <p:spPr>
          <a:xfrm>
            <a:off x="4876801" y="4191000"/>
            <a:ext cx="703892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room</a:t>
            </a:r>
            <a:endParaRPr lang="en-US" sz="1400" dirty="0"/>
          </a:p>
        </p:txBody>
      </p:sp>
      <p:sp>
        <p:nvSpPr>
          <p:cNvPr id="104" name="Rectangle 103"/>
          <p:cNvSpPr/>
          <p:nvPr/>
        </p:nvSpPr>
        <p:spPr>
          <a:xfrm>
            <a:off x="3246825" y="6019800"/>
            <a:ext cx="1399460" cy="4134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Admission</a:t>
            </a:r>
            <a:endParaRPr lang="en-US" sz="1400" dirty="0"/>
          </a:p>
        </p:txBody>
      </p:sp>
      <p:sp>
        <p:nvSpPr>
          <p:cNvPr id="105" name="Rectangle 104"/>
          <p:cNvSpPr/>
          <p:nvPr/>
        </p:nvSpPr>
        <p:spPr>
          <a:xfrm>
            <a:off x="152400" y="6019800"/>
            <a:ext cx="1002169" cy="45167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Patient </a:t>
            </a:r>
            <a:endParaRPr lang="en-US" sz="1400" dirty="0"/>
          </a:p>
        </p:txBody>
      </p:sp>
      <p:sp>
        <p:nvSpPr>
          <p:cNvPr id="106" name="Rectangle 105"/>
          <p:cNvSpPr/>
          <p:nvPr/>
        </p:nvSpPr>
        <p:spPr>
          <a:xfrm>
            <a:off x="4027185" y="7797417"/>
            <a:ext cx="1143000" cy="58404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Doctor</a:t>
            </a:r>
            <a:endParaRPr lang="en-US" sz="1400" dirty="0"/>
          </a:p>
        </p:txBody>
      </p:sp>
      <p:cxnSp>
        <p:nvCxnSpPr>
          <p:cNvPr id="108" name="Straight Connector 107"/>
          <p:cNvCxnSpPr>
            <a:stCxn id="86" idx="2"/>
            <a:endCxn id="91" idx="0"/>
          </p:cNvCxnSpPr>
          <p:nvPr/>
        </p:nvCxnSpPr>
        <p:spPr>
          <a:xfrm flipH="1">
            <a:off x="5672191" y="3034277"/>
            <a:ext cx="201203" cy="39472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" name="Straight Arrow Connector 109"/>
          <p:cNvCxnSpPr>
            <a:stCxn id="91" idx="2"/>
            <a:endCxn id="102" idx="0"/>
          </p:cNvCxnSpPr>
          <p:nvPr/>
        </p:nvCxnSpPr>
        <p:spPr>
          <a:xfrm flipH="1">
            <a:off x="5228747" y="3881262"/>
            <a:ext cx="443444" cy="309738"/>
          </a:xfrm>
          <a:prstGeom prst="straightConnector1">
            <a:avLst/>
          </a:prstGeom>
          <a:ln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4" name="Flowchart: Decision 113"/>
          <p:cNvSpPr/>
          <p:nvPr/>
        </p:nvSpPr>
        <p:spPr>
          <a:xfrm>
            <a:off x="4619146" y="5351730"/>
            <a:ext cx="972508" cy="452262"/>
          </a:xfrm>
          <a:prstGeom prst="flowChartDecision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900" dirty="0" smtClean="0">
                <a:ln w="9525">
                  <a:solidFill>
                    <a:schemeClr val="tx1"/>
                  </a:solidFill>
                </a:ln>
              </a:rPr>
              <a:t>Stay in</a:t>
            </a:r>
            <a:endParaRPr lang="en-US" sz="900" dirty="0">
              <a:ln w="9525">
                <a:solidFill>
                  <a:schemeClr val="tx1"/>
                </a:solidFill>
              </a:ln>
            </a:endParaRPr>
          </a:p>
        </p:txBody>
      </p:sp>
      <p:cxnSp>
        <p:nvCxnSpPr>
          <p:cNvPr id="119" name="Straight Connector 118"/>
          <p:cNvCxnSpPr>
            <a:stCxn id="102" idx="2"/>
            <a:endCxn id="114" idx="0"/>
          </p:cNvCxnSpPr>
          <p:nvPr/>
        </p:nvCxnSpPr>
        <p:spPr>
          <a:xfrm flipH="1">
            <a:off x="5105400" y="4648200"/>
            <a:ext cx="123347" cy="70353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1" name="Straight Connector 120"/>
          <p:cNvCxnSpPr>
            <a:stCxn id="114" idx="2"/>
            <a:endCxn id="104" idx="0"/>
          </p:cNvCxnSpPr>
          <p:nvPr/>
        </p:nvCxnSpPr>
        <p:spPr>
          <a:xfrm flipH="1">
            <a:off x="3946555" y="5803992"/>
            <a:ext cx="1158845" cy="21580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2" name="Oval 121"/>
          <p:cNvSpPr/>
          <p:nvPr/>
        </p:nvSpPr>
        <p:spPr>
          <a:xfrm>
            <a:off x="5981530" y="5503945"/>
            <a:ext cx="856292" cy="306517"/>
          </a:xfrm>
          <a:prstGeom prst="ellipse">
            <a:avLst/>
          </a:prstGeom>
          <a:ln w="952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800" dirty="0" smtClean="0"/>
              <a:t># of days</a:t>
            </a:r>
          </a:p>
        </p:txBody>
      </p:sp>
      <p:cxnSp>
        <p:nvCxnSpPr>
          <p:cNvPr id="124" name="Straight Connector 123"/>
          <p:cNvCxnSpPr>
            <a:stCxn id="114" idx="3"/>
            <a:endCxn id="122" idx="1"/>
          </p:cNvCxnSpPr>
          <p:nvPr/>
        </p:nvCxnSpPr>
        <p:spPr>
          <a:xfrm flipV="1">
            <a:off x="5591654" y="5548833"/>
            <a:ext cx="515277" cy="2902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5" name="Oval 124"/>
          <p:cNvSpPr/>
          <p:nvPr/>
        </p:nvSpPr>
        <p:spPr>
          <a:xfrm>
            <a:off x="6019800" y="3942051"/>
            <a:ext cx="856292" cy="306517"/>
          </a:xfrm>
          <a:prstGeom prst="ellipse">
            <a:avLst/>
          </a:prstGeom>
          <a:ln w="952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800" u="sng" dirty="0" smtClean="0"/>
              <a:t>num</a:t>
            </a:r>
          </a:p>
        </p:txBody>
      </p:sp>
      <p:cxnSp>
        <p:nvCxnSpPr>
          <p:cNvPr id="131" name="Straight Connector 130"/>
          <p:cNvCxnSpPr>
            <a:stCxn id="125" idx="2"/>
            <a:endCxn id="102" idx="3"/>
          </p:cNvCxnSpPr>
          <p:nvPr/>
        </p:nvCxnSpPr>
        <p:spPr>
          <a:xfrm flipH="1">
            <a:off x="5580693" y="4095310"/>
            <a:ext cx="439107" cy="32429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2" name="Oval 131"/>
          <p:cNvSpPr/>
          <p:nvPr/>
        </p:nvSpPr>
        <p:spPr>
          <a:xfrm>
            <a:off x="5903245" y="4343400"/>
            <a:ext cx="954755" cy="241694"/>
          </a:xfrm>
          <a:prstGeom prst="ellipse">
            <a:avLst/>
          </a:prstGeom>
          <a:ln w="952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800" dirty="0" smtClean="0"/>
              <a:t>Occupied </a:t>
            </a:r>
          </a:p>
          <a:p>
            <a:pPr algn="ctr"/>
            <a:r>
              <a:rPr lang="en-US" sz="800" dirty="0" smtClean="0"/>
              <a:t>flag</a:t>
            </a:r>
            <a:endParaRPr lang="en-US" sz="800" dirty="0"/>
          </a:p>
        </p:txBody>
      </p:sp>
      <p:cxnSp>
        <p:nvCxnSpPr>
          <p:cNvPr id="137" name="Straight Connector 136"/>
          <p:cNvCxnSpPr>
            <a:stCxn id="102" idx="3"/>
            <a:endCxn id="132" idx="2"/>
          </p:cNvCxnSpPr>
          <p:nvPr/>
        </p:nvCxnSpPr>
        <p:spPr>
          <a:xfrm>
            <a:off x="5580693" y="4419600"/>
            <a:ext cx="322552" cy="4464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42" name="Group 141"/>
          <p:cNvGrpSpPr/>
          <p:nvPr/>
        </p:nvGrpSpPr>
        <p:grpSpPr>
          <a:xfrm>
            <a:off x="5865172" y="4737340"/>
            <a:ext cx="675582" cy="333862"/>
            <a:chOff x="5772365" y="4771538"/>
            <a:chExt cx="675582" cy="333862"/>
          </a:xfrm>
        </p:grpSpPr>
        <p:sp>
          <p:nvSpPr>
            <p:cNvPr id="140" name="Oval 139"/>
            <p:cNvSpPr/>
            <p:nvPr/>
          </p:nvSpPr>
          <p:spPr>
            <a:xfrm>
              <a:off x="5772365" y="4771538"/>
              <a:ext cx="675582" cy="333862"/>
            </a:xfrm>
            <a:prstGeom prst="ellipse">
              <a:avLst/>
            </a:prstGeom>
            <a:ln w="952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800" dirty="0" smtClean="0"/>
                <a:t>service</a:t>
              </a:r>
              <a:endParaRPr lang="en-US" sz="800" dirty="0"/>
            </a:p>
          </p:txBody>
        </p:sp>
        <p:sp>
          <p:nvSpPr>
            <p:cNvPr id="141" name="Oval 140"/>
            <p:cNvSpPr/>
            <p:nvPr/>
          </p:nvSpPr>
          <p:spPr>
            <a:xfrm>
              <a:off x="5844052" y="4810872"/>
              <a:ext cx="516392" cy="255193"/>
            </a:xfrm>
            <a:prstGeom prst="ellipse">
              <a:avLst/>
            </a:prstGeom>
            <a:noFill/>
            <a:ln w="952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800" dirty="0"/>
            </a:p>
          </p:txBody>
        </p:sp>
      </p:grpSp>
      <p:cxnSp>
        <p:nvCxnSpPr>
          <p:cNvPr id="144" name="Straight Connector 143"/>
          <p:cNvCxnSpPr>
            <a:stCxn id="102" idx="3"/>
            <a:endCxn id="140" idx="2"/>
          </p:cNvCxnSpPr>
          <p:nvPr/>
        </p:nvCxnSpPr>
        <p:spPr>
          <a:xfrm>
            <a:off x="5580693" y="4419600"/>
            <a:ext cx="284479" cy="48467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7" name="Flowchart: Decision 146"/>
          <p:cNvSpPr/>
          <p:nvPr/>
        </p:nvSpPr>
        <p:spPr>
          <a:xfrm>
            <a:off x="3939081" y="6978696"/>
            <a:ext cx="1301507" cy="533400"/>
          </a:xfrm>
          <a:prstGeom prst="flowChartDecision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900" dirty="0">
                <a:ln w="9525">
                  <a:solidFill>
                    <a:schemeClr val="tx1"/>
                  </a:solidFill>
                </a:ln>
              </a:rPr>
              <a:t>e</a:t>
            </a:r>
            <a:r>
              <a:rPr lang="en-US" sz="900" dirty="0" smtClean="0">
                <a:ln w="9525">
                  <a:solidFill>
                    <a:schemeClr val="tx1"/>
                  </a:solidFill>
                </a:ln>
              </a:rPr>
              <a:t>xamine</a:t>
            </a:r>
            <a:endParaRPr lang="en-US" sz="900" dirty="0">
              <a:ln w="9525">
                <a:solidFill>
                  <a:schemeClr val="tx1"/>
                </a:solidFill>
              </a:ln>
            </a:endParaRPr>
          </a:p>
        </p:txBody>
      </p:sp>
      <p:sp>
        <p:nvSpPr>
          <p:cNvPr id="148" name="Oval 147"/>
          <p:cNvSpPr/>
          <p:nvPr/>
        </p:nvSpPr>
        <p:spPr>
          <a:xfrm>
            <a:off x="5591654" y="6822135"/>
            <a:ext cx="856292" cy="306517"/>
          </a:xfrm>
          <a:prstGeom prst="ellipse">
            <a:avLst/>
          </a:prstGeom>
          <a:ln w="952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800" dirty="0" smtClean="0"/>
              <a:t>comment</a:t>
            </a:r>
          </a:p>
        </p:txBody>
      </p:sp>
      <p:cxnSp>
        <p:nvCxnSpPr>
          <p:cNvPr id="150" name="Straight Connector 149"/>
          <p:cNvCxnSpPr>
            <a:stCxn id="148" idx="1"/>
            <a:endCxn id="147" idx="3"/>
          </p:cNvCxnSpPr>
          <p:nvPr/>
        </p:nvCxnSpPr>
        <p:spPr>
          <a:xfrm flipH="1">
            <a:off x="5240588" y="6867023"/>
            <a:ext cx="476467" cy="37837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4" name="Straight Connector 153"/>
          <p:cNvCxnSpPr>
            <a:endCxn id="147" idx="0"/>
          </p:cNvCxnSpPr>
          <p:nvPr/>
        </p:nvCxnSpPr>
        <p:spPr>
          <a:xfrm>
            <a:off x="4267200" y="6400800"/>
            <a:ext cx="322635" cy="57789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6" name="Straight Connector 155"/>
          <p:cNvCxnSpPr>
            <a:stCxn id="147" idx="2"/>
            <a:endCxn id="106" idx="0"/>
          </p:cNvCxnSpPr>
          <p:nvPr/>
        </p:nvCxnSpPr>
        <p:spPr>
          <a:xfrm>
            <a:off x="4589835" y="7512096"/>
            <a:ext cx="8850" cy="28532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2" name="Oval 171"/>
          <p:cNvSpPr/>
          <p:nvPr/>
        </p:nvSpPr>
        <p:spPr>
          <a:xfrm>
            <a:off x="3182558" y="8582724"/>
            <a:ext cx="645533" cy="295268"/>
          </a:xfrm>
          <a:prstGeom prst="ellipse">
            <a:avLst/>
          </a:prstGeom>
          <a:ln w="952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800" dirty="0" smtClean="0"/>
              <a:t>Tel# </a:t>
            </a:r>
          </a:p>
        </p:txBody>
      </p:sp>
      <p:sp>
        <p:nvSpPr>
          <p:cNvPr id="173" name="Oval 172"/>
          <p:cNvSpPr/>
          <p:nvPr/>
        </p:nvSpPr>
        <p:spPr>
          <a:xfrm>
            <a:off x="4057993" y="8686800"/>
            <a:ext cx="856292" cy="306517"/>
          </a:xfrm>
          <a:prstGeom prst="ellipse">
            <a:avLst/>
          </a:prstGeom>
          <a:ln w="952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800" dirty="0" smtClean="0"/>
              <a:t>gender</a:t>
            </a:r>
          </a:p>
        </p:txBody>
      </p:sp>
      <p:sp>
        <p:nvSpPr>
          <p:cNvPr id="174" name="Oval 173"/>
          <p:cNvSpPr/>
          <p:nvPr/>
        </p:nvSpPr>
        <p:spPr>
          <a:xfrm>
            <a:off x="5254488" y="8724732"/>
            <a:ext cx="777996" cy="306517"/>
          </a:xfrm>
          <a:prstGeom prst="ellipse">
            <a:avLst/>
          </a:prstGeom>
          <a:ln w="952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800" dirty="0" smtClean="0"/>
              <a:t>First name</a:t>
            </a:r>
          </a:p>
        </p:txBody>
      </p:sp>
      <p:sp>
        <p:nvSpPr>
          <p:cNvPr id="175" name="Oval 174"/>
          <p:cNvSpPr/>
          <p:nvPr/>
        </p:nvSpPr>
        <p:spPr>
          <a:xfrm>
            <a:off x="5440473" y="8242569"/>
            <a:ext cx="856292" cy="306517"/>
          </a:xfrm>
          <a:prstGeom prst="ellipse">
            <a:avLst/>
          </a:prstGeom>
          <a:ln w="952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800" dirty="0" smtClean="0"/>
              <a:t>Last </a:t>
            </a:r>
          </a:p>
          <a:p>
            <a:pPr algn="ctr"/>
            <a:r>
              <a:rPr lang="en-US" sz="800" dirty="0" smtClean="0"/>
              <a:t>name</a:t>
            </a:r>
          </a:p>
        </p:txBody>
      </p:sp>
      <p:sp>
        <p:nvSpPr>
          <p:cNvPr id="176" name="Oval 175"/>
          <p:cNvSpPr/>
          <p:nvPr/>
        </p:nvSpPr>
        <p:spPr>
          <a:xfrm>
            <a:off x="5604338" y="7797417"/>
            <a:ext cx="856292" cy="306517"/>
          </a:xfrm>
          <a:prstGeom prst="ellipse">
            <a:avLst/>
          </a:prstGeom>
          <a:ln w="952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800" u="sng" dirty="0" smtClean="0"/>
              <a:t>ID</a:t>
            </a:r>
            <a:r>
              <a:rPr lang="en-US" sz="800" dirty="0" smtClean="0"/>
              <a:t> </a:t>
            </a:r>
          </a:p>
        </p:txBody>
      </p:sp>
      <p:cxnSp>
        <p:nvCxnSpPr>
          <p:cNvPr id="178" name="Straight Connector 177"/>
          <p:cNvCxnSpPr>
            <a:stCxn id="176" idx="2"/>
            <a:endCxn id="106" idx="3"/>
          </p:cNvCxnSpPr>
          <p:nvPr/>
        </p:nvCxnSpPr>
        <p:spPr>
          <a:xfrm flipH="1">
            <a:off x="5170185" y="7950676"/>
            <a:ext cx="434153" cy="13876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0" name="Straight Connector 179"/>
          <p:cNvCxnSpPr>
            <a:stCxn id="106" idx="3"/>
            <a:endCxn id="175" idx="2"/>
          </p:cNvCxnSpPr>
          <p:nvPr/>
        </p:nvCxnSpPr>
        <p:spPr>
          <a:xfrm>
            <a:off x="5170185" y="8089439"/>
            <a:ext cx="270288" cy="30638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2" name="Straight Connector 181"/>
          <p:cNvCxnSpPr>
            <a:stCxn id="106" idx="2"/>
            <a:endCxn id="174" idx="1"/>
          </p:cNvCxnSpPr>
          <p:nvPr/>
        </p:nvCxnSpPr>
        <p:spPr>
          <a:xfrm>
            <a:off x="4598685" y="8381461"/>
            <a:ext cx="769738" cy="38815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4" name="Straight Connector 183"/>
          <p:cNvCxnSpPr>
            <a:stCxn id="106" idx="2"/>
            <a:endCxn id="173" idx="0"/>
          </p:cNvCxnSpPr>
          <p:nvPr/>
        </p:nvCxnSpPr>
        <p:spPr>
          <a:xfrm flipH="1">
            <a:off x="4486139" y="8381461"/>
            <a:ext cx="112546" cy="30533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6" name="Straight Connector 185"/>
          <p:cNvCxnSpPr>
            <a:stCxn id="106" idx="2"/>
            <a:endCxn id="172" idx="6"/>
          </p:cNvCxnSpPr>
          <p:nvPr/>
        </p:nvCxnSpPr>
        <p:spPr>
          <a:xfrm flipH="1">
            <a:off x="3828091" y="8381461"/>
            <a:ext cx="770594" cy="34889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9" name="Oval 188"/>
          <p:cNvSpPr/>
          <p:nvPr/>
        </p:nvSpPr>
        <p:spPr>
          <a:xfrm>
            <a:off x="40267" y="6705600"/>
            <a:ext cx="645533" cy="317592"/>
          </a:xfrm>
          <a:prstGeom prst="ellipse">
            <a:avLst/>
          </a:prstGeom>
          <a:ln w="952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800" dirty="0" smtClean="0"/>
              <a:t>Tel #</a:t>
            </a:r>
          </a:p>
        </p:txBody>
      </p:sp>
      <p:sp>
        <p:nvSpPr>
          <p:cNvPr id="190" name="Oval 189"/>
          <p:cNvSpPr/>
          <p:nvPr/>
        </p:nvSpPr>
        <p:spPr>
          <a:xfrm>
            <a:off x="0" y="5561264"/>
            <a:ext cx="645533" cy="317592"/>
          </a:xfrm>
          <a:prstGeom prst="ellipse">
            <a:avLst/>
          </a:prstGeom>
          <a:ln w="952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800" u="sng" dirty="0" smtClean="0"/>
              <a:t>SSN</a:t>
            </a:r>
          </a:p>
        </p:txBody>
      </p:sp>
      <p:sp>
        <p:nvSpPr>
          <p:cNvPr id="191" name="Oval 190"/>
          <p:cNvSpPr/>
          <p:nvPr/>
        </p:nvSpPr>
        <p:spPr>
          <a:xfrm>
            <a:off x="990600" y="5486400"/>
            <a:ext cx="645533" cy="317592"/>
          </a:xfrm>
          <a:prstGeom prst="ellipse">
            <a:avLst/>
          </a:prstGeom>
          <a:ln w="952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800" dirty="0" smtClean="0"/>
              <a:t>First </a:t>
            </a:r>
          </a:p>
          <a:p>
            <a:pPr algn="ctr"/>
            <a:r>
              <a:rPr lang="en-US" sz="800" dirty="0" smtClean="0"/>
              <a:t>name</a:t>
            </a:r>
          </a:p>
        </p:txBody>
      </p:sp>
      <p:sp>
        <p:nvSpPr>
          <p:cNvPr id="192" name="Oval 191"/>
          <p:cNvSpPr/>
          <p:nvPr/>
        </p:nvSpPr>
        <p:spPr>
          <a:xfrm>
            <a:off x="457200" y="5181600"/>
            <a:ext cx="645533" cy="317592"/>
          </a:xfrm>
          <a:prstGeom prst="ellipse">
            <a:avLst/>
          </a:prstGeom>
          <a:ln w="952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800" dirty="0" smtClean="0"/>
              <a:t>Last name</a:t>
            </a:r>
          </a:p>
        </p:txBody>
      </p:sp>
      <p:sp>
        <p:nvSpPr>
          <p:cNvPr id="193" name="Oval 192"/>
          <p:cNvSpPr/>
          <p:nvPr/>
        </p:nvSpPr>
        <p:spPr>
          <a:xfrm>
            <a:off x="565445" y="7086600"/>
            <a:ext cx="729955" cy="317592"/>
          </a:xfrm>
          <a:prstGeom prst="ellipse">
            <a:avLst/>
          </a:prstGeom>
          <a:ln w="952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800" dirty="0" smtClean="0"/>
              <a:t>Address</a:t>
            </a:r>
          </a:p>
        </p:txBody>
      </p:sp>
      <p:sp>
        <p:nvSpPr>
          <p:cNvPr id="194" name="Oval 193"/>
          <p:cNvSpPr/>
          <p:nvPr/>
        </p:nvSpPr>
        <p:spPr>
          <a:xfrm>
            <a:off x="1003759" y="6705600"/>
            <a:ext cx="887131" cy="423052"/>
          </a:xfrm>
          <a:prstGeom prst="ellipse">
            <a:avLst/>
          </a:prstGeom>
          <a:ln w="952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800" dirty="0" smtClean="0"/>
              <a:t>Future </a:t>
            </a:r>
          </a:p>
          <a:p>
            <a:pPr algn="ctr"/>
            <a:r>
              <a:rPr lang="en-US" sz="800" dirty="0" smtClean="0"/>
              <a:t>Visit Date</a:t>
            </a:r>
          </a:p>
        </p:txBody>
      </p:sp>
      <p:cxnSp>
        <p:nvCxnSpPr>
          <p:cNvPr id="196" name="Straight Connector 195"/>
          <p:cNvCxnSpPr>
            <a:stCxn id="190" idx="4"/>
            <a:endCxn id="105" idx="0"/>
          </p:cNvCxnSpPr>
          <p:nvPr/>
        </p:nvCxnSpPr>
        <p:spPr>
          <a:xfrm>
            <a:off x="322767" y="5878856"/>
            <a:ext cx="330718" cy="14094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8" name="Straight Connector 197"/>
          <p:cNvCxnSpPr>
            <a:stCxn id="192" idx="4"/>
            <a:endCxn id="105" idx="0"/>
          </p:cNvCxnSpPr>
          <p:nvPr/>
        </p:nvCxnSpPr>
        <p:spPr>
          <a:xfrm flipH="1">
            <a:off x="653485" y="5499192"/>
            <a:ext cx="126482" cy="52060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0" name="Straight Connector 199"/>
          <p:cNvCxnSpPr>
            <a:stCxn id="191" idx="4"/>
            <a:endCxn id="105" idx="0"/>
          </p:cNvCxnSpPr>
          <p:nvPr/>
        </p:nvCxnSpPr>
        <p:spPr>
          <a:xfrm flipH="1">
            <a:off x="653485" y="5803992"/>
            <a:ext cx="659882" cy="21580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2" name="Straight Connector 201"/>
          <p:cNvCxnSpPr>
            <a:stCxn id="189" idx="0"/>
            <a:endCxn id="105" idx="2"/>
          </p:cNvCxnSpPr>
          <p:nvPr/>
        </p:nvCxnSpPr>
        <p:spPr>
          <a:xfrm flipV="1">
            <a:off x="363034" y="6471473"/>
            <a:ext cx="290451" cy="23412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4" name="Straight Connector 203"/>
          <p:cNvCxnSpPr>
            <a:stCxn id="105" idx="2"/>
            <a:endCxn id="193" idx="0"/>
          </p:cNvCxnSpPr>
          <p:nvPr/>
        </p:nvCxnSpPr>
        <p:spPr>
          <a:xfrm>
            <a:off x="653485" y="6471473"/>
            <a:ext cx="276938" cy="61512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6" name="Straight Connector 205"/>
          <p:cNvCxnSpPr>
            <a:stCxn id="105" idx="2"/>
            <a:endCxn id="194" idx="0"/>
          </p:cNvCxnSpPr>
          <p:nvPr/>
        </p:nvCxnSpPr>
        <p:spPr>
          <a:xfrm>
            <a:off x="653485" y="6471473"/>
            <a:ext cx="793840" cy="23412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4" name="Flowchart: Decision 233"/>
          <p:cNvSpPr/>
          <p:nvPr/>
        </p:nvSpPr>
        <p:spPr>
          <a:xfrm>
            <a:off x="1714443" y="6019800"/>
            <a:ext cx="972508" cy="452262"/>
          </a:xfrm>
          <a:prstGeom prst="flowChartDecision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900" dirty="0" smtClean="0">
                <a:ln w="9525">
                  <a:solidFill>
                    <a:schemeClr val="tx1"/>
                  </a:solidFill>
                </a:ln>
              </a:rPr>
              <a:t>admit</a:t>
            </a:r>
            <a:endParaRPr lang="en-US" sz="900" dirty="0">
              <a:ln w="9525">
                <a:solidFill>
                  <a:schemeClr val="tx1"/>
                </a:solidFill>
              </a:ln>
            </a:endParaRPr>
          </a:p>
        </p:txBody>
      </p:sp>
      <p:cxnSp>
        <p:nvCxnSpPr>
          <p:cNvPr id="240" name="Straight Arrow Connector 239"/>
          <p:cNvCxnSpPr>
            <a:stCxn id="234" idx="1"/>
            <a:endCxn id="105" idx="3"/>
          </p:cNvCxnSpPr>
          <p:nvPr/>
        </p:nvCxnSpPr>
        <p:spPr>
          <a:xfrm flipH="1" flipV="1">
            <a:off x="1154569" y="6245637"/>
            <a:ext cx="559874" cy="29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2" name="Straight Connector 241"/>
          <p:cNvCxnSpPr>
            <a:stCxn id="234" idx="3"/>
            <a:endCxn id="104" idx="1"/>
          </p:cNvCxnSpPr>
          <p:nvPr/>
        </p:nvCxnSpPr>
        <p:spPr>
          <a:xfrm flipV="1">
            <a:off x="2686951" y="6226544"/>
            <a:ext cx="559874" cy="193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4" name="Oval 243"/>
          <p:cNvSpPr/>
          <p:nvPr/>
        </p:nvSpPr>
        <p:spPr>
          <a:xfrm>
            <a:off x="2722399" y="5577861"/>
            <a:ext cx="548165" cy="329599"/>
          </a:xfrm>
          <a:prstGeom prst="ellipse">
            <a:avLst/>
          </a:prstGeom>
          <a:ln w="952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800" u="sng" dirty="0" err="1" smtClean="0"/>
              <a:t>Num</a:t>
            </a:r>
            <a:endParaRPr lang="en-US" sz="800" u="sng" dirty="0" smtClean="0"/>
          </a:p>
        </p:txBody>
      </p:sp>
      <p:sp>
        <p:nvSpPr>
          <p:cNvPr id="245" name="Oval 244"/>
          <p:cNvSpPr/>
          <p:nvPr/>
        </p:nvSpPr>
        <p:spPr>
          <a:xfrm>
            <a:off x="3225825" y="5297098"/>
            <a:ext cx="675875" cy="329599"/>
          </a:xfrm>
          <a:prstGeom prst="ellipse">
            <a:avLst/>
          </a:prstGeom>
          <a:ln w="952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800" dirty="0" smtClean="0"/>
              <a:t>Admin time</a:t>
            </a:r>
          </a:p>
        </p:txBody>
      </p:sp>
      <p:sp>
        <p:nvSpPr>
          <p:cNvPr id="246" name="Oval 245"/>
          <p:cNvSpPr/>
          <p:nvPr/>
        </p:nvSpPr>
        <p:spPr>
          <a:xfrm>
            <a:off x="3901700" y="5230843"/>
            <a:ext cx="675875" cy="395854"/>
          </a:xfrm>
          <a:prstGeom prst="ellipse">
            <a:avLst/>
          </a:prstGeom>
          <a:ln w="952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800" dirty="0" smtClean="0"/>
              <a:t>Leave time</a:t>
            </a:r>
          </a:p>
        </p:txBody>
      </p:sp>
      <p:sp>
        <p:nvSpPr>
          <p:cNvPr id="247" name="Oval 246"/>
          <p:cNvSpPr/>
          <p:nvPr/>
        </p:nvSpPr>
        <p:spPr>
          <a:xfrm>
            <a:off x="2570426" y="6540800"/>
            <a:ext cx="812979" cy="329599"/>
          </a:xfrm>
          <a:prstGeom prst="ellipse">
            <a:avLst/>
          </a:prstGeom>
          <a:ln w="952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800" dirty="0" smtClean="0"/>
              <a:t>Total Payment</a:t>
            </a:r>
          </a:p>
        </p:txBody>
      </p:sp>
      <p:sp>
        <p:nvSpPr>
          <p:cNvPr id="248" name="Oval 247"/>
          <p:cNvSpPr/>
          <p:nvPr/>
        </p:nvSpPr>
        <p:spPr>
          <a:xfrm>
            <a:off x="3383405" y="6808617"/>
            <a:ext cx="869259" cy="288407"/>
          </a:xfrm>
          <a:prstGeom prst="ellipse">
            <a:avLst/>
          </a:prstGeom>
          <a:ln w="952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800" dirty="0" smtClean="0"/>
              <a:t>Insurance</a:t>
            </a:r>
          </a:p>
          <a:p>
            <a:pPr algn="ctr"/>
            <a:r>
              <a:rPr lang="en-US" sz="800" dirty="0" smtClean="0"/>
              <a:t>payment</a:t>
            </a:r>
          </a:p>
        </p:txBody>
      </p:sp>
      <p:cxnSp>
        <p:nvCxnSpPr>
          <p:cNvPr id="250" name="Straight Connector 249"/>
          <p:cNvCxnSpPr>
            <a:stCxn id="104" idx="2"/>
            <a:endCxn id="247" idx="0"/>
          </p:cNvCxnSpPr>
          <p:nvPr/>
        </p:nvCxnSpPr>
        <p:spPr>
          <a:xfrm flipH="1">
            <a:off x="2976916" y="6433288"/>
            <a:ext cx="969639" cy="10751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2" name="Straight Connector 251"/>
          <p:cNvCxnSpPr>
            <a:stCxn id="104" idx="2"/>
            <a:endCxn id="248" idx="0"/>
          </p:cNvCxnSpPr>
          <p:nvPr/>
        </p:nvCxnSpPr>
        <p:spPr>
          <a:xfrm flipH="1">
            <a:off x="3818035" y="6433288"/>
            <a:ext cx="128520" cy="37532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4" name="Straight Connector 253"/>
          <p:cNvCxnSpPr>
            <a:stCxn id="244" idx="6"/>
            <a:endCxn id="104" idx="0"/>
          </p:cNvCxnSpPr>
          <p:nvPr/>
        </p:nvCxnSpPr>
        <p:spPr>
          <a:xfrm>
            <a:off x="3270564" y="5742661"/>
            <a:ext cx="675991" cy="27713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6" name="Straight Connector 255"/>
          <p:cNvCxnSpPr>
            <a:stCxn id="245" idx="4"/>
            <a:endCxn id="104" idx="0"/>
          </p:cNvCxnSpPr>
          <p:nvPr/>
        </p:nvCxnSpPr>
        <p:spPr>
          <a:xfrm>
            <a:off x="3563763" y="5626697"/>
            <a:ext cx="382792" cy="39310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8" name="Straight Connector 257"/>
          <p:cNvCxnSpPr>
            <a:stCxn id="246" idx="4"/>
            <a:endCxn id="104" idx="0"/>
          </p:cNvCxnSpPr>
          <p:nvPr/>
        </p:nvCxnSpPr>
        <p:spPr>
          <a:xfrm flipH="1">
            <a:off x="3946555" y="5626697"/>
            <a:ext cx="293083" cy="39310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3142039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119332" y="1295400"/>
            <a:ext cx="6433868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 smtClean="0"/>
          </a:p>
          <a:p>
            <a:r>
              <a:rPr lang="en-US" sz="1200" dirty="0" smtClean="0"/>
              <a:t>Employee( </a:t>
            </a:r>
            <a:r>
              <a:rPr lang="en-US" sz="1000" u="sng" dirty="0" smtClean="0"/>
              <a:t>ID</a:t>
            </a:r>
            <a:r>
              <a:rPr lang="en-US" sz="1000" dirty="0" smtClean="0"/>
              <a:t>, </a:t>
            </a:r>
            <a:r>
              <a:rPr lang="en-US" sz="1000" dirty="0" err="1" smtClean="0"/>
              <a:t>FirstName</a:t>
            </a:r>
            <a:r>
              <a:rPr lang="en-US" sz="1000" dirty="0" smtClean="0"/>
              <a:t>, </a:t>
            </a:r>
            <a:r>
              <a:rPr lang="en-US" sz="1000" dirty="0" err="1" smtClean="0"/>
              <a:t>LastName</a:t>
            </a:r>
            <a:r>
              <a:rPr lang="en-US" sz="1000" dirty="0" smtClean="0"/>
              <a:t>, Salary, </a:t>
            </a:r>
            <a:r>
              <a:rPr lang="en-US" sz="1000" dirty="0" err="1" smtClean="0"/>
              <a:t>jobTitle</a:t>
            </a:r>
            <a:r>
              <a:rPr lang="en-US" sz="1000" dirty="0" smtClean="0"/>
              <a:t>, </a:t>
            </a:r>
            <a:r>
              <a:rPr lang="en-US" sz="1000" dirty="0" err="1" smtClean="0"/>
              <a:t>OfficeNum</a:t>
            </a:r>
            <a:r>
              <a:rPr lang="en-US" sz="1000" dirty="0" smtClean="0"/>
              <a:t>, </a:t>
            </a:r>
            <a:r>
              <a:rPr lang="en-US" sz="1000" dirty="0" err="1" smtClean="0"/>
              <a:t>emp_rank</a:t>
            </a:r>
            <a:r>
              <a:rPr lang="en-US" sz="1000" dirty="0" smtClean="0"/>
              <a:t>, </a:t>
            </a:r>
            <a:r>
              <a:rPr lang="en-US" sz="1000" dirty="0" err="1" smtClean="0"/>
              <a:t>supervisorID</a:t>
            </a:r>
            <a:r>
              <a:rPr lang="en-US" sz="1000" dirty="0" smtClean="0"/>
              <a:t>)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52400" y="1981200"/>
            <a:ext cx="4724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EquipmentType ( </a:t>
            </a:r>
            <a:r>
              <a:rPr lang="en-US" sz="1200" u="sng" dirty="0" smtClean="0"/>
              <a:t>ID</a:t>
            </a:r>
            <a:r>
              <a:rPr lang="en-US" sz="1200" dirty="0" smtClean="0"/>
              <a:t> ,Desc ,Institution ,</a:t>
            </a:r>
            <a:r>
              <a:rPr lang="en-US" sz="1200" dirty="0" err="1" smtClean="0"/>
              <a:t>NumUnits</a:t>
            </a:r>
            <a:r>
              <a:rPr lang="en-US" sz="1200" dirty="0" smtClean="0"/>
              <a:t>)</a:t>
            </a:r>
          </a:p>
          <a:p>
            <a:r>
              <a:rPr lang="en-US" sz="1200" dirty="0" smtClean="0"/>
              <a:t>Equipment  (</a:t>
            </a:r>
            <a:r>
              <a:rPr lang="en-US" sz="1200" u="sng" dirty="0" smtClean="0"/>
              <a:t>Serial#</a:t>
            </a:r>
            <a:r>
              <a:rPr lang="en-US" sz="1200" dirty="0" smtClean="0"/>
              <a:t>, </a:t>
            </a:r>
            <a:r>
              <a:rPr lang="en-US" sz="1200" dirty="0" err="1" smtClean="0"/>
              <a:t>TypeID</a:t>
            </a:r>
            <a:r>
              <a:rPr lang="en-US" sz="1200" dirty="0" smtClean="0"/>
              <a:t>, Purchase year, Last inspection , </a:t>
            </a:r>
            <a:r>
              <a:rPr lang="en-US" sz="1200" dirty="0" err="1" smtClean="0"/>
              <a:t>roomNum</a:t>
            </a:r>
            <a:r>
              <a:rPr lang="en-US" sz="1200" dirty="0" smtClean="0"/>
              <a:t>)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52400" y="2590800"/>
            <a:ext cx="6475562" cy="17543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Room(</a:t>
            </a:r>
            <a:r>
              <a:rPr lang="en-US" sz="1200" u="sng" dirty="0"/>
              <a:t>N</a:t>
            </a:r>
            <a:r>
              <a:rPr lang="en-US" sz="1200" u="sng" dirty="0" smtClean="0"/>
              <a:t>um</a:t>
            </a:r>
            <a:r>
              <a:rPr lang="en-US" sz="1200" dirty="0" smtClean="0"/>
              <a:t>, occupied flag)</a:t>
            </a:r>
          </a:p>
          <a:p>
            <a:r>
              <a:rPr lang="en-US" sz="1200" dirty="0" err="1" smtClean="0"/>
              <a:t>RoomService</a:t>
            </a:r>
            <a:r>
              <a:rPr lang="en-US" sz="1200" dirty="0"/>
              <a:t> </a:t>
            </a:r>
            <a:r>
              <a:rPr lang="en-US" sz="1200" dirty="0" smtClean="0"/>
              <a:t>(</a:t>
            </a:r>
            <a:r>
              <a:rPr lang="en-US" sz="1200" u="sng" dirty="0" err="1" smtClean="0"/>
              <a:t>roomNum</a:t>
            </a:r>
            <a:r>
              <a:rPr lang="en-US" sz="1200" u="sng" dirty="0" smtClean="0"/>
              <a:t> , service</a:t>
            </a:r>
            <a:r>
              <a:rPr lang="en-US" sz="1200" dirty="0" smtClean="0"/>
              <a:t>)</a:t>
            </a:r>
          </a:p>
          <a:p>
            <a:endParaRPr lang="en-US" sz="1200" dirty="0">
              <a:solidFill>
                <a:srgbClr val="3366FF"/>
              </a:solidFill>
            </a:endParaRPr>
          </a:p>
          <a:p>
            <a:endParaRPr lang="en-US" sz="1200" dirty="0" smtClean="0"/>
          </a:p>
          <a:p>
            <a:r>
              <a:rPr lang="en-US" sz="1200" dirty="0"/>
              <a:t>Patient (</a:t>
            </a:r>
            <a:r>
              <a:rPr lang="en-US" sz="1200" u="sng" dirty="0"/>
              <a:t>SSN</a:t>
            </a:r>
            <a:r>
              <a:rPr lang="en-US" sz="1200" dirty="0"/>
              <a:t>, First name, Last name, Address, Future visit date, </a:t>
            </a:r>
            <a:r>
              <a:rPr lang="en-US" sz="1200" dirty="0" err="1"/>
              <a:t>Tel_Num</a:t>
            </a:r>
            <a:r>
              <a:rPr lang="en-US" sz="1200" dirty="0"/>
              <a:t>)</a:t>
            </a:r>
          </a:p>
          <a:p>
            <a:r>
              <a:rPr lang="en-US" sz="1200" dirty="0"/>
              <a:t>Doctor (</a:t>
            </a:r>
            <a:r>
              <a:rPr lang="en-US" sz="1200" u="sng" dirty="0"/>
              <a:t>ID</a:t>
            </a:r>
            <a:r>
              <a:rPr lang="en-US" sz="1200" dirty="0"/>
              <a:t>, </a:t>
            </a:r>
            <a:r>
              <a:rPr lang="en-US" sz="1200" dirty="0" err="1"/>
              <a:t>Tel_Num</a:t>
            </a:r>
            <a:r>
              <a:rPr lang="en-US" sz="1200" dirty="0"/>
              <a:t>, gender, specialty, Last name, First name)</a:t>
            </a:r>
          </a:p>
          <a:p>
            <a:r>
              <a:rPr lang="en-US" sz="1200" dirty="0" smtClean="0"/>
              <a:t>Admission </a:t>
            </a:r>
            <a:r>
              <a:rPr lang="en-US" sz="1200" u="sng" dirty="0" smtClean="0"/>
              <a:t>(</a:t>
            </a:r>
            <a:r>
              <a:rPr lang="en-US" sz="1200" u="sng" dirty="0" err="1" smtClean="0"/>
              <a:t>Num</a:t>
            </a:r>
            <a:r>
              <a:rPr lang="en-US" sz="1200" dirty="0" smtClean="0"/>
              <a:t>, </a:t>
            </a:r>
            <a:r>
              <a:rPr lang="en-US" sz="1200" dirty="0" err="1" smtClean="0"/>
              <a:t>Admission_Time</a:t>
            </a:r>
            <a:r>
              <a:rPr lang="en-US" sz="1200" dirty="0" smtClean="0"/>
              <a:t>, </a:t>
            </a:r>
            <a:r>
              <a:rPr lang="en-US" sz="1200" dirty="0" err="1" smtClean="0"/>
              <a:t>Leave_Time</a:t>
            </a:r>
            <a:r>
              <a:rPr lang="en-US" sz="1200" dirty="0" smtClean="0"/>
              <a:t>, Insurance payment, Total Payment, </a:t>
            </a:r>
            <a:r>
              <a:rPr lang="en-US" sz="1200" dirty="0" err="1" smtClean="0"/>
              <a:t>Patient_SSN</a:t>
            </a:r>
            <a:r>
              <a:rPr lang="en-US" sz="1200" dirty="0" smtClean="0"/>
              <a:t>)</a:t>
            </a:r>
          </a:p>
          <a:p>
            <a:r>
              <a:rPr lang="en-US" sz="1200" dirty="0"/>
              <a:t>Examine (</a:t>
            </a:r>
            <a:r>
              <a:rPr lang="en-US" sz="1200" u="sng" dirty="0"/>
              <a:t>Doctor ID, </a:t>
            </a:r>
            <a:r>
              <a:rPr lang="en-US" sz="1200" u="sng" dirty="0" err="1" smtClean="0"/>
              <a:t>AdmissionNum</a:t>
            </a:r>
            <a:r>
              <a:rPr lang="en-US" sz="1200" dirty="0" smtClean="0"/>
              <a:t>, </a:t>
            </a:r>
            <a:r>
              <a:rPr lang="en-US" sz="1200" dirty="0"/>
              <a:t>comment</a:t>
            </a:r>
            <a:r>
              <a:rPr lang="en-US" sz="1200" dirty="0" smtClean="0"/>
              <a:t>)</a:t>
            </a:r>
            <a:endParaRPr lang="en-US" sz="1200" dirty="0"/>
          </a:p>
          <a:p>
            <a:r>
              <a:rPr lang="en-US" sz="1200" dirty="0" err="1" smtClean="0"/>
              <a:t>StayIn</a:t>
            </a:r>
            <a:r>
              <a:rPr lang="en-US" sz="1200" dirty="0" smtClean="0"/>
              <a:t>(</a:t>
            </a:r>
            <a:r>
              <a:rPr lang="en-US" sz="1200" u="sng" dirty="0" err="1" smtClean="0"/>
              <a:t>AdmissionNum</a:t>
            </a:r>
            <a:r>
              <a:rPr lang="en-US" sz="1200" u="sng" dirty="0" smtClean="0"/>
              <a:t> , </a:t>
            </a:r>
            <a:r>
              <a:rPr lang="en-US" sz="1200" u="sng" dirty="0" err="1" smtClean="0"/>
              <a:t>RoomNum</a:t>
            </a:r>
            <a:r>
              <a:rPr lang="en-US" sz="1200" dirty="0" smtClean="0"/>
              <a:t>, </a:t>
            </a:r>
            <a:r>
              <a:rPr lang="en-US" sz="1200" dirty="0" err="1" smtClean="0"/>
              <a:t>NumDays</a:t>
            </a:r>
            <a:r>
              <a:rPr lang="en-US" sz="1200" dirty="0" smtClean="0"/>
              <a:t>) 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228600" y="990600"/>
            <a:ext cx="22365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u="sng" dirty="0" smtClean="0"/>
              <a:t>The Relational Model</a:t>
            </a:r>
            <a:endParaRPr lang="en-US" b="1" u="sng" dirty="0"/>
          </a:p>
        </p:txBody>
      </p:sp>
      <p:sp>
        <p:nvSpPr>
          <p:cNvPr id="6" name="TextBox 5"/>
          <p:cNvSpPr txBox="1"/>
          <p:nvPr/>
        </p:nvSpPr>
        <p:spPr>
          <a:xfrm>
            <a:off x="228600" y="5257800"/>
            <a:ext cx="6328926" cy="33239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just"/>
            <a:r>
              <a:rPr lang="en-US" b="1" u="sng" dirty="0" smtClean="0"/>
              <a:t>Notes:</a:t>
            </a:r>
            <a:endParaRPr lang="en-US" sz="1200" dirty="0" smtClean="0"/>
          </a:p>
          <a:p>
            <a:pPr algn="just"/>
            <a:r>
              <a:rPr lang="en-US" sz="1200" dirty="0" smtClean="0"/>
              <a:t>1- There are other possible designs that can be also correct and capture the application </a:t>
            </a:r>
          </a:p>
          <a:p>
            <a:pPr algn="just"/>
            <a:r>
              <a:rPr lang="en-US" sz="1200" dirty="0"/>
              <a:t> </a:t>
            </a:r>
            <a:r>
              <a:rPr lang="en-US" sz="1200" dirty="0" smtClean="0"/>
              <a:t>      requirements.</a:t>
            </a:r>
          </a:p>
          <a:p>
            <a:pPr algn="just"/>
            <a:endParaRPr lang="en-US" sz="1200" dirty="0" smtClean="0"/>
          </a:p>
          <a:p>
            <a:pPr algn="just"/>
            <a:r>
              <a:rPr lang="en-US" sz="1200" dirty="0" smtClean="0"/>
              <a:t>2- For example, the “</a:t>
            </a:r>
            <a:r>
              <a:rPr lang="en-US" sz="1200" dirty="0" err="1" smtClean="0"/>
              <a:t>Emp</a:t>
            </a:r>
            <a:r>
              <a:rPr lang="en-US" sz="1200" dirty="0" smtClean="0"/>
              <a:t>” entity set can be assumed as the regular employees and in this </a:t>
            </a:r>
          </a:p>
          <a:p>
            <a:pPr algn="just"/>
            <a:r>
              <a:rPr lang="en-US" sz="1200" dirty="0"/>
              <a:t> </a:t>
            </a:r>
            <a:r>
              <a:rPr lang="en-US" sz="1200" dirty="0" smtClean="0"/>
              <a:t>    case, the “ISA” relationship will have only two subclasses “Division Managers” and </a:t>
            </a:r>
          </a:p>
          <a:p>
            <a:pPr algn="just"/>
            <a:r>
              <a:rPr lang="en-US" sz="1200" dirty="0"/>
              <a:t> </a:t>
            </a:r>
            <a:r>
              <a:rPr lang="en-US" sz="1200" dirty="0" smtClean="0"/>
              <a:t>     “General Managers”.</a:t>
            </a:r>
          </a:p>
          <a:p>
            <a:pPr algn="just"/>
            <a:endParaRPr lang="en-US" sz="1200" dirty="0"/>
          </a:p>
          <a:p>
            <a:pPr algn="just"/>
            <a:r>
              <a:rPr lang="en-US" sz="1200" dirty="0" smtClean="0"/>
              <a:t>3. As we mentioned in class, there are several way to convert “ISA” relationship to the relational</a:t>
            </a:r>
          </a:p>
          <a:p>
            <a:pPr algn="just"/>
            <a:r>
              <a:rPr lang="en-US" sz="1200" dirty="0"/>
              <a:t> </a:t>
            </a:r>
            <a:r>
              <a:rPr lang="en-US" sz="1200" dirty="0" smtClean="0"/>
              <a:t>    model. The one given above is the most compact and efficient one. The “</a:t>
            </a:r>
            <a:r>
              <a:rPr lang="en-US" sz="1200" dirty="0" err="1" smtClean="0"/>
              <a:t>Emp_rank</a:t>
            </a:r>
            <a:r>
              <a:rPr lang="en-US" sz="1200" dirty="0" smtClean="0"/>
              <a:t>” field</a:t>
            </a:r>
          </a:p>
          <a:p>
            <a:pPr algn="just"/>
            <a:r>
              <a:rPr lang="en-US" sz="1200" dirty="0"/>
              <a:t> </a:t>
            </a:r>
            <a:r>
              <a:rPr lang="en-US" sz="1200" dirty="0" smtClean="0"/>
              <a:t>    is used to capture whether the employee is regular (rank = 0), division manager (rank = 1), </a:t>
            </a:r>
          </a:p>
          <a:p>
            <a:pPr algn="just"/>
            <a:r>
              <a:rPr lang="en-US" sz="1200" dirty="0"/>
              <a:t> </a:t>
            </a:r>
            <a:r>
              <a:rPr lang="en-US" sz="1200" dirty="0" smtClean="0"/>
              <a:t>    or general manager (rank = 2).</a:t>
            </a:r>
          </a:p>
          <a:p>
            <a:pPr algn="just"/>
            <a:endParaRPr lang="en-US" sz="1200" dirty="0"/>
          </a:p>
          <a:p>
            <a:pPr algn="just"/>
            <a:r>
              <a:rPr lang="en-US" sz="1200" dirty="0" smtClean="0"/>
              <a:t>4- The room services can be modeled as a multi-valued attribute, and then in  the relational model </a:t>
            </a:r>
          </a:p>
          <a:p>
            <a:pPr algn="just"/>
            <a:r>
              <a:rPr lang="en-US" sz="1200" dirty="0"/>
              <a:t> </a:t>
            </a:r>
            <a:r>
              <a:rPr lang="en-US" sz="1200" dirty="0" smtClean="0"/>
              <a:t>    it will become a relation by itself (that is the approach we considered above). Another way, is</a:t>
            </a:r>
          </a:p>
          <a:p>
            <a:pPr algn="just"/>
            <a:r>
              <a:rPr lang="en-US" sz="1200" dirty="0"/>
              <a:t> </a:t>
            </a:r>
            <a:r>
              <a:rPr lang="en-US" sz="1200" dirty="0" smtClean="0"/>
              <a:t>    to model the services as a separate entity set in the ERD that has a “1-M” relationship with the </a:t>
            </a:r>
          </a:p>
          <a:p>
            <a:pPr algn="just"/>
            <a:r>
              <a:rPr lang="en-US" sz="1200" dirty="0"/>
              <a:t> </a:t>
            </a:r>
            <a:r>
              <a:rPr lang="en-US" sz="1200" dirty="0" smtClean="0"/>
              <a:t>    “room” entity set.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281862674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124</TotalTime>
  <Words>428</Words>
  <Application>Microsoft Macintosh PowerPoint</Application>
  <PresentationFormat>On-screen Show (4:3)</PresentationFormat>
  <Paragraphs>90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Database Systems I CS3431 C-2013  Solution of Project 1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Dongqing Xiao</dc:creator>
  <cp:lastModifiedBy>Mohamed Eltabakh</cp:lastModifiedBy>
  <cp:revision>21</cp:revision>
  <dcterms:created xsi:type="dcterms:W3CDTF">2006-08-16T00:00:00Z</dcterms:created>
  <dcterms:modified xsi:type="dcterms:W3CDTF">2013-01-29T02:38:00Z</dcterms:modified>
</cp:coreProperties>
</file>