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282" r:id="rId2"/>
    <p:sldId id="324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</p:sldIdLst>
  <p:sldSz cx="9144000" cy="6858000" type="letter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7228"/>
    <a:srgbClr val="6E792B"/>
    <a:srgbClr val="76822E"/>
    <a:srgbClr val="4F571F"/>
    <a:srgbClr val="6F6A07"/>
    <a:srgbClr val="827C08"/>
    <a:srgbClr val="A29B0A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75" d="100"/>
          <a:sy n="75" d="100"/>
        </p:scale>
        <p:origin x="-2392" y="-600"/>
      </p:cViewPr>
      <p:guideLst>
        <p:guide orient="horz" pos="19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>
        <p:scale>
          <a:sx n="100" d="100"/>
          <a:sy n="100" d="100"/>
        </p:scale>
        <p:origin x="-780" y="21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</a:defRPr>
            </a:lvl1pPr>
          </a:lstStyle>
          <a:p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</a:defRPr>
            </a:lvl1pPr>
          </a:lstStyle>
          <a:p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fld id="{259E648F-72ED-5B4D-B49D-B555D6BD7BA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3529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</a:defRPr>
            </a:lvl1pPr>
          </a:lstStyle>
          <a:p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endParaRPr lang="en-CA"/>
          </a:p>
        </p:txBody>
      </p:sp>
      <p:sp>
        <p:nvSpPr>
          <p:cNvPr id="6144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</a:defRPr>
            </a:lvl1pPr>
          </a:lstStyle>
          <a:p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fld id="{D0C34624-130E-8E42-BD1F-EFCE659829AF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8848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33A7AB-C95B-E749-AEF2-7A9801EF0CEE}" type="slidenum">
              <a:rPr lang="en-CA"/>
              <a:pPr/>
              <a:t>1</a:t>
            </a:fld>
            <a:endParaRPr lang="en-CA"/>
          </a:p>
        </p:txBody>
      </p:sp>
      <p:sp>
        <p:nvSpPr>
          <p:cNvPr id="51200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1F870F-D476-2341-9926-2EE78F9666C5}" type="slidenum">
              <a:rPr lang="en-CA"/>
              <a:pPr/>
              <a:t>10</a:t>
            </a:fld>
            <a:endParaRPr lang="en-CA"/>
          </a:p>
        </p:txBody>
      </p:sp>
      <p:sp>
        <p:nvSpPr>
          <p:cNvPr id="68505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E86AD7-F831-2642-9FE7-6D1DB8172C08}" type="slidenum">
              <a:rPr lang="en-CA"/>
              <a:pPr/>
              <a:t>11</a:t>
            </a:fld>
            <a:endParaRPr lang="en-CA"/>
          </a:p>
        </p:txBody>
      </p:sp>
      <p:sp>
        <p:nvSpPr>
          <p:cNvPr id="68710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2B32DD-B170-994C-8BFB-1FA8C5A59950}" type="slidenum">
              <a:rPr lang="en-CA"/>
              <a:pPr/>
              <a:t>12</a:t>
            </a:fld>
            <a:endParaRPr lang="en-CA"/>
          </a:p>
        </p:txBody>
      </p:sp>
      <p:sp>
        <p:nvSpPr>
          <p:cNvPr id="68915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223D7B-6AF4-A345-AFB0-246E9E882446}" type="slidenum">
              <a:rPr lang="en-CA"/>
              <a:pPr/>
              <a:t>13</a:t>
            </a:fld>
            <a:endParaRPr lang="en-CA"/>
          </a:p>
        </p:txBody>
      </p:sp>
      <p:sp>
        <p:nvSpPr>
          <p:cNvPr id="69120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628283-FDD6-3349-BF5E-5189FFA6107B}" type="slidenum">
              <a:rPr lang="en-CA"/>
              <a:pPr/>
              <a:t>14</a:t>
            </a:fld>
            <a:endParaRPr lang="en-CA"/>
          </a:p>
        </p:txBody>
      </p:sp>
      <p:sp>
        <p:nvSpPr>
          <p:cNvPr id="69325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AE6BAB-91C6-EF49-9FA5-4ADB2FB4DDEF}" type="slidenum">
              <a:rPr lang="en-CA"/>
              <a:pPr/>
              <a:t>15</a:t>
            </a:fld>
            <a:endParaRPr lang="en-CA"/>
          </a:p>
        </p:txBody>
      </p:sp>
      <p:sp>
        <p:nvSpPr>
          <p:cNvPr id="69529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03B937-58D8-AD4F-A8BB-5FFB0F595EAF}" type="slidenum">
              <a:rPr lang="en-CA"/>
              <a:pPr/>
              <a:t>16</a:t>
            </a:fld>
            <a:endParaRPr lang="en-CA"/>
          </a:p>
        </p:txBody>
      </p:sp>
      <p:sp>
        <p:nvSpPr>
          <p:cNvPr id="69734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B926CE-BF3D-6D4A-B897-E9BDEBB605E9}" type="slidenum">
              <a:rPr lang="en-CA"/>
              <a:pPr/>
              <a:t>17</a:t>
            </a:fld>
            <a:endParaRPr lang="en-CA"/>
          </a:p>
        </p:txBody>
      </p:sp>
      <p:sp>
        <p:nvSpPr>
          <p:cNvPr id="69939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E561A3-E454-E64D-86E1-B9C871FD8991}" type="slidenum">
              <a:rPr lang="en-CA"/>
              <a:pPr/>
              <a:t>18</a:t>
            </a:fld>
            <a:endParaRPr lang="en-CA"/>
          </a:p>
        </p:txBody>
      </p:sp>
      <p:sp>
        <p:nvSpPr>
          <p:cNvPr id="70144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3C5A34-21CA-1A45-91B8-E864473C01AC}" type="slidenum">
              <a:rPr lang="en-CA"/>
              <a:pPr/>
              <a:t>19</a:t>
            </a:fld>
            <a:endParaRPr lang="en-CA"/>
          </a:p>
        </p:txBody>
      </p:sp>
      <p:sp>
        <p:nvSpPr>
          <p:cNvPr id="70349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1FCDEF-2B85-D84C-8C74-2B415A374EB5}" type="slidenum">
              <a:rPr lang="en-CA"/>
              <a:pPr/>
              <a:t>2</a:t>
            </a:fld>
            <a:endParaRPr lang="en-CA"/>
          </a:p>
        </p:txBody>
      </p:sp>
      <p:sp>
        <p:nvSpPr>
          <p:cNvPr id="57446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D9A32D-A293-A241-AB24-A0F1CD78D788}" type="slidenum">
              <a:rPr lang="en-CA"/>
              <a:pPr/>
              <a:t>20</a:t>
            </a:fld>
            <a:endParaRPr lang="en-CA"/>
          </a:p>
        </p:txBody>
      </p:sp>
      <p:sp>
        <p:nvSpPr>
          <p:cNvPr id="70553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4158F4-C24D-A84B-A526-331A1815BC59}" type="slidenum">
              <a:rPr lang="en-CA"/>
              <a:pPr/>
              <a:t>21</a:t>
            </a:fld>
            <a:endParaRPr lang="en-CA"/>
          </a:p>
        </p:txBody>
      </p:sp>
      <p:sp>
        <p:nvSpPr>
          <p:cNvPr id="70758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ACDC69-BCA7-5C4D-B859-85D74B055A71}" type="slidenum">
              <a:rPr lang="en-CA"/>
              <a:pPr/>
              <a:t>22</a:t>
            </a:fld>
            <a:endParaRPr lang="en-CA"/>
          </a:p>
        </p:txBody>
      </p:sp>
      <p:sp>
        <p:nvSpPr>
          <p:cNvPr id="70963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1110F0-2D90-C844-9C4A-02E117842EC0}" type="slidenum">
              <a:rPr lang="en-CA"/>
              <a:pPr/>
              <a:t>23</a:t>
            </a:fld>
            <a:endParaRPr lang="en-CA"/>
          </a:p>
        </p:txBody>
      </p:sp>
      <p:sp>
        <p:nvSpPr>
          <p:cNvPr id="71168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385CE-D485-AF4D-B8B1-403ED1BF7053}" type="slidenum">
              <a:rPr lang="en-CA"/>
              <a:pPr/>
              <a:t>24</a:t>
            </a:fld>
            <a:endParaRPr lang="en-CA"/>
          </a:p>
        </p:txBody>
      </p:sp>
      <p:sp>
        <p:nvSpPr>
          <p:cNvPr id="71373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057BE-A8A4-704B-8EA4-64E35F47176A}" type="slidenum">
              <a:rPr lang="en-CA"/>
              <a:pPr/>
              <a:t>25</a:t>
            </a:fld>
            <a:endParaRPr lang="en-CA"/>
          </a:p>
        </p:txBody>
      </p:sp>
      <p:sp>
        <p:nvSpPr>
          <p:cNvPr id="71577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F29A67-18DE-A444-AE2D-F3E329C1D8F5}" type="slidenum">
              <a:rPr lang="en-CA"/>
              <a:pPr/>
              <a:t>26</a:t>
            </a:fld>
            <a:endParaRPr lang="en-CA"/>
          </a:p>
        </p:txBody>
      </p:sp>
      <p:sp>
        <p:nvSpPr>
          <p:cNvPr id="71782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FB3572-DD94-7A4E-A1F3-CFA1F241E84A}" type="slidenum">
              <a:rPr lang="en-CA"/>
              <a:pPr/>
              <a:t>27</a:t>
            </a:fld>
            <a:endParaRPr lang="en-CA"/>
          </a:p>
        </p:txBody>
      </p:sp>
      <p:sp>
        <p:nvSpPr>
          <p:cNvPr id="71987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07C716-7E45-0545-8A04-C14391031166}" type="slidenum">
              <a:rPr lang="en-CA"/>
              <a:pPr/>
              <a:t>28</a:t>
            </a:fld>
            <a:endParaRPr lang="en-CA"/>
          </a:p>
        </p:txBody>
      </p:sp>
      <p:sp>
        <p:nvSpPr>
          <p:cNvPr id="73421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A78E91-DBE6-BF42-9934-2FE0543D8A31}" type="slidenum">
              <a:rPr lang="en-CA"/>
              <a:pPr/>
              <a:t>3</a:t>
            </a:fld>
            <a:endParaRPr lang="en-CA"/>
          </a:p>
        </p:txBody>
      </p:sp>
      <p:sp>
        <p:nvSpPr>
          <p:cNvPr id="67072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3B9363-7A1C-E34F-AC15-80EAA40558A7}" type="slidenum">
              <a:rPr lang="en-CA"/>
              <a:pPr/>
              <a:t>4</a:t>
            </a:fld>
            <a:endParaRPr lang="en-CA"/>
          </a:p>
        </p:txBody>
      </p:sp>
      <p:sp>
        <p:nvSpPr>
          <p:cNvPr id="67277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8CC1EB-A814-0244-B2E4-83F1B4149A5B}" type="slidenum">
              <a:rPr lang="en-CA"/>
              <a:pPr/>
              <a:t>5</a:t>
            </a:fld>
            <a:endParaRPr lang="en-CA"/>
          </a:p>
        </p:txBody>
      </p:sp>
      <p:sp>
        <p:nvSpPr>
          <p:cNvPr id="67481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66A3D2-8873-4649-BD39-C7D3EF7367D5}" type="slidenum">
              <a:rPr lang="en-CA"/>
              <a:pPr/>
              <a:t>6</a:t>
            </a:fld>
            <a:endParaRPr lang="en-CA"/>
          </a:p>
        </p:txBody>
      </p:sp>
      <p:sp>
        <p:nvSpPr>
          <p:cNvPr id="67686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C3ED3D-15CB-1D42-A1EF-7A521AE6623D}" type="slidenum">
              <a:rPr lang="en-CA"/>
              <a:pPr/>
              <a:t>7</a:t>
            </a:fld>
            <a:endParaRPr lang="en-CA"/>
          </a:p>
        </p:txBody>
      </p:sp>
      <p:sp>
        <p:nvSpPr>
          <p:cNvPr id="67891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375036-D3F6-F64D-92D5-85A3BE4762DB}" type="slidenum">
              <a:rPr lang="en-CA"/>
              <a:pPr/>
              <a:t>8</a:t>
            </a:fld>
            <a:endParaRPr lang="en-CA"/>
          </a:p>
        </p:txBody>
      </p:sp>
      <p:sp>
        <p:nvSpPr>
          <p:cNvPr id="68096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7AF4D8-3B75-9446-95FA-B4E4982B0D93}" type="slidenum">
              <a:rPr lang="en-CA"/>
              <a:pPr/>
              <a:t>9</a:t>
            </a:fld>
            <a:endParaRPr lang="en-CA"/>
          </a:p>
        </p:txBody>
      </p:sp>
      <p:sp>
        <p:nvSpPr>
          <p:cNvPr id="68301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0" name="Rectangle 44"/>
          <p:cNvSpPr>
            <a:spLocks noChangeArrowheads="1"/>
          </p:cNvSpPr>
          <p:nvPr/>
        </p:nvSpPr>
        <p:spPr bwMode="auto">
          <a:xfrm>
            <a:off x="8305800" y="0"/>
            <a:ext cx="609600" cy="6858000"/>
          </a:xfrm>
          <a:prstGeom prst="rect">
            <a:avLst/>
          </a:prstGeom>
          <a:gradFill rotWithShape="1">
            <a:gsLst>
              <a:gs pos="0">
                <a:srgbClr val="677228">
                  <a:alpha val="44000"/>
                </a:srgbClr>
              </a:gs>
              <a:gs pos="100000">
                <a:srgbClr val="677228">
                  <a:gamma/>
                  <a:shade val="87843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3" name="Rectangle 47"/>
          <p:cNvSpPr>
            <a:spLocks noChangeArrowheads="1"/>
          </p:cNvSpPr>
          <p:nvPr userDrawn="1"/>
        </p:nvSpPr>
        <p:spPr bwMode="auto">
          <a:xfrm rot="-5400000">
            <a:off x="3500437" y="-985837"/>
            <a:ext cx="2143125" cy="9144000"/>
          </a:xfrm>
          <a:prstGeom prst="rect">
            <a:avLst/>
          </a:prstGeom>
          <a:solidFill>
            <a:srgbClr val="677228">
              <a:alpha val="4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4" name="Rectangle 48"/>
          <p:cNvSpPr>
            <a:spLocks noChangeArrowheads="1"/>
          </p:cNvSpPr>
          <p:nvPr userDrawn="1"/>
        </p:nvSpPr>
        <p:spPr bwMode="auto">
          <a:xfrm>
            <a:off x="7315200" y="2438400"/>
            <a:ext cx="1828800" cy="2290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5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/>
              <a:t>Copyright © 2007 </a:t>
            </a:r>
            <a:r>
              <a:rPr lang="en-US">
                <a:solidFill>
                  <a:srgbClr val="000000"/>
                </a:solidFill>
              </a:rPr>
              <a:t>Ramez Elmasri and Shamkant B. Navathe</a:t>
            </a:r>
          </a:p>
        </p:txBody>
      </p:sp>
      <p:sp>
        <p:nvSpPr>
          <p:cNvPr id="4126" name="Rectangle 30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152400"/>
            <a:ext cx="7086600" cy="22860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 wrap="none" anchor="ctr"/>
          <a:lstStyle>
            <a:lvl1pPr>
              <a:defRPr sz="6600">
                <a:solidFill>
                  <a:srgbClr val="990033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pic>
        <p:nvPicPr>
          <p:cNvPr id="4131" name="Picture 35" descr="awtri_4c UPDATE_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9950"/>
            <a:ext cx="6842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4" name="Rectangle 38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4800" y="2590800"/>
            <a:ext cx="6629400" cy="19050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buFont typeface="Wingdings" charset="0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4142" name="Picture 46" descr="elmasri_thumb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2514600"/>
            <a:ext cx="17240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14- </a:t>
            </a:r>
            <a:fld id="{46874B51-6BCD-1243-9E7F-EB7CC3E68DE2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8285760"/>
      </p:ext>
    </p:extLst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03213"/>
            <a:ext cx="2076450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3213"/>
            <a:ext cx="6076950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14- </a:t>
            </a:r>
            <a:fld id="{77565230-1737-7A4B-8760-C37906EE84D8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0463007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14- </a:t>
            </a:r>
            <a:fld id="{E4837FDB-B957-F84B-80AC-B4BE00A16ABD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3673998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14- </a:t>
            </a:r>
            <a:fld id="{E4576A38-E558-0140-89B7-587602E60B82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8188261"/>
      </p:ext>
    </p:extLst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713" y="1600200"/>
            <a:ext cx="40703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2463" y="1600200"/>
            <a:ext cx="4071937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14- </a:t>
            </a:r>
            <a:fld id="{10DD26D3-2F73-6042-850B-DD15608F8C3F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0619183"/>
      </p:ext>
    </p:extLst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14- </a:t>
            </a:r>
            <a:fld id="{3D61B785-E99B-954F-AD4D-881F09EDB772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8045676"/>
      </p:ext>
    </p:extLst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14- </a:t>
            </a:r>
            <a:fld id="{66D4B471-0983-C943-870F-FC45DCF3EA69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1040809"/>
      </p:ext>
    </p:extLst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14- </a:t>
            </a:r>
            <a:fld id="{378C5386-4AA3-544B-97C8-C1AA1DA64051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6624490"/>
      </p:ext>
    </p:extLst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14- </a:t>
            </a:r>
            <a:fld id="{0F0CFC6F-B615-7F4F-BEC0-F23357CA499F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302896"/>
      </p:ext>
    </p:extLst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14- </a:t>
            </a:r>
            <a:fld id="{63FF1C53-E632-2841-9AA9-86BB604BF659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8319475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7" name="Group 45"/>
          <p:cNvGrpSpPr>
            <a:grpSpLocks/>
          </p:cNvGrpSpPr>
          <p:nvPr/>
        </p:nvGrpSpPr>
        <p:grpSpPr bwMode="auto">
          <a:xfrm>
            <a:off x="8936038" y="1449388"/>
            <a:ext cx="207962" cy="5408612"/>
            <a:chOff x="5606" y="889"/>
            <a:chExt cx="154" cy="3431"/>
          </a:xfrm>
        </p:grpSpPr>
        <p:sp>
          <p:nvSpPr>
            <p:cNvPr id="3110" name="Rectangle 38"/>
            <p:cNvSpPr>
              <a:spLocks noChangeArrowheads="1"/>
            </p:cNvSpPr>
            <p:nvPr userDrawn="1"/>
          </p:nvSpPr>
          <p:spPr bwMode="gray">
            <a:xfrm flipH="1">
              <a:off x="5685" y="889"/>
              <a:ext cx="75" cy="3431"/>
            </a:xfrm>
            <a:prstGeom prst="rect">
              <a:avLst/>
            </a:prstGeom>
            <a:solidFill>
              <a:srgbClr val="6772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99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3200">
                <a:latin typeface="Tahoma" charset="0"/>
              </a:endParaRPr>
            </a:p>
          </p:txBody>
        </p:sp>
        <p:grpSp>
          <p:nvGrpSpPr>
            <p:cNvPr id="3116" name="Group 44"/>
            <p:cNvGrpSpPr>
              <a:grpSpLocks/>
            </p:cNvGrpSpPr>
            <p:nvPr userDrawn="1"/>
          </p:nvGrpSpPr>
          <p:grpSpPr bwMode="auto">
            <a:xfrm>
              <a:off x="5606" y="889"/>
              <a:ext cx="106" cy="3431"/>
              <a:chOff x="5606" y="889"/>
              <a:chExt cx="106" cy="3431"/>
            </a:xfrm>
          </p:grpSpPr>
          <p:sp>
            <p:nvSpPr>
              <p:cNvPr id="3115" name="Rectangle 43"/>
              <p:cNvSpPr>
                <a:spLocks noChangeArrowheads="1"/>
              </p:cNvSpPr>
              <p:nvPr userDrawn="1"/>
            </p:nvSpPr>
            <p:spPr bwMode="gray">
              <a:xfrm rot="10800000" flipH="1">
                <a:off x="5606" y="889"/>
                <a:ext cx="58" cy="3431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99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pPr algn="ctr"/>
                <a:endParaRPr kumimoji="1" lang="en-US" sz="3200">
                  <a:latin typeface="Tahoma" charset="0"/>
                </a:endParaRPr>
              </a:p>
            </p:txBody>
          </p:sp>
          <p:sp>
            <p:nvSpPr>
              <p:cNvPr id="3104" name="Rectangle 32"/>
              <p:cNvSpPr>
                <a:spLocks noChangeArrowheads="1"/>
              </p:cNvSpPr>
              <p:nvPr userDrawn="1"/>
            </p:nvSpPr>
            <p:spPr bwMode="gray">
              <a:xfrm rot="10800000" flipH="1">
                <a:off x="5654" y="889"/>
                <a:ext cx="58" cy="3431"/>
              </a:xfrm>
              <a:prstGeom prst="rect">
                <a:avLst/>
              </a:prstGeom>
              <a:solidFill>
                <a:srgbClr val="9900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99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pPr algn="ctr"/>
                <a:endParaRPr kumimoji="1" lang="en-US" sz="3200">
                  <a:latin typeface="Tahoma" charset="0"/>
                </a:endParaRPr>
              </a:p>
            </p:txBody>
          </p:sp>
        </p:grpSp>
      </p:grpSp>
      <p:sp>
        <p:nvSpPr>
          <p:cNvPr id="3109" name="Rectangle 37"/>
          <p:cNvSpPr>
            <a:spLocks noChangeArrowheads="1"/>
          </p:cNvSpPr>
          <p:nvPr/>
        </p:nvSpPr>
        <p:spPr bwMode="gray">
          <a:xfrm rot="16200000">
            <a:off x="3845719" y="-3845719"/>
            <a:ext cx="1449388" cy="9140825"/>
          </a:xfrm>
          <a:prstGeom prst="rect">
            <a:avLst/>
          </a:prstGeom>
          <a:solidFill>
            <a:srgbClr val="677228">
              <a:alpha val="3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kumimoji="1" lang="en-US" sz="3200">
              <a:latin typeface="Tahoma" charset="0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3213"/>
            <a:ext cx="7796213" cy="9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990033"/>
                </a:solidFill>
              </a:defRPr>
            </a:lvl1pPr>
          </a:lstStyle>
          <a:p>
            <a:r>
              <a:rPr lang="en-US"/>
              <a:t>Slide 14- </a:t>
            </a:r>
            <a:fld id="{3459E01B-041C-FB45-8588-204E7356D2E4}" type="slidenum">
              <a:rPr lang="en-US"/>
              <a:pPr/>
              <a:t>‹#›</a:t>
            </a:fld>
            <a:endParaRPr lang="en-CA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9713" y="1600200"/>
            <a:ext cx="82946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sz="900"/>
              <a:t>Copyright © 2007 </a:t>
            </a:r>
            <a:r>
              <a:rPr lang="en-US" sz="900">
                <a:solidFill>
                  <a:srgbClr val="000000"/>
                </a:solidFill>
              </a:rPr>
              <a:t>Ramez Elmasri and Shamkant B. Navathe</a:t>
            </a:r>
          </a:p>
        </p:txBody>
      </p:sp>
      <p:graphicFrame>
        <p:nvGraphicFramePr>
          <p:cNvPr id="3118" name="Base" descr="Pink tissue paper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r:id="rId14" imgW="0" imgH="0" progId="PowerPoint.Show.8">
                  <p:embed/>
                </p:oleObj>
              </mc:Choice>
              <mc:Fallback>
                <p:oleObj r:id="rId14" imgW="0" imgH="0" progId="PowerPoint.Show.8">
                  <p:embed/>
                  <p:pic>
                    <p:nvPicPr>
                      <p:cNvPr id="0" name="Base" descr="Pink tissue paper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 r:embed="rId15"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 spd="med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0033"/>
        </a:buClr>
        <a:buSzPct val="60000"/>
        <a:buFont typeface="Wingdings" charset="0"/>
        <a:buChar char="n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charset="0"/>
        <a:buChar char="n"/>
        <a:defRPr sz="2600">
          <a:solidFill>
            <a:srgbClr val="8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33"/>
        </a:buClr>
        <a:buSzPct val="50000"/>
        <a:buFont typeface="Wingdings" charset="0"/>
        <a:buChar char="n"/>
        <a:defRPr sz="24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charset="0"/>
        <a:buChar char="n"/>
        <a:defRPr sz="2000">
          <a:solidFill>
            <a:srgbClr val="8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90033"/>
        </a:buClr>
        <a:buSzPct val="50000"/>
        <a:buFont typeface="Wingdings" charset="0"/>
        <a:buChar char="n"/>
        <a:defRPr sz="20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0033"/>
        </a:buClr>
        <a:buSzPct val="50000"/>
        <a:buFont typeface="Wingdings" charset="0"/>
        <a:buChar char="n"/>
        <a:defRPr sz="20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0033"/>
        </a:buClr>
        <a:buSzPct val="50000"/>
        <a:buFont typeface="Wingdings" charset="0"/>
        <a:buChar char="n"/>
        <a:defRPr sz="20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0033"/>
        </a:buClr>
        <a:buSzPct val="50000"/>
        <a:buFont typeface="Wingdings" charset="0"/>
        <a:buChar char="n"/>
        <a:defRPr sz="20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0033"/>
        </a:buClr>
        <a:buSzPct val="50000"/>
        <a:buFont typeface="Wingdings" charset="0"/>
        <a:buChar char="n"/>
        <a:defRPr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14- </a:t>
            </a:r>
            <a:fld id="{06AF46A4-9EC7-8842-BEA7-A0A0180F84F2}" type="slidenum">
              <a:rPr lang="en-US"/>
              <a:pPr/>
              <a:t>1</a:t>
            </a:fld>
            <a:endParaRPr lang="en-CA"/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2683" name="Picture 11" descr="Elmasri_c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14- </a:t>
            </a:r>
            <a:fld id="{4B3BDA2A-D7D2-7649-9811-42811E586569}" type="slidenum">
              <a:rPr lang="en-US"/>
              <a:pPr/>
              <a:t>10</a:t>
            </a:fld>
            <a:endParaRPr lang="en-CA"/>
          </a:p>
        </p:txBody>
      </p:sp>
      <p:sp>
        <p:nvSpPr>
          <p:cNvPr id="684039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" y="303213"/>
            <a:ext cx="8597900" cy="992187"/>
          </a:xfrm>
        </p:spPr>
        <p:txBody>
          <a:bodyPr/>
          <a:lstStyle/>
          <a:p>
            <a:r>
              <a:rPr lang="en-US" sz="2800"/>
              <a:t>A Clustering Index Example</a:t>
            </a:r>
          </a:p>
        </p:txBody>
      </p:sp>
      <p:sp>
        <p:nvSpPr>
          <p:cNvPr id="68404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39713" y="1676400"/>
            <a:ext cx="2503487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FIGURE 14.2</a:t>
            </a:r>
            <a:br>
              <a:rPr lang="en-US" sz="2000"/>
            </a:br>
            <a:r>
              <a:rPr lang="en-US" sz="2000"/>
              <a:t>A clustering index on the DEPTNUMBER ordering non-key field of an EMPLOYEE file.</a:t>
            </a:r>
          </a:p>
        </p:txBody>
      </p:sp>
      <p:pic>
        <p:nvPicPr>
          <p:cNvPr id="68403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1574800"/>
            <a:ext cx="4787900" cy="4673600"/>
          </a:xfrm>
        </p:spPr>
      </p:pic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14- </a:t>
            </a:r>
            <a:fld id="{13CF472B-70C0-1E46-86CF-0038B03C5F84}" type="slidenum">
              <a:rPr lang="en-US"/>
              <a:pPr/>
              <a:t>11</a:t>
            </a:fld>
            <a:endParaRPr lang="en-CA"/>
          </a:p>
        </p:txBody>
      </p:sp>
      <p:sp>
        <p:nvSpPr>
          <p:cNvPr id="686087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" y="303213"/>
            <a:ext cx="8305800" cy="992187"/>
          </a:xfrm>
        </p:spPr>
        <p:txBody>
          <a:bodyPr/>
          <a:lstStyle/>
          <a:p>
            <a:r>
              <a:rPr lang="en-US" sz="3200"/>
              <a:t>Another Clustering Index Example</a:t>
            </a:r>
          </a:p>
        </p:txBody>
      </p:sp>
      <p:pic>
        <p:nvPicPr>
          <p:cNvPr id="686089" name="Picture 9" descr="fig14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400685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14- </a:t>
            </a:r>
            <a:fld id="{4AB749E3-AEC9-0F4E-BBB8-E996F45786A5}" type="slidenum">
              <a:rPr lang="en-US"/>
              <a:pPr/>
              <a:t>12</a:t>
            </a:fld>
            <a:endParaRPr lang="en-CA"/>
          </a:p>
        </p:txBody>
      </p:sp>
      <p:sp>
        <p:nvSpPr>
          <p:cNvPr id="6881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Single-Level Indexes</a:t>
            </a:r>
          </a:p>
        </p:txBody>
      </p:sp>
      <p:sp>
        <p:nvSpPr>
          <p:cNvPr id="68813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Secondary Index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A secondary index provides a secondary means of accessing a file for which some primary access already exists.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The secondary index may be on a field which is a candidate key and has a unique value in every record, or a non-key with duplicate values.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The index is an ordered file with two fields.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The first field is of the same data type as some </a:t>
            </a:r>
            <a:r>
              <a:rPr lang="en-US" sz="2000" b="1"/>
              <a:t>non-ordering</a:t>
            </a:r>
            <a:r>
              <a:rPr lang="en-US" sz="2000"/>
              <a:t> </a:t>
            </a:r>
            <a:r>
              <a:rPr lang="en-US" sz="2000" b="1"/>
              <a:t>field</a:t>
            </a:r>
            <a:r>
              <a:rPr lang="en-US" sz="2000"/>
              <a:t> of the data file that is an indexing field. 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The second field is either a </a:t>
            </a:r>
            <a:r>
              <a:rPr lang="en-US" sz="2000" b="1"/>
              <a:t>block</a:t>
            </a:r>
            <a:r>
              <a:rPr lang="en-US" sz="2000"/>
              <a:t> pointer or a record pointer.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There can be </a:t>
            </a:r>
            <a:r>
              <a:rPr lang="en-US" sz="2000" i="1"/>
              <a:t>many</a:t>
            </a:r>
            <a:r>
              <a:rPr lang="en-US" sz="2000"/>
              <a:t> secondary indexes (and hence, indexing fields) for the same file.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Includes one entry </a:t>
            </a:r>
            <a:r>
              <a:rPr lang="en-US" sz="2200" i="1"/>
              <a:t>for each record</a:t>
            </a:r>
            <a:r>
              <a:rPr lang="en-US" sz="2200"/>
              <a:t> in the data file; hence, it is a </a:t>
            </a:r>
            <a:r>
              <a:rPr lang="en-US" sz="2200" i="1"/>
              <a:t>dense index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14- </a:t>
            </a:r>
            <a:fld id="{4FBA467D-755B-CC46-B875-6B076687F145}" type="slidenum">
              <a:rPr lang="en-US"/>
              <a:pPr/>
              <a:t>13</a:t>
            </a:fld>
            <a:endParaRPr lang="en-CA"/>
          </a:p>
        </p:txBody>
      </p:sp>
      <p:sp>
        <p:nvSpPr>
          <p:cNvPr id="690183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" y="303213"/>
            <a:ext cx="8610600" cy="992187"/>
          </a:xfrm>
        </p:spPr>
        <p:txBody>
          <a:bodyPr/>
          <a:lstStyle/>
          <a:p>
            <a:r>
              <a:rPr lang="en-US"/>
              <a:t>Example of a Dense Secondary Index</a:t>
            </a:r>
            <a:endParaRPr lang="en-US" sz="2400"/>
          </a:p>
        </p:txBody>
      </p:sp>
      <p:pic>
        <p:nvPicPr>
          <p:cNvPr id="690186" name="Picture 10" descr="fig14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4129088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14- </a:t>
            </a:r>
            <a:fld id="{F2FEE0D9-682D-5041-A117-FE2EDCC40CA7}" type="slidenum">
              <a:rPr lang="en-US"/>
              <a:pPr/>
              <a:t>14</a:t>
            </a:fld>
            <a:endParaRPr lang="en-CA"/>
          </a:p>
        </p:txBody>
      </p:sp>
      <p:sp>
        <p:nvSpPr>
          <p:cNvPr id="6922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Example of a Secondary Index</a:t>
            </a:r>
          </a:p>
        </p:txBody>
      </p:sp>
      <p:pic>
        <p:nvPicPr>
          <p:cNvPr id="692233" name="Picture 9" descr="fig14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1524000"/>
            <a:ext cx="437991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14- </a:t>
            </a:r>
            <a:fld id="{B44ADF4D-FDAA-3D49-9BFA-8EDF639BC006}" type="slidenum">
              <a:rPr lang="en-US"/>
              <a:pPr/>
              <a:t>15</a:t>
            </a:fld>
            <a:endParaRPr lang="en-CA"/>
          </a:p>
        </p:txBody>
      </p:sp>
      <p:pic>
        <p:nvPicPr>
          <p:cNvPr id="69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1793875"/>
            <a:ext cx="7851775" cy="354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428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Index Types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14- </a:t>
            </a:r>
            <a:fld id="{4E8D7D0C-3033-3648-B752-8A16AD58493F}" type="slidenum">
              <a:rPr lang="en-US"/>
              <a:pPr/>
              <a:t>16</a:t>
            </a:fld>
            <a:endParaRPr lang="en-CA"/>
          </a:p>
        </p:txBody>
      </p:sp>
      <p:sp>
        <p:nvSpPr>
          <p:cNvPr id="6963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Multi-Level Indexes </a:t>
            </a:r>
          </a:p>
        </p:txBody>
      </p:sp>
      <p:sp>
        <p:nvSpPr>
          <p:cNvPr id="6963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Because a single-level index is an ordered file, we can create a primary index </a:t>
            </a:r>
            <a:r>
              <a:rPr lang="en-US" sz="2400" i="1"/>
              <a:t>to the index itself</a:t>
            </a:r>
            <a:r>
              <a:rPr lang="en-US" sz="2400"/>
              <a:t>;</a:t>
            </a:r>
          </a:p>
          <a:p>
            <a:pPr lvl="1"/>
            <a:r>
              <a:rPr lang="en-US" sz="2200"/>
              <a:t>In this case, the original index file is called the </a:t>
            </a:r>
            <a:r>
              <a:rPr lang="en-US" sz="2200" i="1"/>
              <a:t>first-level index</a:t>
            </a:r>
            <a:r>
              <a:rPr lang="en-US" sz="2200"/>
              <a:t> and the index to the index is called the </a:t>
            </a:r>
            <a:r>
              <a:rPr lang="en-US" sz="2200" i="1"/>
              <a:t>second-level index</a:t>
            </a:r>
            <a:r>
              <a:rPr lang="en-US" sz="2200"/>
              <a:t>.</a:t>
            </a:r>
          </a:p>
          <a:p>
            <a:r>
              <a:rPr lang="en-US" sz="2400"/>
              <a:t>We can repeat the process, creating a third, fourth, ..., top level until all entries of the </a:t>
            </a:r>
            <a:r>
              <a:rPr lang="en-US" sz="2400" i="1"/>
              <a:t>top level</a:t>
            </a:r>
            <a:r>
              <a:rPr lang="en-US" sz="2400"/>
              <a:t> fit in one disk block</a:t>
            </a:r>
          </a:p>
          <a:p>
            <a:r>
              <a:rPr lang="en-US" sz="2400"/>
              <a:t>A multi-level index can be created for any type of first-level index (primary, secondary, clustering) as long as the first-level index consists of </a:t>
            </a:r>
            <a:r>
              <a:rPr lang="en-US" sz="2400" i="1"/>
              <a:t>more than one</a:t>
            </a:r>
            <a:r>
              <a:rPr lang="en-US" sz="2400"/>
              <a:t> disk block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14- </a:t>
            </a:r>
            <a:fld id="{E3130EDE-4E0B-1540-BA38-DC0A95070596}" type="slidenum">
              <a:rPr lang="en-US"/>
              <a:pPr/>
              <a:t>17</a:t>
            </a:fld>
            <a:endParaRPr lang="en-CA"/>
          </a:p>
        </p:txBody>
      </p:sp>
      <p:sp>
        <p:nvSpPr>
          <p:cNvPr id="698375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" y="303213"/>
            <a:ext cx="8610600" cy="992187"/>
          </a:xfrm>
        </p:spPr>
        <p:txBody>
          <a:bodyPr/>
          <a:lstStyle/>
          <a:p>
            <a:r>
              <a:rPr lang="en-US"/>
              <a:t>A Two-level Primary Index</a:t>
            </a:r>
            <a:endParaRPr lang="en-US" sz="3200"/>
          </a:p>
        </p:txBody>
      </p:sp>
      <p:pic>
        <p:nvPicPr>
          <p:cNvPr id="698379" name="Picture 11" descr="fig14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98613"/>
            <a:ext cx="4008438" cy="495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14- </a:t>
            </a:r>
            <a:fld id="{5BD86C18-B158-BC41-A364-8DA5D6234786}" type="slidenum">
              <a:rPr lang="en-US"/>
              <a:pPr/>
              <a:t>18</a:t>
            </a:fld>
            <a:endParaRPr lang="en-CA"/>
          </a:p>
        </p:txBody>
      </p:sp>
      <p:sp>
        <p:nvSpPr>
          <p:cNvPr id="7004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Multi-Level Indexes </a:t>
            </a:r>
          </a:p>
        </p:txBody>
      </p:sp>
      <p:sp>
        <p:nvSpPr>
          <p:cNvPr id="70042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Such a multi-level index is a form of </a:t>
            </a:r>
            <a:r>
              <a:rPr lang="en-US" i="1"/>
              <a:t>search tree</a:t>
            </a:r>
            <a:endParaRPr lang="en-US"/>
          </a:p>
          <a:p>
            <a:pPr lvl="1"/>
            <a:r>
              <a:rPr lang="en-US"/>
              <a:t>However, insertion and deletion of new index entries is a severe problem because every level of the index is an </a:t>
            </a:r>
            <a:r>
              <a:rPr lang="en-US" i="1"/>
              <a:t>ordered file</a:t>
            </a:r>
            <a:r>
              <a:rPr lang="en-US"/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14- </a:t>
            </a:r>
            <a:fld id="{32170026-8977-074F-AA0D-D120B0412BA5}" type="slidenum">
              <a:rPr lang="en-US"/>
              <a:pPr/>
              <a:t>19</a:t>
            </a:fld>
            <a:endParaRPr lang="en-CA"/>
          </a:p>
        </p:txBody>
      </p:sp>
      <p:sp>
        <p:nvSpPr>
          <p:cNvPr id="70247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 Node in a Search Tree with Pointers to Subtrees below It</a:t>
            </a:r>
          </a:p>
        </p:txBody>
      </p:sp>
      <p:sp>
        <p:nvSpPr>
          <p:cNvPr id="70247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14.8</a:t>
            </a:r>
          </a:p>
        </p:txBody>
      </p:sp>
      <p:pic>
        <p:nvPicPr>
          <p:cNvPr id="70246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713" y="3228975"/>
            <a:ext cx="8294687" cy="2409825"/>
          </a:xfrm>
        </p:spPr>
      </p:pic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2007 </a:t>
            </a:r>
            <a:r>
              <a:rPr lang="en-US">
                <a:solidFill>
                  <a:srgbClr val="000000"/>
                </a:solidFill>
              </a:rPr>
              <a:t>Ramez Elmasri and Shamkant B. Navathe</a:t>
            </a:r>
          </a:p>
        </p:txBody>
      </p:sp>
      <p:sp>
        <p:nvSpPr>
          <p:cNvPr id="573442" name="Rectangle 2" descr="Pink tissue paper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14</a:t>
            </a:r>
          </a:p>
        </p:txBody>
      </p:sp>
      <p:sp>
        <p:nvSpPr>
          <p:cNvPr id="573443" name="Rectangle 3" descr="Pink tissue paper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Indexing Structures for Files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14- </a:t>
            </a:r>
            <a:fld id="{B06DF05B-C9F3-0845-BA59-8BE3456D19C7}" type="slidenum">
              <a:rPr lang="en-US"/>
              <a:pPr/>
              <a:t>20</a:t>
            </a:fld>
            <a:endParaRPr lang="en-CA"/>
          </a:p>
        </p:txBody>
      </p:sp>
      <p:sp>
        <p:nvSpPr>
          <p:cNvPr id="70451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FIGURE 14.9</a:t>
            </a:r>
            <a:br>
              <a:rPr lang="en-US" sz="3200"/>
            </a:br>
            <a:r>
              <a:rPr lang="en-US" sz="3200"/>
              <a:t>A search tree of order p = 3.</a:t>
            </a:r>
          </a:p>
        </p:txBody>
      </p:sp>
      <p:pic>
        <p:nvPicPr>
          <p:cNvPr id="70451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387600"/>
            <a:ext cx="8048625" cy="3190875"/>
          </a:xfrm>
        </p:spPr>
      </p:pic>
    </p:spTree>
  </p:cSld>
  <p:clrMapOvr>
    <a:masterClrMapping/>
  </p:clrMapOvr>
  <p:transition xmlns:p14="http://schemas.microsoft.com/office/powerpoint/2010/main"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14- </a:t>
            </a:r>
            <a:fld id="{007015EC-2429-DB46-BD2B-27053476DA28}" type="slidenum">
              <a:rPr lang="en-US"/>
              <a:pPr/>
              <a:t>21</a:t>
            </a:fld>
            <a:endParaRPr lang="en-CA"/>
          </a:p>
        </p:txBody>
      </p:sp>
      <p:sp>
        <p:nvSpPr>
          <p:cNvPr id="7065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Dynamic Multilevel Indexes Using B-Trees and B+-Trees</a:t>
            </a:r>
          </a:p>
        </p:txBody>
      </p:sp>
      <p:sp>
        <p:nvSpPr>
          <p:cNvPr id="70656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Most multi-level indexes use B-tree or B+-tree data structures because of the insertion and deletion problem</a:t>
            </a:r>
          </a:p>
          <a:p>
            <a:pPr lvl="1"/>
            <a:r>
              <a:rPr lang="en-US" sz="2200"/>
              <a:t>This leaves space in each tree node (disk block) to allow for new index entries</a:t>
            </a:r>
          </a:p>
          <a:p>
            <a:r>
              <a:rPr lang="en-US" sz="2400"/>
              <a:t>These data structures are variations of search trees that allow efficient insertion and deletion of new search values.</a:t>
            </a:r>
          </a:p>
          <a:p>
            <a:r>
              <a:rPr lang="en-US" sz="2400"/>
              <a:t>In B-Tree and B+-Tree data structures, each node corresponds to a disk block</a:t>
            </a:r>
          </a:p>
          <a:p>
            <a:r>
              <a:rPr lang="en-US" sz="2400"/>
              <a:t>Each node is kept between half-full and completely full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14- </a:t>
            </a:r>
            <a:fld id="{6C144C0E-0EB3-9943-967E-E195CECA6BA7}" type="slidenum">
              <a:rPr lang="en-US"/>
              <a:pPr/>
              <a:t>22</a:t>
            </a:fld>
            <a:endParaRPr lang="en-CA"/>
          </a:p>
        </p:txBody>
      </p:sp>
      <p:sp>
        <p:nvSpPr>
          <p:cNvPr id="7086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Dynamic Multilevel Indexes Using B-Trees and B+-Trees (contd.)</a:t>
            </a:r>
          </a:p>
        </p:txBody>
      </p:sp>
      <p:sp>
        <p:nvSpPr>
          <p:cNvPr id="70861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An insertion into a node that is not full is quite efficient</a:t>
            </a:r>
          </a:p>
          <a:p>
            <a:pPr lvl="1">
              <a:lnSpc>
                <a:spcPct val="90000"/>
              </a:lnSpc>
            </a:pPr>
            <a:r>
              <a:rPr lang="en-US"/>
              <a:t>If a node is full the insertion causes a split into two nodes</a:t>
            </a:r>
          </a:p>
          <a:p>
            <a:pPr>
              <a:lnSpc>
                <a:spcPct val="90000"/>
              </a:lnSpc>
            </a:pPr>
            <a:r>
              <a:rPr lang="en-US"/>
              <a:t>Splitting may propagate to other tree levels</a:t>
            </a:r>
          </a:p>
          <a:p>
            <a:pPr>
              <a:lnSpc>
                <a:spcPct val="90000"/>
              </a:lnSpc>
            </a:pPr>
            <a:r>
              <a:rPr lang="en-US"/>
              <a:t>A deletion is quite efficient if a node does not become less than half full</a:t>
            </a:r>
          </a:p>
          <a:p>
            <a:pPr>
              <a:lnSpc>
                <a:spcPct val="90000"/>
              </a:lnSpc>
            </a:pPr>
            <a:r>
              <a:rPr lang="en-US"/>
              <a:t>If a deletion causes a node to become less than half full, it must be merged with neighboring nodes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14- </a:t>
            </a:r>
            <a:fld id="{E1EA7582-F363-C943-8F61-950A49825BE0}" type="slidenum">
              <a:rPr lang="en-US"/>
              <a:pPr/>
              <a:t>23</a:t>
            </a:fld>
            <a:endParaRPr lang="en-CA"/>
          </a:p>
        </p:txBody>
      </p:sp>
      <p:sp>
        <p:nvSpPr>
          <p:cNvPr id="7106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Difference between B-tree and B+-tree</a:t>
            </a:r>
          </a:p>
        </p:txBody>
      </p:sp>
      <p:sp>
        <p:nvSpPr>
          <p:cNvPr id="71066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a B-tree, pointers to data records exist at all levels of the tree</a:t>
            </a:r>
          </a:p>
          <a:p>
            <a:r>
              <a:rPr lang="en-US"/>
              <a:t>In a B+-tree, all pointers to data records exists at the leaf-level nodes</a:t>
            </a:r>
          </a:p>
          <a:p>
            <a:r>
              <a:rPr lang="en-US"/>
              <a:t>A B+-tree can have less levels (or higher capacity of search values) than the corresponding B-tree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14- </a:t>
            </a:r>
            <a:fld id="{D838892C-30EE-AC49-B2AA-3E7AD373A98B}" type="slidenum">
              <a:rPr lang="en-US"/>
              <a:pPr/>
              <a:t>24</a:t>
            </a:fld>
            <a:endParaRPr lang="en-CA"/>
          </a:p>
        </p:txBody>
      </p:sp>
      <p:sp>
        <p:nvSpPr>
          <p:cNvPr id="71271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B-tree Structures</a:t>
            </a:r>
          </a:p>
        </p:txBody>
      </p:sp>
      <p:pic>
        <p:nvPicPr>
          <p:cNvPr id="712714" name="Picture 10" descr="fig14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00200"/>
            <a:ext cx="6729412" cy="471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14- </a:t>
            </a:r>
            <a:fld id="{09B6FAAF-C56C-3040-9496-238AA41425DE}" type="slidenum">
              <a:rPr lang="en-US"/>
              <a:pPr/>
              <a:t>25</a:t>
            </a:fld>
            <a:endParaRPr lang="en-CA"/>
          </a:p>
        </p:txBody>
      </p:sp>
      <p:sp>
        <p:nvSpPr>
          <p:cNvPr id="71475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Nodes of a B+-tree</a:t>
            </a:r>
          </a:p>
        </p:txBody>
      </p:sp>
      <p:sp>
        <p:nvSpPr>
          <p:cNvPr id="71476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39713" y="1600200"/>
            <a:ext cx="8294687" cy="68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400"/>
              <a:t>FIGURE 14.11 The nodes of a B+-tree</a:t>
            </a:r>
          </a:p>
          <a:p>
            <a:pPr lvl="1">
              <a:lnSpc>
                <a:spcPct val="80000"/>
              </a:lnSpc>
            </a:pPr>
            <a:r>
              <a:rPr lang="en-US" sz="1300"/>
              <a:t>(a) Internal node of a B+-tree with q –1 search values.</a:t>
            </a:r>
          </a:p>
          <a:p>
            <a:pPr lvl="1">
              <a:lnSpc>
                <a:spcPct val="80000"/>
              </a:lnSpc>
            </a:pPr>
            <a:r>
              <a:rPr lang="en-US" sz="1300"/>
              <a:t>(b) Leaf node of a B+-tree with q – 1 search values and q – 1 data pointers.</a:t>
            </a:r>
          </a:p>
        </p:txBody>
      </p:sp>
      <p:pic>
        <p:nvPicPr>
          <p:cNvPr id="71475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86000"/>
            <a:ext cx="8294688" cy="4337050"/>
          </a:xfrm>
        </p:spPr>
      </p:pic>
    </p:spTree>
  </p:cSld>
  <p:clrMapOvr>
    <a:masterClrMapping/>
  </p:clrMapOvr>
  <p:transition xmlns:p14="http://schemas.microsoft.com/office/powerpoint/2010/main"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14- </a:t>
            </a:r>
            <a:fld id="{3D1E7246-9EC2-CC45-A4D2-30A4FBB79173}" type="slidenum">
              <a:rPr lang="en-US"/>
              <a:pPr/>
              <a:t>26</a:t>
            </a:fld>
            <a:endParaRPr lang="en-CA"/>
          </a:p>
        </p:txBody>
      </p:sp>
      <p:sp>
        <p:nvSpPr>
          <p:cNvPr id="716807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" y="303213"/>
            <a:ext cx="8686800" cy="992187"/>
          </a:xfrm>
        </p:spPr>
        <p:txBody>
          <a:bodyPr/>
          <a:lstStyle/>
          <a:p>
            <a:r>
              <a:rPr lang="en-US"/>
              <a:t>An Example of an Insertion in a B+-tree</a:t>
            </a:r>
            <a:endParaRPr lang="en-US" sz="3200"/>
          </a:p>
        </p:txBody>
      </p:sp>
      <p:pic>
        <p:nvPicPr>
          <p:cNvPr id="716810" name="Picture 10" descr="fig14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401478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14- </a:t>
            </a:r>
            <a:fld id="{D62390D3-59EF-B646-BEB6-3FB0AA5EFD2D}" type="slidenum">
              <a:rPr lang="en-US"/>
              <a:pPr/>
              <a:t>27</a:t>
            </a:fld>
            <a:endParaRPr lang="en-CA"/>
          </a:p>
        </p:txBody>
      </p:sp>
      <p:sp>
        <p:nvSpPr>
          <p:cNvPr id="718855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" y="303213"/>
            <a:ext cx="8458200" cy="992187"/>
          </a:xfrm>
        </p:spPr>
        <p:txBody>
          <a:bodyPr/>
          <a:lstStyle/>
          <a:p>
            <a:r>
              <a:rPr lang="en-US"/>
              <a:t>An Example of a Deletion in a B+-tree</a:t>
            </a:r>
            <a:endParaRPr lang="en-US" sz="3200"/>
          </a:p>
        </p:txBody>
      </p:sp>
      <p:pic>
        <p:nvPicPr>
          <p:cNvPr id="718858" name="Picture 10" descr="fig14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600200"/>
            <a:ext cx="453866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14- </a:t>
            </a:r>
            <a:fld id="{362FB6A5-C1E5-2844-811D-B97EA74DE19D}" type="slidenum">
              <a:rPr lang="en-US"/>
              <a:pPr/>
              <a:t>28</a:t>
            </a:fld>
            <a:endParaRPr lang="en-CA"/>
          </a:p>
        </p:txBody>
      </p:sp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Types of Single-level Ordered Indexes</a:t>
            </a:r>
          </a:p>
          <a:p>
            <a:pPr lvl="1"/>
            <a:r>
              <a:rPr lang="en-US"/>
              <a:t>Primary Indexes</a:t>
            </a:r>
          </a:p>
          <a:p>
            <a:pPr lvl="1"/>
            <a:r>
              <a:rPr lang="en-US"/>
              <a:t>Clustering Indexes</a:t>
            </a:r>
          </a:p>
          <a:p>
            <a:pPr lvl="1"/>
            <a:r>
              <a:rPr lang="en-US"/>
              <a:t>Secondary Indexes</a:t>
            </a:r>
          </a:p>
          <a:p>
            <a:r>
              <a:rPr lang="en-US"/>
              <a:t>Multilevel Indexes</a:t>
            </a:r>
          </a:p>
          <a:p>
            <a:r>
              <a:rPr lang="en-US"/>
              <a:t>Dynamic Multilevel Indexes Using B-Trees      and B+-Trees</a:t>
            </a:r>
          </a:p>
          <a:p>
            <a:r>
              <a:rPr lang="en-US"/>
              <a:t>Indexes on Multiple Keys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14- </a:t>
            </a:r>
            <a:fld id="{27468854-EB70-6049-95C0-8F507BC5304C}" type="slidenum">
              <a:rPr lang="en-US"/>
              <a:pPr/>
              <a:t>3</a:t>
            </a:fld>
            <a:endParaRPr lang="en-CA"/>
          </a:p>
        </p:txBody>
      </p:sp>
      <p:sp>
        <p:nvSpPr>
          <p:cNvPr id="6697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Outline</a:t>
            </a:r>
          </a:p>
        </p:txBody>
      </p:sp>
      <p:sp>
        <p:nvSpPr>
          <p:cNvPr id="66970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Types of Single-level Ordered Indexes</a:t>
            </a:r>
          </a:p>
          <a:p>
            <a:pPr lvl="1"/>
            <a:r>
              <a:rPr lang="en-US"/>
              <a:t>Primary Indexes</a:t>
            </a:r>
          </a:p>
          <a:p>
            <a:pPr lvl="1"/>
            <a:r>
              <a:rPr lang="en-US"/>
              <a:t>Clustering Indexes</a:t>
            </a:r>
          </a:p>
          <a:p>
            <a:pPr lvl="1"/>
            <a:r>
              <a:rPr lang="en-US"/>
              <a:t>Secondary Indexes</a:t>
            </a:r>
          </a:p>
          <a:p>
            <a:r>
              <a:rPr lang="en-US"/>
              <a:t>Multilevel Indexes</a:t>
            </a:r>
          </a:p>
          <a:p>
            <a:r>
              <a:rPr lang="en-US"/>
              <a:t>Dynamic Multilevel Indexes Using B-Trees      and B+-Trees</a:t>
            </a:r>
          </a:p>
          <a:p>
            <a:r>
              <a:rPr lang="en-US"/>
              <a:t>Indexes on Multiple Keys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14- </a:t>
            </a:r>
            <a:fld id="{62DBD151-B0F8-FC48-95B3-106A284E8FE6}" type="slidenum">
              <a:rPr lang="en-US"/>
              <a:pPr/>
              <a:t>4</a:t>
            </a:fld>
            <a:endParaRPr lang="en-CA"/>
          </a:p>
        </p:txBody>
      </p:sp>
      <p:sp>
        <p:nvSpPr>
          <p:cNvPr id="6717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Indexes as Access Paths</a:t>
            </a:r>
          </a:p>
        </p:txBody>
      </p:sp>
      <p:sp>
        <p:nvSpPr>
          <p:cNvPr id="67175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 single-level index is an auxiliary file that makes it more efficient to search for a record in the data file.</a:t>
            </a:r>
          </a:p>
          <a:p>
            <a:pPr>
              <a:lnSpc>
                <a:spcPct val="90000"/>
              </a:lnSpc>
            </a:pPr>
            <a:r>
              <a:rPr lang="en-US"/>
              <a:t>The index is usually specified on one field of the file (although it could be specified on several fields)</a:t>
            </a:r>
          </a:p>
          <a:p>
            <a:pPr>
              <a:lnSpc>
                <a:spcPct val="90000"/>
              </a:lnSpc>
            </a:pPr>
            <a:r>
              <a:rPr lang="en-US"/>
              <a:t>One form of an index is a file of entries &lt;</a:t>
            </a:r>
            <a:r>
              <a:rPr lang="en-US" b="1"/>
              <a:t>field value, pointer to record&gt;</a:t>
            </a:r>
            <a:r>
              <a:rPr lang="en-US"/>
              <a:t>, which is ordered by field value</a:t>
            </a:r>
          </a:p>
          <a:p>
            <a:pPr>
              <a:lnSpc>
                <a:spcPct val="90000"/>
              </a:lnSpc>
            </a:pPr>
            <a:r>
              <a:rPr lang="en-US"/>
              <a:t>The index is called an access path on the field.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14- </a:t>
            </a:r>
            <a:fld id="{EF78F93C-082D-0842-ACD0-8E1E2CCE72DF}" type="slidenum">
              <a:rPr lang="en-US"/>
              <a:pPr/>
              <a:t>5</a:t>
            </a:fld>
            <a:endParaRPr lang="en-CA"/>
          </a:p>
        </p:txBody>
      </p:sp>
      <p:sp>
        <p:nvSpPr>
          <p:cNvPr id="6737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Indexes as Access Paths (contd.)</a:t>
            </a:r>
          </a:p>
        </p:txBody>
      </p:sp>
      <p:sp>
        <p:nvSpPr>
          <p:cNvPr id="67379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The index file usually occupies considerably less disk blocks than the data file because its entries are much smaller</a:t>
            </a:r>
          </a:p>
          <a:p>
            <a:r>
              <a:rPr lang="en-US" sz="2400"/>
              <a:t>A binary search on the index yields a pointer to the file record</a:t>
            </a:r>
          </a:p>
          <a:p>
            <a:r>
              <a:rPr lang="en-US" sz="2400"/>
              <a:t>Indexes can also be characterized as dense or sparse </a:t>
            </a:r>
          </a:p>
          <a:p>
            <a:pPr lvl="1"/>
            <a:r>
              <a:rPr lang="en-US" sz="2200"/>
              <a:t>A </a:t>
            </a:r>
            <a:r>
              <a:rPr lang="en-US" sz="2200" b="1"/>
              <a:t>dense index</a:t>
            </a:r>
            <a:r>
              <a:rPr lang="en-US" sz="2200"/>
              <a:t> has an index entry for every search key value (and hence every record) in the data file. </a:t>
            </a:r>
          </a:p>
          <a:p>
            <a:pPr lvl="1"/>
            <a:r>
              <a:rPr lang="en-US" sz="2200"/>
              <a:t>A </a:t>
            </a:r>
            <a:r>
              <a:rPr lang="en-US" sz="2200" b="1"/>
              <a:t>sparse (or nondense) index</a:t>
            </a:r>
            <a:r>
              <a:rPr lang="en-US" sz="2200"/>
              <a:t>, on the other hand, has index entries for only some of the search values </a:t>
            </a:r>
          </a:p>
          <a:p>
            <a:pPr>
              <a:buFont typeface="Wingdings" charset="0"/>
              <a:buNone/>
            </a:pPr>
            <a:endParaRPr lang="en-US" sz="240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14- </a:t>
            </a:r>
            <a:fld id="{E3ACFFC7-7BD6-E547-B201-29DD85C85610}" type="slidenum">
              <a:rPr lang="en-US"/>
              <a:pPr/>
              <a:t>6</a:t>
            </a:fld>
            <a:endParaRPr lang="en-CA"/>
          </a:p>
        </p:txBody>
      </p:sp>
      <p:sp>
        <p:nvSpPr>
          <p:cNvPr id="6758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Indexes as Access Paths (contd.)</a:t>
            </a:r>
          </a:p>
        </p:txBody>
      </p:sp>
      <p:sp>
        <p:nvSpPr>
          <p:cNvPr id="67584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Example: Given the following data file EMPLOYEE(NAME, SSN, ADDRESS, JOB, SAL, ... )</a:t>
            </a:r>
          </a:p>
          <a:p>
            <a:pPr>
              <a:lnSpc>
                <a:spcPct val="80000"/>
              </a:lnSpc>
            </a:pPr>
            <a:r>
              <a:rPr lang="en-US" sz="1800"/>
              <a:t>Suppose that:</a:t>
            </a:r>
          </a:p>
          <a:p>
            <a:pPr lvl="1">
              <a:lnSpc>
                <a:spcPct val="80000"/>
              </a:lnSpc>
            </a:pPr>
            <a:r>
              <a:rPr lang="en-US" sz="1700"/>
              <a:t>	record size R=150 bytes	block size B=512 bytes	r=30000 records</a:t>
            </a:r>
          </a:p>
          <a:p>
            <a:pPr>
              <a:lnSpc>
                <a:spcPct val="80000"/>
              </a:lnSpc>
            </a:pPr>
            <a:r>
              <a:rPr lang="en-US" sz="1800"/>
              <a:t>Then, we get:</a:t>
            </a:r>
          </a:p>
          <a:p>
            <a:pPr lvl="1">
              <a:lnSpc>
                <a:spcPct val="80000"/>
              </a:lnSpc>
            </a:pPr>
            <a:r>
              <a:rPr lang="en-US" sz="1700"/>
              <a:t>	blocking factor Bfr= B div R= 512 div 150= 3 records/block</a:t>
            </a:r>
          </a:p>
          <a:p>
            <a:pPr lvl="1">
              <a:lnSpc>
                <a:spcPct val="80000"/>
              </a:lnSpc>
            </a:pPr>
            <a:r>
              <a:rPr lang="en-US" sz="1700"/>
              <a:t>	number of file blocks b= (r/Bfr)= (30000/3)= 10000 blocks</a:t>
            </a:r>
          </a:p>
          <a:p>
            <a:pPr>
              <a:lnSpc>
                <a:spcPct val="80000"/>
              </a:lnSpc>
            </a:pPr>
            <a:r>
              <a:rPr lang="en-US" sz="1800"/>
              <a:t>For an index on the SSN field, assume the field size V</a:t>
            </a:r>
            <a:r>
              <a:rPr lang="en-US" sz="1600" baseline="-25000"/>
              <a:t>SSN</a:t>
            </a:r>
            <a:r>
              <a:rPr lang="en-US" sz="1800"/>
              <a:t>=9 bytes, assume the record pointer size P</a:t>
            </a:r>
            <a:r>
              <a:rPr lang="en-US" sz="1600" baseline="-25000"/>
              <a:t>R</a:t>
            </a:r>
            <a:r>
              <a:rPr lang="en-US" sz="1800"/>
              <a:t>=7 bytes. Then:</a:t>
            </a:r>
          </a:p>
          <a:p>
            <a:pPr lvl="1">
              <a:lnSpc>
                <a:spcPct val="80000"/>
              </a:lnSpc>
            </a:pPr>
            <a:r>
              <a:rPr lang="en-US" sz="1700"/>
              <a:t>	index entry size R</a:t>
            </a:r>
            <a:r>
              <a:rPr lang="en-US" sz="1600" baseline="-25000">
                <a:solidFill>
                  <a:schemeClr val="tx2"/>
                </a:solidFill>
              </a:rPr>
              <a:t>I</a:t>
            </a:r>
            <a:r>
              <a:rPr lang="en-US" sz="1700"/>
              <a:t>=(V</a:t>
            </a:r>
            <a:r>
              <a:rPr lang="en-US" sz="1600" baseline="-25000">
                <a:solidFill>
                  <a:schemeClr val="tx2"/>
                </a:solidFill>
              </a:rPr>
              <a:t>SSN</a:t>
            </a:r>
            <a:r>
              <a:rPr lang="en-US" sz="1700"/>
              <a:t>+ P</a:t>
            </a:r>
            <a:r>
              <a:rPr lang="en-US" sz="1600" baseline="-25000">
                <a:solidFill>
                  <a:schemeClr val="tx2"/>
                </a:solidFill>
              </a:rPr>
              <a:t>R</a:t>
            </a:r>
            <a:r>
              <a:rPr lang="en-US" sz="1700"/>
              <a:t>)=(9+7)=16 bytes</a:t>
            </a:r>
          </a:p>
          <a:p>
            <a:pPr lvl="1">
              <a:lnSpc>
                <a:spcPct val="80000"/>
              </a:lnSpc>
            </a:pPr>
            <a:r>
              <a:rPr lang="en-US" sz="1700"/>
              <a:t>	index blocking factor Bfr</a:t>
            </a:r>
            <a:r>
              <a:rPr lang="en-US" sz="1600" baseline="-25000">
                <a:solidFill>
                  <a:schemeClr val="tx2"/>
                </a:solidFill>
              </a:rPr>
              <a:t>I</a:t>
            </a:r>
            <a:r>
              <a:rPr lang="en-US" sz="1700"/>
              <a:t>= B div R</a:t>
            </a:r>
            <a:r>
              <a:rPr lang="en-US" sz="1600" baseline="-25000">
                <a:solidFill>
                  <a:schemeClr val="tx2"/>
                </a:solidFill>
              </a:rPr>
              <a:t>I</a:t>
            </a:r>
            <a:r>
              <a:rPr lang="en-US" sz="1700"/>
              <a:t>= 512 div 16= 32 entries/block</a:t>
            </a:r>
          </a:p>
          <a:p>
            <a:pPr lvl="1">
              <a:lnSpc>
                <a:spcPct val="80000"/>
              </a:lnSpc>
            </a:pPr>
            <a:r>
              <a:rPr lang="en-US" sz="1700"/>
              <a:t>	number of index blocks b= (r/ Bfr</a:t>
            </a:r>
            <a:r>
              <a:rPr lang="en-US" sz="1600" baseline="-25000">
                <a:solidFill>
                  <a:schemeClr val="tx2"/>
                </a:solidFill>
              </a:rPr>
              <a:t>I</a:t>
            </a:r>
            <a:r>
              <a:rPr lang="en-US" sz="1700"/>
              <a:t>)= (30000/32)= 938 blocks</a:t>
            </a:r>
          </a:p>
          <a:p>
            <a:pPr lvl="1">
              <a:lnSpc>
                <a:spcPct val="80000"/>
              </a:lnSpc>
            </a:pPr>
            <a:r>
              <a:rPr lang="en-US" sz="1700"/>
              <a:t>	binary search needs log</a:t>
            </a:r>
            <a:r>
              <a:rPr lang="en-US" sz="1600" baseline="-25000">
                <a:solidFill>
                  <a:schemeClr val="tx2"/>
                </a:solidFill>
              </a:rPr>
              <a:t>2</a:t>
            </a:r>
            <a:r>
              <a:rPr lang="en-US" sz="1700"/>
              <a:t>bI= log</a:t>
            </a:r>
            <a:r>
              <a:rPr lang="en-US" sz="1600" baseline="-25000">
                <a:solidFill>
                  <a:schemeClr val="tx2"/>
                </a:solidFill>
              </a:rPr>
              <a:t>2</a:t>
            </a:r>
            <a:r>
              <a:rPr lang="en-US" sz="1700"/>
              <a:t>938= 10 block accesses</a:t>
            </a:r>
          </a:p>
          <a:p>
            <a:pPr lvl="1">
              <a:lnSpc>
                <a:spcPct val="80000"/>
              </a:lnSpc>
            </a:pPr>
            <a:r>
              <a:rPr lang="en-US" sz="1700"/>
              <a:t>	This is compared to an average linear search cost of:</a:t>
            </a:r>
          </a:p>
          <a:p>
            <a:pPr lvl="2">
              <a:lnSpc>
                <a:spcPct val="80000"/>
              </a:lnSpc>
            </a:pPr>
            <a:r>
              <a:rPr lang="en-US" sz="1600"/>
              <a:t>(b/2)= 30000/2= 15000 block accesses</a:t>
            </a:r>
          </a:p>
          <a:p>
            <a:pPr lvl="1">
              <a:lnSpc>
                <a:spcPct val="80000"/>
              </a:lnSpc>
            </a:pPr>
            <a:r>
              <a:rPr lang="en-US" sz="1700"/>
              <a:t>	If the file records are ordered, the binary search cost would be:</a:t>
            </a:r>
          </a:p>
          <a:p>
            <a:pPr lvl="2">
              <a:lnSpc>
                <a:spcPct val="80000"/>
              </a:lnSpc>
            </a:pPr>
            <a:r>
              <a:rPr lang="en-US" sz="1600"/>
              <a:t>log</a:t>
            </a:r>
            <a:r>
              <a:rPr lang="en-US" sz="1600" baseline="-25000"/>
              <a:t>2</a:t>
            </a:r>
            <a:r>
              <a:rPr lang="en-US" sz="1600"/>
              <a:t>b=  log</a:t>
            </a:r>
            <a:r>
              <a:rPr lang="en-US" sz="1600" baseline="-25000"/>
              <a:t>2</a:t>
            </a:r>
            <a:r>
              <a:rPr lang="en-US" sz="1600"/>
              <a:t>30000= 15 block accesses</a:t>
            </a:r>
          </a:p>
        </p:txBody>
      </p:sp>
      <p:sp>
        <p:nvSpPr>
          <p:cNvPr id="675843" name="Rectangle 3"/>
          <p:cNvSpPr>
            <a:spLocks noChangeArrowheads="1"/>
          </p:cNvSpPr>
          <p:nvPr/>
        </p:nvSpPr>
        <p:spPr bwMode="auto">
          <a:xfrm>
            <a:off x="685800" y="381000"/>
            <a:ext cx="77724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US" sz="320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14- </a:t>
            </a:r>
            <a:fld id="{5384BA25-EACB-BC47-A4BE-2F9577B907A3}" type="slidenum">
              <a:rPr lang="en-US"/>
              <a:pPr/>
              <a:t>7</a:t>
            </a:fld>
            <a:endParaRPr lang="en-CA"/>
          </a:p>
        </p:txBody>
      </p:sp>
      <p:sp>
        <p:nvSpPr>
          <p:cNvPr id="6778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Single-Level Indexes</a:t>
            </a:r>
          </a:p>
        </p:txBody>
      </p:sp>
      <p:sp>
        <p:nvSpPr>
          <p:cNvPr id="67789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Primary Index</a:t>
            </a:r>
          </a:p>
          <a:p>
            <a:pPr lvl="1"/>
            <a:r>
              <a:rPr lang="en-US" sz="2200"/>
              <a:t>Defined on an ordered data file</a:t>
            </a:r>
          </a:p>
          <a:p>
            <a:pPr lvl="1"/>
            <a:r>
              <a:rPr lang="en-US" sz="2200"/>
              <a:t>The data file is ordered on a </a:t>
            </a:r>
            <a:r>
              <a:rPr lang="en-US" sz="2200" b="1"/>
              <a:t>key field</a:t>
            </a:r>
          </a:p>
          <a:p>
            <a:pPr lvl="1"/>
            <a:r>
              <a:rPr lang="en-US" sz="2200"/>
              <a:t>Includes one index entry </a:t>
            </a:r>
            <a:r>
              <a:rPr lang="en-US" sz="2200" i="1"/>
              <a:t>for each block</a:t>
            </a:r>
            <a:r>
              <a:rPr lang="en-US" sz="2200"/>
              <a:t> in the data file; the index entry has the key field value for the </a:t>
            </a:r>
            <a:r>
              <a:rPr lang="en-US" sz="2200" i="1"/>
              <a:t>first record</a:t>
            </a:r>
            <a:r>
              <a:rPr lang="en-US" sz="2200"/>
              <a:t> in the block, which is called the </a:t>
            </a:r>
            <a:r>
              <a:rPr lang="en-US" sz="2200" i="1"/>
              <a:t>block anchor</a:t>
            </a:r>
          </a:p>
          <a:p>
            <a:pPr lvl="1"/>
            <a:r>
              <a:rPr lang="en-US" sz="2200"/>
              <a:t>A similar scheme can use the </a:t>
            </a:r>
            <a:r>
              <a:rPr lang="en-US" sz="2200" i="1"/>
              <a:t>last record</a:t>
            </a:r>
            <a:r>
              <a:rPr lang="en-US" sz="2200"/>
              <a:t> in a block.</a:t>
            </a:r>
          </a:p>
          <a:p>
            <a:pPr lvl="1"/>
            <a:r>
              <a:rPr lang="en-US" sz="2200"/>
              <a:t>A primary index is a nondense (sparse) index, since it includes an entry for each disk block of the data file and the keys of its anchor record rather than for every search value.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14- </a:t>
            </a:r>
            <a:fld id="{85CB2F2F-37EF-714B-A2FD-734AE7C032B0}" type="slidenum">
              <a:rPr lang="en-US"/>
              <a:pPr/>
              <a:t>8</a:t>
            </a:fld>
            <a:endParaRPr lang="en-CA"/>
          </a:p>
        </p:txBody>
      </p:sp>
      <p:sp>
        <p:nvSpPr>
          <p:cNvPr id="679943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" y="303213"/>
            <a:ext cx="8475663" cy="992187"/>
          </a:xfrm>
        </p:spPr>
        <p:txBody>
          <a:bodyPr/>
          <a:lstStyle/>
          <a:p>
            <a:r>
              <a:rPr lang="en-US" sz="3200"/>
              <a:t>Primary index on the ordering key field</a:t>
            </a:r>
          </a:p>
        </p:txBody>
      </p:sp>
      <p:pic>
        <p:nvPicPr>
          <p:cNvPr id="679946" name="Picture 10" descr="fig14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3836988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14- </a:t>
            </a:r>
            <a:fld id="{F78D36BD-F748-1A47-B0AD-7BA321619E31}" type="slidenum">
              <a:rPr lang="en-US"/>
              <a:pPr/>
              <a:t>9</a:t>
            </a:fld>
            <a:endParaRPr lang="en-CA"/>
          </a:p>
        </p:txBody>
      </p:sp>
      <p:sp>
        <p:nvSpPr>
          <p:cNvPr id="6819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Single-Level Indexes</a:t>
            </a:r>
          </a:p>
        </p:txBody>
      </p:sp>
      <p:sp>
        <p:nvSpPr>
          <p:cNvPr id="68199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Clustering Index</a:t>
            </a:r>
          </a:p>
          <a:p>
            <a:pPr lvl="1"/>
            <a:r>
              <a:rPr lang="en-US" sz="2200"/>
              <a:t>Defined on an ordered data file</a:t>
            </a:r>
          </a:p>
          <a:p>
            <a:pPr lvl="1"/>
            <a:r>
              <a:rPr lang="en-US" sz="2200"/>
              <a:t>The data file is ordered on a </a:t>
            </a:r>
            <a:r>
              <a:rPr lang="en-US" sz="2200" i="1"/>
              <a:t>non-key field</a:t>
            </a:r>
            <a:r>
              <a:rPr lang="en-US" sz="2200"/>
              <a:t> unlike primary index, which requires that the ordering field of the data file have a distinct value for each record.</a:t>
            </a:r>
          </a:p>
          <a:p>
            <a:pPr lvl="1"/>
            <a:r>
              <a:rPr lang="en-US" sz="2200"/>
              <a:t>Includes one index entry </a:t>
            </a:r>
            <a:r>
              <a:rPr lang="en-US" sz="2200" i="1"/>
              <a:t>for each distinct value</a:t>
            </a:r>
            <a:r>
              <a:rPr lang="en-US" sz="2200"/>
              <a:t> of the field; the index entry points to the first data block that contains records with that field value.</a:t>
            </a:r>
          </a:p>
          <a:p>
            <a:pPr lvl="1"/>
            <a:r>
              <a:rPr lang="en-US" sz="2200"/>
              <a:t>It is another example of </a:t>
            </a:r>
            <a:r>
              <a:rPr lang="en-US" sz="2200" i="1"/>
              <a:t>nondense</a:t>
            </a:r>
            <a:r>
              <a:rPr lang="en-US" sz="2200"/>
              <a:t> index where Insertion and Deletion is relatively straightforward with a clustering index.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968</TotalTime>
  <Words>1332</Words>
  <Application>Microsoft Macintosh PowerPoint</Application>
  <PresentationFormat>Letter Paper (8.5x11 in)</PresentationFormat>
  <Paragraphs>165</Paragraphs>
  <Slides>28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Tahoma</vt:lpstr>
      <vt:lpstr>Wingdings</vt:lpstr>
      <vt:lpstr>Blends</vt:lpstr>
      <vt:lpstr>Microsoft PowerPoint Presentation</vt:lpstr>
      <vt:lpstr>PowerPoint Presentation</vt:lpstr>
      <vt:lpstr>Chapter 14</vt:lpstr>
      <vt:lpstr>Chapter Outline</vt:lpstr>
      <vt:lpstr>Indexes as Access Paths</vt:lpstr>
      <vt:lpstr>Indexes as Access Paths (contd.)</vt:lpstr>
      <vt:lpstr>Indexes as Access Paths (contd.)</vt:lpstr>
      <vt:lpstr>Types of Single-Level Indexes</vt:lpstr>
      <vt:lpstr>Primary index on the ordering key field</vt:lpstr>
      <vt:lpstr>Types of Single-Level Indexes</vt:lpstr>
      <vt:lpstr>A Clustering Index Example</vt:lpstr>
      <vt:lpstr>Another Clustering Index Example</vt:lpstr>
      <vt:lpstr>Types of Single-Level Indexes</vt:lpstr>
      <vt:lpstr>Example of a Dense Secondary Index</vt:lpstr>
      <vt:lpstr>An Example of a Secondary Index</vt:lpstr>
      <vt:lpstr>Properties of Index Types</vt:lpstr>
      <vt:lpstr>Multi-Level Indexes </vt:lpstr>
      <vt:lpstr>A Two-level Primary Index</vt:lpstr>
      <vt:lpstr>Multi-Level Indexes </vt:lpstr>
      <vt:lpstr>A Node in a Search Tree with Pointers to Subtrees below It</vt:lpstr>
      <vt:lpstr>FIGURE 14.9 A search tree of order p = 3.</vt:lpstr>
      <vt:lpstr>Dynamic Multilevel Indexes Using B-Trees and B+-Trees</vt:lpstr>
      <vt:lpstr>Dynamic Multilevel Indexes Using B-Trees and B+-Trees (contd.)</vt:lpstr>
      <vt:lpstr>Difference between B-tree and B+-tree</vt:lpstr>
      <vt:lpstr>B-tree Structures</vt:lpstr>
      <vt:lpstr>The Nodes of a B+-tree</vt:lpstr>
      <vt:lpstr>An Example of an Insertion in a B+-tree</vt:lpstr>
      <vt:lpstr>An Example of a Deletion in a B+-tree</vt:lpstr>
      <vt:lpstr>Summary</vt:lpstr>
    </vt:vector>
  </TitlesOfParts>
  <Manager/>
  <Company>Copyright © 2007 Ramez Elmasri and Shamkant B. Navathe 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</dc:title>
  <dc:subject>Indexing Structure for Files</dc:subject>
  <dc:creator>Elmasri/Navathe</dc:creator>
  <cp:keywords/>
  <dc:description/>
  <cp:lastModifiedBy>Mohamed Eltabakh</cp:lastModifiedBy>
  <cp:revision>65</cp:revision>
  <cp:lastPrinted>2001-11-04T00:51:13Z</cp:lastPrinted>
  <dcterms:created xsi:type="dcterms:W3CDTF">2005-02-25T19:46:41Z</dcterms:created>
  <dcterms:modified xsi:type="dcterms:W3CDTF">2011-12-05T18:36:19Z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-1236066078</vt:i4>
  </property>
  <property fmtid="{D5CDD505-2E9C-101B-9397-08002B2CF9AE}" pid="3" name="_EmailSubject">
    <vt:lpwstr>Elmasri/Navathe Template</vt:lpwstr>
  </property>
  <property fmtid="{D5CDD505-2E9C-101B-9397-08002B2CF9AE}" pid="4" name="_AuthorEmail">
    <vt:lpwstr>Katherine.Harutunian@AWL.com</vt:lpwstr>
  </property>
  <property fmtid="{D5CDD505-2E9C-101B-9397-08002B2CF9AE}" pid="5" name="_AuthorEmailDisplayName">
    <vt:lpwstr>Harutunian, Katherine</vt:lpwstr>
  </property>
  <property fmtid="{D5CDD505-2E9C-101B-9397-08002B2CF9AE}" pid="6" name="_ReviewingToolsShownOnce">
    <vt:lpwstr/>
  </property>
</Properties>
</file>