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58"/>
  </p:notesMasterIdLst>
  <p:handoutMasterIdLst>
    <p:handoutMasterId r:id="rId59"/>
  </p:handoutMasterIdLst>
  <p:sldIdLst>
    <p:sldId id="282" r:id="rId2"/>
    <p:sldId id="324" r:id="rId3"/>
    <p:sldId id="327" r:id="rId4"/>
    <p:sldId id="328" r:id="rId5"/>
    <p:sldId id="329" r:id="rId6"/>
    <p:sldId id="330" r:id="rId7"/>
    <p:sldId id="331" r:id="rId8"/>
    <p:sldId id="332" r:id="rId9"/>
    <p:sldId id="333" r:id="rId10"/>
    <p:sldId id="334" r:id="rId11"/>
    <p:sldId id="336" r:id="rId12"/>
    <p:sldId id="337" r:id="rId13"/>
    <p:sldId id="338" r:id="rId14"/>
    <p:sldId id="339" r:id="rId15"/>
    <p:sldId id="382" r:id="rId16"/>
    <p:sldId id="383" r:id="rId17"/>
    <p:sldId id="342" r:id="rId18"/>
    <p:sldId id="343" r:id="rId19"/>
    <p:sldId id="344" r:id="rId20"/>
    <p:sldId id="345" r:id="rId21"/>
    <p:sldId id="346" r:id="rId22"/>
    <p:sldId id="347" r:id="rId23"/>
    <p:sldId id="348" r:id="rId24"/>
    <p:sldId id="349" r:id="rId25"/>
    <p:sldId id="350" r:id="rId26"/>
    <p:sldId id="351" r:id="rId27"/>
    <p:sldId id="352" r:id="rId28"/>
    <p:sldId id="353" r:id="rId29"/>
    <p:sldId id="355" r:id="rId30"/>
    <p:sldId id="356" r:id="rId31"/>
    <p:sldId id="357" r:id="rId32"/>
    <p:sldId id="358" r:id="rId33"/>
    <p:sldId id="359" r:id="rId34"/>
    <p:sldId id="360" r:id="rId35"/>
    <p:sldId id="361" r:id="rId36"/>
    <p:sldId id="362" r:id="rId37"/>
    <p:sldId id="363" r:id="rId38"/>
    <p:sldId id="364" r:id="rId39"/>
    <p:sldId id="365" r:id="rId40"/>
    <p:sldId id="366" r:id="rId41"/>
    <p:sldId id="367" r:id="rId42"/>
    <p:sldId id="368" r:id="rId43"/>
    <p:sldId id="369" r:id="rId44"/>
    <p:sldId id="370" r:id="rId45"/>
    <p:sldId id="371" r:id="rId46"/>
    <p:sldId id="372" r:id="rId47"/>
    <p:sldId id="373" r:id="rId48"/>
    <p:sldId id="374" r:id="rId49"/>
    <p:sldId id="375" r:id="rId50"/>
    <p:sldId id="376" r:id="rId51"/>
    <p:sldId id="377" r:id="rId52"/>
    <p:sldId id="378" r:id="rId53"/>
    <p:sldId id="379" r:id="rId54"/>
    <p:sldId id="380" r:id="rId55"/>
    <p:sldId id="381" r:id="rId56"/>
    <p:sldId id="384" r:id="rId57"/>
  </p:sldIdLst>
  <p:sldSz cx="9144000" cy="6858000" type="letter"/>
  <p:notesSz cx="6858000" cy="9144000"/>
  <p:defaultTextStyle>
    <a:defPPr>
      <a:defRPr lang="en-CA"/>
    </a:defPPr>
    <a:lvl1pPr algn="l" rtl="0" fontAlgn="base">
      <a:spcBef>
        <a:spcPct val="0"/>
      </a:spcBef>
      <a:spcAft>
        <a:spcPct val="0"/>
      </a:spcAft>
      <a:defRPr sz="2400" kern="1200">
        <a:solidFill>
          <a:schemeClr val="tx1"/>
        </a:solidFill>
        <a:latin typeface="Arial" charset="0"/>
        <a:ea typeface="ＭＳ Ｐゴシック" charset="0"/>
        <a:cs typeface="+mn-cs"/>
      </a:defRPr>
    </a:lvl1pPr>
    <a:lvl2pPr marL="457200" algn="l" rtl="0" fontAlgn="base">
      <a:spcBef>
        <a:spcPct val="0"/>
      </a:spcBef>
      <a:spcAft>
        <a:spcPct val="0"/>
      </a:spcAft>
      <a:defRPr sz="2400" kern="1200">
        <a:solidFill>
          <a:schemeClr val="tx1"/>
        </a:solidFill>
        <a:latin typeface="Arial" charset="0"/>
        <a:ea typeface="ＭＳ Ｐゴシック" charset="0"/>
        <a:cs typeface="+mn-cs"/>
      </a:defRPr>
    </a:lvl2pPr>
    <a:lvl3pPr marL="914400" algn="l" rtl="0" fontAlgn="base">
      <a:spcBef>
        <a:spcPct val="0"/>
      </a:spcBef>
      <a:spcAft>
        <a:spcPct val="0"/>
      </a:spcAft>
      <a:defRPr sz="2400" kern="1200">
        <a:solidFill>
          <a:schemeClr val="tx1"/>
        </a:solidFill>
        <a:latin typeface="Arial" charset="0"/>
        <a:ea typeface="ＭＳ Ｐゴシック" charset="0"/>
        <a:cs typeface="+mn-cs"/>
      </a:defRPr>
    </a:lvl3pPr>
    <a:lvl4pPr marL="1371600" algn="l" rtl="0" fontAlgn="base">
      <a:spcBef>
        <a:spcPct val="0"/>
      </a:spcBef>
      <a:spcAft>
        <a:spcPct val="0"/>
      </a:spcAft>
      <a:defRPr sz="2400" kern="1200">
        <a:solidFill>
          <a:schemeClr val="tx1"/>
        </a:solidFill>
        <a:latin typeface="Arial" charset="0"/>
        <a:ea typeface="ＭＳ Ｐゴシック" charset="0"/>
        <a:cs typeface="+mn-cs"/>
      </a:defRPr>
    </a:lvl4pPr>
    <a:lvl5pPr marL="1828800" algn="l" rtl="0" fontAlgn="base">
      <a:spcBef>
        <a:spcPct val="0"/>
      </a:spcBef>
      <a:spcAft>
        <a:spcPct val="0"/>
      </a:spcAft>
      <a:defRPr sz="2400" kern="1200">
        <a:solidFill>
          <a:schemeClr val="tx1"/>
        </a:solidFill>
        <a:latin typeface="Arial" charset="0"/>
        <a:ea typeface="ＭＳ Ｐゴシック" charset="0"/>
        <a:cs typeface="+mn-cs"/>
      </a:defRPr>
    </a:lvl5pPr>
    <a:lvl6pPr marL="2286000" algn="l" defTabSz="457200" rtl="0" eaLnBrk="1" latinLnBrk="0" hangingPunct="1">
      <a:defRPr sz="2400" kern="1200">
        <a:solidFill>
          <a:schemeClr val="tx1"/>
        </a:solidFill>
        <a:latin typeface="Arial" charset="0"/>
        <a:ea typeface="ＭＳ Ｐゴシック" charset="0"/>
        <a:cs typeface="+mn-cs"/>
      </a:defRPr>
    </a:lvl6pPr>
    <a:lvl7pPr marL="2743200" algn="l" defTabSz="457200" rtl="0" eaLnBrk="1" latinLnBrk="0" hangingPunct="1">
      <a:defRPr sz="2400" kern="1200">
        <a:solidFill>
          <a:schemeClr val="tx1"/>
        </a:solidFill>
        <a:latin typeface="Arial" charset="0"/>
        <a:ea typeface="ＭＳ Ｐゴシック" charset="0"/>
        <a:cs typeface="+mn-cs"/>
      </a:defRPr>
    </a:lvl7pPr>
    <a:lvl8pPr marL="3200400" algn="l" defTabSz="457200" rtl="0" eaLnBrk="1" latinLnBrk="0" hangingPunct="1">
      <a:defRPr sz="2400" kern="1200">
        <a:solidFill>
          <a:schemeClr val="tx1"/>
        </a:solidFill>
        <a:latin typeface="Arial" charset="0"/>
        <a:ea typeface="ＭＳ Ｐゴシック" charset="0"/>
        <a:cs typeface="+mn-cs"/>
      </a:defRPr>
    </a:lvl8pPr>
    <a:lvl9pPr marL="3657600" algn="l" defTabSz="457200" rtl="0" eaLnBrk="1" latinLnBrk="0" hangingPunct="1">
      <a:defRPr sz="2400"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7228"/>
    <a:srgbClr val="6E792B"/>
    <a:srgbClr val="76822E"/>
    <a:srgbClr val="4F571F"/>
    <a:srgbClr val="6F6A07"/>
    <a:srgbClr val="827C08"/>
    <a:srgbClr val="A29B0A"/>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p:scale>
          <a:sx n="75" d="100"/>
          <a:sy n="75" d="100"/>
        </p:scale>
        <p:origin x="-2392" y="-600"/>
      </p:cViewPr>
      <p:guideLst>
        <p:guide orient="horz" pos="192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Objects="1">
      <p:cViewPr>
        <p:scale>
          <a:sx n="100" d="100"/>
          <a:sy n="100" d="100"/>
        </p:scale>
        <p:origin x="-780" y="21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theme" Target="theme/theme1.xml"/><Relationship Id="rId64"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notesMaster" Target="notesMasters/notesMaster1.xml"/><Relationship Id="rId59" Type="http://schemas.openxmlformats.org/officeDocument/2006/relationships/handoutMaster" Target="handoutMasters/handout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printerSettings" Target="printerSettings/printerSettings1.bin"/><Relationship Id="rId61" Type="http://schemas.openxmlformats.org/officeDocument/2006/relationships/presProps" Target="presProps.xml"/><Relationship Id="rId62"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_rels/viewProps.xml.rels><?xml version="1.0" encoding="UTF-8" standalone="yes"?>
<Relationships xmlns="http://schemas.openxmlformats.org/package/2006/relationships"><Relationship Id="rId1" Type="http://schemas.openxmlformats.org/officeDocument/2006/relationships/slide" Target="slides/slide55.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atin typeface="Tahoma" charset="0"/>
              </a:defRPr>
            </a:lvl1pPr>
          </a:lstStyle>
          <a:p>
            <a:endParaRPr lang="en-CA"/>
          </a:p>
        </p:txBody>
      </p:sp>
      <p:sp>
        <p:nvSpPr>
          <p:cNvPr id="60419"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atin typeface="Tahoma" charset="0"/>
              </a:defRPr>
            </a:lvl1pPr>
          </a:lstStyle>
          <a:p>
            <a:endParaRPr lang="en-CA"/>
          </a:p>
        </p:txBody>
      </p:sp>
      <p:sp>
        <p:nvSpPr>
          <p:cNvPr id="60420"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atin typeface="Tahoma" charset="0"/>
              </a:defRPr>
            </a:lvl1pPr>
          </a:lstStyle>
          <a:p>
            <a:endParaRPr lang="en-CA"/>
          </a:p>
        </p:txBody>
      </p:sp>
      <p:sp>
        <p:nvSpPr>
          <p:cNvPr id="60421"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atin typeface="Tahoma" charset="0"/>
              </a:defRPr>
            </a:lvl1pPr>
          </a:lstStyle>
          <a:p>
            <a:fld id="{6A7BFE10-AE82-1243-BBC8-DF42C60C51E9}" type="slidenum">
              <a:rPr lang="en-CA"/>
              <a:pPr/>
              <a:t>‹#›</a:t>
            </a:fld>
            <a:endParaRPr lang="en-CA"/>
          </a:p>
        </p:txBody>
      </p:sp>
    </p:spTree>
    <p:extLst>
      <p:ext uri="{BB962C8B-B14F-4D97-AF65-F5344CB8AC3E}">
        <p14:creationId xmlns:p14="http://schemas.microsoft.com/office/powerpoint/2010/main" val="1573340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atin typeface="Tahoma" charset="0"/>
              </a:defRPr>
            </a:lvl1pPr>
          </a:lstStyle>
          <a:p>
            <a:endParaRPr lang="en-CA"/>
          </a:p>
        </p:txBody>
      </p:sp>
      <p:sp>
        <p:nvSpPr>
          <p:cNvPr id="6144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atin typeface="Tahoma" charset="0"/>
              </a:defRPr>
            </a:lvl1pPr>
          </a:lstStyle>
          <a:p>
            <a:endParaRPr lang="en-CA"/>
          </a:p>
        </p:txBody>
      </p:sp>
      <p:sp>
        <p:nvSpPr>
          <p:cNvPr id="6144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6144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6144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atin typeface="Tahoma" charset="0"/>
              </a:defRPr>
            </a:lvl1pPr>
          </a:lstStyle>
          <a:p>
            <a:endParaRPr lang="en-CA"/>
          </a:p>
        </p:txBody>
      </p:sp>
      <p:sp>
        <p:nvSpPr>
          <p:cNvPr id="6144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atin typeface="Tahoma" charset="0"/>
              </a:defRPr>
            </a:lvl1pPr>
          </a:lstStyle>
          <a:p>
            <a:fld id="{7F84CC4A-AABA-D640-B2B4-ACE7458F5E55}" type="slidenum">
              <a:rPr lang="en-CA"/>
              <a:pPr/>
              <a:t>‹#›</a:t>
            </a:fld>
            <a:endParaRPr lang="en-CA"/>
          </a:p>
        </p:txBody>
      </p:sp>
    </p:spTree>
    <p:extLst>
      <p:ext uri="{BB962C8B-B14F-4D97-AF65-F5344CB8AC3E}">
        <p14:creationId xmlns:p14="http://schemas.microsoft.com/office/powerpoint/2010/main" val="189332526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ern="1200">
        <a:solidFill>
          <a:schemeClr val="tx1"/>
        </a:solidFill>
        <a:latin typeface="Arial" charset="0"/>
        <a:ea typeface="ＭＳ Ｐゴシック" charset="0"/>
        <a:cs typeface="+mn-cs"/>
      </a:defRPr>
    </a:lvl1pPr>
    <a:lvl2pPr marL="457200" algn="l" rtl="0" fontAlgn="base">
      <a:spcBef>
        <a:spcPct val="30000"/>
      </a:spcBef>
      <a:spcAft>
        <a:spcPct val="0"/>
      </a:spcAft>
      <a:defRPr sz="16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0A1480-5D26-0A42-ADFF-21818FA2C02F}" type="slidenum">
              <a:rPr lang="en-CA"/>
              <a:pPr/>
              <a:t>1</a:t>
            </a:fld>
            <a:endParaRPr lang="en-CA"/>
          </a:p>
        </p:txBody>
      </p:sp>
      <p:sp>
        <p:nvSpPr>
          <p:cNvPr id="51200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512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27856A-6727-8644-979E-4C8D7A9EB2DD}" type="slidenum">
              <a:rPr lang="en-CA"/>
              <a:pPr/>
              <a:t>10</a:t>
            </a:fld>
            <a:endParaRPr lang="en-CA"/>
          </a:p>
        </p:txBody>
      </p:sp>
      <p:sp>
        <p:nvSpPr>
          <p:cNvPr id="68505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8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AE08EF-29A6-414F-AB12-F151C3E2A089}" type="slidenum">
              <a:rPr lang="en-CA"/>
              <a:pPr/>
              <a:t>11</a:t>
            </a:fld>
            <a:endParaRPr lang="en-CA"/>
          </a:p>
        </p:txBody>
      </p:sp>
      <p:sp>
        <p:nvSpPr>
          <p:cNvPr id="68915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8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8904CD-2E4C-1C4B-B332-E432776B96D6}" type="slidenum">
              <a:rPr lang="en-CA"/>
              <a:pPr/>
              <a:t>12</a:t>
            </a:fld>
            <a:endParaRPr lang="en-CA"/>
          </a:p>
        </p:txBody>
      </p:sp>
      <p:sp>
        <p:nvSpPr>
          <p:cNvPr id="69120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9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8B37BC-D987-BC46-9C49-4E242B337304}" type="slidenum">
              <a:rPr lang="en-CA"/>
              <a:pPr/>
              <a:t>13</a:t>
            </a:fld>
            <a:endParaRPr lang="en-CA"/>
          </a:p>
        </p:txBody>
      </p:sp>
      <p:sp>
        <p:nvSpPr>
          <p:cNvPr id="69325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9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3F5891-8A54-5945-9CF2-6B432BF9F172}" type="slidenum">
              <a:rPr lang="en-CA"/>
              <a:pPr/>
              <a:t>14</a:t>
            </a:fld>
            <a:endParaRPr lang="en-CA"/>
          </a:p>
        </p:txBody>
      </p:sp>
      <p:sp>
        <p:nvSpPr>
          <p:cNvPr id="69529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9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012590-7407-AA44-AA29-D40C14595316}" type="slidenum">
              <a:rPr lang="en-CA"/>
              <a:pPr/>
              <a:t>15</a:t>
            </a:fld>
            <a:endParaRPr lang="en-CA"/>
          </a:p>
        </p:txBody>
      </p:sp>
      <p:sp>
        <p:nvSpPr>
          <p:cNvPr id="79360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9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D7DE1F-CA69-BD4A-8D44-0BF74589CC50}" type="slidenum">
              <a:rPr lang="en-CA"/>
              <a:pPr/>
              <a:t>16</a:t>
            </a:fld>
            <a:endParaRPr lang="en-CA"/>
          </a:p>
        </p:txBody>
      </p:sp>
      <p:sp>
        <p:nvSpPr>
          <p:cNvPr id="79565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9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DEFC87-A67B-AE40-8ED1-0BA3A3EDEDE0}" type="slidenum">
              <a:rPr lang="en-CA"/>
              <a:pPr/>
              <a:t>17</a:t>
            </a:fld>
            <a:endParaRPr lang="en-CA"/>
          </a:p>
        </p:txBody>
      </p:sp>
      <p:sp>
        <p:nvSpPr>
          <p:cNvPr id="70144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0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AE2580-A541-F54A-8CFE-3EC2FCED7A8B}" type="slidenum">
              <a:rPr lang="en-CA"/>
              <a:pPr/>
              <a:t>18</a:t>
            </a:fld>
            <a:endParaRPr lang="en-CA"/>
          </a:p>
        </p:txBody>
      </p:sp>
      <p:sp>
        <p:nvSpPr>
          <p:cNvPr id="70349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03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50C151-CD7A-354C-8FA3-69379379A54C}" type="slidenum">
              <a:rPr lang="en-CA"/>
              <a:pPr/>
              <a:t>19</a:t>
            </a:fld>
            <a:endParaRPr lang="en-CA"/>
          </a:p>
        </p:txBody>
      </p:sp>
      <p:sp>
        <p:nvSpPr>
          <p:cNvPr id="70553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0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1BAD18-5A77-024E-91ED-547307A80AD5}" type="slidenum">
              <a:rPr lang="en-CA"/>
              <a:pPr/>
              <a:t>2</a:t>
            </a:fld>
            <a:endParaRPr lang="en-CA"/>
          </a:p>
        </p:txBody>
      </p:sp>
      <p:sp>
        <p:nvSpPr>
          <p:cNvPr id="57446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574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B2BD6F-DA1D-5D49-87AD-42D3BEEB3D8A}" type="slidenum">
              <a:rPr lang="en-CA"/>
              <a:pPr/>
              <a:t>20</a:t>
            </a:fld>
            <a:endParaRPr lang="en-CA"/>
          </a:p>
        </p:txBody>
      </p:sp>
      <p:sp>
        <p:nvSpPr>
          <p:cNvPr id="70758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0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B19547-AC82-4840-BF70-1F9619A0592E}" type="slidenum">
              <a:rPr lang="en-CA"/>
              <a:pPr/>
              <a:t>21</a:t>
            </a:fld>
            <a:endParaRPr lang="en-CA"/>
          </a:p>
        </p:txBody>
      </p:sp>
      <p:sp>
        <p:nvSpPr>
          <p:cNvPr id="70963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0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FD854D-D457-0644-83EC-773A1F650B1D}" type="slidenum">
              <a:rPr lang="en-CA"/>
              <a:pPr/>
              <a:t>22</a:t>
            </a:fld>
            <a:endParaRPr lang="en-CA"/>
          </a:p>
        </p:txBody>
      </p:sp>
      <p:sp>
        <p:nvSpPr>
          <p:cNvPr id="71168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1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D6933D-FFF7-E149-B281-2D84D4EE65B7}" type="slidenum">
              <a:rPr lang="en-CA"/>
              <a:pPr/>
              <a:t>23</a:t>
            </a:fld>
            <a:endParaRPr lang="en-CA"/>
          </a:p>
        </p:txBody>
      </p:sp>
      <p:sp>
        <p:nvSpPr>
          <p:cNvPr id="71373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1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64F7E8-61E9-D74F-8A50-79720C973345}" type="slidenum">
              <a:rPr lang="en-CA"/>
              <a:pPr/>
              <a:t>24</a:t>
            </a:fld>
            <a:endParaRPr lang="en-CA"/>
          </a:p>
        </p:txBody>
      </p:sp>
      <p:sp>
        <p:nvSpPr>
          <p:cNvPr id="71577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1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E0CE3E-8E94-C242-8BC3-4CFA29BDD7B7}" type="slidenum">
              <a:rPr lang="en-CA"/>
              <a:pPr/>
              <a:t>25</a:t>
            </a:fld>
            <a:endParaRPr lang="en-CA"/>
          </a:p>
        </p:txBody>
      </p:sp>
      <p:sp>
        <p:nvSpPr>
          <p:cNvPr id="71782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1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17EE71-D79F-B44F-874A-AA26FA14A1F2}" type="slidenum">
              <a:rPr lang="en-CA"/>
              <a:pPr/>
              <a:t>26</a:t>
            </a:fld>
            <a:endParaRPr lang="en-CA"/>
          </a:p>
        </p:txBody>
      </p:sp>
      <p:sp>
        <p:nvSpPr>
          <p:cNvPr id="71987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1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90C51D-DF0B-4448-A746-DFBF0408591D}" type="slidenum">
              <a:rPr lang="en-CA"/>
              <a:pPr/>
              <a:t>27</a:t>
            </a:fld>
            <a:endParaRPr lang="en-CA"/>
          </a:p>
        </p:txBody>
      </p:sp>
      <p:sp>
        <p:nvSpPr>
          <p:cNvPr id="72192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2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B06056-2274-7848-B7CB-1B424EA14E7F}" type="slidenum">
              <a:rPr lang="en-CA"/>
              <a:pPr/>
              <a:t>28</a:t>
            </a:fld>
            <a:endParaRPr lang="en-CA"/>
          </a:p>
        </p:txBody>
      </p:sp>
      <p:sp>
        <p:nvSpPr>
          <p:cNvPr id="72397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2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C93AA1-7679-B949-89E3-89E0F6EAD420}" type="slidenum">
              <a:rPr lang="en-CA"/>
              <a:pPr/>
              <a:t>29</a:t>
            </a:fld>
            <a:endParaRPr lang="en-CA"/>
          </a:p>
        </p:txBody>
      </p:sp>
      <p:sp>
        <p:nvSpPr>
          <p:cNvPr id="72806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2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ED428D-2A3E-A449-AF4F-A827A28F6A4E}" type="slidenum">
              <a:rPr lang="en-CA"/>
              <a:pPr/>
              <a:t>3</a:t>
            </a:fld>
            <a:endParaRPr lang="en-CA"/>
          </a:p>
        </p:txBody>
      </p:sp>
      <p:sp>
        <p:nvSpPr>
          <p:cNvPr id="67072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7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228E53-5B33-F944-BF89-7AE82370E6CE}" type="slidenum">
              <a:rPr lang="en-CA"/>
              <a:pPr/>
              <a:t>30</a:t>
            </a:fld>
            <a:endParaRPr lang="en-CA"/>
          </a:p>
        </p:txBody>
      </p:sp>
      <p:sp>
        <p:nvSpPr>
          <p:cNvPr id="73011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30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60C506-85DD-C742-829F-7D871DC25D1B}" type="slidenum">
              <a:rPr lang="en-CA"/>
              <a:pPr/>
              <a:t>31</a:t>
            </a:fld>
            <a:endParaRPr lang="en-CA"/>
          </a:p>
        </p:txBody>
      </p:sp>
      <p:sp>
        <p:nvSpPr>
          <p:cNvPr id="73216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32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8E038F-2352-944B-AC65-9CBD33BCA5F9}" type="slidenum">
              <a:rPr lang="en-CA"/>
              <a:pPr/>
              <a:t>32</a:t>
            </a:fld>
            <a:endParaRPr lang="en-CA"/>
          </a:p>
        </p:txBody>
      </p:sp>
      <p:sp>
        <p:nvSpPr>
          <p:cNvPr id="73421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3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E8766-C30B-DC45-A95C-82D16BADCD99}" type="slidenum">
              <a:rPr lang="en-CA"/>
              <a:pPr/>
              <a:t>33</a:t>
            </a:fld>
            <a:endParaRPr lang="en-CA"/>
          </a:p>
        </p:txBody>
      </p:sp>
      <p:sp>
        <p:nvSpPr>
          <p:cNvPr id="73625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3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9F70E7-431A-9249-A549-4D80DCFB5770}" type="slidenum">
              <a:rPr lang="en-CA"/>
              <a:pPr/>
              <a:t>34</a:t>
            </a:fld>
            <a:endParaRPr lang="en-CA"/>
          </a:p>
        </p:txBody>
      </p:sp>
      <p:sp>
        <p:nvSpPr>
          <p:cNvPr id="73830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3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64AF5B-80DA-DD47-BCCF-E3FFBDECAA64}" type="slidenum">
              <a:rPr lang="en-CA"/>
              <a:pPr/>
              <a:t>35</a:t>
            </a:fld>
            <a:endParaRPr lang="en-CA"/>
          </a:p>
        </p:txBody>
      </p:sp>
      <p:sp>
        <p:nvSpPr>
          <p:cNvPr id="74035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40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A70E9F-07AE-264E-81EA-88B2EFEB037C}" type="slidenum">
              <a:rPr lang="en-CA"/>
              <a:pPr/>
              <a:t>36</a:t>
            </a:fld>
            <a:endParaRPr lang="en-CA"/>
          </a:p>
        </p:txBody>
      </p:sp>
      <p:sp>
        <p:nvSpPr>
          <p:cNvPr id="74240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4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6923EC-DCDA-CE4A-8721-B398301853D1}" type="slidenum">
              <a:rPr lang="en-CA"/>
              <a:pPr/>
              <a:t>37</a:t>
            </a:fld>
            <a:endParaRPr lang="en-CA"/>
          </a:p>
        </p:txBody>
      </p:sp>
      <p:sp>
        <p:nvSpPr>
          <p:cNvPr id="74445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4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5334CE-56E7-CB4A-A393-7DB9FCDF27DB}" type="slidenum">
              <a:rPr lang="en-CA"/>
              <a:pPr/>
              <a:t>38</a:t>
            </a:fld>
            <a:endParaRPr lang="en-CA"/>
          </a:p>
        </p:txBody>
      </p:sp>
      <p:sp>
        <p:nvSpPr>
          <p:cNvPr id="74649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4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063B0A-04FA-B148-BF4C-49105196D585}" type="slidenum">
              <a:rPr lang="en-CA"/>
              <a:pPr/>
              <a:t>39</a:t>
            </a:fld>
            <a:endParaRPr lang="en-CA"/>
          </a:p>
        </p:txBody>
      </p:sp>
      <p:sp>
        <p:nvSpPr>
          <p:cNvPr id="74854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4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C70408-AD7B-564C-B74E-1848B448958B}" type="slidenum">
              <a:rPr lang="en-CA"/>
              <a:pPr/>
              <a:t>4</a:t>
            </a:fld>
            <a:endParaRPr lang="en-CA"/>
          </a:p>
        </p:txBody>
      </p:sp>
      <p:sp>
        <p:nvSpPr>
          <p:cNvPr id="67277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7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831EB8-7EDF-F24B-B5C6-E28109FCE2CE}" type="slidenum">
              <a:rPr lang="en-CA"/>
              <a:pPr/>
              <a:t>40</a:t>
            </a:fld>
            <a:endParaRPr lang="en-CA"/>
          </a:p>
        </p:txBody>
      </p:sp>
      <p:sp>
        <p:nvSpPr>
          <p:cNvPr id="75059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5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B6720E-69E9-8041-A174-37E5E06BA132}" type="slidenum">
              <a:rPr lang="en-CA"/>
              <a:pPr/>
              <a:t>41</a:t>
            </a:fld>
            <a:endParaRPr lang="en-CA"/>
          </a:p>
        </p:txBody>
      </p:sp>
      <p:sp>
        <p:nvSpPr>
          <p:cNvPr id="75264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5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7D2CA1-B5A9-7440-A8BC-B10D73C802E3}" type="slidenum">
              <a:rPr lang="en-CA"/>
              <a:pPr/>
              <a:t>42</a:t>
            </a:fld>
            <a:endParaRPr lang="en-CA"/>
          </a:p>
        </p:txBody>
      </p:sp>
      <p:sp>
        <p:nvSpPr>
          <p:cNvPr id="75469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54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A57848-7A63-1542-9560-DC7F0802C37B}" type="slidenum">
              <a:rPr lang="en-CA"/>
              <a:pPr/>
              <a:t>43</a:t>
            </a:fld>
            <a:endParaRPr lang="en-CA"/>
          </a:p>
        </p:txBody>
      </p:sp>
      <p:sp>
        <p:nvSpPr>
          <p:cNvPr id="75673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5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1BB627-70E0-0947-895F-E4493CB77DA5}" type="slidenum">
              <a:rPr lang="en-CA"/>
              <a:pPr/>
              <a:t>44</a:t>
            </a:fld>
            <a:endParaRPr lang="en-CA"/>
          </a:p>
        </p:txBody>
      </p:sp>
      <p:sp>
        <p:nvSpPr>
          <p:cNvPr id="75878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58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9579B3-2727-224B-B59C-3A0E47570544}" type="slidenum">
              <a:rPr lang="en-CA"/>
              <a:pPr/>
              <a:t>45</a:t>
            </a:fld>
            <a:endParaRPr lang="en-CA"/>
          </a:p>
        </p:txBody>
      </p:sp>
      <p:sp>
        <p:nvSpPr>
          <p:cNvPr id="76083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60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147DD6-6CD8-4B4C-892F-72FF9C2CBDF0}" type="slidenum">
              <a:rPr lang="en-CA"/>
              <a:pPr/>
              <a:t>46</a:t>
            </a:fld>
            <a:endParaRPr lang="en-CA"/>
          </a:p>
        </p:txBody>
      </p:sp>
      <p:sp>
        <p:nvSpPr>
          <p:cNvPr id="76288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62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E5E46D-9278-3548-8083-E9A6DEB1D8F5}" type="slidenum">
              <a:rPr lang="en-CA"/>
              <a:pPr/>
              <a:t>47</a:t>
            </a:fld>
            <a:endParaRPr lang="en-CA"/>
          </a:p>
        </p:txBody>
      </p:sp>
      <p:sp>
        <p:nvSpPr>
          <p:cNvPr id="76493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64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B05E38-9732-BF45-8854-23FC84BA159A}" type="slidenum">
              <a:rPr lang="en-CA"/>
              <a:pPr/>
              <a:t>48</a:t>
            </a:fld>
            <a:endParaRPr lang="en-CA"/>
          </a:p>
        </p:txBody>
      </p:sp>
      <p:sp>
        <p:nvSpPr>
          <p:cNvPr id="76697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6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216BF4-0DB9-F741-BA0D-B13FCFE91348}" type="slidenum">
              <a:rPr lang="en-CA"/>
              <a:pPr/>
              <a:t>49</a:t>
            </a:fld>
            <a:endParaRPr lang="en-CA"/>
          </a:p>
        </p:txBody>
      </p:sp>
      <p:sp>
        <p:nvSpPr>
          <p:cNvPr id="76902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69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7F558D-74A4-A243-B7A7-66855EF339A9}" type="slidenum">
              <a:rPr lang="en-CA"/>
              <a:pPr/>
              <a:t>5</a:t>
            </a:fld>
            <a:endParaRPr lang="en-CA"/>
          </a:p>
        </p:txBody>
      </p:sp>
      <p:sp>
        <p:nvSpPr>
          <p:cNvPr id="67481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7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A487AE-3C28-574D-96C5-CE2059B8AED4}" type="slidenum">
              <a:rPr lang="en-CA"/>
              <a:pPr/>
              <a:t>50</a:t>
            </a:fld>
            <a:endParaRPr lang="en-CA"/>
          </a:p>
        </p:txBody>
      </p:sp>
      <p:sp>
        <p:nvSpPr>
          <p:cNvPr id="77107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71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B749DB-463C-7E42-B3EA-B8F0DA5F7114}" type="slidenum">
              <a:rPr lang="en-CA"/>
              <a:pPr/>
              <a:t>51</a:t>
            </a:fld>
            <a:endParaRPr lang="en-CA"/>
          </a:p>
        </p:txBody>
      </p:sp>
      <p:sp>
        <p:nvSpPr>
          <p:cNvPr id="77312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73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0C1774-F480-1740-9A39-E55C343CF770}" type="slidenum">
              <a:rPr lang="en-CA"/>
              <a:pPr/>
              <a:t>52</a:t>
            </a:fld>
            <a:endParaRPr lang="en-CA"/>
          </a:p>
        </p:txBody>
      </p:sp>
      <p:sp>
        <p:nvSpPr>
          <p:cNvPr id="77517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75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F051EA-8C26-A845-99DD-94D5F46D7C8A}" type="slidenum">
              <a:rPr lang="en-CA"/>
              <a:pPr/>
              <a:t>53</a:t>
            </a:fld>
            <a:endParaRPr lang="en-CA"/>
          </a:p>
        </p:txBody>
      </p:sp>
      <p:sp>
        <p:nvSpPr>
          <p:cNvPr id="77721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7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51E3B5-4AE6-734F-8171-AB49527657BA}" type="slidenum">
              <a:rPr lang="en-CA"/>
              <a:pPr/>
              <a:t>54</a:t>
            </a:fld>
            <a:endParaRPr lang="en-CA"/>
          </a:p>
        </p:txBody>
      </p:sp>
      <p:sp>
        <p:nvSpPr>
          <p:cNvPr id="77926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50B338-5F1C-AF49-AC7E-FAA3FB85C5E8}" type="slidenum">
              <a:rPr lang="en-CA"/>
              <a:pPr/>
              <a:t>55</a:t>
            </a:fld>
            <a:endParaRPr lang="en-CA"/>
          </a:p>
        </p:txBody>
      </p:sp>
      <p:sp>
        <p:nvSpPr>
          <p:cNvPr id="78131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81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11EEA9-B4B0-0742-BD0C-935FD646997E}" type="slidenum">
              <a:rPr lang="en-CA"/>
              <a:pPr/>
              <a:t>56</a:t>
            </a:fld>
            <a:endParaRPr lang="en-CA"/>
          </a:p>
        </p:txBody>
      </p:sp>
      <p:sp>
        <p:nvSpPr>
          <p:cNvPr id="79769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797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EB0D92-13DC-1E42-BF3E-C471C2C28FC5}" type="slidenum">
              <a:rPr lang="en-CA"/>
              <a:pPr/>
              <a:t>6</a:t>
            </a:fld>
            <a:endParaRPr lang="en-CA"/>
          </a:p>
        </p:txBody>
      </p:sp>
      <p:sp>
        <p:nvSpPr>
          <p:cNvPr id="67686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7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507E07-0D5D-2845-8F23-7B44A944EEDB}" type="slidenum">
              <a:rPr lang="en-CA"/>
              <a:pPr/>
              <a:t>7</a:t>
            </a:fld>
            <a:endParaRPr lang="en-CA"/>
          </a:p>
        </p:txBody>
      </p:sp>
      <p:sp>
        <p:nvSpPr>
          <p:cNvPr id="67891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7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9AF692-AD7C-0C4B-82E5-936AE475FF7C}" type="slidenum">
              <a:rPr lang="en-CA"/>
              <a:pPr/>
              <a:t>8</a:t>
            </a:fld>
            <a:endParaRPr lang="en-CA"/>
          </a:p>
        </p:txBody>
      </p:sp>
      <p:sp>
        <p:nvSpPr>
          <p:cNvPr id="68096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8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70F17D-89F3-D043-8133-6507F7432446}" type="slidenum">
              <a:rPr lang="en-CA"/>
              <a:pPr/>
              <a:t>9</a:t>
            </a:fld>
            <a:endParaRPr lang="en-CA"/>
          </a:p>
        </p:txBody>
      </p:sp>
      <p:sp>
        <p:nvSpPr>
          <p:cNvPr id="68301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68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jpeg"/><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40" name="Rectangle 44"/>
          <p:cNvSpPr>
            <a:spLocks noChangeArrowheads="1"/>
          </p:cNvSpPr>
          <p:nvPr/>
        </p:nvSpPr>
        <p:spPr bwMode="auto">
          <a:xfrm>
            <a:off x="8305800" y="0"/>
            <a:ext cx="609600" cy="6858000"/>
          </a:xfrm>
          <a:prstGeom prst="rect">
            <a:avLst/>
          </a:prstGeom>
          <a:gradFill rotWithShape="1">
            <a:gsLst>
              <a:gs pos="0">
                <a:srgbClr val="677228">
                  <a:alpha val="44000"/>
                </a:srgbClr>
              </a:gs>
              <a:gs pos="100000">
                <a:srgbClr val="677228">
                  <a:gamma/>
                  <a:shade val="87843"/>
                  <a:invGamma/>
                </a:srgb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43" name="Rectangle 47"/>
          <p:cNvSpPr>
            <a:spLocks noChangeArrowheads="1"/>
          </p:cNvSpPr>
          <p:nvPr userDrawn="1"/>
        </p:nvSpPr>
        <p:spPr bwMode="auto">
          <a:xfrm rot="-5400000">
            <a:off x="3500437" y="-985837"/>
            <a:ext cx="2143125" cy="9144000"/>
          </a:xfrm>
          <a:prstGeom prst="rect">
            <a:avLst/>
          </a:prstGeom>
          <a:solidFill>
            <a:srgbClr val="677228">
              <a:alpha val="44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44" name="Rectangle 48"/>
          <p:cNvSpPr>
            <a:spLocks noChangeArrowheads="1"/>
          </p:cNvSpPr>
          <p:nvPr userDrawn="1"/>
        </p:nvSpPr>
        <p:spPr bwMode="auto">
          <a:xfrm>
            <a:off x="7315200" y="2438400"/>
            <a:ext cx="1828800" cy="22907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25" name="Rectangle 29"/>
          <p:cNvSpPr>
            <a:spLocks noGrp="1" noChangeArrowheads="1"/>
          </p:cNvSpPr>
          <p:nvPr>
            <p:ph type="ftr" sz="quarter" idx="3"/>
          </p:nvPr>
        </p:nvSpPr>
        <p:spPr bwMode="auto">
          <a:xfrm>
            <a:off x="838200" y="6397625"/>
            <a:ext cx="44958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900"/>
            </a:lvl1pPr>
          </a:lstStyle>
          <a:p>
            <a:r>
              <a:rPr lang="en-US"/>
              <a:t>Copyright © 2007 </a:t>
            </a:r>
            <a:r>
              <a:rPr lang="en-US">
                <a:solidFill>
                  <a:srgbClr val="000000"/>
                </a:solidFill>
              </a:rPr>
              <a:t>Ramez Elmasri and Shamkant B. Navathe</a:t>
            </a:r>
          </a:p>
        </p:txBody>
      </p:sp>
      <p:sp>
        <p:nvSpPr>
          <p:cNvPr id="4126" name="Rectangle 30" descr="Pink tissue paper"/>
          <p:cNvSpPr>
            <a:spLocks noGrp="1" noChangeArrowheads="1"/>
          </p:cNvSpPr>
          <p:nvPr>
            <p:ph type="ctrTitle" sz="quarter"/>
          </p:nvPr>
        </p:nvSpPr>
        <p:spPr>
          <a:xfrm>
            <a:off x="228600" y="152400"/>
            <a:ext cx="7086600" cy="2286000"/>
          </a:xfrm>
          <a:extLst>
            <a:ext uri="{909E8E84-426E-40dd-AFC4-6F175D3DCCD1}">
              <a14:hiddenFill xmlns:a14="http://schemas.microsoft.com/office/drawing/2010/main">
                <a:blipFill dpi="0" rotWithShape="0">
                  <a:blip r:embed="rId2"/>
                  <a:srcRect/>
                  <a:tile tx="0" ty="0" sx="100000" sy="100000" flip="none" algn="tl"/>
                </a:blipFill>
              </a14:hiddenFill>
            </a:ext>
          </a:extLst>
        </p:spPr>
        <p:txBody>
          <a:bodyPr wrap="none" anchor="ctr"/>
          <a:lstStyle>
            <a:lvl1pPr>
              <a:defRPr sz="6600">
                <a:solidFill>
                  <a:srgbClr val="990033"/>
                </a:solidFill>
              </a:defRPr>
            </a:lvl1pPr>
          </a:lstStyle>
          <a:p>
            <a:pPr lvl="0"/>
            <a:r>
              <a:rPr lang="en-US" noProof="0" smtClean="0"/>
              <a:t>Click to edit Master title style</a:t>
            </a:r>
          </a:p>
        </p:txBody>
      </p:sp>
      <p:pic>
        <p:nvPicPr>
          <p:cNvPr id="4131" name="Picture 35" descr="awtri_4c UPDATE_col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5949950"/>
            <a:ext cx="684213" cy="831850"/>
          </a:xfrm>
          <a:prstGeom prst="rect">
            <a:avLst/>
          </a:prstGeom>
          <a:noFill/>
          <a:extLst>
            <a:ext uri="{909E8E84-426E-40dd-AFC4-6F175D3DCCD1}">
              <a14:hiddenFill xmlns:a14="http://schemas.microsoft.com/office/drawing/2010/main">
                <a:solidFill>
                  <a:srgbClr val="FFFFFF"/>
                </a:solidFill>
              </a14:hiddenFill>
            </a:ext>
          </a:extLst>
        </p:spPr>
      </p:pic>
      <p:sp>
        <p:nvSpPr>
          <p:cNvPr id="4134" name="Rectangle 38" descr="Pink tissue paper"/>
          <p:cNvSpPr>
            <a:spLocks noGrp="1" noChangeArrowheads="1"/>
          </p:cNvSpPr>
          <p:nvPr>
            <p:ph type="subTitle" sz="quarter" idx="1"/>
          </p:nvPr>
        </p:nvSpPr>
        <p:spPr>
          <a:xfrm>
            <a:off x="304800" y="2590800"/>
            <a:ext cx="6629400" cy="1905000"/>
          </a:xfrm>
          <a:extLst>
            <a:ext uri="{909E8E84-426E-40dd-AFC4-6F175D3DCCD1}">
              <a14:hiddenFill xmlns:a14="http://schemas.microsoft.com/office/drawing/2010/main">
                <a:blipFill dpi="0" rotWithShape="0">
                  <a:blip r:embed="rId2"/>
                  <a:srcRect/>
                  <a:tile tx="0" ty="0" sx="100000" sy="100000" flip="none" algn="tl"/>
                </a:blip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0" indent="0">
              <a:buFont typeface="Wingdings" charset="0"/>
              <a:buNone/>
              <a:defRPr sz="3200"/>
            </a:lvl1pPr>
          </a:lstStyle>
          <a:p>
            <a:pPr lvl="0"/>
            <a:r>
              <a:rPr lang="en-US" noProof="0" smtClean="0"/>
              <a:t>Click to edit Master subtitle style</a:t>
            </a:r>
          </a:p>
        </p:txBody>
      </p:sp>
      <p:pic>
        <p:nvPicPr>
          <p:cNvPr id="4142" name="Picture 46" descr="elmasri_thumb"/>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419975" y="2514600"/>
            <a:ext cx="1724025" cy="2143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Slide 17- </a:t>
            </a:r>
            <a:fld id="{ADEE584E-6363-784A-B6D9-FE1396BDA687}" type="slidenum">
              <a:rPr lang="en-US"/>
              <a:pPr/>
              <a:t>‹#›</a:t>
            </a:fld>
            <a:endParaRPr lang="en-CA"/>
          </a:p>
        </p:txBody>
      </p:sp>
    </p:spTree>
    <p:extLst>
      <p:ext uri="{BB962C8B-B14F-4D97-AF65-F5344CB8AC3E}">
        <p14:creationId xmlns:p14="http://schemas.microsoft.com/office/powerpoint/2010/main" val="456059955"/>
      </p:ext>
    </p:extLst>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03213"/>
            <a:ext cx="2076450" cy="5868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303213"/>
            <a:ext cx="6076950" cy="586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Slide 17- </a:t>
            </a:r>
            <a:fld id="{507F578A-FCD9-7548-B9EF-0289BB9EB722}" type="slidenum">
              <a:rPr lang="en-US"/>
              <a:pPr/>
              <a:t>‹#›</a:t>
            </a:fld>
            <a:endParaRPr lang="en-CA"/>
          </a:p>
        </p:txBody>
      </p:sp>
    </p:spTree>
    <p:extLst>
      <p:ext uri="{BB962C8B-B14F-4D97-AF65-F5344CB8AC3E}">
        <p14:creationId xmlns:p14="http://schemas.microsoft.com/office/powerpoint/2010/main" val="1582127374"/>
      </p:ext>
    </p:extLst>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Slide 17- </a:t>
            </a:r>
            <a:fld id="{9C8AA0C6-2C83-2B4F-83F5-C14447FE9BC6}" type="slidenum">
              <a:rPr lang="en-US"/>
              <a:pPr/>
              <a:t>‹#›</a:t>
            </a:fld>
            <a:endParaRPr lang="en-CA"/>
          </a:p>
        </p:txBody>
      </p:sp>
    </p:spTree>
    <p:extLst>
      <p:ext uri="{BB962C8B-B14F-4D97-AF65-F5344CB8AC3E}">
        <p14:creationId xmlns:p14="http://schemas.microsoft.com/office/powerpoint/2010/main" val="1320976004"/>
      </p:ext>
    </p:extLst>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Slide 17- </a:t>
            </a:r>
            <a:fld id="{D7422F43-A9C9-4E44-B95E-FBF5A6060F1B}" type="slidenum">
              <a:rPr lang="en-US"/>
              <a:pPr/>
              <a:t>‹#›</a:t>
            </a:fld>
            <a:endParaRPr lang="en-CA"/>
          </a:p>
        </p:txBody>
      </p:sp>
    </p:spTree>
    <p:extLst>
      <p:ext uri="{BB962C8B-B14F-4D97-AF65-F5344CB8AC3E}">
        <p14:creationId xmlns:p14="http://schemas.microsoft.com/office/powerpoint/2010/main" val="3628162474"/>
      </p:ext>
    </p:extLst>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9713" y="1600200"/>
            <a:ext cx="407035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62463" y="1600200"/>
            <a:ext cx="407193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Slide 17- </a:t>
            </a:r>
            <a:fld id="{132728BA-D779-F04E-9226-F6E3D2E36948}" type="slidenum">
              <a:rPr lang="en-US"/>
              <a:pPr/>
              <a:t>‹#›</a:t>
            </a:fld>
            <a:endParaRPr lang="en-CA"/>
          </a:p>
        </p:txBody>
      </p:sp>
    </p:spTree>
    <p:extLst>
      <p:ext uri="{BB962C8B-B14F-4D97-AF65-F5344CB8AC3E}">
        <p14:creationId xmlns:p14="http://schemas.microsoft.com/office/powerpoint/2010/main" val="989663309"/>
      </p:ext>
    </p:extLst>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Slide 17- </a:t>
            </a:r>
            <a:fld id="{3509E490-FEB1-C843-BF13-D67B8AC0114F}" type="slidenum">
              <a:rPr lang="en-US"/>
              <a:pPr/>
              <a:t>‹#›</a:t>
            </a:fld>
            <a:endParaRPr lang="en-CA"/>
          </a:p>
        </p:txBody>
      </p:sp>
    </p:spTree>
    <p:extLst>
      <p:ext uri="{BB962C8B-B14F-4D97-AF65-F5344CB8AC3E}">
        <p14:creationId xmlns:p14="http://schemas.microsoft.com/office/powerpoint/2010/main" val="1640539909"/>
      </p:ext>
    </p:extLst>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Slide 17- </a:t>
            </a:r>
            <a:fld id="{C09E0737-642B-8849-BE6B-4B573CC33BDB}" type="slidenum">
              <a:rPr lang="en-US"/>
              <a:pPr/>
              <a:t>‹#›</a:t>
            </a:fld>
            <a:endParaRPr lang="en-CA"/>
          </a:p>
        </p:txBody>
      </p:sp>
    </p:spTree>
    <p:extLst>
      <p:ext uri="{BB962C8B-B14F-4D97-AF65-F5344CB8AC3E}">
        <p14:creationId xmlns:p14="http://schemas.microsoft.com/office/powerpoint/2010/main" val="139630110"/>
      </p:ext>
    </p:extLst>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Slide 17- </a:t>
            </a:r>
            <a:fld id="{ACBB0624-6D60-C542-97F9-611EE53C599D}" type="slidenum">
              <a:rPr lang="en-US"/>
              <a:pPr/>
              <a:t>‹#›</a:t>
            </a:fld>
            <a:endParaRPr lang="en-CA"/>
          </a:p>
        </p:txBody>
      </p:sp>
    </p:spTree>
    <p:extLst>
      <p:ext uri="{BB962C8B-B14F-4D97-AF65-F5344CB8AC3E}">
        <p14:creationId xmlns:p14="http://schemas.microsoft.com/office/powerpoint/2010/main" val="3863576155"/>
      </p:ext>
    </p:extLst>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Slide 17- </a:t>
            </a:r>
            <a:fld id="{8BBD36AF-8F7C-C842-BED0-9F34C6DB8852}" type="slidenum">
              <a:rPr lang="en-US"/>
              <a:pPr/>
              <a:t>‹#›</a:t>
            </a:fld>
            <a:endParaRPr lang="en-CA"/>
          </a:p>
        </p:txBody>
      </p:sp>
    </p:spTree>
    <p:extLst>
      <p:ext uri="{BB962C8B-B14F-4D97-AF65-F5344CB8AC3E}">
        <p14:creationId xmlns:p14="http://schemas.microsoft.com/office/powerpoint/2010/main" val="1037365880"/>
      </p:ext>
    </p:extLst>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Slide 17- </a:t>
            </a:r>
            <a:fld id="{4DF18FD0-1772-8B49-BE91-630D7E86BD3A}" type="slidenum">
              <a:rPr lang="en-US"/>
              <a:pPr/>
              <a:t>‹#›</a:t>
            </a:fld>
            <a:endParaRPr lang="en-CA"/>
          </a:p>
        </p:txBody>
      </p:sp>
    </p:spTree>
    <p:extLst>
      <p:ext uri="{BB962C8B-B14F-4D97-AF65-F5344CB8AC3E}">
        <p14:creationId xmlns:p14="http://schemas.microsoft.com/office/powerpoint/2010/main" val="4262177924"/>
      </p:ext>
    </p:extLst>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vmlDrawing" Target="../drawings/vmlDrawing1.vml"/><Relationship Id="rId14" Type="http://schemas.openxmlformats.org/officeDocument/2006/relationships/oleObject" Target="../embeddings/oleObject1.bin"/><Relationship Id="rId15"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117" name="Group 45"/>
          <p:cNvGrpSpPr>
            <a:grpSpLocks/>
          </p:cNvGrpSpPr>
          <p:nvPr/>
        </p:nvGrpSpPr>
        <p:grpSpPr bwMode="auto">
          <a:xfrm>
            <a:off x="8936038" y="1449388"/>
            <a:ext cx="207962" cy="5408612"/>
            <a:chOff x="5606" y="889"/>
            <a:chExt cx="154" cy="3431"/>
          </a:xfrm>
        </p:grpSpPr>
        <p:sp>
          <p:nvSpPr>
            <p:cNvPr id="3110" name="Rectangle 38"/>
            <p:cNvSpPr>
              <a:spLocks noChangeArrowheads="1"/>
            </p:cNvSpPr>
            <p:nvPr userDrawn="1"/>
          </p:nvSpPr>
          <p:spPr bwMode="gray">
            <a:xfrm flipH="1">
              <a:off x="5685" y="889"/>
              <a:ext cx="75" cy="3431"/>
            </a:xfrm>
            <a:prstGeom prst="rect">
              <a:avLst/>
            </a:prstGeom>
            <a:solidFill>
              <a:srgbClr val="677228"/>
            </a:solidFill>
            <a:ln>
              <a:noFill/>
            </a:ln>
            <a:effectLst/>
            <a:extLst>
              <a:ext uri="{91240B29-F687-4f45-9708-019B960494DF}">
                <a14:hiddenLine xmlns:a14="http://schemas.microsoft.com/office/drawing/2010/main" w="9525">
                  <a:solidFill>
                    <a:srgbClr val="FF9966"/>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en-US" sz="3200">
                <a:latin typeface="Tahoma" charset="0"/>
              </a:endParaRPr>
            </a:p>
          </p:txBody>
        </p:sp>
        <p:grpSp>
          <p:nvGrpSpPr>
            <p:cNvPr id="3116" name="Group 44"/>
            <p:cNvGrpSpPr>
              <a:grpSpLocks/>
            </p:cNvGrpSpPr>
            <p:nvPr userDrawn="1"/>
          </p:nvGrpSpPr>
          <p:grpSpPr bwMode="auto">
            <a:xfrm>
              <a:off x="5606" y="889"/>
              <a:ext cx="106" cy="3431"/>
              <a:chOff x="5606" y="889"/>
              <a:chExt cx="106" cy="3431"/>
            </a:xfrm>
          </p:grpSpPr>
          <p:sp>
            <p:nvSpPr>
              <p:cNvPr id="3115" name="Rectangle 43"/>
              <p:cNvSpPr>
                <a:spLocks noChangeArrowheads="1"/>
              </p:cNvSpPr>
              <p:nvPr userDrawn="1"/>
            </p:nvSpPr>
            <p:spPr bwMode="gray">
              <a:xfrm rot="10800000" flipH="1">
                <a:off x="5606" y="889"/>
                <a:ext cx="58" cy="3431"/>
              </a:xfrm>
              <a:prstGeom prst="rect">
                <a:avLst/>
              </a:prstGeom>
              <a:solidFill>
                <a:schemeClr val="tx2"/>
              </a:solidFill>
              <a:ln>
                <a:noFill/>
              </a:ln>
              <a:effectLst/>
              <a:extLst>
                <a:ext uri="{91240B29-F687-4f45-9708-019B960494DF}">
                  <a14:hiddenLine xmlns:a14="http://schemas.microsoft.com/office/drawing/2010/main" w="9525">
                    <a:solidFill>
                      <a:srgbClr val="FF9966"/>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a:endParaRPr kumimoji="1" lang="en-US" sz="3200">
                  <a:latin typeface="Tahoma" charset="0"/>
                </a:endParaRPr>
              </a:p>
            </p:txBody>
          </p:sp>
          <p:sp>
            <p:nvSpPr>
              <p:cNvPr id="3104" name="Rectangle 32"/>
              <p:cNvSpPr>
                <a:spLocks noChangeArrowheads="1"/>
              </p:cNvSpPr>
              <p:nvPr userDrawn="1"/>
            </p:nvSpPr>
            <p:spPr bwMode="gray">
              <a:xfrm rot="10800000" flipH="1">
                <a:off x="5654" y="889"/>
                <a:ext cx="58" cy="3431"/>
              </a:xfrm>
              <a:prstGeom prst="rect">
                <a:avLst/>
              </a:prstGeom>
              <a:solidFill>
                <a:srgbClr val="990033"/>
              </a:solidFill>
              <a:ln>
                <a:noFill/>
              </a:ln>
              <a:effectLst/>
              <a:extLst>
                <a:ext uri="{91240B29-F687-4f45-9708-019B960494DF}">
                  <a14:hiddenLine xmlns:a14="http://schemas.microsoft.com/office/drawing/2010/main" w="9525">
                    <a:solidFill>
                      <a:srgbClr val="FF9966"/>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a:endParaRPr kumimoji="1" lang="en-US" sz="3200">
                  <a:latin typeface="Tahoma" charset="0"/>
                </a:endParaRPr>
              </a:p>
            </p:txBody>
          </p:sp>
        </p:grpSp>
      </p:grpSp>
      <p:sp>
        <p:nvSpPr>
          <p:cNvPr id="3109" name="Rectangle 37"/>
          <p:cNvSpPr>
            <a:spLocks noChangeArrowheads="1"/>
          </p:cNvSpPr>
          <p:nvPr/>
        </p:nvSpPr>
        <p:spPr bwMode="gray">
          <a:xfrm rot="16200000">
            <a:off x="3845719" y="-3845719"/>
            <a:ext cx="1449388" cy="9140825"/>
          </a:xfrm>
          <a:prstGeom prst="rect">
            <a:avLst/>
          </a:prstGeom>
          <a:solidFill>
            <a:srgbClr val="677228">
              <a:alpha val="36000"/>
            </a:srgbClr>
          </a:solidFill>
          <a:ln>
            <a:noFill/>
          </a:ln>
          <a:effectLst/>
          <a:extLst>
            <a:ext uri="{91240B29-F687-4f45-9708-019B960494DF}">
              <a14:hiddenLine xmlns:a14="http://schemas.microsoft.com/office/drawing/2010/main" w="9525">
                <a:solidFill>
                  <a:srgbClr val="FF9966"/>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eaVert" wrap="none" anchor="ctr"/>
          <a:lstStyle/>
          <a:p>
            <a:pPr algn="ctr"/>
            <a:endParaRPr kumimoji="1" lang="en-US" sz="3200">
              <a:latin typeface="Tahoma" charset="0"/>
            </a:endParaRPr>
          </a:p>
        </p:txBody>
      </p:sp>
      <p:sp>
        <p:nvSpPr>
          <p:cNvPr id="3081" name="Rectangle 9"/>
          <p:cNvSpPr>
            <a:spLocks noGrp="1" noChangeArrowheads="1"/>
          </p:cNvSpPr>
          <p:nvPr>
            <p:ph type="title"/>
          </p:nvPr>
        </p:nvSpPr>
        <p:spPr bwMode="auto">
          <a:xfrm>
            <a:off x="228600" y="303213"/>
            <a:ext cx="7796213" cy="992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85" name="Rectangle 13"/>
          <p:cNvSpPr>
            <a:spLocks noGrp="1" noChangeArrowheads="1"/>
          </p:cNvSpPr>
          <p:nvPr>
            <p:ph type="sldNum" sz="quarter" idx="4"/>
          </p:nvPr>
        </p:nvSpPr>
        <p:spPr bwMode="auto">
          <a:xfrm>
            <a:off x="69342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400" b="1">
                <a:solidFill>
                  <a:srgbClr val="990033"/>
                </a:solidFill>
              </a:defRPr>
            </a:lvl1pPr>
          </a:lstStyle>
          <a:p>
            <a:r>
              <a:rPr lang="en-US"/>
              <a:t>Slide 17- </a:t>
            </a:r>
            <a:fld id="{73A0277F-9130-0849-8F63-C966BD537D31}" type="slidenum">
              <a:rPr lang="en-US"/>
              <a:pPr/>
              <a:t>‹#›</a:t>
            </a:fld>
            <a:endParaRPr lang="en-CA"/>
          </a:p>
        </p:txBody>
      </p:sp>
      <p:sp>
        <p:nvSpPr>
          <p:cNvPr id="3093" name="Rectangle 21"/>
          <p:cNvSpPr>
            <a:spLocks noGrp="1" noChangeArrowheads="1"/>
          </p:cNvSpPr>
          <p:nvPr>
            <p:ph type="body" idx="1"/>
          </p:nvPr>
        </p:nvSpPr>
        <p:spPr bwMode="auto">
          <a:xfrm>
            <a:off x="239713" y="1600200"/>
            <a:ext cx="8294687"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102" name="Rectangle 30"/>
          <p:cNvSpPr>
            <a:spLocks noChangeArrowheads="1"/>
          </p:cNvSpPr>
          <p:nvPr/>
        </p:nvSpPr>
        <p:spPr bwMode="auto">
          <a:xfrm>
            <a:off x="838200" y="6397625"/>
            <a:ext cx="449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b"/>
          <a:lstStyle/>
          <a:p>
            <a:r>
              <a:rPr lang="en-US" sz="900"/>
              <a:t>Copyright © 2007 </a:t>
            </a:r>
            <a:r>
              <a:rPr lang="en-US" sz="900">
                <a:solidFill>
                  <a:srgbClr val="000000"/>
                </a:solidFill>
              </a:rPr>
              <a:t>Ramez Elmasri and Shamkant B. Navathe</a:t>
            </a:r>
          </a:p>
        </p:txBody>
      </p:sp>
      <p:graphicFrame>
        <p:nvGraphicFramePr>
          <p:cNvPr id="3118" name="Base" descr="Pink tissue paper" hidden="1"/>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3119" r:id="rId14" imgW="0" imgH="0" progId="PowerPoint.Show.8">
                  <p:embed/>
                </p:oleObj>
              </mc:Choice>
              <mc:Fallback>
                <p:oleObj r:id="rId14" imgW="0" imgH="0" progId="PowerPoint.Show.8">
                  <p:embed/>
                  <p:pic>
                    <p:nvPicPr>
                      <p:cNvPr id="0" name="Base" descr="Pink tissue paper"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a:blipFill dpi="0" rotWithShape="0">
                              <a:blip r:embed="rId15"/>
                              <a:srcRect/>
                              <a:tile tx="0" ty="0" sx="100000" sy="100000" flip="none" algn="tl"/>
                            </a:blip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xmlns:p14="http://schemas.microsoft.com/office/powerpoint/2010/main" spd="med"/>
  <p:hf hdr="0" ftr="0" dt="0"/>
  <p:txStyles>
    <p:titleStyle>
      <a:lvl1pPr algn="l" rtl="0" fontAlgn="base">
        <a:spcBef>
          <a:spcPct val="0"/>
        </a:spcBef>
        <a:spcAft>
          <a:spcPct val="0"/>
        </a:spcAft>
        <a:defRPr sz="3600">
          <a:solidFill>
            <a:srgbClr val="800000"/>
          </a:solidFill>
          <a:latin typeface="+mj-lt"/>
          <a:ea typeface="+mj-ea"/>
          <a:cs typeface="+mj-cs"/>
        </a:defRPr>
      </a:lvl1pPr>
      <a:lvl2pPr algn="l" rtl="0" fontAlgn="base">
        <a:spcBef>
          <a:spcPct val="0"/>
        </a:spcBef>
        <a:spcAft>
          <a:spcPct val="0"/>
        </a:spcAft>
        <a:defRPr sz="3600">
          <a:solidFill>
            <a:srgbClr val="800000"/>
          </a:solidFill>
          <a:latin typeface="Arial" charset="0"/>
          <a:ea typeface="ＭＳ Ｐゴシック" charset="0"/>
        </a:defRPr>
      </a:lvl2pPr>
      <a:lvl3pPr algn="l" rtl="0" fontAlgn="base">
        <a:spcBef>
          <a:spcPct val="0"/>
        </a:spcBef>
        <a:spcAft>
          <a:spcPct val="0"/>
        </a:spcAft>
        <a:defRPr sz="3600">
          <a:solidFill>
            <a:srgbClr val="800000"/>
          </a:solidFill>
          <a:latin typeface="Arial" charset="0"/>
          <a:ea typeface="ＭＳ Ｐゴシック" charset="0"/>
        </a:defRPr>
      </a:lvl3pPr>
      <a:lvl4pPr algn="l" rtl="0" fontAlgn="base">
        <a:spcBef>
          <a:spcPct val="0"/>
        </a:spcBef>
        <a:spcAft>
          <a:spcPct val="0"/>
        </a:spcAft>
        <a:defRPr sz="3600">
          <a:solidFill>
            <a:srgbClr val="800000"/>
          </a:solidFill>
          <a:latin typeface="Arial" charset="0"/>
          <a:ea typeface="ＭＳ Ｐゴシック" charset="0"/>
        </a:defRPr>
      </a:lvl4pPr>
      <a:lvl5pPr algn="l" rtl="0" fontAlgn="base">
        <a:spcBef>
          <a:spcPct val="0"/>
        </a:spcBef>
        <a:spcAft>
          <a:spcPct val="0"/>
        </a:spcAft>
        <a:defRPr sz="3600">
          <a:solidFill>
            <a:srgbClr val="800000"/>
          </a:solidFill>
          <a:latin typeface="Arial" charset="0"/>
          <a:ea typeface="ＭＳ Ｐゴシック" charset="0"/>
        </a:defRPr>
      </a:lvl5pPr>
      <a:lvl6pPr marL="457200" algn="l" rtl="0" fontAlgn="base">
        <a:spcBef>
          <a:spcPct val="0"/>
        </a:spcBef>
        <a:spcAft>
          <a:spcPct val="0"/>
        </a:spcAft>
        <a:defRPr sz="3600">
          <a:solidFill>
            <a:srgbClr val="800000"/>
          </a:solidFill>
          <a:latin typeface="Arial" charset="0"/>
          <a:ea typeface="ＭＳ Ｐゴシック" charset="0"/>
        </a:defRPr>
      </a:lvl6pPr>
      <a:lvl7pPr marL="914400" algn="l" rtl="0" fontAlgn="base">
        <a:spcBef>
          <a:spcPct val="0"/>
        </a:spcBef>
        <a:spcAft>
          <a:spcPct val="0"/>
        </a:spcAft>
        <a:defRPr sz="3600">
          <a:solidFill>
            <a:srgbClr val="800000"/>
          </a:solidFill>
          <a:latin typeface="Arial" charset="0"/>
          <a:ea typeface="ＭＳ Ｐゴシック" charset="0"/>
        </a:defRPr>
      </a:lvl7pPr>
      <a:lvl8pPr marL="1371600" algn="l" rtl="0" fontAlgn="base">
        <a:spcBef>
          <a:spcPct val="0"/>
        </a:spcBef>
        <a:spcAft>
          <a:spcPct val="0"/>
        </a:spcAft>
        <a:defRPr sz="3600">
          <a:solidFill>
            <a:srgbClr val="800000"/>
          </a:solidFill>
          <a:latin typeface="Arial" charset="0"/>
          <a:ea typeface="ＭＳ Ｐゴシック" charset="0"/>
        </a:defRPr>
      </a:lvl8pPr>
      <a:lvl9pPr marL="1828800" algn="l" rtl="0" fontAlgn="base">
        <a:spcBef>
          <a:spcPct val="0"/>
        </a:spcBef>
        <a:spcAft>
          <a:spcPct val="0"/>
        </a:spcAft>
        <a:defRPr sz="3600">
          <a:solidFill>
            <a:srgbClr val="800000"/>
          </a:solidFill>
          <a:latin typeface="Arial" charset="0"/>
          <a:ea typeface="ＭＳ Ｐゴシック" charset="0"/>
        </a:defRPr>
      </a:lvl9pPr>
    </p:titleStyle>
    <p:bodyStyle>
      <a:lvl1pPr marL="342900" indent="-342900" algn="l" rtl="0" fontAlgn="base">
        <a:spcBef>
          <a:spcPct val="20000"/>
        </a:spcBef>
        <a:spcAft>
          <a:spcPct val="0"/>
        </a:spcAft>
        <a:buClr>
          <a:srgbClr val="990033"/>
        </a:buClr>
        <a:buSzPct val="60000"/>
        <a:buFont typeface="Wingdings" charset="0"/>
        <a:buChar char="n"/>
        <a:defRPr sz="2800">
          <a:solidFill>
            <a:schemeClr val="tx2"/>
          </a:solidFill>
          <a:latin typeface="+mn-lt"/>
          <a:ea typeface="+mn-ea"/>
          <a:cs typeface="+mn-cs"/>
        </a:defRPr>
      </a:lvl1pPr>
      <a:lvl2pPr marL="742950" indent="-285750" algn="l" rtl="0" fontAlgn="base">
        <a:spcBef>
          <a:spcPct val="20000"/>
        </a:spcBef>
        <a:spcAft>
          <a:spcPct val="0"/>
        </a:spcAft>
        <a:buClr>
          <a:schemeClr val="tx2"/>
        </a:buClr>
        <a:buSzPct val="55000"/>
        <a:buFont typeface="Wingdings" charset="0"/>
        <a:buChar char="n"/>
        <a:defRPr sz="2600">
          <a:solidFill>
            <a:srgbClr val="800000"/>
          </a:solidFill>
          <a:latin typeface="+mn-lt"/>
          <a:ea typeface="+mn-ea"/>
        </a:defRPr>
      </a:lvl2pPr>
      <a:lvl3pPr marL="1143000" indent="-228600" algn="l" rtl="0" fontAlgn="base">
        <a:spcBef>
          <a:spcPct val="20000"/>
        </a:spcBef>
        <a:spcAft>
          <a:spcPct val="0"/>
        </a:spcAft>
        <a:buClr>
          <a:srgbClr val="990033"/>
        </a:buClr>
        <a:buSzPct val="50000"/>
        <a:buFont typeface="Wingdings" charset="0"/>
        <a:buChar char="n"/>
        <a:defRPr sz="2400">
          <a:solidFill>
            <a:schemeClr val="tx2"/>
          </a:solidFill>
          <a:latin typeface="+mn-lt"/>
          <a:ea typeface="+mn-ea"/>
        </a:defRPr>
      </a:lvl3pPr>
      <a:lvl4pPr marL="1600200" indent="-228600" algn="l" rtl="0" fontAlgn="base">
        <a:spcBef>
          <a:spcPct val="20000"/>
        </a:spcBef>
        <a:spcAft>
          <a:spcPct val="0"/>
        </a:spcAft>
        <a:buClr>
          <a:schemeClr val="tx2"/>
        </a:buClr>
        <a:buSzPct val="55000"/>
        <a:buFont typeface="Wingdings" charset="0"/>
        <a:buChar char="n"/>
        <a:defRPr sz="2000">
          <a:solidFill>
            <a:srgbClr val="800000"/>
          </a:solidFill>
          <a:latin typeface="+mn-lt"/>
          <a:ea typeface="+mn-ea"/>
        </a:defRPr>
      </a:lvl4pPr>
      <a:lvl5pPr marL="2057400" indent="-228600" algn="l" rtl="0" fontAlgn="base">
        <a:spcBef>
          <a:spcPct val="20000"/>
        </a:spcBef>
        <a:spcAft>
          <a:spcPct val="0"/>
        </a:spcAft>
        <a:buClr>
          <a:srgbClr val="990033"/>
        </a:buClr>
        <a:buSzPct val="50000"/>
        <a:buFont typeface="Wingdings" charset="0"/>
        <a:buChar char="n"/>
        <a:defRPr sz="2000">
          <a:solidFill>
            <a:schemeClr val="tx2"/>
          </a:solidFill>
          <a:latin typeface="+mn-lt"/>
          <a:ea typeface="+mn-ea"/>
        </a:defRPr>
      </a:lvl5pPr>
      <a:lvl6pPr marL="2514600" indent="-228600" algn="l" rtl="0" fontAlgn="base">
        <a:spcBef>
          <a:spcPct val="20000"/>
        </a:spcBef>
        <a:spcAft>
          <a:spcPct val="0"/>
        </a:spcAft>
        <a:buClr>
          <a:srgbClr val="990033"/>
        </a:buClr>
        <a:buSzPct val="50000"/>
        <a:buFont typeface="Wingdings" charset="0"/>
        <a:buChar char="n"/>
        <a:defRPr sz="2000">
          <a:solidFill>
            <a:schemeClr val="tx2"/>
          </a:solidFill>
          <a:latin typeface="+mn-lt"/>
          <a:ea typeface="+mn-ea"/>
        </a:defRPr>
      </a:lvl6pPr>
      <a:lvl7pPr marL="2971800" indent="-228600" algn="l" rtl="0" fontAlgn="base">
        <a:spcBef>
          <a:spcPct val="20000"/>
        </a:spcBef>
        <a:spcAft>
          <a:spcPct val="0"/>
        </a:spcAft>
        <a:buClr>
          <a:srgbClr val="990033"/>
        </a:buClr>
        <a:buSzPct val="50000"/>
        <a:buFont typeface="Wingdings" charset="0"/>
        <a:buChar char="n"/>
        <a:defRPr sz="2000">
          <a:solidFill>
            <a:schemeClr val="tx2"/>
          </a:solidFill>
          <a:latin typeface="+mn-lt"/>
          <a:ea typeface="+mn-ea"/>
        </a:defRPr>
      </a:lvl7pPr>
      <a:lvl8pPr marL="3429000" indent="-228600" algn="l" rtl="0" fontAlgn="base">
        <a:spcBef>
          <a:spcPct val="20000"/>
        </a:spcBef>
        <a:spcAft>
          <a:spcPct val="0"/>
        </a:spcAft>
        <a:buClr>
          <a:srgbClr val="990033"/>
        </a:buClr>
        <a:buSzPct val="50000"/>
        <a:buFont typeface="Wingdings" charset="0"/>
        <a:buChar char="n"/>
        <a:defRPr sz="2000">
          <a:solidFill>
            <a:schemeClr val="tx2"/>
          </a:solidFill>
          <a:latin typeface="+mn-lt"/>
          <a:ea typeface="+mn-ea"/>
        </a:defRPr>
      </a:lvl8pPr>
      <a:lvl9pPr marL="3886200" indent="-228600" algn="l" rtl="0" fontAlgn="base">
        <a:spcBef>
          <a:spcPct val="20000"/>
        </a:spcBef>
        <a:spcAft>
          <a:spcPct val="0"/>
        </a:spcAft>
        <a:buClr>
          <a:srgbClr val="990033"/>
        </a:buClr>
        <a:buSzPct val="50000"/>
        <a:buFont typeface="Wingdings" charset="0"/>
        <a:buChar char="n"/>
        <a:defRPr sz="2000">
          <a:solidFill>
            <a:schemeClr val="tx2"/>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 Id="rId3"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 Id="rId3" Type="http://schemas.openxmlformats.org/officeDocument/2006/relationships/image" Target="../media/image10.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 Id="rId3" Type="http://schemas.openxmlformats.org/officeDocument/2006/relationships/image" Target="../media/image11.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 Id="rId3" Type="http://schemas.openxmlformats.org/officeDocument/2006/relationships/image" Target="../media/image12.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 Id="rId3" Type="http://schemas.openxmlformats.org/officeDocument/2006/relationships/image" Target="../media/image13.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0"/>
          </p:nvPr>
        </p:nvSpPr>
        <p:spPr/>
        <p:txBody>
          <a:bodyPr/>
          <a:lstStyle/>
          <a:p>
            <a:r>
              <a:rPr lang="en-US"/>
              <a:t>Slide 17- </a:t>
            </a:r>
            <a:fld id="{AC4CD894-EA27-1C4A-BA92-A52C406BD693}" type="slidenum">
              <a:rPr lang="en-US"/>
              <a:pPr/>
              <a:t>1</a:t>
            </a:fld>
            <a:endParaRPr lang="en-CA"/>
          </a:p>
        </p:txBody>
      </p:sp>
      <p:sp>
        <p:nvSpPr>
          <p:cNvPr id="412675" name="Rectangle 3"/>
          <p:cNvSpPr>
            <a:spLocks noGrp="1" noChangeArrowheads="1"/>
          </p:cNvSpPr>
          <p:nvPr>
            <p:ph type="title"/>
          </p:nvPr>
        </p:nvSpPr>
        <p:spPr/>
        <p:txBody>
          <a:bodyPr/>
          <a:lstStyle/>
          <a:p>
            <a:endParaRPr lang="en-US"/>
          </a:p>
        </p:txBody>
      </p:sp>
      <p:pic>
        <p:nvPicPr>
          <p:cNvPr id="412683" name="Picture 11" descr="Elmasri_cov"/>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3DA0728C-5831-DF43-AA54-3313B4EC4319}" type="slidenum">
              <a:rPr lang="en-US"/>
              <a:pPr/>
              <a:t>10</a:t>
            </a:fld>
            <a:endParaRPr lang="en-CA"/>
          </a:p>
        </p:txBody>
      </p:sp>
      <p:sp>
        <p:nvSpPr>
          <p:cNvPr id="684036" name="Rectangle 4"/>
          <p:cNvSpPr>
            <a:spLocks noGrp="1" noChangeArrowheads="1"/>
          </p:cNvSpPr>
          <p:nvPr>
            <p:ph type="title"/>
          </p:nvPr>
        </p:nvSpPr>
        <p:spPr/>
        <p:txBody>
          <a:bodyPr/>
          <a:lstStyle/>
          <a:p>
            <a:r>
              <a:rPr lang="en-US" sz="3200"/>
              <a:t>Introduction to Transaction Processing (6)</a:t>
            </a:r>
          </a:p>
        </p:txBody>
      </p:sp>
      <p:sp>
        <p:nvSpPr>
          <p:cNvPr id="684037" name="Rectangle 5"/>
          <p:cNvSpPr>
            <a:spLocks noGrp="1" noChangeArrowheads="1"/>
          </p:cNvSpPr>
          <p:nvPr>
            <p:ph type="body" idx="1"/>
          </p:nvPr>
        </p:nvSpPr>
        <p:spPr/>
        <p:txBody>
          <a:bodyPr/>
          <a:lstStyle/>
          <a:p>
            <a:pPr>
              <a:lnSpc>
                <a:spcPct val="80000"/>
              </a:lnSpc>
              <a:buFont typeface="Wingdings" charset="0"/>
              <a:buNone/>
            </a:pPr>
            <a:r>
              <a:rPr lang="en-US" sz="2000"/>
              <a:t>Why Concurrency Control is needed:</a:t>
            </a:r>
          </a:p>
          <a:p>
            <a:pPr>
              <a:lnSpc>
                <a:spcPct val="80000"/>
              </a:lnSpc>
            </a:pPr>
            <a:r>
              <a:rPr lang="en-US" sz="2000" b="1"/>
              <a:t>The Lost Update Problem</a:t>
            </a:r>
          </a:p>
          <a:p>
            <a:pPr lvl="1">
              <a:lnSpc>
                <a:spcPct val="80000"/>
              </a:lnSpc>
            </a:pPr>
            <a:r>
              <a:rPr lang="en-US" sz="1900"/>
              <a:t>This occurs when two transactions that access the same database items have their operations interleaved in a way that makes the value of some database item incorrect. </a:t>
            </a:r>
          </a:p>
          <a:p>
            <a:pPr>
              <a:lnSpc>
                <a:spcPct val="80000"/>
              </a:lnSpc>
            </a:pPr>
            <a:r>
              <a:rPr lang="en-US" sz="2000" b="1"/>
              <a:t>The Temporary Update (or Dirty Read) Problem </a:t>
            </a:r>
          </a:p>
          <a:p>
            <a:pPr lvl="1">
              <a:lnSpc>
                <a:spcPct val="80000"/>
              </a:lnSpc>
            </a:pPr>
            <a:r>
              <a:rPr lang="en-US" sz="1900"/>
              <a:t>This occurs when one transaction updates a database item and then the transaction fails for some reason (see Section 17.1.4).</a:t>
            </a:r>
          </a:p>
          <a:p>
            <a:pPr lvl="1">
              <a:lnSpc>
                <a:spcPct val="80000"/>
              </a:lnSpc>
            </a:pPr>
            <a:r>
              <a:rPr lang="en-US" sz="1900"/>
              <a:t>The updated item is accessed by another transaction before it is changed back to its original value. </a:t>
            </a:r>
          </a:p>
          <a:p>
            <a:pPr>
              <a:lnSpc>
                <a:spcPct val="80000"/>
              </a:lnSpc>
            </a:pPr>
            <a:r>
              <a:rPr lang="en-US" sz="2000" b="1"/>
              <a:t>The Incorrect Summary Problem</a:t>
            </a:r>
          </a:p>
          <a:p>
            <a:pPr lvl="1">
              <a:lnSpc>
                <a:spcPct val="80000"/>
              </a:lnSpc>
            </a:pPr>
            <a:r>
              <a:rPr lang="en-US" sz="1900"/>
              <a:t>If one transaction is calculating an aggregate summary function on a number of records while other transactions are updating some of these records, the aggregate function may calculate some values before they are updated and others after they are updated. </a:t>
            </a:r>
          </a:p>
          <a:p>
            <a:pPr lvl="1">
              <a:lnSpc>
                <a:spcPct val="80000"/>
              </a:lnSpc>
            </a:pPr>
            <a:endParaRPr lang="en-US" sz="1900"/>
          </a:p>
        </p:txBody>
      </p:sp>
    </p:spTree>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C4DCD200-FDB9-544F-95CD-FAB791C41D45}" type="slidenum">
              <a:rPr lang="en-US"/>
              <a:pPr/>
              <a:t>11</a:t>
            </a:fld>
            <a:endParaRPr lang="en-CA"/>
          </a:p>
        </p:txBody>
      </p:sp>
      <p:sp>
        <p:nvSpPr>
          <p:cNvPr id="688133" name="Rectangle 5"/>
          <p:cNvSpPr>
            <a:spLocks noGrp="1" noChangeArrowheads="1"/>
          </p:cNvSpPr>
          <p:nvPr>
            <p:ph type="title"/>
          </p:nvPr>
        </p:nvSpPr>
        <p:spPr/>
        <p:txBody>
          <a:bodyPr/>
          <a:lstStyle/>
          <a:p>
            <a:r>
              <a:rPr lang="en-US"/>
              <a:t>Concurrent execution is uncontrolled: (a) The lost update problem. </a:t>
            </a:r>
          </a:p>
        </p:txBody>
      </p:sp>
      <p:pic>
        <p:nvPicPr>
          <p:cNvPr id="688137" name="Picture 9" descr="fig17_03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133600"/>
            <a:ext cx="8534400" cy="36718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96B499C2-2E8F-4747-B419-EB5183C507C4}" type="slidenum">
              <a:rPr lang="en-US"/>
              <a:pPr/>
              <a:t>12</a:t>
            </a:fld>
            <a:endParaRPr lang="en-CA"/>
          </a:p>
        </p:txBody>
      </p:sp>
      <p:sp>
        <p:nvSpPr>
          <p:cNvPr id="690181" name="Rectangle 5"/>
          <p:cNvSpPr>
            <a:spLocks noGrp="1" noChangeArrowheads="1"/>
          </p:cNvSpPr>
          <p:nvPr>
            <p:ph type="title"/>
          </p:nvPr>
        </p:nvSpPr>
        <p:spPr/>
        <p:txBody>
          <a:bodyPr/>
          <a:lstStyle/>
          <a:p>
            <a:r>
              <a:rPr lang="en-US"/>
              <a:t>Concurrent execution is uncontrolled: (b) The temporary update problem.</a:t>
            </a:r>
          </a:p>
        </p:txBody>
      </p:sp>
      <p:pic>
        <p:nvPicPr>
          <p:cNvPr id="690186" name="Picture 10" descr="fig17_03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09800"/>
            <a:ext cx="8305800" cy="35702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33ED3082-D23A-0245-9424-F5B58BDBE28A}" type="slidenum">
              <a:rPr lang="en-US"/>
              <a:pPr/>
              <a:t>13</a:t>
            </a:fld>
            <a:endParaRPr lang="en-CA"/>
          </a:p>
        </p:txBody>
      </p:sp>
      <p:sp>
        <p:nvSpPr>
          <p:cNvPr id="692229" name="Rectangle 5"/>
          <p:cNvSpPr>
            <a:spLocks noGrp="1" noChangeArrowheads="1"/>
          </p:cNvSpPr>
          <p:nvPr>
            <p:ph type="title"/>
          </p:nvPr>
        </p:nvSpPr>
        <p:spPr/>
        <p:txBody>
          <a:bodyPr/>
          <a:lstStyle/>
          <a:p>
            <a:r>
              <a:rPr lang="en-US"/>
              <a:t>Concurrent execution is uncontrolled: (c) The incorrect summary problem.</a:t>
            </a:r>
          </a:p>
        </p:txBody>
      </p:sp>
      <p:pic>
        <p:nvPicPr>
          <p:cNvPr id="692233" name="Picture 9" descr="fig17_03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752600"/>
            <a:ext cx="7696200" cy="43354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AB37B64B-42F5-5242-8DAE-6CAEEB4A8EFB}" type="slidenum">
              <a:rPr lang="en-US"/>
              <a:pPr/>
              <a:t>14</a:t>
            </a:fld>
            <a:endParaRPr lang="en-CA"/>
          </a:p>
        </p:txBody>
      </p:sp>
      <p:sp>
        <p:nvSpPr>
          <p:cNvPr id="694276" name="Rectangle 4"/>
          <p:cNvSpPr>
            <a:spLocks noGrp="1" noChangeArrowheads="1"/>
          </p:cNvSpPr>
          <p:nvPr>
            <p:ph type="title"/>
          </p:nvPr>
        </p:nvSpPr>
        <p:spPr/>
        <p:txBody>
          <a:bodyPr/>
          <a:lstStyle/>
          <a:p>
            <a:r>
              <a:rPr lang="en-US"/>
              <a:t>Introduction to Transaction Processing (12)</a:t>
            </a:r>
          </a:p>
        </p:txBody>
      </p:sp>
      <p:sp>
        <p:nvSpPr>
          <p:cNvPr id="694277" name="Rectangle 5"/>
          <p:cNvSpPr>
            <a:spLocks noGrp="1" noChangeArrowheads="1"/>
          </p:cNvSpPr>
          <p:nvPr>
            <p:ph type="body" idx="1"/>
          </p:nvPr>
        </p:nvSpPr>
        <p:spPr/>
        <p:txBody>
          <a:bodyPr/>
          <a:lstStyle/>
          <a:p>
            <a:pPr marL="533400" indent="-533400">
              <a:lnSpc>
                <a:spcPct val="80000"/>
              </a:lnSpc>
              <a:buFont typeface="Wingdings" charset="0"/>
              <a:buNone/>
            </a:pPr>
            <a:r>
              <a:rPr lang="en-US" sz="2400"/>
              <a:t>Why </a:t>
            </a:r>
            <a:r>
              <a:rPr lang="en-US" sz="2400" b="1"/>
              <a:t>recovery</a:t>
            </a:r>
            <a:r>
              <a:rPr lang="en-US" sz="2400"/>
              <a:t> is needed: </a:t>
            </a:r>
          </a:p>
          <a:p>
            <a:pPr marL="533400" indent="-533400">
              <a:lnSpc>
                <a:spcPct val="80000"/>
              </a:lnSpc>
              <a:buFont typeface="Wingdings" charset="0"/>
              <a:buNone/>
            </a:pPr>
            <a:r>
              <a:rPr lang="en-US" sz="2400"/>
              <a:t>(What causes a Transaction to fail)</a:t>
            </a:r>
          </a:p>
          <a:p>
            <a:pPr marL="952500" lvl="1" indent="-495300">
              <a:lnSpc>
                <a:spcPct val="80000"/>
              </a:lnSpc>
              <a:buSzTx/>
              <a:buFont typeface="Wingdings" charset="0"/>
              <a:buNone/>
            </a:pPr>
            <a:r>
              <a:rPr lang="en-US" sz="2300"/>
              <a:t>1. A computer failure (system crash):</a:t>
            </a:r>
          </a:p>
          <a:p>
            <a:pPr marL="1371600" lvl="2" indent="-457200">
              <a:lnSpc>
                <a:spcPct val="80000"/>
              </a:lnSpc>
              <a:buSzTx/>
              <a:buFont typeface="Wingdings" charset="0"/>
              <a:buNone/>
            </a:pPr>
            <a:r>
              <a:rPr lang="en-US" sz="2000"/>
              <a:t>A hardware or software error occurs in the computer system during transaction execution. If the hardware crashes, the contents of the computer’s internal memory may be lost.</a:t>
            </a:r>
          </a:p>
          <a:p>
            <a:pPr marL="952500" lvl="1" indent="-495300">
              <a:lnSpc>
                <a:spcPct val="80000"/>
              </a:lnSpc>
              <a:buSzTx/>
              <a:buFont typeface="Wingdings" charset="0"/>
              <a:buNone/>
            </a:pPr>
            <a:r>
              <a:rPr lang="en-US" sz="2300"/>
              <a:t>2. A transaction or system error:</a:t>
            </a:r>
          </a:p>
          <a:p>
            <a:pPr marL="1371600" lvl="2" indent="-457200">
              <a:lnSpc>
                <a:spcPct val="80000"/>
              </a:lnSpc>
              <a:buSzTx/>
              <a:buFont typeface="Wingdings" charset="0"/>
              <a:buNone/>
            </a:pPr>
            <a:r>
              <a:rPr lang="en-US" sz="2000"/>
              <a:t>Some operation in the transaction may cause it to fail, such as integer overflow or division by zero. Transaction failure may also occur because of erroneous parameter values or because of a logical programming error. In addition, the user may interrupt the transaction during its execution.</a:t>
            </a:r>
          </a:p>
        </p:txBody>
      </p:sp>
    </p:spTree>
  </p:cSld>
  <p:clrMapOvr>
    <a:masterClrMapping/>
  </p:clrMapOvr>
  <p:transition xmlns:p14="http://schemas.microsoft.com/office/powerpoint/2010/mai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27828E4E-C6CD-804D-82B5-C2D09FC992C1}" type="slidenum">
              <a:rPr lang="en-US"/>
              <a:pPr/>
              <a:t>15</a:t>
            </a:fld>
            <a:endParaRPr lang="en-CA"/>
          </a:p>
        </p:txBody>
      </p:sp>
      <p:sp>
        <p:nvSpPr>
          <p:cNvPr id="792578" name="Rectangle 2"/>
          <p:cNvSpPr>
            <a:spLocks noGrp="1" noChangeArrowheads="1"/>
          </p:cNvSpPr>
          <p:nvPr>
            <p:ph type="title"/>
          </p:nvPr>
        </p:nvSpPr>
        <p:spPr/>
        <p:txBody>
          <a:bodyPr/>
          <a:lstStyle/>
          <a:p>
            <a:r>
              <a:rPr lang="en-US"/>
              <a:t>Introduction to Transaction Processing (13)</a:t>
            </a:r>
          </a:p>
        </p:txBody>
      </p:sp>
      <p:sp>
        <p:nvSpPr>
          <p:cNvPr id="792579" name="Rectangle 3"/>
          <p:cNvSpPr>
            <a:spLocks noGrp="1" noChangeArrowheads="1"/>
          </p:cNvSpPr>
          <p:nvPr>
            <p:ph type="body" idx="1"/>
          </p:nvPr>
        </p:nvSpPr>
        <p:spPr/>
        <p:txBody>
          <a:bodyPr/>
          <a:lstStyle/>
          <a:p>
            <a:pPr marL="533400" indent="-533400">
              <a:lnSpc>
                <a:spcPct val="80000"/>
              </a:lnSpc>
              <a:buFont typeface="Wingdings" charset="0"/>
              <a:buNone/>
            </a:pPr>
            <a:r>
              <a:rPr lang="en-US" sz="2400"/>
              <a:t>Why </a:t>
            </a:r>
            <a:r>
              <a:rPr lang="en-US" sz="2400" b="1"/>
              <a:t>recovery</a:t>
            </a:r>
            <a:r>
              <a:rPr lang="en-US" sz="2400"/>
              <a:t> is needed (Contd.): </a:t>
            </a:r>
          </a:p>
          <a:p>
            <a:pPr marL="533400" indent="-533400">
              <a:lnSpc>
                <a:spcPct val="80000"/>
              </a:lnSpc>
              <a:buFont typeface="Wingdings" charset="0"/>
              <a:buNone/>
            </a:pPr>
            <a:r>
              <a:rPr lang="en-US" sz="2400"/>
              <a:t>(What causes a Transaction to fail)</a:t>
            </a:r>
          </a:p>
          <a:p>
            <a:pPr marL="952500" lvl="1" indent="-495300">
              <a:lnSpc>
                <a:spcPct val="80000"/>
              </a:lnSpc>
              <a:buSzTx/>
              <a:buFont typeface="Wingdings" charset="0"/>
              <a:buNone/>
            </a:pPr>
            <a:r>
              <a:rPr lang="en-US" sz="2300"/>
              <a:t>3. Local errors or exception conditions detected by the transaction:</a:t>
            </a:r>
          </a:p>
          <a:p>
            <a:pPr marL="1371600" lvl="2" indent="-457200">
              <a:lnSpc>
                <a:spcPct val="80000"/>
              </a:lnSpc>
              <a:buSzTx/>
              <a:buFont typeface="Wingdings" charset="0"/>
              <a:buNone/>
            </a:pPr>
            <a:r>
              <a:rPr lang="en-US" sz="2000"/>
              <a:t>Certain conditions necessitate cancellation of the transaction. For example, data for the transaction may not be found. A condition, such as insufficient account balance in a banking database, may cause a transaction, such as a fund withdrawal from that account, to be canceled. </a:t>
            </a:r>
          </a:p>
          <a:p>
            <a:pPr marL="1371600" lvl="2" indent="-457200">
              <a:lnSpc>
                <a:spcPct val="80000"/>
              </a:lnSpc>
              <a:buSzTx/>
              <a:buFont typeface="Wingdings" charset="0"/>
              <a:buNone/>
            </a:pPr>
            <a:r>
              <a:rPr lang="en-US" sz="2000"/>
              <a:t>A programmed abort in the transaction causes it to fail.</a:t>
            </a:r>
          </a:p>
          <a:p>
            <a:pPr marL="952500" lvl="1" indent="-495300">
              <a:lnSpc>
                <a:spcPct val="80000"/>
              </a:lnSpc>
              <a:buSzTx/>
              <a:buFont typeface="Wingdings" charset="0"/>
              <a:buNone/>
            </a:pPr>
            <a:r>
              <a:rPr lang="en-US" sz="2300"/>
              <a:t>4. Concurrency control enforcement:</a:t>
            </a:r>
          </a:p>
          <a:p>
            <a:pPr marL="1371600" lvl="2" indent="-457200">
              <a:lnSpc>
                <a:spcPct val="80000"/>
              </a:lnSpc>
              <a:buSzTx/>
              <a:buFont typeface="Wingdings" charset="0"/>
              <a:buNone/>
            </a:pPr>
            <a:r>
              <a:rPr lang="en-US" sz="2000"/>
              <a:t>The concurrency control method may decide to abort the transaction, to be restarted later, because it violates serializability or because several transactions are in a state of deadlock (see Chapter 18).</a:t>
            </a:r>
          </a:p>
        </p:txBody>
      </p:sp>
    </p:spTree>
  </p:cSld>
  <p:clrMapOvr>
    <a:masterClrMapping/>
  </p:clrMapOvr>
  <p:transition xmlns:p14="http://schemas.microsoft.com/office/powerpoint/2010/mai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1EDFDDCD-8CAD-774F-A2D8-4B0A6D81B099}" type="slidenum">
              <a:rPr lang="en-US"/>
              <a:pPr/>
              <a:t>16</a:t>
            </a:fld>
            <a:endParaRPr lang="en-CA"/>
          </a:p>
        </p:txBody>
      </p:sp>
      <p:sp>
        <p:nvSpPr>
          <p:cNvPr id="794626" name="Rectangle 2"/>
          <p:cNvSpPr>
            <a:spLocks noGrp="1" noChangeArrowheads="1"/>
          </p:cNvSpPr>
          <p:nvPr>
            <p:ph type="title"/>
          </p:nvPr>
        </p:nvSpPr>
        <p:spPr/>
        <p:txBody>
          <a:bodyPr/>
          <a:lstStyle/>
          <a:p>
            <a:r>
              <a:rPr lang="en-US"/>
              <a:t>Introduction to Transaction Processing (14)</a:t>
            </a:r>
          </a:p>
        </p:txBody>
      </p:sp>
      <p:sp>
        <p:nvSpPr>
          <p:cNvPr id="794627" name="Rectangle 3"/>
          <p:cNvSpPr>
            <a:spLocks noGrp="1" noChangeArrowheads="1"/>
          </p:cNvSpPr>
          <p:nvPr>
            <p:ph type="body" idx="1"/>
          </p:nvPr>
        </p:nvSpPr>
        <p:spPr/>
        <p:txBody>
          <a:bodyPr/>
          <a:lstStyle/>
          <a:p>
            <a:pPr marL="533400" indent="-533400">
              <a:lnSpc>
                <a:spcPct val="80000"/>
              </a:lnSpc>
              <a:buFont typeface="Wingdings" charset="0"/>
              <a:buNone/>
            </a:pPr>
            <a:r>
              <a:rPr lang="en-US"/>
              <a:t>Why </a:t>
            </a:r>
            <a:r>
              <a:rPr lang="en-US" b="1"/>
              <a:t>recovery</a:t>
            </a:r>
            <a:r>
              <a:rPr lang="en-US"/>
              <a:t> is needed (contd.): </a:t>
            </a:r>
          </a:p>
          <a:p>
            <a:pPr marL="533400" indent="-533400">
              <a:lnSpc>
                <a:spcPct val="80000"/>
              </a:lnSpc>
              <a:buFont typeface="Wingdings" charset="0"/>
              <a:buNone/>
            </a:pPr>
            <a:r>
              <a:rPr lang="en-US"/>
              <a:t>(What causes a Transaction to fail)</a:t>
            </a:r>
          </a:p>
          <a:p>
            <a:pPr marL="952500" lvl="1" indent="-495300">
              <a:lnSpc>
                <a:spcPct val="80000"/>
              </a:lnSpc>
              <a:buSzTx/>
              <a:buFont typeface="Wingdings" charset="0"/>
              <a:buNone/>
            </a:pPr>
            <a:r>
              <a:rPr lang="en-US" sz="2700"/>
              <a:t>5. Disk failure:</a:t>
            </a:r>
          </a:p>
          <a:p>
            <a:pPr marL="1371600" lvl="2" indent="-457200">
              <a:lnSpc>
                <a:spcPct val="80000"/>
              </a:lnSpc>
              <a:buSzTx/>
              <a:buFont typeface="Wingdings" charset="0"/>
              <a:buNone/>
            </a:pPr>
            <a:r>
              <a:rPr lang="en-US"/>
              <a:t>Some disk blocks may lose their data because of a read or write malfunction or because of a disk read/write head crash. This may happen during a read or a write operation of the transaction.</a:t>
            </a:r>
          </a:p>
          <a:p>
            <a:pPr marL="952500" lvl="1" indent="-495300">
              <a:lnSpc>
                <a:spcPct val="80000"/>
              </a:lnSpc>
              <a:buSzTx/>
              <a:buFont typeface="Wingdings" charset="0"/>
              <a:buNone/>
            </a:pPr>
            <a:r>
              <a:rPr lang="en-US" sz="2700"/>
              <a:t>6. Physical problems and catastrophes:</a:t>
            </a:r>
          </a:p>
          <a:p>
            <a:pPr marL="1371600" lvl="2" indent="-457200">
              <a:lnSpc>
                <a:spcPct val="80000"/>
              </a:lnSpc>
              <a:buSzTx/>
              <a:buFont typeface="Wingdings" charset="0"/>
              <a:buNone/>
            </a:pPr>
            <a:r>
              <a:rPr lang="en-US"/>
              <a:t>This refers to an endless list of problems that includes power or air-conditioning failure, fire, theft, sabotage, overwriting disks or tapes by mistake, and mounting of a wrong tape by the operator. </a:t>
            </a:r>
          </a:p>
        </p:txBody>
      </p:sp>
    </p:spTree>
  </p:cSld>
  <p:clrMapOvr>
    <a:masterClrMapping/>
  </p:clrMapOvr>
  <p:transition xmlns:p14="http://schemas.microsoft.com/office/powerpoint/2010/mai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BD6A0D67-E818-B14B-9DA9-4121BEDC0FD7}" type="slidenum">
              <a:rPr lang="en-US"/>
              <a:pPr/>
              <a:t>17</a:t>
            </a:fld>
            <a:endParaRPr lang="en-CA"/>
          </a:p>
        </p:txBody>
      </p:sp>
      <p:sp>
        <p:nvSpPr>
          <p:cNvPr id="700420" name="Rectangle 4"/>
          <p:cNvSpPr>
            <a:spLocks noGrp="1" noChangeArrowheads="1"/>
          </p:cNvSpPr>
          <p:nvPr>
            <p:ph type="title"/>
          </p:nvPr>
        </p:nvSpPr>
        <p:spPr/>
        <p:txBody>
          <a:bodyPr/>
          <a:lstStyle/>
          <a:p>
            <a:r>
              <a:rPr lang="en-US" sz="3200"/>
              <a:t>2 Transaction and System Concepts (1)</a:t>
            </a:r>
          </a:p>
        </p:txBody>
      </p:sp>
      <p:sp>
        <p:nvSpPr>
          <p:cNvPr id="700421" name="Rectangle 5"/>
          <p:cNvSpPr>
            <a:spLocks noGrp="1" noChangeArrowheads="1"/>
          </p:cNvSpPr>
          <p:nvPr>
            <p:ph type="body" idx="1"/>
          </p:nvPr>
        </p:nvSpPr>
        <p:spPr/>
        <p:txBody>
          <a:bodyPr/>
          <a:lstStyle/>
          <a:p>
            <a:pPr>
              <a:lnSpc>
                <a:spcPct val="80000"/>
              </a:lnSpc>
            </a:pPr>
            <a:r>
              <a:rPr lang="en-US"/>
              <a:t>A </a:t>
            </a:r>
            <a:r>
              <a:rPr lang="en-US" b="1"/>
              <a:t>transaction</a:t>
            </a:r>
            <a:r>
              <a:rPr lang="en-US"/>
              <a:t> is an atomic unit of work that is either completed in its entirety or not done at all. </a:t>
            </a:r>
          </a:p>
          <a:p>
            <a:pPr lvl="1">
              <a:lnSpc>
                <a:spcPct val="80000"/>
              </a:lnSpc>
            </a:pPr>
            <a:r>
              <a:rPr lang="en-US" sz="2800"/>
              <a:t>For recovery purposes, the system needs to keep track of when the transaction starts, terminates, and commits or aborts.</a:t>
            </a:r>
          </a:p>
          <a:p>
            <a:pPr>
              <a:lnSpc>
                <a:spcPct val="80000"/>
              </a:lnSpc>
            </a:pPr>
            <a:r>
              <a:rPr lang="en-US" b="1"/>
              <a:t>Transaction</a:t>
            </a:r>
            <a:r>
              <a:rPr lang="en-US"/>
              <a:t> </a:t>
            </a:r>
            <a:r>
              <a:rPr lang="en-US" b="1"/>
              <a:t>states</a:t>
            </a:r>
            <a:r>
              <a:rPr lang="en-US"/>
              <a:t>:</a:t>
            </a:r>
          </a:p>
          <a:p>
            <a:pPr lvl="1">
              <a:lnSpc>
                <a:spcPct val="80000"/>
              </a:lnSpc>
            </a:pPr>
            <a:r>
              <a:rPr lang="en-US" sz="2800"/>
              <a:t>Active state</a:t>
            </a:r>
          </a:p>
          <a:p>
            <a:pPr lvl="1">
              <a:lnSpc>
                <a:spcPct val="80000"/>
              </a:lnSpc>
            </a:pPr>
            <a:r>
              <a:rPr lang="en-US" sz="2800"/>
              <a:t>Partially committed state</a:t>
            </a:r>
          </a:p>
          <a:p>
            <a:pPr lvl="1">
              <a:lnSpc>
                <a:spcPct val="80000"/>
              </a:lnSpc>
            </a:pPr>
            <a:r>
              <a:rPr lang="en-US" sz="2800"/>
              <a:t>Committed state</a:t>
            </a:r>
          </a:p>
          <a:p>
            <a:pPr lvl="1">
              <a:lnSpc>
                <a:spcPct val="80000"/>
              </a:lnSpc>
            </a:pPr>
            <a:r>
              <a:rPr lang="en-US" sz="2800"/>
              <a:t>Failed state</a:t>
            </a:r>
          </a:p>
          <a:p>
            <a:pPr lvl="1">
              <a:lnSpc>
                <a:spcPct val="80000"/>
              </a:lnSpc>
            </a:pPr>
            <a:r>
              <a:rPr lang="en-US" sz="2800"/>
              <a:t>Terminated State </a:t>
            </a:r>
          </a:p>
        </p:txBody>
      </p:sp>
    </p:spTree>
  </p:cSld>
  <p:clrMapOvr>
    <a:masterClrMapping/>
  </p:clrMapOvr>
  <p:transition xmlns:p14="http://schemas.microsoft.com/office/powerpoint/2010/mai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1295A36F-8153-A642-86D1-BBF29D548D46}" type="slidenum">
              <a:rPr lang="en-US"/>
              <a:pPr/>
              <a:t>18</a:t>
            </a:fld>
            <a:endParaRPr lang="en-CA"/>
          </a:p>
        </p:txBody>
      </p:sp>
      <p:sp>
        <p:nvSpPr>
          <p:cNvPr id="702468" name="Rectangle 4"/>
          <p:cNvSpPr>
            <a:spLocks noGrp="1" noChangeArrowheads="1"/>
          </p:cNvSpPr>
          <p:nvPr>
            <p:ph type="title"/>
          </p:nvPr>
        </p:nvSpPr>
        <p:spPr/>
        <p:txBody>
          <a:bodyPr/>
          <a:lstStyle/>
          <a:p>
            <a:r>
              <a:rPr lang="en-US" sz="3200"/>
              <a:t>Transaction and System Concepts (2)</a:t>
            </a:r>
          </a:p>
        </p:txBody>
      </p:sp>
      <p:sp>
        <p:nvSpPr>
          <p:cNvPr id="702469" name="Rectangle 5"/>
          <p:cNvSpPr>
            <a:spLocks noGrp="1" noChangeArrowheads="1"/>
          </p:cNvSpPr>
          <p:nvPr>
            <p:ph type="body" idx="1"/>
          </p:nvPr>
        </p:nvSpPr>
        <p:spPr/>
        <p:txBody>
          <a:bodyPr/>
          <a:lstStyle/>
          <a:p>
            <a:pPr>
              <a:lnSpc>
                <a:spcPct val="80000"/>
              </a:lnSpc>
            </a:pPr>
            <a:r>
              <a:rPr lang="en-US" sz="2400"/>
              <a:t>Recovery manager keeps track of the following operations:</a:t>
            </a:r>
          </a:p>
          <a:p>
            <a:pPr lvl="1">
              <a:lnSpc>
                <a:spcPct val="80000"/>
              </a:lnSpc>
            </a:pPr>
            <a:r>
              <a:rPr lang="en-US" sz="2100" b="1"/>
              <a:t>begin_transaction</a:t>
            </a:r>
            <a:r>
              <a:rPr lang="en-US" sz="2100"/>
              <a:t>: This marks the beginning of transaction execution.</a:t>
            </a:r>
          </a:p>
          <a:p>
            <a:pPr lvl="1">
              <a:lnSpc>
                <a:spcPct val="80000"/>
              </a:lnSpc>
            </a:pPr>
            <a:r>
              <a:rPr lang="en-US" sz="2100" b="1"/>
              <a:t>read</a:t>
            </a:r>
            <a:r>
              <a:rPr lang="en-US" sz="2100"/>
              <a:t> or </a:t>
            </a:r>
            <a:r>
              <a:rPr lang="en-US" sz="2100" b="1"/>
              <a:t>write</a:t>
            </a:r>
            <a:r>
              <a:rPr lang="en-US" sz="2100"/>
              <a:t>: These specify read or write operations on the database items that are executed as part of a transaction.</a:t>
            </a:r>
          </a:p>
          <a:p>
            <a:pPr lvl="1">
              <a:lnSpc>
                <a:spcPct val="80000"/>
              </a:lnSpc>
            </a:pPr>
            <a:r>
              <a:rPr lang="en-US" sz="2100" b="1"/>
              <a:t>end_transaction</a:t>
            </a:r>
            <a:r>
              <a:rPr lang="en-US" sz="2100"/>
              <a:t>: This specifies that read and write transaction operations have ended and marks the end limit of transaction execution.</a:t>
            </a:r>
          </a:p>
          <a:p>
            <a:pPr lvl="2">
              <a:lnSpc>
                <a:spcPct val="80000"/>
              </a:lnSpc>
            </a:pPr>
            <a:r>
              <a:rPr lang="en-US" sz="2000"/>
              <a:t>At this point it may be necessary to check whether the changes introduced by the transaction can be permanently applied to the database or whether the transaction has to be aborted because it violates concurrency control or for some other reason.</a:t>
            </a:r>
          </a:p>
        </p:txBody>
      </p:sp>
    </p:spTree>
  </p:cSld>
  <p:clrMapOvr>
    <a:masterClrMapping/>
  </p:clrMapOvr>
  <p:transition xmlns:p14="http://schemas.microsoft.com/office/powerpoint/2010/mai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BABF4FEE-4D6E-3147-8248-E7C5682F60DA}" type="slidenum">
              <a:rPr lang="en-US"/>
              <a:pPr/>
              <a:t>19</a:t>
            </a:fld>
            <a:endParaRPr lang="en-CA"/>
          </a:p>
        </p:txBody>
      </p:sp>
      <p:sp>
        <p:nvSpPr>
          <p:cNvPr id="704516" name="Rectangle 4"/>
          <p:cNvSpPr>
            <a:spLocks noGrp="1" noChangeArrowheads="1"/>
          </p:cNvSpPr>
          <p:nvPr>
            <p:ph type="title"/>
          </p:nvPr>
        </p:nvSpPr>
        <p:spPr/>
        <p:txBody>
          <a:bodyPr/>
          <a:lstStyle/>
          <a:p>
            <a:r>
              <a:rPr lang="en-US" sz="3200"/>
              <a:t>Transaction and System Concepts (3)</a:t>
            </a:r>
          </a:p>
        </p:txBody>
      </p:sp>
      <p:sp>
        <p:nvSpPr>
          <p:cNvPr id="704517" name="Rectangle 5"/>
          <p:cNvSpPr>
            <a:spLocks noGrp="1" noChangeArrowheads="1"/>
          </p:cNvSpPr>
          <p:nvPr>
            <p:ph type="body" idx="1"/>
          </p:nvPr>
        </p:nvSpPr>
        <p:spPr/>
        <p:txBody>
          <a:bodyPr/>
          <a:lstStyle/>
          <a:p>
            <a:r>
              <a:rPr lang="en-US"/>
              <a:t>Recovery manager keeps track of the following operations (cont):</a:t>
            </a:r>
          </a:p>
          <a:p>
            <a:pPr lvl="1"/>
            <a:r>
              <a:rPr lang="en-US" b="1"/>
              <a:t>commit_transaction</a:t>
            </a:r>
            <a:r>
              <a:rPr lang="en-US"/>
              <a:t>: This signals a successful end of the transaction so that any changes (updates) executed by the transaction can be safely committed to the database and will not be undone.</a:t>
            </a:r>
          </a:p>
          <a:p>
            <a:pPr lvl="1"/>
            <a:r>
              <a:rPr lang="en-US" b="1"/>
              <a:t>rollback</a:t>
            </a:r>
            <a:r>
              <a:rPr lang="en-US"/>
              <a:t> (or </a:t>
            </a:r>
            <a:r>
              <a:rPr lang="en-US" b="1"/>
              <a:t>abort</a:t>
            </a:r>
            <a:r>
              <a:rPr lang="en-US"/>
              <a:t>): This signals that the transaction has ended unsuccessfully, so that any changes or effects that the transaction may have applied to the database must be undone.  </a:t>
            </a:r>
          </a:p>
        </p:txBody>
      </p:sp>
    </p:spTree>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9"/>
          <p:cNvSpPr>
            <a:spLocks noGrp="1" noChangeArrowheads="1"/>
          </p:cNvSpPr>
          <p:nvPr>
            <p:ph type="ftr" sz="quarter" idx="3"/>
          </p:nvPr>
        </p:nvSpPr>
        <p:spPr/>
        <p:txBody>
          <a:bodyPr/>
          <a:lstStyle/>
          <a:p>
            <a:r>
              <a:rPr lang="en-US"/>
              <a:t>Copyright © 2007 </a:t>
            </a:r>
            <a:r>
              <a:rPr lang="en-US">
                <a:solidFill>
                  <a:srgbClr val="000000"/>
                </a:solidFill>
              </a:rPr>
              <a:t>Ramez Elmasri and Shamkant B. Navathe</a:t>
            </a:r>
          </a:p>
        </p:txBody>
      </p:sp>
      <p:sp>
        <p:nvSpPr>
          <p:cNvPr id="573442" name="Rectangle 2" descr="Pink tissue paper"/>
          <p:cNvSpPr>
            <a:spLocks noGrp="1" noChangeArrowheads="1"/>
          </p:cNvSpPr>
          <p:nvPr>
            <p:ph type="ctrTitle"/>
          </p:nvPr>
        </p:nvSpPr>
        <p:spPr/>
        <p:txBody>
          <a:bodyPr/>
          <a:lstStyle/>
          <a:p>
            <a:r>
              <a:rPr lang="en-US"/>
              <a:t>Chapter 17</a:t>
            </a:r>
          </a:p>
        </p:txBody>
      </p:sp>
      <p:sp>
        <p:nvSpPr>
          <p:cNvPr id="573443" name="Rectangle 3" descr="Pink tissue paper"/>
          <p:cNvSpPr>
            <a:spLocks noGrp="1" noChangeArrowheads="1"/>
          </p:cNvSpPr>
          <p:nvPr>
            <p:ph type="subTitle" idx="1"/>
          </p:nvPr>
        </p:nvSpPr>
        <p:spPr/>
        <p:txBody>
          <a:bodyPr/>
          <a:lstStyle/>
          <a:p>
            <a:r>
              <a:rPr lang="en-US"/>
              <a:t>Introduction to Transaction Processing Concepts and Theory</a:t>
            </a:r>
          </a:p>
        </p:txBody>
      </p:sp>
    </p:spTree>
  </p:cSld>
  <p:clrMapOvr>
    <a:masterClrMapping/>
  </p:clrMapOvr>
  <p:transition xmlns:p14="http://schemas.microsoft.com/office/powerpoint/2010/mai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69E8D875-FB5E-EC4D-9400-DF68F43A514D}" type="slidenum">
              <a:rPr lang="en-US"/>
              <a:pPr/>
              <a:t>20</a:t>
            </a:fld>
            <a:endParaRPr lang="en-CA"/>
          </a:p>
        </p:txBody>
      </p:sp>
      <p:sp>
        <p:nvSpPr>
          <p:cNvPr id="706564" name="Rectangle 4"/>
          <p:cNvSpPr>
            <a:spLocks noGrp="1" noChangeArrowheads="1"/>
          </p:cNvSpPr>
          <p:nvPr>
            <p:ph type="title"/>
          </p:nvPr>
        </p:nvSpPr>
        <p:spPr/>
        <p:txBody>
          <a:bodyPr/>
          <a:lstStyle/>
          <a:p>
            <a:r>
              <a:rPr lang="en-US" sz="3200"/>
              <a:t>Transaction and System Concepts (4)</a:t>
            </a:r>
          </a:p>
        </p:txBody>
      </p:sp>
      <p:sp>
        <p:nvSpPr>
          <p:cNvPr id="706565" name="Rectangle 5"/>
          <p:cNvSpPr>
            <a:spLocks noGrp="1" noChangeArrowheads="1"/>
          </p:cNvSpPr>
          <p:nvPr>
            <p:ph type="body" idx="1"/>
          </p:nvPr>
        </p:nvSpPr>
        <p:spPr/>
        <p:txBody>
          <a:bodyPr/>
          <a:lstStyle/>
          <a:p>
            <a:r>
              <a:rPr lang="en-US"/>
              <a:t>Recovery techniques use the following operators:</a:t>
            </a:r>
          </a:p>
          <a:p>
            <a:pPr lvl="1"/>
            <a:r>
              <a:rPr lang="en-US" b="1"/>
              <a:t>undo</a:t>
            </a:r>
            <a:r>
              <a:rPr lang="en-US"/>
              <a:t>: Similar to rollback except that it applies to a single operation rather than to a whole transaction.</a:t>
            </a:r>
          </a:p>
          <a:p>
            <a:pPr lvl="1"/>
            <a:r>
              <a:rPr lang="en-US" b="1"/>
              <a:t>redo</a:t>
            </a:r>
            <a:r>
              <a:rPr lang="en-US"/>
              <a:t>: This specifies that certain </a:t>
            </a:r>
            <a:r>
              <a:rPr lang="en-US" i="1"/>
              <a:t>transaction</a:t>
            </a:r>
            <a:r>
              <a:rPr lang="en-US"/>
              <a:t> </a:t>
            </a:r>
            <a:r>
              <a:rPr lang="en-US" i="1"/>
              <a:t>operations</a:t>
            </a:r>
            <a:r>
              <a:rPr lang="en-US"/>
              <a:t> must be </a:t>
            </a:r>
            <a:r>
              <a:rPr lang="en-US" i="1"/>
              <a:t>redone</a:t>
            </a:r>
            <a:r>
              <a:rPr lang="en-US"/>
              <a:t> to ensure that all the operations of a committed transaction have been applied successfully to the database. </a:t>
            </a:r>
          </a:p>
        </p:txBody>
      </p:sp>
    </p:spTree>
  </p:cSld>
  <p:clrMapOvr>
    <a:masterClrMapping/>
  </p:clrMapOvr>
  <p:transition xmlns:p14="http://schemas.microsoft.com/office/powerpoint/2010/mai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A935EFA0-E00C-0647-89AC-830E9DF5BE79}" type="slidenum">
              <a:rPr lang="en-US"/>
              <a:pPr/>
              <a:t>21</a:t>
            </a:fld>
            <a:endParaRPr lang="en-CA"/>
          </a:p>
        </p:txBody>
      </p:sp>
      <p:sp>
        <p:nvSpPr>
          <p:cNvPr id="708613" name="Rectangle 5"/>
          <p:cNvSpPr>
            <a:spLocks noGrp="1" noChangeArrowheads="1"/>
          </p:cNvSpPr>
          <p:nvPr>
            <p:ph type="title"/>
          </p:nvPr>
        </p:nvSpPr>
        <p:spPr/>
        <p:txBody>
          <a:bodyPr/>
          <a:lstStyle/>
          <a:p>
            <a:r>
              <a:rPr lang="en-US"/>
              <a:t>State transition diagram illustrating the states for transaction execution</a:t>
            </a:r>
            <a:endParaRPr lang="en-US">
              <a:sym typeface="Symbol" charset="0"/>
            </a:endParaRPr>
          </a:p>
        </p:txBody>
      </p:sp>
      <p:pic>
        <p:nvPicPr>
          <p:cNvPr id="708615" name="Picture 7" descr="fig17_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522538"/>
            <a:ext cx="8305800" cy="2238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093ECF78-2688-0841-ACF8-C82BE1B5D849}" type="slidenum">
              <a:rPr lang="en-US"/>
              <a:pPr/>
              <a:t>22</a:t>
            </a:fld>
            <a:endParaRPr lang="en-CA"/>
          </a:p>
        </p:txBody>
      </p:sp>
      <p:sp>
        <p:nvSpPr>
          <p:cNvPr id="710660" name="Rectangle 4"/>
          <p:cNvSpPr>
            <a:spLocks noGrp="1" noChangeArrowheads="1"/>
          </p:cNvSpPr>
          <p:nvPr>
            <p:ph type="title"/>
          </p:nvPr>
        </p:nvSpPr>
        <p:spPr/>
        <p:txBody>
          <a:bodyPr/>
          <a:lstStyle/>
          <a:p>
            <a:r>
              <a:rPr lang="en-US" sz="3200"/>
              <a:t>Transaction and System Concepts (6)</a:t>
            </a:r>
          </a:p>
        </p:txBody>
      </p:sp>
      <p:sp>
        <p:nvSpPr>
          <p:cNvPr id="710661" name="Rectangle 5"/>
          <p:cNvSpPr>
            <a:spLocks noGrp="1" noChangeArrowheads="1"/>
          </p:cNvSpPr>
          <p:nvPr>
            <p:ph type="body" idx="1"/>
          </p:nvPr>
        </p:nvSpPr>
        <p:spPr/>
        <p:txBody>
          <a:bodyPr/>
          <a:lstStyle/>
          <a:p>
            <a:r>
              <a:rPr lang="en-US"/>
              <a:t>The System Log</a:t>
            </a:r>
          </a:p>
          <a:p>
            <a:pPr lvl="1"/>
            <a:r>
              <a:rPr lang="en-US" b="1"/>
              <a:t>Log</a:t>
            </a:r>
            <a:r>
              <a:rPr lang="en-US"/>
              <a:t> or </a:t>
            </a:r>
            <a:r>
              <a:rPr lang="en-US" b="1"/>
              <a:t>Journal</a:t>
            </a:r>
            <a:r>
              <a:rPr lang="en-US"/>
              <a:t>: The log keeps track of all transaction operations that affect the values of database items.</a:t>
            </a:r>
          </a:p>
          <a:p>
            <a:pPr lvl="2"/>
            <a:r>
              <a:rPr lang="en-US"/>
              <a:t>This information may be needed to permit recovery from transaction failures.</a:t>
            </a:r>
          </a:p>
          <a:p>
            <a:pPr lvl="2"/>
            <a:r>
              <a:rPr lang="en-US"/>
              <a:t>The log is kept on disk, so it is not affected by any type of failure except for disk or catastrophic failure.</a:t>
            </a:r>
          </a:p>
          <a:p>
            <a:pPr lvl="2"/>
            <a:r>
              <a:rPr lang="en-US"/>
              <a:t>In addition, the log is periodically backed up to archival storage (tape) to guard against such catastrophic failures.  </a:t>
            </a:r>
          </a:p>
        </p:txBody>
      </p:sp>
    </p:spTree>
  </p:cSld>
  <p:clrMapOvr>
    <a:masterClrMapping/>
  </p:clrMapOvr>
  <p:transition xmlns:p14="http://schemas.microsoft.com/office/powerpoint/2010/mai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52B08C7C-E014-1C4A-A5F5-4E5B303ACC40}" type="slidenum">
              <a:rPr lang="en-US"/>
              <a:pPr/>
              <a:t>23</a:t>
            </a:fld>
            <a:endParaRPr lang="en-CA"/>
          </a:p>
        </p:txBody>
      </p:sp>
      <p:sp>
        <p:nvSpPr>
          <p:cNvPr id="712708" name="Rectangle 4"/>
          <p:cNvSpPr>
            <a:spLocks noGrp="1" noChangeArrowheads="1"/>
          </p:cNvSpPr>
          <p:nvPr>
            <p:ph type="title"/>
          </p:nvPr>
        </p:nvSpPr>
        <p:spPr/>
        <p:txBody>
          <a:bodyPr/>
          <a:lstStyle/>
          <a:p>
            <a:r>
              <a:rPr lang="en-US" sz="3200"/>
              <a:t>Transaction and System Concepts (7)</a:t>
            </a:r>
          </a:p>
        </p:txBody>
      </p:sp>
      <p:sp>
        <p:nvSpPr>
          <p:cNvPr id="712709" name="Rectangle 5"/>
          <p:cNvSpPr>
            <a:spLocks noGrp="1" noChangeArrowheads="1"/>
          </p:cNvSpPr>
          <p:nvPr>
            <p:ph type="body" idx="1"/>
          </p:nvPr>
        </p:nvSpPr>
        <p:spPr/>
        <p:txBody>
          <a:bodyPr/>
          <a:lstStyle/>
          <a:p>
            <a:pPr>
              <a:lnSpc>
                <a:spcPct val="80000"/>
              </a:lnSpc>
            </a:pPr>
            <a:r>
              <a:rPr lang="en-US" sz="2400"/>
              <a:t>The System Log (cont):</a:t>
            </a:r>
          </a:p>
          <a:p>
            <a:pPr lvl="1">
              <a:lnSpc>
                <a:spcPct val="80000"/>
              </a:lnSpc>
            </a:pPr>
            <a:r>
              <a:rPr lang="en-US" sz="2100"/>
              <a:t>T in the following discussion refers to a unique </a:t>
            </a:r>
            <a:r>
              <a:rPr lang="en-US" sz="2100" b="1"/>
              <a:t>transaction-id</a:t>
            </a:r>
            <a:r>
              <a:rPr lang="en-US" sz="2100"/>
              <a:t> that is generated automatically by the system and is used to identify each transaction: </a:t>
            </a:r>
          </a:p>
          <a:p>
            <a:pPr lvl="1">
              <a:lnSpc>
                <a:spcPct val="80000"/>
              </a:lnSpc>
            </a:pPr>
            <a:r>
              <a:rPr lang="en-US" sz="2100"/>
              <a:t>Types of log record: </a:t>
            </a:r>
          </a:p>
          <a:p>
            <a:pPr lvl="2">
              <a:lnSpc>
                <a:spcPct val="80000"/>
              </a:lnSpc>
            </a:pPr>
            <a:r>
              <a:rPr lang="en-US" sz="2000"/>
              <a:t>[start_transaction,T]: Records that transaction T has started execution.</a:t>
            </a:r>
          </a:p>
          <a:p>
            <a:pPr lvl="2">
              <a:lnSpc>
                <a:spcPct val="80000"/>
              </a:lnSpc>
            </a:pPr>
            <a:r>
              <a:rPr lang="en-US" sz="2000"/>
              <a:t>[write_item,T,X,old_value,new_value]: Records that transaction T has changed the value of database item X from old_value to new_value.</a:t>
            </a:r>
          </a:p>
          <a:p>
            <a:pPr lvl="2">
              <a:lnSpc>
                <a:spcPct val="80000"/>
              </a:lnSpc>
            </a:pPr>
            <a:r>
              <a:rPr lang="en-US" sz="2000"/>
              <a:t>[read_item,T,X]: Records that transaction T  has read the value of database item X.</a:t>
            </a:r>
          </a:p>
          <a:p>
            <a:pPr lvl="2">
              <a:lnSpc>
                <a:spcPct val="80000"/>
              </a:lnSpc>
            </a:pPr>
            <a:r>
              <a:rPr lang="en-US" sz="2000"/>
              <a:t>[commit,T]: Records that transaction T has completed successfully, and affirms that its effect can be committed (recorded permanently) to the database.</a:t>
            </a:r>
          </a:p>
          <a:p>
            <a:pPr lvl="2">
              <a:lnSpc>
                <a:spcPct val="80000"/>
              </a:lnSpc>
            </a:pPr>
            <a:r>
              <a:rPr lang="en-US" sz="2000"/>
              <a:t>[abort,T]: Records that transaction T has been aborted. </a:t>
            </a:r>
          </a:p>
        </p:txBody>
      </p:sp>
    </p:spTree>
  </p:cSld>
  <p:clrMapOvr>
    <a:masterClrMapping/>
  </p:clrMapOvr>
  <p:transition xmlns:p14="http://schemas.microsoft.com/office/powerpoint/2010/mai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427C82B8-DA87-C147-A423-CB25A2776EF2}" type="slidenum">
              <a:rPr lang="en-US"/>
              <a:pPr/>
              <a:t>24</a:t>
            </a:fld>
            <a:endParaRPr lang="en-CA"/>
          </a:p>
        </p:txBody>
      </p:sp>
      <p:sp>
        <p:nvSpPr>
          <p:cNvPr id="714756" name="Rectangle 4"/>
          <p:cNvSpPr>
            <a:spLocks noGrp="1" noChangeArrowheads="1"/>
          </p:cNvSpPr>
          <p:nvPr>
            <p:ph type="title"/>
          </p:nvPr>
        </p:nvSpPr>
        <p:spPr/>
        <p:txBody>
          <a:bodyPr/>
          <a:lstStyle/>
          <a:p>
            <a:r>
              <a:rPr lang="en-US" sz="3200"/>
              <a:t>Transaction and System Concepts (8)</a:t>
            </a:r>
          </a:p>
        </p:txBody>
      </p:sp>
      <p:sp>
        <p:nvSpPr>
          <p:cNvPr id="714757" name="Rectangle 5"/>
          <p:cNvSpPr>
            <a:spLocks noGrp="1" noChangeArrowheads="1"/>
          </p:cNvSpPr>
          <p:nvPr>
            <p:ph type="body" idx="1"/>
          </p:nvPr>
        </p:nvSpPr>
        <p:spPr/>
        <p:txBody>
          <a:bodyPr/>
          <a:lstStyle/>
          <a:p>
            <a:r>
              <a:rPr lang="en-US"/>
              <a:t>The System Log (cont):</a:t>
            </a:r>
          </a:p>
          <a:p>
            <a:pPr lvl="1"/>
            <a:r>
              <a:rPr lang="en-US"/>
              <a:t>Protocols for recovery that </a:t>
            </a:r>
            <a:r>
              <a:rPr lang="en-US" i="1"/>
              <a:t>avoid cascading rollbacks do not require that read operations be written to the system log</a:t>
            </a:r>
            <a:r>
              <a:rPr lang="en-US"/>
              <a:t>, whereas other protocols require these entries for recovery. </a:t>
            </a:r>
          </a:p>
          <a:p>
            <a:pPr lvl="1"/>
            <a:r>
              <a:rPr lang="en-US"/>
              <a:t>Strict protocols require simpler write entries that do not include new_value (see Section 17.4). </a:t>
            </a:r>
          </a:p>
        </p:txBody>
      </p:sp>
    </p:spTree>
  </p:cSld>
  <p:clrMapOvr>
    <a:masterClrMapping/>
  </p:clrMapOvr>
  <p:transition xmlns:p14="http://schemas.microsoft.com/office/powerpoint/2010/mai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9137B013-8569-2845-93E6-42691FA6A321}" type="slidenum">
              <a:rPr lang="en-US"/>
              <a:pPr/>
              <a:t>25</a:t>
            </a:fld>
            <a:endParaRPr lang="en-CA"/>
          </a:p>
        </p:txBody>
      </p:sp>
      <p:sp>
        <p:nvSpPr>
          <p:cNvPr id="716804" name="Rectangle 4"/>
          <p:cNvSpPr>
            <a:spLocks noGrp="1" noChangeArrowheads="1"/>
          </p:cNvSpPr>
          <p:nvPr>
            <p:ph type="title"/>
          </p:nvPr>
        </p:nvSpPr>
        <p:spPr/>
        <p:txBody>
          <a:bodyPr/>
          <a:lstStyle/>
          <a:p>
            <a:r>
              <a:rPr lang="en-US" sz="3200"/>
              <a:t>Transaction and System Concepts (9)</a:t>
            </a:r>
          </a:p>
        </p:txBody>
      </p:sp>
      <p:sp>
        <p:nvSpPr>
          <p:cNvPr id="716805" name="Rectangle 5"/>
          <p:cNvSpPr>
            <a:spLocks noGrp="1" noChangeArrowheads="1"/>
          </p:cNvSpPr>
          <p:nvPr>
            <p:ph type="body" idx="1"/>
          </p:nvPr>
        </p:nvSpPr>
        <p:spPr/>
        <p:txBody>
          <a:bodyPr/>
          <a:lstStyle/>
          <a:p>
            <a:pPr marL="533400" indent="-533400">
              <a:lnSpc>
                <a:spcPct val="80000"/>
              </a:lnSpc>
              <a:buFont typeface="Wingdings" charset="0"/>
              <a:buNone/>
            </a:pPr>
            <a:r>
              <a:rPr lang="en-US" sz="2400"/>
              <a:t>Recovery using log records:</a:t>
            </a:r>
          </a:p>
          <a:p>
            <a:pPr marL="533400" indent="-533400">
              <a:lnSpc>
                <a:spcPct val="80000"/>
              </a:lnSpc>
            </a:pPr>
            <a:r>
              <a:rPr lang="en-US" sz="2400"/>
              <a:t>If the system crashes, we can recover to a consistent database state by examining the log and using one of the techniques described in Chapter 19.</a:t>
            </a:r>
          </a:p>
          <a:p>
            <a:pPr marL="952500" lvl="1" indent="-495300">
              <a:lnSpc>
                <a:spcPct val="80000"/>
              </a:lnSpc>
              <a:buSzTx/>
              <a:buFont typeface="Wingdings" charset="0"/>
              <a:buAutoNum type="arabicPeriod"/>
            </a:pPr>
            <a:r>
              <a:rPr lang="en-US" sz="2100"/>
              <a:t>Because the log contains a record of every write operation that changes the value of some database item, it is possible to </a:t>
            </a:r>
            <a:r>
              <a:rPr lang="en-US" sz="2100" b="1"/>
              <a:t>undo</a:t>
            </a:r>
            <a:r>
              <a:rPr lang="en-US" sz="2100"/>
              <a:t> the effect of these write operations of a transaction T by tracing backward through the log and resetting all items changed by a write operation of T to their old_values.</a:t>
            </a:r>
          </a:p>
          <a:p>
            <a:pPr marL="952500" lvl="1" indent="-495300">
              <a:lnSpc>
                <a:spcPct val="80000"/>
              </a:lnSpc>
              <a:buSzTx/>
              <a:buFont typeface="Wingdings" charset="0"/>
              <a:buAutoNum type="arabicPeriod"/>
            </a:pPr>
            <a:r>
              <a:rPr lang="en-US" sz="2100"/>
              <a:t>We can also </a:t>
            </a:r>
            <a:r>
              <a:rPr lang="en-US" sz="2100" b="1"/>
              <a:t>redo</a:t>
            </a:r>
            <a:r>
              <a:rPr lang="en-US" sz="2100"/>
              <a:t> the effect of the write operations of a transaction T by tracing forward through the log and setting all items changed by a write operation of T (that did not get done permanently) to their new_values.   </a:t>
            </a:r>
          </a:p>
        </p:txBody>
      </p:sp>
    </p:spTree>
  </p:cSld>
  <p:clrMapOvr>
    <a:masterClrMapping/>
  </p:clrMapOvr>
  <p:transition xmlns:p14="http://schemas.microsoft.com/office/powerpoint/2010/mai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6479A779-060D-0D43-8B25-DBFC5EF9FA23}" type="slidenum">
              <a:rPr lang="en-US"/>
              <a:pPr/>
              <a:t>26</a:t>
            </a:fld>
            <a:endParaRPr lang="en-CA"/>
          </a:p>
        </p:txBody>
      </p:sp>
      <p:sp>
        <p:nvSpPr>
          <p:cNvPr id="718852" name="Rectangle 4"/>
          <p:cNvSpPr>
            <a:spLocks noGrp="1" noChangeArrowheads="1"/>
          </p:cNvSpPr>
          <p:nvPr>
            <p:ph type="title"/>
          </p:nvPr>
        </p:nvSpPr>
        <p:spPr/>
        <p:txBody>
          <a:bodyPr/>
          <a:lstStyle/>
          <a:p>
            <a:r>
              <a:rPr lang="en-US" sz="3200"/>
              <a:t>Transaction and System Concepts (10)</a:t>
            </a:r>
          </a:p>
        </p:txBody>
      </p:sp>
      <p:sp>
        <p:nvSpPr>
          <p:cNvPr id="718853" name="Rectangle 5"/>
          <p:cNvSpPr>
            <a:spLocks noGrp="1" noChangeArrowheads="1"/>
          </p:cNvSpPr>
          <p:nvPr>
            <p:ph type="body" idx="1"/>
          </p:nvPr>
        </p:nvSpPr>
        <p:spPr/>
        <p:txBody>
          <a:bodyPr/>
          <a:lstStyle/>
          <a:p>
            <a:pPr>
              <a:lnSpc>
                <a:spcPct val="80000"/>
              </a:lnSpc>
              <a:buFont typeface="Wingdings" charset="0"/>
              <a:buNone/>
            </a:pPr>
            <a:r>
              <a:rPr lang="en-US" sz="2400"/>
              <a:t>Commit Point of a Transaction:</a:t>
            </a:r>
          </a:p>
          <a:p>
            <a:pPr>
              <a:lnSpc>
                <a:spcPct val="80000"/>
              </a:lnSpc>
            </a:pPr>
            <a:r>
              <a:rPr lang="en-US" sz="2400" b="1"/>
              <a:t>Definition a Commit Point: </a:t>
            </a:r>
          </a:p>
          <a:p>
            <a:pPr lvl="1">
              <a:lnSpc>
                <a:spcPct val="80000"/>
              </a:lnSpc>
            </a:pPr>
            <a:r>
              <a:rPr lang="en-US" sz="2100"/>
              <a:t>A transaction T reaches its </a:t>
            </a:r>
            <a:r>
              <a:rPr lang="en-US" sz="2100" b="1"/>
              <a:t>commit point</a:t>
            </a:r>
            <a:r>
              <a:rPr lang="en-US" sz="2100"/>
              <a:t> when all its operations that access the database have been executed successfully </a:t>
            </a:r>
            <a:r>
              <a:rPr lang="en-US" sz="2100" i="1"/>
              <a:t>and</a:t>
            </a:r>
            <a:r>
              <a:rPr lang="en-US" sz="2100"/>
              <a:t> the effect of all the transaction operations on the database has been recorded in the log.</a:t>
            </a:r>
          </a:p>
          <a:p>
            <a:pPr lvl="1">
              <a:lnSpc>
                <a:spcPct val="80000"/>
              </a:lnSpc>
            </a:pPr>
            <a:r>
              <a:rPr lang="en-US" sz="2100"/>
              <a:t>Beyond the commit point, the transaction is said to be committed, and its effect is assumed to be permanently recorded in the database.</a:t>
            </a:r>
          </a:p>
          <a:p>
            <a:pPr lvl="1">
              <a:lnSpc>
                <a:spcPct val="80000"/>
              </a:lnSpc>
            </a:pPr>
            <a:r>
              <a:rPr lang="en-US" sz="2100"/>
              <a:t>The transaction then writes an entry [commit,T] into the log. </a:t>
            </a:r>
          </a:p>
          <a:p>
            <a:pPr>
              <a:lnSpc>
                <a:spcPct val="80000"/>
              </a:lnSpc>
            </a:pPr>
            <a:r>
              <a:rPr lang="en-US" sz="2400" b="1"/>
              <a:t>Roll Back of transactions:</a:t>
            </a:r>
          </a:p>
          <a:p>
            <a:pPr lvl="1">
              <a:lnSpc>
                <a:spcPct val="80000"/>
              </a:lnSpc>
            </a:pPr>
            <a:r>
              <a:rPr lang="en-US" sz="2100"/>
              <a:t>Needed for transactions that have a [start_transaction,T] entry into the log but no commit entry [commit,T] into the log. </a:t>
            </a:r>
          </a:p>
        </p:txBody>
      </p:sp>
    </p:spTree>
  </p:cSld>
  <p:clrMapOvr>
    <a:masterClrMapping/>
  </p:clrMapOvr>
  <p:transition xmlns:p14="http://schemas.microsoft.com/office/powerpoint/2010/mai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62D5C875-F9EC-8745-89F6-4DA2C4B4BA5F}" type="slidenum">
              <a:rPr lang="en-US"/>
              <a:pPr/>
              <a:t>27</a:t>
            </a:fld>
            <a:endParaRPr lang="en-CA"/>
          </a:p>
        </p:txBody>
      </p:sp>
      <p:sp>
        <p:nvSpPr>
          <p:cNvPr id="720900" name="Rectangle 4"/>
          <p:cNvSpPr>
            <a:spLocks noGrp="1" noChangeArrowheads="1"/>
          </p:cNvSpPr>
          <p:nvPr>
            <p:ph type="title"/>
          </p:nvPr>
        </p:nvSpPr>
        <p:spPr/>
        <p:txBody>
          <a:bodyPr/>
          <a:lstStyle/>
          <a:p>
            <a:r>
              <a:rPr lang="en-US" sz="3200"/>
              <a:t>Transaction and System Concepts (11)</a:t>
            </a:r>
          </a:p>
        </p:txBody>
      </p:sp>
      <p:sp>
        <p:nvSpPr>
          <p:cNvPr id="720901" name="Rectangle 5"/>
          <p:cNvSpPr>
            <a:spLocks noGrp="1" noChangeArrowheads="1"/>
          </p:cNvSpPr>
          <p:nvPr>
            <p:ph type="body" idx="1"/>
          </p:nvPr>
        </p:nvSpPr>
        <p:spPr/>
        <p:txBody>
          <a:bodyPr/>
          <a:lstStyle/>
          <a:p>
            <a:pPr>
              <a:lnSpc>
                <a:spcPct val="80000"/>
              </a:lnSpc>
              <a:buFont typeface="Wingdings" charset="0"/>
              <a:buNone/>
            </a:pPr>
            <a:r>
              <a:rPr lang="en-US" sz="2000"/>
              <a:t>Commit Point of a Transaction (cont):</a:t>
            </a:r>
          </a:p>
          <a:p>
            <a:pPr>
              <a:lnSpc>
                <a:spcPct val="80000"/>
              </a:lnSpc>
            </a:pPr>
            <a:r>
              <a:rPr lang="en-US" sz="2000" b="1"/>
              <a:t>Redoing transactions:</a:t>
            </a:r>
          </a:p>
          <a:p>
            <a:pPr lvl="1">
              <a:lnSpc>
                <a:spcPct val="80000"/>
              </a:lnSpc>
            </a:pPr>
            <a:r>
              <a:rPr lang="en-US" sz="2000"/>
              <a:t>Transactions that have written their commit entry in the log must also have recorded all their write operations in the log; otherwise they would not be committed, so their effect on the database can be redone from the log entries. (Notice that the log file must be kept on disk.</a:t>
            </a:r>
          </a:p>
          <a:p>
            <a:pPr lvl="1">
              <a:lnSpc>
                <a:spcPct val="80000"/>
              </a:lnSpc>
            </a:pPr>
            <a:r>
              <a:rPr lang="en-US" sz="2000"/>
              <a:t>At the time of a system crash, only the log entries that have been written back to disk are considered in the recovery process because the contents of main memory may be lost.)</a:t>
            </a:r>
          </a:p>
          <a:p>
            <a:pPr>
              <a:lnSpc>
                <a:spcPct val="80000"/>
              </a:lnSpc>
            </a:pPr>
            <a:r>
              <a:rPr lang="en-US" sz="2000" b="1"/>
              <a:t>Force writing a log:</a:t>
            </a:r>
          </a:p>
          <a:p>
            <a:pPr lvl="1">
              <a:lnSpc>
                <a:spcPct val="80000"/>
              </a:lnSpc>
            </a:pPr>
            <a:r>
              <a:rPr lang="en-US" sz="2000"/>
              <a:t>Before a transaction reaches its commit point, any portion of the log that has not been written to the disk yet must now be written to the disk. </a:t>
            </a:r>
          </a:p>
          <a:p>
            <a:pPr lvl="1">
              <a:lnSpc>
                <a:spcPct val="80000"/>
              </a:lnSpc>
            </a:pPr>
            <a:r>
              <a:rPr lang="en-US" sz="2000"/>
              <a:t>This process is called force-writing the log file before committing a transaction. </a:t>
            </a:r>
          </a:p>
        </p:txBody>
      </p:sp>
    </p:spTree>
  </p:cSld>
  <p:clrMapOvr>
    <a:masterClrMapping/>
  </p:clrMapOvr>
  <p:transition xmlns:p14="http://schemas.microsoft.com/office/powerpoint/2010/mai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4149B73D-1290-5C48-BD22-32357D70D8B0}" type="slidenum">
              <a:rPr lang="en-US"/>
              <a:pPr/>
              <a:t>28</a:t>
            </a:fld>
            <a:endParaRPr lang="en-CA"/>
          </a:p>
        </p:txBody>
      </p:sp>
      <p:sp>
        <p:nvSpPr>
          <p:cNvPr id="722950" name="Rectangle 6"/>
          <p:cNvSpPr>
            <a:spLocks noGrp="1" noChangeArrowheads="1"/>
          </p:cNvSpPr>
          <p:nvPr>
            <p:ph type="title"/>
          </p:nvPr>
        </p:nvSpPr>
        <p:spPr/>
        <p:txBody>
          <a:bodyPr/>
          <a:lstStyle/>
          <a:p>
            <a:r>
              <a:rPr lang="en-US" sz="3200"/>
              <a:t>3 Desirable Properties of Transactions (1)</a:t>
            </a:r>
          </a:p>
        </p:txBody>
      </p:sp>
      <p:sp>
        <p:nvSpPr>
          <p:cNvPr id="722951" name="Rectangle 7"/>
          <p:cNvSpPr>
            <a:spLocks noGrp="1" noChangeArrowheads="1"/>
          </p:cNvSpPr>
          <p:nvPr>
            <p:ph type="body" idx="1"/>
          </p:nvPr>
        </p:nvSpPr>
        <p:spPr/>
        <p:txBody>
          <a:bodyPr/>
          <a:lstStyle/>
          <a:p>
            <a:pPr>
              <a:lnSpc>
                <a:spcPct val="90000"/>
              </a:lnSpc>
              <a:buFont typeface="Wingdings" charset="0"/>
              <a:buNone/>
            </a:pPr>
            <a:r>
              <a:rPr lang="en-US" sz="2000"/>
              <a:t>ACID properties:</a:t>
            </a:r>
          </a:p>
          <a:p>
            <a:pPr>
              <a:lnSpc>
                <a:spcPct val="90000"/>
              </a:lnSpc>
            </a:pPr>
            <a:r>
              <a:rPr lang="en-US" sz="2000" b="1"/>
              <a:t>Atomicity</a:t>
            </a:r>
            <a:r>
              <a:rPr lang="en-US" sz="2000"/>
              <a:t>: A transaction is an atomic unit of processing; it is either performed in its entirety or not performed at all.</a:t>
            </a:r>
          </a:p>
          <a:p>
            <a:pPr>
              <a:lnSpc>
                <a:spcPct val="90000"/>
              </a:lnSpc>
            </a:pPr>
            <a:r>
              <a:rPr lang="en-US" sz="2000" b="1"/>
              <a:t>Consistency preservation</a:t>
            </a:r>
            <a:r>
              <a:rPr lang="en-US" sz="2000"/>
              <a:t>: A correct execution of the transaction must take the database from one consistent state to another.</a:t>
            </a:r>
          </a:p>
          <a:p>
            <a:pPr>
              <a:lnSpc>
                <a:spcPct val="90000"/>
              </a:lnSpc>
            </a:pPr>
            <a:r>
              <a:rPr lang="en-US" sz="2000" b="1"/>
              <a:t>Isolation</a:t>
            </a:r>
            <a:r>
              <a:rPr lang="en-US" sz="2000"/>
              <a:t>: A transaction should not make its updates visible to other transactions until it is committed; this property, when enforced strictly, solves the temporary update problem and makes cascading rollbacks of transactions  unnecessary (see Chapter 21).</a:t>
            </a:r>
          </a:p>
          <a:p>
            <a:pPr>
              <a:lnSpc>
                <a:spcPct val="90000"/>
              </a:lnSpc>
            </a:pPr>
            <a:r>
              <a:rPr lang="en-US" sz="2000" b="1"/>
              <a:t>Durability or permanency</a:t>
            </a:r>
            <a:r>
              <a:rPr lang="en-US" sz="2000"/>
              <a:t>: Once a transaction changes the database and the changes are committed, these changes must never be lost because of subsequent failure.</a:t>
            </a:r>
          </a:p>
        </p:txBody>
      </p:sp>
    </p:spTree>
  </p:cSld>
  <p:clrMapOvr>
    <a:masterClrMapping/>
  </p:clrMapOvr>
  <p:transition xmlns:p14="http://schemas.microsoft.com/office/powerpoint/2010/mai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D3E0E535-EA80-8544-B82A-FF443083F368}" type="slidenum">
              <a:rPr lang="en-US"/>
              <a:pPr/>
              <a:t>29</a:t>
            </a:fld>
            <a:endParaRPr lang="en-CA"/>
          </a:p>
        </p:txBody>
      </p:sp>
      <p:sp>
        <p:nvSpPr>
          <p:cNvPr id="727044" name="Rectangle 4"/>
          <p:cNvSpPr>
            <a:spLocks noGrp="1" noChangeArrowheads="1"/>
          </p:cNvSpPr>
          <p:nvPr>
            <p:ph type="title"/>
          </p:nvPr>
        </p:nvSpPr>
        <p:spPr/>
        <p:txBody>
          <a:bodyPr/>
          <a:lstStyle/>
          <a:p>
            <a:r>
              <a:rPr lang="en-US"/>
              <a:t>4 Characterizing Schedules based on Recoverability (1)</a:t>
            </a:r>
          </a:p>
        </p:txBody>
      </p:sp>
      <p:sp>
        <p:nvSpPr>
          <p:cNvPr id="727045" name="Rectangle 5"/>
          <p:cNvSpPr>
            <a:spLocks noGrp="1" noChangeArrowheads="1"/>
          </p:cNvSpPr>
          <p:nvPr>
            <p:ph type="body" idx="1"/>
          </p:nvPr>
        </p:nvSpPr>
        <p:spPr/>
        <p:txBody>
          <a:bodyPr/>
          <a:lstStyle/>
          <a:p>
            <a:pPr>
              <a:lnSpc>
                <a:spcPct val="80000"/>
              </a:lnSpc>
            </a:pPr>
            <a:r>
              <a:rPr lang="en-US" sz="2400" b="1"/>
              <a:t>Transaction schedule or history</a:t>
            </a:r>
            <a:r>
              <a:rPr lang="en-US" sz="2400"/>
              <a:t>:</a:t>
            </a:r>
          </a:p>
          <a:p>
            <a:pPr lvl="1">
              <a:lnSpc>
                <a:spcPct val="80000"/>
              </a:lnSpc>
            </a:pPr>
            <a:r>
              <a:rPr lang="en-US" sz="2100"/>
              <a:t>When transactions are executing concurrently in an interleaved fashion, the order of execution of operations from the various transactions forms what is known as a transaction schedule (or history). </a:t>
            </a:r>
          </a:p>
          <a:p>
            <a:pPr>
              <a:lnSpc>
                <a:spcPct val="80000"/>
              </a:lnSpc>
            </a:pPr>
            <a:r>
              <a:rPr lang="en-US" sz="2400"/>
              <a:t>A </a:t>
            </a:r>
            <a:r>
              <a:rPr lang="en-US" sz="2400" b="1"/>
              <a:t>schedule</a:t>
            </a:r>
            <a:r>
              <a:rPr lang="en-US" sz="2400"/>
              <a:t> (or </a:t>
            </a:r>
            <a:r>
              <a:rPr lang="en-US" sz="2400" b="1"/>
              <a:t>history</a:t>
            </a:r>
            <a:r>
              <a:rPr lang="en-US" sz="2400"/>
              <a:t>) S of n transactions T1, T2, …, Tn:</a:t>
            </a:r>
          </a:p>
          <a:p>
            <a:pPr lvl="1">
              <a:lnSpc>
                <a:spcPct val="80000"/>
              </a:lnSpc>
            </a:pPr>
            <a:r>
              <a:rPr lang="en-US" sz="2100"/>
              <a:t>It is an ordering of the operations of the transactions subject to the constraint that, for each transaction Ti that participates in S, the operations of T1 in S must appear in the same order in which they occur in T1.</a:t>
            </a:r>
          </a:p>
          <a:p>
            <a:pPr lvl="1">
              <a:lnSpc>
                <a:spcPct val="80000"/>
              </a:lnSpc>
            </a:pPr>
            <a:r>
              <a:rPr lang="en-US" sz="2100"/>
              <a:t>Note, however, that operations from other transactions Tj can be interleaved with the operations of Ti in S. </a:t>
            </a:r>
          </a:p>
        </p:txBody>
      </p:sp>
    </p:spTree>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7707DA6E-6A86-DC46-BFA3-F21E49E708EA}" type="slidenum">
              <a:rPr lang="en-US"/>
              <a:pPr/>
              <a:t>3</a:t>
            </a:fld>
            <a:endParaRPr lang="en-CA"/>
          </a:p>
        </p:txBody>
      </p:sp>
      <p:sp>
        <p:nvSpPr>
          <p:cNvPr id="669700" name="Rectangle 4"/>
          <p:cNvSpPr>
            <a:spLocks noGrp="1" noChangeArrowheads="1"/>
          </p:cNvSpPr>
          <p:nvPr>
            <p:ph type="title"/>
          </p:nvPr>
        </p:nvSpPr>
        <p:spPr/>
        <p:txBody>
          <a:bodyPr/>
          <a:lstStyle/>
          <a:p>
            <a:r>
              <a:rPr lang="en-US"/>
              <a:t>Chapter Outline</a:t>
            </a:r>
          </a:p>
        </p:txBody>
      </p:sp>
      <p:sp>
        <p:nvSpPr>
          <p:cNvPr id="669701" name="Rectangle 5"/>
          <p:cNvSpPr>
            <a:spLocks noGrp="1" noChangeArrowheads="1"/>
          </p:cNvSpPr>
          <p:nvPr>
            <p:ph type="body" idx="1"/>
          </p:nvPr>
        </p:nvSpPr>
        <p:spPr/>
        <p:txBody>
          <a:bodyPr/>
          <a:lstStyle/>
          <a:p>
            <a:pPr>
              <a:buFont typeface="Wingdings" charset="0"/>
              <a:buNone/>
            </a:pPr>
            <a:r>
              <a:rPr lang="en-US"/>
              <a:t>1 Introduction to Transaction Processing</a:t>
            </a:r>
          </a:p>
          <a:p>
            <a:pPr>
              <a:buFont typeface="Wingdings" charset="0"/>
              <a:buNone/>
            </a:pPr>
            <a:r>
              <a:rPr lang="en-US"/>
              <a:t>2 Transaction and System Concepts</a:t>
            </a:r>
          </a:p>
          <a:p>
            <a:pPr>
              <a:buFont typeface="Wingdings" charset="0"/>
              <a:buNone/>
            </a:pPr>
            <a:r>
              <a:rPr lang="en-US"/>
              <a:t>3 Desirable Properties of Transactions</a:t>
            </a:r>
          </a:p>
          <a:p>
            <a:pPr>
              <a:buFont typeface="Wingdings" charset="0"/>
              <a:buNone/>
            </a:pPr>
            <a:r>
              <a:rPr lang="en-US"/>
              <a:t>4 Characterizing Schedules based on Recoverability</a:t>
            </a:r>
          </a:p>
          <a:p>
            <a:pPr>
              <a:buFont typeface="Wingdings" charset="0"/>
              <a:buNone/>
            </a:pPr>
            <a:r>
              <a:rPr lang="en-US"/>
              <a:t>5 Characterizing Schedules based on Serializability</a:t>
            </a:r>
          </a:p>
          <a:p>
            <a:pPr>
              <a:buFont typeface="Wingdings" charset="0"/>
              <a:buNone/>
            </a:pPr>
            <a:r>
              <a:rPr lang="en-US"/>
              <a:t>6 Transaction Support in SQL</a:t>
            </a:r>
          </a:p>
          <a:p>
            <a:endParaRPr lang="en-US"/>
          </a:p>
        </p:txBody>
      </p:sp>
    </p:spTree>
  </p:cSld>
  <p:clrMapOvr>
    <a:masterClrMapping/>
  </p:clrMapOvr>
  <p:transition xmlns:p14="http://schemas.microsoft.com/office/powerpoint/2010/mai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D1A2A3C7-F4FE-7D42-94CF-55C8D90A7CA4}" type="slidenum">
              <a:rPr lang="en-US"/>
              <a:pPr/>
              <a:t>30</a:t>
            </a:fld>
            <a:endParaRPr lang="en-CA"/>
          </a:p>
        </p:txBody>
      </p:sp>
      <p:sp>
        <p:nvSpPr>
          <p:cNvPr id="729092" name="Rectangle 4"/>
          <p:cNvSpPr>
            <a:spLocks noGrp="1" noChangeArrowheads="1"/>
          </p:cNvSpPr>
          <p:nvPr>
            <p:ph type="title"/>
          </p:nvPr>
        </p:nvSpPr>
        <p:spPr/>
        <p:txBody>
          <a:bodyPr/>
          <a:lstStyle/>
          <a:p>
            <a:r>
              <a:rPr lang="en-US"/>
              <a:t>Characterizing Schedules based on Recoverability (2)</a:t>
            </a:r>
          </a:p>
        </p:txBody>
      </p:sp>
      <p:sp>
        <p:nvSpPr>
          <p:cNvPr id="729093" name="Rectangle 5"/>
          <p:cNvSpPr>
            <a:spLocks noGrp="1" noChangeArrowheads="1"/>
          </p:cNvSpPr>
          <p:nvPr>
            <p:ph type="body" idx="1"/>
          </p:nvPr>
        </p:nvSpPr>
        <p:spPr/>
        <p:txBody>
          <a:bodyPr/>
          <a:lstStyle/>
          <a:p>
            <a:pPr>
              <a:lnSpc>
                <a:spcPct val="80000"/>
              </a:lnSpc>
              <a:buFont typeface="Wingdings" charset="0"/>
              <a:buNone/>
            </a:pPr>
            <a:r>
              <a:rPr lang="en-US"/>
              <a:t>Schedules classified on recoverability:</a:t>
            </a:r>
          </a:p>
          <a:p>
            <a:pPr>
              <a:lnSpc>
                <a:spcPct val="80000"/>
              </a:lnSpc>
            </a:pPr>
            <a:r>
              <a:rPr lang="en-US" b="1"/>
              <a:t>Recoverable schedule</a:t>
            </a:r>
            <a:r>
              <a:rPr lang="en-US"/>
              <a:t>:</a:t>
            </a:r>
          </a:p>
          <a:p>
            <a:pPr lvl="1">
              <a:lnSpc>
                <a:spcPct val="80000"/>
              </a:lnSpc>
            </a:pPr>
            <a:r>
              <a:rPr lang="en-US" sz="2800"/>
              <a:t>One where no transaction needs to be rolled back. </a:t>
            </a:r>
          </a:p>
          <a:p>
            <a:pPr lvl="1">
              <a:lnSpc>
                <a:spcPct val="80000"/>
              </a:lnSpc>
            </a:pPr>
            <a:r>
              <a:rPr lang="en-US" sz="2800"/>
              <a:t>A schedule S is recoverable if no transaction T in S commits until all transactions T’ that have written an item that T reads have committed.</a:t>
            </a:r>
          </a:p>
          <a:p>
            <a:pPr>
              <a:lnSpc>
                <a:spcPct val="80000"/>
              </a:lnSpc>
            </a:pPr>
            <a:r>
              <a:rPr lang="en-US" b="1"/>
              <a:t>Cascadeless schedule</a:t>
            </a:r>
            <a:r>
              <a:rPr lang="en-US"/>
              <a:t>:</a:t>
            </a:r>
          </a:p>
          <a:p>
            <a:pPr lvl="1">
              <a:lnSpc>
                <a:spcPct val="80000"/>
              </a:lnSpc>
            </a:pPr>
            <a:r>
              <a:rPr lang="en-US" sz="2800"/>
              <a:t>One where every transaction reads only  the items that are written by committed transactions.</a:t>
            </a:r>
          </a:p>
        </p:txBody>
      </p:sp>
    </p:spTree>
  </p:cSld>
  <p:clrMapOvr>
    <a:masterClrMapping/>
  </p:clrMapOvr>
  <p:transition xmlns:p14="http://schemas.microsoft.com/office/powerpoint/2010/mai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9789B625-A830-7A49-BA75-868A003B3F29}" type="slidenum">
              <a:rPr lang="en-US"/>
              <a:pPr/>
              <a:t>31</a:t>
            </a:fld>
            <a:endParaRPr lang="en-CA"/>
          </a:p>
        </p:txBody>
      </p:sp>
      <p:sp>
        <p:nvSpPr>
          <p:cNvPr id="731140" name="Rectangle 4"/>
          <p:cNvSpPr>
            <a:spLocks noGrp="1" noChangeArrowheads="1"/>
          </p:cNvSpPr>
          <p:nvPr>
            <p:ph type="title"/>
          </p:nvPr>
        </p:nvSpPr>
        <p:spPr/>
        <p:txBody>
          <a:bodyPr/>
          <a:lstStyle/>
          <a:p>
            <a:r>
              <a:rPr lang="en-US"/>
              <a:t>Characterizing Schedules based on Recoverability (3)</a:t>
            </a:r>
          </a:p>
        </p:txBody>
      </p:sp>
      <p:sp>
        <p:nvSpPr>
          <p:cNvPr id="731141" name="Rectangle 5"/>
          <p:cNvSpPr>
            <a:spLocks noGrp="1" noChangeArrowheads="1"/>
          </p:cNvSpPr>
          <p:nvPr>
            <p:ph type="body" idx="1"/>
          </p:nvPr>
        </p:nvSpPr>
        <p:spPr/>
        <p:txBody>
          <a:bodyPr/>
          <a:lstStyle/>
          <a:p>
            <a:pPr>
              <a:lnSpc>
                <a:spcPct val="90000"/>
              </a:lnSpc>
              <a:buFont typeface="Wingdings" charset="0"/>
              <a:buNone/>
            </a:pPr>
            <a:r>
              <a:rPr lang="en-US" sz="3200"/>
              <a:t>Schedules classified on recoverability (contd.):</a:t>
            </a:r>
          </a:p>
          <a:p>
            <a:pPr>
              <a:lnSpc>
                <a:spcPct val="90000"/>
              </a:lnSpc>
            </a:pPr>
            <a:r>
              <a:rPr lang="en-US" sz="3200" b="1"/>
              <a:t>Schedules requiring cascaded rollback</a:t>
            </a:r>
            <a:r>
              <a:rPr lang="en-US" sz="3200"/>
              <a:t>:</a:t>
            </a:r>
          </a:p>
          <a:p>
            <a:pPr lvl="1">
              <a:lnSpc>
                <a:spcPct val="90000"/>
              </a:lnSpc>
            </a:pPr>
            <a:r>
              <a:rPr lang="en-US" sz="3000"/>
              <a:t>A schedule in which uncommitted transactions that read an item from a failed transaction must be rolled back. </a:t>
            </a:r>
          </a:p>
          <a:p>
            <a:pPr>
              <a:lnSpc>
                <a:spcPct val="90000"/>
              </a:lnSpc>
            </a:pPr>
            <a:r>
              <a:rPr lang="en-US" b="1"/>
              <a:t>Strict Schedules</a:t>
            </a:r>
            <a:r>
              <a:rPr lang="en-US"/>
              <a:t>:</a:t>
            </a:r>
          </a:p>
          <a:p>
            <a:pPr lvl="1">
              <a:lnSpc>
                <a:spcPct val="90000"/>
              </a:lnSpc>
            </a:pPr>
            <a:r>
              <a:rPr lang="en-US"/>
              <a:t>A schedule in which a transaction can neither read or write an item X until the last transaction that wrote X has committed. </a:t>
            </a:r>
          </a:p>
        </p:txBody>
      </p:sp>
    </p:spTree>
  </p:cSld>
  <p:clrMapOvr>
    <a:masterClrMapping/>
  </p:clrMapOvr>
  <p:transition xmlns:p14="http://schemas.microsoft.com/office/powerpoint/2010/mai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D2477BE1-9662-0E4F-8CB9-B8CF7FD468BD}" type="slidenum">
              <a:rPr lang="en-US"/>
              <a:pPr/>
              <a:t>32</a:t>
            </a:fld>
            <a:endParaRPr lang="en-CA"/>
          </a:p>
        </p:txBody>
      </p:sp>
      <p:sp>
        <p:nvSpPr>
          <p:cNvPr id="733188" name="Rectangle 4"/>
          <p:cNvSpPr>
            <a:spLocks noGrp="1" noChangeArrowheads="1"/>
          </p:cNvSpPr>
          <p:nvPr>
            <p:ph type="title"/>
          </p:nvPr>
        </p:nvSpPr>
        <p:spPr/>
        <p:txBody>
          <a:bodyPr/>
          <a:lstStyle/>
          <a:p>
            <a:r>
              <a:rPr lang="en-US"/>
              <a:t>5 Characterizing Schedules based on Serializability (1)</a:t>
            </a:r>
          </a:p>
        </p:txBody>
      </p:sp>
      <p:sp>
        <p:nvSpPr>
          <p:cNvPr id="733189" name="Rectangle 5"/>
          <p:cNvSpPr>
            <a:spLocks noGrp="1" noChangeArrowheads="1"/>
          </p:cNvSpPr>
          <p:nvPr>
            <p:ph type="body" idx="1"/>
          </p:nvPr>
        </p:nvSpPr>
        <p:spPr/>
        <p:txBody>
          <a:bodyPr/>
          <a:lstStyle/>
          <a:p>
            <a:r>
              <a:rPr lang="en-US"/>
              <a:t>Serial schedule:</a:t>
            </a:r>
          </a:p>
          <a:p>
            <a:pPr lvl="1"/>
            <a:r>
              <a:rPr lang="en-US"/>
              <a:t>A schedule S is serial if, for every transaction T participating in the schedule, all the operations of T are executed consecutively in the schedule.</a:t>
            </a:r>
          </a:p>
          <a:p>
            <a:pPr lvl="2"/>
            <a:r>
              <a:rPr lang="en-US"/>
              <a:t>Otherwise, the schedule is called nonserial schedule.</a:t>
            </a:r>
          </a:p>
          <a:p>
            <a:r>
              <a:rPr lang="en-US"/>
              <a:t>Serializable schedule:</a:t>
            </a:r>
          </a:p>
          <a:p>
            <a:pPr lvl="1"/>
            <a:r>
              <a:rPr lang="en-US"/>
              <a:t>A schedule S is serializable if it is equivalent to some serial schedule of the same n transactions.</a:t>
            </a:r>
          </a:p>
        </p:txBody>
      </p:sp>
    </p:spTree>
  </p:cSld>
  <p:clrMapOvr>
    <a:masterClrMapping/>
  </p:clrMapOvr>
  <p:transition xmlns:p14="http://schemas.microsoft.com/office/powerpoint/2010/mai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D13434D4-D650-6647-BA17-8893200E1AB7}" type="slidenum">
              <a:rPr lang="en-US"/>
              <a:pPr/>
              <a:t>33</a:t>
            </a:fld>
            <a:endParaRPr lang="en-CA"/>
          </a:p>
        </p:txBody>
      </p:sp>
      <p:sp>
        <p:nvSpPr>
          <p:cNvPr id="735236" name="Rectangle 4"/>
          <p:cNvSpPr>
            <a:spLocks noGrp="1" noChangeArrowheads="1"/>
          </p:cNvSpPr>
          <p:nvPr>
            <p:ph type="title"/>
          </p:nvPr>
        </p:nvSpPr>
        <p:spPr/>
        <p:txBody>
          <a:bodyPr/>
          <a:lstStyle/>
          <a:p>
            <a:r>
              <a:rPr lang="en-US"/>
              <a:t>Characterizing Schedules based on Serializability (2)</a:t>
            </a:r>
          </a:p>
        </p:txBody>
      </p:sp>
      <p:sp>
        <p:nvSpPr>
          <p:cNvPr id="735237" name="Rectangle 5"/>
          <p:cNvSpPr>
            <a:spLocks noGrp="1" noChangeArrowheads="1"/>
          </p:cNvSpPr>
          <p:nvPr>
            <p:ph type="body" idx="1"/>
          </p:nvPr>
        </p:nvSpPr>
        <p:spPr/>
        <p:txBody>
          <a:bodyPr/>
          <a:lstStyle/>
          <a:p>
            <a:r>
              <a:rPr lang="en-US"/>
              <a:t>Result equivalent:</a:t>
            </a:r>
          </a:p>
          <a:p>
            <a:pPr lvl="1"/>
            <a:r>
              <a:rPr lang="en-US"/>
              <a:t>Two schedules are called result equivalent if they produce the same final state of the database.</a:t>
            </a:r>
          </a:p>
          <a:p>
            <a:r>
              <a:rPr lang="en-US"/>
              <a:t>Conflict equivalent:</a:t>
            </a:r>
          </a:p>
          <a:p>
            <a:pPr lvl="1"/>
            <a:r>
              <a:rPr lang="en-US"/>
              <a:t>Two schedules are said to be conflict equivalent if the order of any two conflicting operations is the same in both schedules.</a:t>
            </a:r>
          </a:p>
          <a:p>
            <a:r>
              <a:rPr lang="en-US"/>
              <a:t>Conflict serializable:</a:t>
            </a:r>
          </a:p>
          <a:p>
            <a:pPr lvl="1"/>
            <a:r>
              <a:rPr lang="en-US"/>
              <a:t>A schedule S is said to be conflict serializable if it is conflict equivalent to some serial schedule S’.</a:t>
            </a:r>
          </a:p>
        </p:txBody>
      </p:sp>
    </p:spTree>
  </p:cSld>
  <p:clrMapOvr>
    <a:masterClrMapping/>
  </p:clrMapOvr>
  <p:transition xmlns:p14="http://schemas.microsoft.com/office/powerpoint/2010/mai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60223E74-9B70-7244-B9DC-6F9CED89D7A7}" type="slidenum">
              <a:rPr lang="en-US"/>
              <a:pPr/>
              <a:t>34</a:t>
            </a:fld>
            <a:endParaRPr lang="en-CA"/>
          </a:p>
        </p:txBody>
      </p:sp>
      <p:sp>
        <p:nvSpPr>
          <p:cNvPr id="737284" name="Rectangle 4"/>
          <p:cNvSpPr>
            <a:spLocks noGrp="1" noChangeArrowheads="1"/>
          </p:cNvSpPr>
          <p:nvPr>
            <p:ph type="title"/>
          </p:nvPr>
        </p:nvSpPr>
        <p:spPr/>
        <p:txBody>
          <a:bodyPr/>
          <a:lstStyle/>
          <a:p>
            <a:r>
              <a:rPr lang="en-US"/>
              <a:t>Characterizing Schedules based on Serializability (3)</a:t>
            </a:r>
          </a:p>
        </p:txBody>
      </p:sp>
      <p:sp>
        <p:nvSpPr>
          <p:cNvPr id="737285" name="Rectangle 5"/>
          <p:cNvSpPr>
            <a:spLocks noGrp="1" noChangeArrowheads="1"/>
          </p:cNvSpPr>
          <p:nvPr>
            <p:ph type="body" idx="1"/>
          </p:nvPr>
        </p:nvSpPr>
        <p:spPr/>
        <p:txBody>
          <a:bodyPr/>
          <a:lstStyle/>
          <a:p>
            <a:r>
              <a:rPr lang="en-US"/>
              <a:t>Being serializable is </a:t>
            </a:r>
            <a:r>
              <a:rPr lang="en-US" u="sng"/>
              <a:t>not</a:t>
            </a:r>
            <a:r>
              <a:rPr lang="en-US"/>
              <a:t> the same as being serial</a:t>
            </a:r>
          </a:p>
          <a:p>
            <a:r>
              <a:rPr lang="en-US"/>
              <a:t>Being serializable implies that the schedule is a </a:t>
            </a:r>
            <a:r>
              <a:rPr lang="en-US" u="sng"/>
              <a:t>correct</a:t>
            </a:r>
            <a:r>
              <a:rPr lang="en-US"/>
              <a:t> schedule.</a:t>
            </a:r>
          </a:p>
          <a:p>
            <a:pPr lvl="1"/>
            <a:r>
              <a:rPr lang="en-US"/>
              <a:t>It will leave the database in a consistent state. </a:t>
            </a:r>
          </a:p>
          <a:p>
            <a:pPr lvl="1"/>
            <a:r>
              <a:rPr lang="en-US"/>
              <a:t>The interleaving is appropriate and will result in a state as if the transactions were serially executed, yet will achieve efficiency due to concurrent execution. </a:t>
            </a:r>
          </a:p>
        </p:txBody>
      </p:sp>
    </p:spTree>
  </p:cSld>
  <p:clrMapOvr>
    <a:masterClrMapping/>
  </p:clrMapOvr>
  <p:transition xmlns:p14="http://schemas.microsoft.com/office/powerpoint/2010/mai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7F48C8F9-4541-504B-9F49-F09AC59F61DE}" type="slidenum">
              <a:rPr lang="en-US"/>
              <a:pPr/>
              <a:t>35</a:t>
            </a:fld>
            <a:endParaRPr lang="en-CA"/>
          </a:p>
        </p:txBody>
      </p:sp>
      <p:sp>
        <p:nvSpPr>
          <p:cNvPr id="739332" name="Rectangle 4"/>
          <p:cNvSpPr>
            <a:spLocks noGrp="1" noChangeArrowheads="1"/>
          </p:cNvSpPr>
          <p:nvPr>
            <p:ph type="title"/>
          </p:nvPr>
        </p:nvSpPr>
        <p:spPr/>
        <p:txBody>
          <a:bodyPr/>
          <a:lstStyle/>
          <a:p>
            <a:r>
              <a:rPr lang="en-US"/>
              <a:t>Characterizing Schedules based on Serializability (4)</a:t>
            </a:r>
          </a:p>
        </p:txBody>
      </p:sp>
      <p:sp>
        <p:nvSpPr>
          <p:cNvPr id="739333" name="Rectangle 5"/>
          <p:cNvSpPr>
            <a:spLocks noGrp="1" noChangeArrowheads="1"/>
          </p:cNvSpPr>
          <p:nvPr>
            <p:ph type="body" idx="1"/>
          </p:nvPr>
        </p:nvSpPr>
        <p:spPr/>
        <p:txBody>
          <a:bodyPr/>
          <a:lstStyle/>
          <a:p>
            <a:r>
              <a:rPr lang="en-US"/>
              <a:t>Serializability is hard to check.</a:t>
            </a:r>
          </a:p>
          <a:p>
            <a:pPr lvl="1"/>
            <a:r>
              <a:rPr lang="en-US"/>
              <a:t>Interleaving of operations occurs in an operating system through some scheduler</a:t>
            </a:r>
          </a:p>
          <a:p>
            <a:pPr lvl="1"/>
            <a:r>
              <a:rPr lang="en-US"/>
              <a:t>Difficult to determine beforehand how the operations in a schedule will be interleaved.</a:t>
            </a:r>
          </a:p>
        </p:txBody>
      </p:sp>
    </p:spTree>
  </p:cSld>
  <p:clrMapOvr>
    <a:masterClrMapping/>
  </p:clrMapOvr>
  <p:transition xmlns:p14="http://schemas.microsoft.com/office/powerpoint/2010/mai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E23E413B-E9B0-2249-92B5-B52A1C31FD6A}" type="slidenum">
              <a:rPr lang="en-US"/>
              <a:pPr/>
              <a:t>36</a:t>
            </a:fld>
            <a:endParaRPr lang="en-CA"/>
          </a:p>
        </p:txBody>
      </p:sp>
      <p:sp>
        <p:nvSpPr>
          <p:cNvPr id="741380" name="Rectangle 4"/>
          <p:cNvSpPr>
            <a:spLocks noGrp="1" noChangeArrowheads="1"/>
          </p:cNvSpPr>
          <p:nvPr>
            <p:ph type="title"/>
          </p:nvPr>
        </p:nvSpPr>
        <p:spPr/>
        <p:txBody>
          <a:bodyPr/>
          <a:lstStyle/>
          <a:p>
            <a:r>
              <a:rPr lang="en-US"/>
              <a:t>Characterizing Schedules based on Serializability (5)</a:t>
            </a:r>
          </a:p>
        </p:txBody>
      </p:sp>
      <p:sp>
        <p:nvSpPr>
          <p:cNvPr id="741381" name="Rectangle 5"/>
          <p:cNvSpPr>
            <a:spLocks noGrp="1" noChangeArrowheads="1"/>
          </p:cNvSpPr>
          <p:nvPr>
            <p:ph type="body" idx="1"/>
          </p:nvPr>
        </p:nvSpPr>
        <p:spPr/>
        <p:txBody>
          <a:bodyPr/>
          <a:lstStyle/>
          <a:p>
            <a:pPr>
              <a:lnSpc>
                <a:spcPct val="80000"/>
              </a:lnSpc>
              <a:buFont typeface="Wingdings" charset="0"/>
              <a:buNone/>
            </a:pPr>
            <a:r>
              <a:rPr lang="en-US"/>
              <a:t>Practical approach:</a:t>
            </a:r>
          </a:p>
          <a:p>
            <a:pPr>
              <a:lnSpc>
                <a:spcPct val="80000"/>
              </a:lnSpc>
            </a:pPr>
            <a:r>
              <a:rPr lang="en-US"/>
              <a:t>Come up with methods (protocols) to ensure serializability. </a:t>
            </a:r>
          </a:p>
          <a:p>
            <a:pPr>
              <a:lnSpc>
                <a:spcPct val="80000"/>
              </a:lnSpc>
            </a:pPr>
            <a:r>
              <a:rPr lang="en-US"/>
              <a:t>It’s not possible to determine when a schedule begins and when it ends.</a:t>
            </a:r>
          </a:p>
          <a:p>
            <a:pPr lvl="1">
              <a:lnSpc>
                <a:spcPct val="80000"/>
              </a:lnSpc>
            </a:pPr>
            <a:r>
              <a:rPr lang="en-US"/>
              <a:t>Hence, we reduce the problem of checking the whole schedule to checking only a </a:t>
            </a:r>
            <a:r>
              <a:rPr lang="en-US" b="1"/>
              <a:t>committed</a:t>
            </a:r>
            <a:r>
              <a:rPr lang="en-US"/>
              <a:t> </a:t>
            </a:r>
            <a:r>
              <a:rPr lang="en-US" b="1"/>
              <a:t>project</a:t>
            </a:r>
            <a:r>
              <a:rPr lang="en-US"/>
              <a:t> of the schedule (i.e. operations from only the committed transactions.)</a:t>
            </a:r>
          </a:p>
          <a:p>
            <a:pPr>
              <a:lnSpc>
                <a:spcPct val="80000"/>
              </a:lnSpc>
            </a:pPr>
            <a:r>
              <a:rPr lang="en-US"/>
              <a:t>Current approach used in most DBMSs: </a:t>
            </a:r>
          </a:p>
          <a:p>
            <a:pPr lvl="1">
              <a:lnSpc>
                <a:spcPct val="80000"/>
              </a:lnSpc>
            </a:pPr>
            <a:r>
              <a:rPr lang="en-US"/>
              <a:t>Use of locks with two phase locking</a:t>
            </a:r>
          </a:p>
        </p:txBody>
      </p:sp>
    </p:spTree>
  </p:cSld>
  <p:clrMapOvr>
    <a:masterClrMapping/>
  </p:clrMapOvr>
  <p:transition xmlns:p14="http://schemas.microsoft.com/office/powerpoint/2010/mai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D1258F64-2CBA-FF4D-A230-550BB8CEB70F}" type="slidenum">
              <a:rPr lang="en-US"/>
              <a:pPr/>
              <a:t>37</a:t>
            </a:fld>
            <a:endParaRPr lang="en-CA"/>
          </a:p>
        </p:txBody>
      </p:sp>
      <p:sp>
        <p:nvSpPr>
          <p:cNvPr id="743428" name="Rectangle 4"/>
          <p:cNvSpPr>
            <a:spLocks noGrp="1" noChangeArrowheads="1"/>
          </p:cNvSpPr>
          <p:nvPr>
            <p:ph type="title"/>
          </p:nvPr>
        </p:nvSpPr>
        <p:spPr/>
        <p:txBody>
          <a:bodyPr/>
          <a:lstStyle/>
          <a:p>
            <a:r>
              <a:rPr lang="en-US"/>
              <a:t>Characterizing Schedules based on Serializability (6)</a:t>
            </a:r>
          </a:p>
        </p:txBody>
      </p:sp>
      <p:sp>
        <p:nvSpPr>
          <p:cNvPr id="743429" name="Rectangle 5"/>
          <p:cNvSpPr>
            <a:spLocks noGrp="1" noChangeArrowheads="1"/>
          </p:cNvSpPr>
          <p:nvPr>
            <p:ph type="body" idx="1"/>
          </p:nvPr>
        </p:nvSpPr>
        <p:spPr/>
        <p:txBody>
          <a:bodyPr/>
          <a:lstStyle/>
          <a:p>
            <a:r>
              <a:rPr lang="en-US"/>
              <a:t>View equivalence:</a:t>
            </a:r>
          </a:p>
          <a:p>
            <a:pPr lvl="1"/>
            <a:r>
              <a:rPr lang="en-US"/>
              <a:t>A less restrictive definition of equivalence of schedules  </a:t>
            </a:r>
          </a:p>
          <a:p>
            <a:endParaRPr lang="en-US"/>
          </a:p>
          <a:p>
            <a:r>
              <a:rPr lang="en-US"/>
              <a:t>View serializability:</a:t>
            </a:r>
          </a:p>
          <a:p>
            <a:pPr lvl="1"/>
            <a:r>
              <a:rPr lang="en-US"/>
              <a:t>Definition of serializability based on view equivalence. </a:t>
            </a:r>
          </a:p>
          <a:p>
            <a:pPr lvl="1"/>
            <a:r>
              <a:rPr lang="en-US"/>
              <a:t>A schedule is </a:t>
            </a:r>
            <a:r>
              <a:rPr lang="en-US" i="1"/>
              <a:t>view</a:t>
            </a:r>
            <a:r>
              <a:rPr lang="en-US"/>
              <a:t> </a:t>
            </a:r>
            <a:r>
              <a:rPr lang="en-US" i="1"/>
              <a:t>serializable</a:t>
            </a:r>
            <a:r>
              <a:rPr lang="en-US"/>
              <a:t> if it is </a:t>
            </a:r>
            <a:r>
              <a:rPr lang="en-US" i="1"/>
              <a:t>view</a:t>
            </a:r>
            <a:r>
              <a:rPr lang="en-US"/>
              <a:t> </a:t>
            </a:r>
            <a:r>
              <a:rPr lang="en-US" i="1"/>
              <a:t>equivalent</a:t>
            </a:r>
            <a:r>
              <a:rPr lang="en-US"/>
              <a:t> to a serial schedule. </a:t>
            </a:r>
          </a:p>
        </p:txBody>
      </p:sp>
    </p:spTree>
  </p:cSld>
  <p:clrMapOvr>
    <a:masterClrMapping/>
  </p:clrMapOvr>
  <p:transition xmlns:p14="http://schemas.microsoft.com/office/powerpoint/2010/mai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412428EB-B11B-CB42-86E8-A47F6B664ADF}" type="slidenum">
              <a:rPr lang="en-US"/>
              <a:pPr/>
              <a:t>38</a:t>
            </a:fld>
            <a:endParaRPr lang="en-CA"/>
          </a:p>
        </p:txBody>
      </p:sp>
      <p:sp>
        <p:nvSpPr>
          <p:cNvPr id="745476" name="Rectangle 4"/>
          <p:cNvSpPr>
            <a:spLocks noGrp="1" noChangeArrowheads="1"/>
          </p:cNvSpPr>
          <p:nvPr>
            <p:ph type="title"/>
          </p:nvPr>
        </p:nvSpPr>
        <p:spPr/>
        <p:txBody>
          <a:bodyPr/>
          <a:lstStyle/>
          <a:p>
            <a:r>
              <a:rPr lang="en-US"/>
              <a:t>Characterizing Schedules based on Serializability (7)</a:t>
            </a:r>
          </a:p>
        </p:txBody>
      </p:sp>
      <p:sp>
        <p:nvSpPr>
          <p:cNvPr id="745477" name="Rectangle 5"/>
          <p:cNvSpPr>
            <a:spLocks noGrp="1" noChangeArrowheads="1"/>
          </p:cNvSpPr>
          <p:nvPr>
            <p:ph type="body" idx="1"/>
          </p:nvPr>
        </p:nvSpPr>
        <p:spPr/>
        <p:txBody>
          <a:bodyPr/>
          <a:lstStyle/>
          <a:p>
            <a:pPr marL="533400" indent="-533400">
              <a:lnSpc>
                <a:spcPct val="80000"/>
              </a:lnSpc>
            </a:pPr>
            <a:r>
              <a:rPr lang="en-US" sz="2400"/>
              <a:t>Two schedules are said to be view equivalent if the following three conditions hold:</a:t>
            </a:r>
          </a:p>
          <a:p>
            <a:pPr marL="952500" lvl="1" indent="-495300">
              <a:lnSpc>
                <a:spcPct val="80000"/>
              </a:lnSpc>
              <a:buSzTx/>
              <a:buFont typeface="Wingdings" charset="0"/>
              <a:buAutoNum type="arabicPeriod"/>
            </a:pPr>
            <a:r>
              <a:rPr lang="en-US" sz="2100"/>
              <a:t>The same set of transactions participates in S and S’, and S and S’ include the same operations of those transactions.</a:t>
            </a:r>
          </a:p>
          <a:p>
            <a:pPr marL="952500" lvl="1" indent="-495300">
              <a:lnSpc>
                <a:spcPct val="80000"/>
              </a:lnSpc>
              <a:buSzTx/>
              <a:buFont typeface="Wingdings" charset="0"/>
              <a:buAutoNum type="arabicPeriod"/>
            </a:pPr>
            <a:r>
              <a:rPr lang="en-US" sz="2100"/>
              <a:t>For any operation Ri(X) of Ti in S, if the value of X read by the operation has been written by an operation Wj(X) of Tj (or if it is the original value of X before the schedule started), the same condition must hold for the value of X read by operation Ri(X) of Ti in S’.</a:t>
            </a:r>
          </a:p>
          <a:p>
            <a:pPr marL="952500" lvl="1" indent="-495300">
              <a:lnSpc>
                <a:spcPct val="80000"/>
              </a:lnSpc>
              <a:buSzTx/>
              <a:buFont typeface="Wingdings" charset="0"/>
              <a:buAutoNum type="arabicPeriod"/>
            </a:pPr>
            <a:r>
              <a:rPr lang="en-US" sz="2100"/>
              <a:t>If the operation Wk(Y) of Tk is the last operation to write item Y in S, then Wk(Y) of Tk must also be the last operation to write item Y in S’. </a:t>
            </a:r>
          </a:p>
        </p:txBody>
      </p:sp>
    </p:spTree>
  </p:cSld>
  <p:clrMapOvr>
    <a:masterClrMapping/>
  </p:clrMapOvr>
  <p:transition xmlns:p14="http://schemas.microsoft.com/office/powerpoint/2010/mai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F3AB5E0A-FDCE-FC4E-8E94-DAFA4F890886}" type="slidenum">
              <a:rPr lang="en-US"/>
              <a:pPr/>
              <a:t>39</a:t>
            </a:fld>
            <a:endParaRPr lang="en-CA"/>
          </a:p>
        </p:txBody>
      </p:sp>
      <p:sp>
        <p:nvSpPr>
          <p:cNvPr id="747524" name="Rectangle 4"/>
          <p:cNvSpPr>
            <a:spLocks noGrp="1" noChangeArrowheads="1"/>
          </p:cNvSpPr>
          <p:nvPr>
            <p:ph type="title"/>
          </p:nvPr>
        </p:nvSpPr>
        <p:spPr/>
        <p:txBody>
          <a:bodyPr/>
          <a:lstStyle/>
          <a:p>
            <a:r>
              <a:rPr lang="en-US"/>
              <a:t>Characterizing Schedules based on Serializability (8)</a:t>
            </a:r>
          </a:p>
        </p:txBody>
      </p:sp>
      <p:sp>
        <p:nvSpPr>
          <p:cNvPr id="747525" name="Rectangle 5"/>
          <p:cNvSpPr>
            <a:spLocks noGrp="1" noChangeArrowheads="1"/>
          </p:cNvSpPr>
          <p:nvPr>
            <p:ph type="body" idx="1"/>
          </p:nvPr>
        </p:nvSpPr>
        <p:spPr/>
        <p:txBody>
          <a:bodyPr/>
          <a:lstStyle/>
          <a:p>
            <a:r>
              <a:rPr lang="en-US"/>
              <a:t>The premise behind view equivalence:</a:t>
            </a:r>
          </a:p>
          <a:p>
            <a:pPr lvl="1"/>
            <a:r>
              <a:rPr lang="en-US"/>
              <a:t>As long as each read operation of a transaction reads the result of </a:t>
            </a:r>
            <a:r>
              <a:rPr lang="en-US" i="1"/>
              <a:t>the same write operation</a:t>
            </a:r>
            <a:r>
              <a:rPr lang="en-US"/>
              <a:t> in both schedules, the write operations of each transaction must produce the same results.</a:t>
            </a:r>
          </a:p>
          <a:p>
            <a:pPr lvl="1"/>
            <a:r>
              <a:rPr lang="en-US"/>
              <a:t>“</a:t>
            </a:r>
            <a:r>
              <a:rPr lang="en-US" b="1"/>
              <a:t>The view</a:t>
            </a:r>
            <a:r>
              <a:rPr lang="en-US"/>
              <a:t>”: the read operations are said to see </a:t>
            </a:r>
            <a:r>
              <a:rPr lang="en-US" i="1"/>
              <a:t>the same view</a:t>
            </a:r>
            <a:r>
              <a:rPr lang="en-US"/>
              <a:t> in both schedules.</a:t>
            </a:r>
          </a:p>
        </p:txBody>
      </p:sp>
    </p:spTree>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09AEAD39-4259-024F-A395-F7D7086B197F}" type="slidenum">
              <a:rPr lang="en-US"/>
              <a:pPr/>
              <a:t>4</a:t>
            </a:fld>
            <a:endParaRPr lang="en-CA"/>
          </a:p>
        </p:txBody>
      </p:sp>
      <p:sp>
        <p:nvSpPr>
          <p:cNvPr id="671748" name="Rectangle 4"/>
          <p:cNvSpPr>
            <a:spLocks noGrp="1" noChangeArrowheads="1"/>
          </p:cNvSpPr>
          <p:nvPr>
            <p:ph type="title"/>
          </p:nvPr>
        </p:nvSpPr>
        <p:spPr/>
        <p:txBody>
          <a:bodyPr/>
          <a:lstStyle/>
          <a:p>
            <a:r>
              <a:rPr lang="en-US"/>
              <a:t>1 Introduction to Transaction Processing (1)</a:t>
            </a:r>
          </a:p>
        </p:txBody>
      </p:sp>
      <p:sp>
        <p:nvSpPr>
          <p:cNvPr id="671749" name="Rectangle 5"/>
          <p:cNvSpPr>
            <a:spLocks noGrp="1" noChangeArrowheads="1"/>
          </p:cNvSpPr>
          <p:nvPr>
            <p:ph type="body" idx="1"/>
          </p:nvPr>
        </p:nvSpPr>
        <p:spPr/>
        <p:txBody>
          <a:bodyPr/>
          <a:lstStyle/>
          <a:p>
            <a:pPr>
              <a:lnSpc>
                <a:spcPct val="80000"/>
              </a:lnSpc>
            </a:pPr>
            <a:r>
              <a:rPr lang="en-US" b="1"/>
              <a:t>Single-User System</a:t>
            </a:r>
            <a:r>
              <a:rPr lang="en-US"/>
              <a:t>:</a:t>
            </a:r>
          </a:p>
          <a:p>
            <a:pPr lvl="1">
              <a:lnSpc>
                <a:spcPct val="80000"/>
              </a:lnSpc>
            </a:pPr>
            <a:r>
              <a:rPr lang="en-US"/>
              <a:t>At most one user at a time can use the system. </a:t>
            </a:r>
          </a:p>
          <a:p>
            <a:pPr>
              <a:lnSpc>
                <a:spcPct val="80000"/>
              </a:lnSpc>
            </a:pPr>
            <a:r>
              <a:rPr lang="en-US" b="1"/>
              <a:t>Multiuser System</a:t>
            </a:r>
            <a:r>
              <a:rPr lang="en-US"/>
              <a:t>:</a:t>
            </a:r>
          </a:p>
          <a:p>
            <a:pPr lvl="1">
              <a:lnSpc>
                <a:spcPct val="80000"/>
              </a:lnSpc>
            </a:pPr>
            <a:r>
              <a:rPr lang="en-US"/>
              <a:t>Many users can access the system concurrently.</a:t>
            </a:r>
          </a:p>
          <a:p>
            <a:pPr>
              <a:lnSpc>
                <a:spcPct val="80000"/>
              </a:lnSpc>
            </a:pPr>
            <a:r>
              <a:rPr lang="en-US" b="1"/>
              <a:t>Concurrency</a:t>
            </a:r>
          </a:p>
          <a:p>
            <a:pPr lvl="1">
              <a:lnSpc>
                <a:spcPct val="80000"/>
              </a:lnSpc>
            </a:pPr>
            <a:r>
              <a:rPr lang="en-US" b="1"/>
              <a:t>Interleaved processing</a:t>
            </a:r>
            <a:r>
              <a:rPr lang="en-US"/>
              <a:t>:</a:t>
            </a:r>
          </a:p>
          <a:p>
            <a:pPr lvl="2">
              <a:lnSpc>
                <a:spcPct val="80000"/>
              </a:lnSpc>
            </a:pPr>
            <a:r>
              <a:rPr lang="en-US"/>
              <a:t>Concurrent execution of processes is interleaved in a single CPU</a:t>
            </a:r>
          </a:p>
          <a:p>
            <a:pPr lvl="1">
              <a:lnSpc>
                <a:spcPct val="80000"/>
              </a:lnSpc>
            </a:pPr>
            <a:r>
              <a:rPr lang="en-US" b="1"/>
              <a:t>Parallel processing</a:t>
            </a:r>
            <a:r>
              <a:rPr lang="en-US"/>
              <a:t>:</a:t>
            </a:r>
          </a:p>
          <a:p>
            <a:pPr lvl="2">
              <a:lnSpc>
                <a:spcPct val="80000"/>
              </a:lnSpc>
            </a:pPr>
            <a:r>
              <a:rPr lang="en-US"/>
              <a:t>Processes are concurrently executed in multiple CPUs. </a:t>
            </a:r>
          </a:p>
        </p:txBody>
      </p:sp>
    </p:spTree>
  </p:cSld>
  <p:clrMapOvr>
    <a:masterClrMapping/>
  </p:clrMapOvr>
  <p:transition xmlns:p14="http://schemas.microsoft.com/office/powerpoint/2010/mai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5ECD9E0D-E9BA-0848-BC75-317A62D8D9AC}" type="slidenum">
              <a:rPr lang="en-US"/>
              <a:pPr/>
              <a:t>40</a:t>
            </a:fld>
            <a:endParaRPr lang="en-CA"/>
          </a:p>
        </p:txBody>
      </p:sp>
      <p:sp>
        <p:nvSpPr>
          <p:cNvPr id="749572" name="Rectangle 4"/>
          <p:cNvSpPr>
            <a:spLocks noGrp="1" noChangeArrowheads="1"/>
          </p:cNvSpPr>
          <p:nvPr>
            <p:ph type="title"/>
          </p:nvPr>
        </p:nvSpPr>
        <p:spPr/>
        <p:txBody>
          <a:bodyPr/>
          <a:lstStyle/>
          <a:p>
            <a:r>
              <a:rPr lang="en-US"/>
              <a:t>Characterizing Schedules based on Serializability (9)</a:t>
            </a:r>
          </a:p>
        </p:txBody>
      </p:sp>
      <p:sp>
        <p:nvSpPr>
          <p:cNvPr id="749573" name="Rectangle 5"/>
          <p:cNvSpPr>
            <a:spLocks noGrp="1" noChangeArrowheads="1"/>
          </p:cNvSpPr>
          <p:nvPr>
            <p:ph type="body" idx="1"/>
          </p:nvPr>
        </p:nvSpPr>
        <p:spPr/>
        <p:txBody>
          <a:bodyPr/>
          <a:lstStyle/>
          <a:p>
            <a:pPr>
              <a:lnSpc>
                <a:spcPct val="80000"/>
              </a:lnSpc>
            </a:pPr>
            <a:r>
              <a:rPr lang="en-US" b="1"/>
              <a:t>Relationship between</a:t>
            </a:r>
            <a:r>
              <a:rPr lang="en-US"/>
              <a:t> </a:t>
            </a:r>
            <a:r>
              <a:rPr lang="en-US" b="1"/>
              <a:t>view and conflict equivalence</a:t>
            </a:r>
            <a:r>
              <a:rPr lang="en-US"/>
              <a:t>:</a:t>
            </a:r>
          </a:p>
          <a:p>
            <a:pPr lvl="1">
              <a:lnSpc>
                <a:spcPct val="80000"/>
              </a:lnSpc>
            </a:pPr>
            <a:r>
              <a:rPr lang="en-US"/>
              <a:t>The two are same under </a:t>
            </a:r>
            <a:r>
              <a:rPr lang="en-US" b="1"/>
              <a:t>constrained write assumption</a:t>
            </a:r>
            <a:r>
              <a:rPr lang="en-US"/>
              <a:t> which assumes that if T writes X, it is constrained by the value of X it read; i.e., new X  = f(old X)</a:t>
            </a:r>
          </a:p>
          <a:p>
            <a:pPr lvl="1">
              <a:lnSpc>
                <a:spcPct val="80000"/>
              </a:lnSpc>
            </a:pPr>
            <a:r>
              <a:rPr lang="en-US"/>
              <a:t>Conflict serializability is </a:t>
            </a:r>
            <a:r>
              <a:rPr lang="en-US" b="1"/>
              <a:t>stricter</a:t>
            </a:r>
            <a:r>
              <a:rPr lang="en-US"/>
              <a:t> than view serializability. With unconstrained write (or blind write), a schedule that is view serializable is not necessarily conflict serializable.</a:t>
            </a:r>
          </a:p>
          <a:p>
            <a:pPr lvl="1">
              <a:lnSpc>
                <a:spcPct val="80000"/>
              </a:lnSpc>
            </a:pPr>
            <a:r>
              <a:rPr lang="en-US"/>
              <a:t>Any conflict serializable schedule is also view serializable, but not vice versa. </a:t>
            </a:r>
          </a:p>
        </p:txBody>
      </p:sp>
    </p:spTree>
  </p:cSld>
  <p:clrMapOvr>
    <a:masterClrMapping/>
  </p:clrMapOvr>
  <p:transition xmlns:p14="http://schemas.microsoft.com/office/powerpoint/2010/mai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C04BA5EB-9A5F-6C41-AEEB-1FBBBBA3392D}" type="slidenum">
              <a:rPr lang="en-US"/>
              <a:pPr/>
              <a:t>41</a:t>
            </a:fld>
            <a:endParaRPr lang="en-CA"/>
          </a:p>
        </p:txBody>
      </p:sp>
      <p:sp>
        <p:nvSpPr>
          <p:cNvPr id="751620" name="Rectangle 4"/>
          <p:cNvSpPr>
            <a:spLocks noGrp="1" noChangeArrowheads="1"/>
          </p:cNvSpPr>
          <p:nvPr>
            <p:ph type="title"/>
          </p:nvPr>
        </p:nvSpPr>
        <p:spPr/>
        <p:txBody>
          <a:bodyPr/>
          <a:lstStyle/>
          <a:p>
            <a:r>
              <a:rPr lang="en-US"/>
              <a:t>Characterizing Schedules based on Serializability (10)</a:t>
            </a:r>
          </a:p>
        </p:txBody>
      </p:sp>
      <p:sp>
        <p:nvSpPr>
          <p:cNvPr id="751621" name="Rectangle 5"/>
          <p:cNvSpPr>
            <a:spLocks noGrp="1" noChangeArrowheads="1"/>
          </p:cNvSpPr>
          <p:nvPr>
            <p:ph type="body" idx="1"/>
          </p:nvPr>
        </p:nvSpPr>
        <p:spPr/>
        <p:txBody>
          <a:bodyPr/>
          <a:lstStyle/>
          <a:p>
            <a:pPr>
              <a:lnSpc>
                <a:spcPct val="80000"/>
              </a:lnSpc>
            </a:pPr>
            <a:r>
              <a:rPr lang="en-US" sz="2400"/>
              <a:t>Relationship between view and conflict equivalence (cont):</a:t>
            </a:r>
          </a:p>
          <a:p>
            <a:pPr lvl="1">
              <a:lnSpc>
                <a:spcPct val="80000"/>
              </a:lnSpc>
            </a:pPr>
            <a:r>
              <a:rPr lang="en-US" sz="2100"/>
              <a:t>Consider the following schedule of three transactions </a:t>
            </a:r>
          </a:p>
          <a:p>
            <a:pPr lvl="2">
              <a:lnSpc>
                <a:spcPct val="80000"/>
              </a:lnSpc>
            </a:pPr>
            <a:r>
              <a:rPr lang="en-US" sz="2000"/>
              <a:t>T1: r1(X), w1(X); 	T2: w2(X); 	and  	T3: w3(X):</a:t>
            </a:r>
          </a:p>
          <a:p>
            <a:pPr lvl="1">
              <a:lnSpc>
                <a:spcPct val="80000"/>
              </a:lnSpc>
            </a:pPr>
            <a:r>
              <a:rPr lang="en-US" sz="2100"/>
              <a:t>Schedule Sa: r1(X); w2(X); w1(X); w3(X); c1; c2; c3;</a:t>
            </a:r>
          </a:p>
          <a:p>
            <a:pPr>
              <a:lnSpc>
                <a:spcPct val="80000"/>
              </a:lnSpc>
            </a:pPr>
            <a:endParaRPr lang="en-US" sz="2400"/>
          </a:p>
          <a:p>
            <a:pPr>
              <a:lnSpc>
                <a:spcPct val="80000"/>
              </a:lnSpc>
            </a:pPr>
            <a:r>
              <a:rPr lang="en-US" sz="2400"/>
              <a:t>In Sa, the operations w2(X) and w3(X) are blind writes, since T1 and T3 do not read the value of X. </a:t>
            </a:r>
          </a:p>
          <a:p>
            <a:pPr lvl="1">
              <a:lnSpc>
                <a:spcPct val="80000"/>
              </a:lnSpc>
            </a:pPr>
            <a:r>
              <a:rPr lang="en-US" sz="2100"/>
              <a:t>Sa is view serializable, since it is view equivalent to the serial schedule T1, T2, T3.</a:t>
            </a:r>
          </a:p>
          <a:p>
            <a:pPr lvl="1">
              <a:lnSpc>
                <a:spcPct val="80000"/>
              </a:lnSpc>
            </a:pPr>
            <a:r>
              <a:rPr lang="en-US" sz="2100"/>
              <a:t>However, Sa is not conflict serializable, since it is not conflict equivalent to any serial schedule.</a:t>
            </a:r>
          </a:p>
        </p:txBody>
      </p:sp>
    </p:spTree>
  </p:cSld>
  <p:clrMapOvr>
    <a:masterClrMapping/>
  </p:clrMapOvr>
  <p:transition xmlns:p14="http://schemas.microsoft.com/office/powerpoint/2010/mai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E1AE3B86-CF43-1D43-8CA3-B709AC5BE817}" type="slidenum">
              <a:rPr lang="en-US"/>
              <a:pPr/>
              <a:t>42</a:t>
            </a:fld>
            <a:endParaRPr lang="en-CA"/>
          </a:p>
        </p:txBody>
      </p:sp>
      <p:sp>
        <p:nvSpPr>
          <p:cNvPr id="753668" name="Rectangle 4"/>
          <p:cNvSpPr>
            <a:spLocks noGrp="1" noChangeArrowheads="1"/>
          </p:cNvSpPr>
          <p:nvPr>
            <p:ph type="title"/>
          </p:nvPr>
        </p:nvSpPr>
        <p:spPr/>
        <p:txBody>
          <a:bodyPr/>
          <a:lstStyle/>
          <a:p>
            <a:r>
              <a:rPr lang="en-US"/>
              <a:t>Characterizing Schedules based on Serializability (11)</a:t>
            </a:r>
          </a:p>
        </p:txBody>
      </p:sp>
      <p:sp>
        <p:nvSpPr>
          <p:cNvPr id="753669" name="Rectangle 5"/>
          <p:cNvSpPr>
            <a:spLocks noGrp="1" noChangeArrowheads="1"/>
          </p:cNvSpPr>
          <p:nvPr>
            <p:ph type="body" idx="1"/>
          </p:nvPr>
        </p:nvSpPr>
        <p:spPr/>
        <p:txBody>
          <a:bodyPr/>
          <a:lstStyle/>
          <a:p>
            <a:pPr>
              <a:buFont typeface="Wingdings" charset="0"/>
              <a:buNone/>
            </a:pPr>
            <a:r>
              <a:rPr lang="en-US" b="1"/>
              <a:t>Testing for conflict serializability: Algorithm 17.1: </a:t>
            </a:r>
          </a:p>
          <a:p>
            <a:pPr lvl="1"/>
            <a:r>
              <a:rPr lang="en-US"/>
              <a:t>Looks at only read_Item (X) and write_Item (X) operations</a:t>
            </a:r>
          </a:p>
          <a:p>
            <a:pPr lvl="1"/>
            <a:r>
              <a:rPr lang="en-US"/>
              <a:t>Constructs a precedence graph (serialization graph) - a graph with directed edges </a:t>
            </a:r>
          </a:p>
          <a:p>
            <a:pPr lvl="1"/>
            <a:r>
              <a:rPr lang="en-US"/>
              <a:t>An edge is created from Ti  to  Tj if one of the operations in  Ti  appears before a conflicting operation in Tj</a:t>
            </a:r>
          </a:p>
          <a:p>
            <a:pPr lvl="1"/>
            <a:r>
              <a:rPr lang="en-US"/>
              <a:t>The schedule is serializable if and only if the precedence graph has no cycles. </a:t>
            </a:r>
          </a:p>
        </p:txBody>
      </p:sp>
    </p:spTree>
  </p:cSld>
  <p:clrMapOvr>
    <a:masterClrMapping/>
  </p:clrMapOvr>
  <p:transition xmlns:p14="http://schemas.microsoft.com/office/powerpoint/2010/mai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Slide 17- </a:t>
            </a:r>
            <a:fld id="{946AD89D-7F08-7B46-BEC1-951D3753912C}" type="slidenum">
              <a:rPr lang="en-US"/>
              <a:pPr/>
              <a:t>43</a:t>
            </a:fld>
            <a:endParaRPr lang="en-CA"/>
          </a:p>
        </p:txBody>
      </p:sp>
      <p:sp>
        <p:nvSpPr>
          <p:cNvPr id="755717" name="Rectangle 5"/>
          <p:cNvSpPr>
            <a:spLocks noGrp="1" noChangeArrowheads="1"/>
          </p:cNvSpPr>
          <p:nvPr>
            <p:ph type="title"/>
          </p:nvPr>
        </p:nvSpPr>
        <p:spPr/>
        <p:txBody>
          <a:bodyPr/>
          <a:lstStyle/>
          <a:p>
            <a:r>
              <a:rPr lang="en-US"/>
              <a:t>Constructing the Precedence Graphs</a:t>
            </a:r>
          </a:p>
        </p:txBody>
      </p:sp>
      <p:sp>
        <p:nvSpPr>
          <p:cNvPr id="755722" name="Rectangle 10"/>
          <p:cNvSpPr>
            <a:spLocks noGrp="1" noChangeArrowheads="1"/>
          </p:cNvSpPr>
          <p:nvPr>
            <p:ph type="body" idx="1"/>
          </p:nvPr>
        </p:nvSpPr>
        <p:spPr>
          <a:xfrm>
            <a:off x="492125" y="1501775"/>
            <a:ext cx="8042275" cy="1698625"/>
          </a:xfrm>
          <a:noFill/>
          <a:ln/>
        </p:spPr>
        <p:txBody>
          <a:bodyPr/>
          <a:lstStyle/>
          <a:p>
            <a:pPr>
              <a:lnSpc>
                <a:spcPct val="80000"/>
              </a:lnSpc>
            </a:pPr>
            <a:r>
              <a:rPr lang="en-US" sz="1600"/>
              <a:t>FIGURE 17.7 Constructing the precedence graphs for schedules A and D from Figure 17.5 to test for conflict serializability.</a:t>
            </a:r>
          </a:p>
          <a:p>
            <a:pPr lvl="1">
              <a:lnSpc>
                <a:spcPct val="80000"/>
              </a:lnSpc>
            </a:pPr>
            <a:r>
              <a:rPr lang="en-US" sz="1500"/>
              <a:t>(a) Precedence graph for serial schedule A.</a:t>
            </a:r>
          </a:p>
          <a:p>
            <a:pPr lvl="1">
              <a:lnSpc>
                <a:spcPct val="80000"/>
              </a:lnSpc>
            </a:pPr>
            <a:r>
              <a:rPr lang="en-US" sz="1500"/>
              <a:t>(b) Precedence graph for serial schedule B.</a:t>
            </a:r>
          </a:p>
          <a:p>
            <a:pPr lvl="1">
              <a:lnSpc>
                <a:spcPct val="80000"/>
              </a:lnSpc>
            </a:pPr>
            <a:r>
              <a:rPr lang="en-US" sz="1500"/>
              <a:t>(c) Precedence graph for schedule C (not serializable). </a:t>
            </a:r>
          </a:p>
          <a:p>
            <a:pPr lvl="1">
              <a:lnSpc>
                <a:spcPct val="80000"/>
              </a:lnSpc>
            </a:pPr>
            <a:r>
              <a:rPr lang="en-US" sz="1500"/>
              <a:t>(d) Precedence graph for schedule D (serializable, equivalent to schedule A).</a:t>
            </a:r>
          </a:p>
        </p:txBody>
      </p:sp>
      <p:pic>
        <p:nvPicPr>
          <p:cNvPr id="755723"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040063"/>
            <a:ext cx="7620000" cy="3589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ransition xmlns:p14="http://schemas.microsoft.com/office/powerpoint/2010/mai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4B311A89-4E05-E54E-8595-3A2DF606E162}" type="slidenum">
              <a:rPr lang="en-US"/>
              <a:pPr/>
              <a:t>44</a:t>
            </a:fld>
            <a:endParaRPr lang="en-CA"/>
          </a:p>
        </p:txBody>
      </p:sp>
      <p:sp>
        <p:nvSpPr>
          <p:cNvPr id="757765" name="Rectangle 5"/>
          <p:cNvSpPr>
            <a:spLocks noGrp="1" noChangeArrowheads="1"/>
          </p:cNvSpPr>
          <p:nvPr>
            <p:ph type="title"/>
          </p:nvPr>
        </p:nvSpPr>
        <p:spPr/>
        <p:txBody>
          <a:bodyPr/>
          <a:lstStyle/>
          <a:p>
            <a:r>
              <a:rPr lang="en-US"/>
              <a:t>Another example of serializability Testing</a:t>
            </a:r>
          </a:p>
        </p:txBody>
      </p:sp>
      <p:pic>
        <p:nvPicPr>
          <p:cNvPr id="757769" name="Picture 9" descr="fig17_08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819400"/>
            <a:ext cx="8610600" cy="17478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3AEBD54F-C0F9-6944-9629-9603BF1762C5}" type="slidenum">
              <a:rPr lang="en-US"/>
              <a:pPr/>
              <a:t>45</a:t>
            </a:fld>
            <a:endParaRPr lang="en-CA"/>
          </a:p>
        </p:txBody>
      </p:sp>
      <p:sp>
        <p:nvSpPr>
          <p:cNvPr id="759813" name="Rectangle 5"/>
          <p:cNvSpPr>
            <a:spLocks noGrp="1" noChangeArrowheads="1"/>
          </p:cNvSpPr>
          <p:nvPr>
            <p:ph type="title"/>
          </p:nvPr>
        </p:nvSpPr>
        <p:spPr/>
        <p:txBody>
          <a:bodyPr/>
          <a:lstStyle/>
          <a:p>
            <a:r>
              <a:rPr lang="en-US"/>
              <a:t>Another Example of Serializability Testing</a:t>
            </a:r>
          </a:p>
        </p:txBody>
      </p:sp>
      <p:pic>
        <p:nvPicPr>
          <p:cNvPr id="759817" name="Picture 9" descr="fig17_08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09800"/>
            <a:ext cx="8213725" cy="34337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4FAA03AF-D33E-0248-AE8D-19E21ABEC21E}" type="slidenum">
              <a:rPr lang="en-US"/>
              <a:pPr/>
              <a:t>46</a:t>
            </a:fld>
            <a:endParaRPr lang="en-CA"/>
          </a:p>
        </p:txBody>
      </p:sp>
      <p:sp>
        <p:nvSpPr>
          <p:cNvPr id="761861" name="Rectangle 5"/>
          <p:cNvSpPr>
            <a:spLocks noGrp="1" noChangeArrowheads="1"/>
          </p:cNvSpPr>
          <p:nvPr>
            <p:ph type="title"/>
          </p:nvPr>
        </p:nvSpPr>
        <p:spPr/>
        <p:txBody>
          <a:bodyPr/>
          <a:lstStyle/>
          <a:p>
            <a:r>
              <a:rPr lang="en-US"/>
              <a:t>Another Example of Serializability Testing</a:t>
            </a:r>
          </a:p>
        </p:txBody>
      </p:sp>
      <p:pic>
        <p:nvPicPr>
          <p:cNvPr id="761865" name="Picture 9" descr="fig17_08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286000"/>
            <a:ext cx="8382000" cy="33924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A22D4437-03A4-EA43-B9C5-B635A0F8FBD2}" type="slidenum">
              <a:rPr lang="en-US"/>
              <a:pPr/>
              <a:t>47</a:t>
            </a:fld>
            <a:endParaRPr lang="en-CA"/>
          </a:p>
        </p:txBody>
      </p:sp>
      <p:sp>
        <p:nvSpPr>
          <p:cNvPr id="763908" name="Rectangle 4"/>
          <p:cNvSpPr>
            <a:spLocks noGrp="1" noChangeArrowheads="1"/>
          </p:cNvSpPr>
          <p:nvPr>
            <p:ph type="title"/>
          </p:nvPr>
        </p:nvSpPr>
        <p:spPr/>
        <p:txBody>
          <a:bodyPr/>
          <a:lstStyle/>
          <a:p>
            <a:r>
              <a:rPr lang="en-US"/>
              <a:t>Characterizing Schedules based on Serializability (14)</a:t>
            </a:r>
          </a:p>
        </p:txBody>
      </p:sp>
      <p:sp>
        <p:nvSpPr>
          <p:cNvPr id="763909" name="Rectangle 5"/>
          <p:cNvSpPr>
            <a:spLocks noGrp="1" noChangeArrowheads="1"/>
          </p:cNvSpPr>
          <p:nvPr>
            <p:ph type="body" idx="1"/>
          </p:nvPr>
        </p:nvSpPr>
        <p:spPr/>
        <p:txBody>
          <a:bodyPr/>
          <a:lstStyle/>
          <a:p>
            <a:pPr>
              <a:buFont typeface="Wingdings" charset="0"/>
              <a:buNone/>
            </a:pPr>
            <a:r>
              <a:rPr lang="en-US" b="1"/>
              <a:t>Other Types of Equivalence of Schedules </a:t>
            </a:r>
          </a:p>
          <a:p>
            <a:r>
              <a:rPr lang="en-US"/>
              <a:t>Under special </a:t>
            </a:r>
            <a:r>
              <a:rPr lang="en-US" b="1"/>
              <a:t>semantic</a:t>
            </a:r>
            <a:r>
              <a:rPr lang="en-US"/>
              <a:t> </a:t>
            </a:r>
            <a:r>
              <a:rPr lang="en-US" b="1"/>
              <a:t>constraints</a:t>
            </a:r>
            <a:r>
              <a:rPr lang="en-US"/>
              <a:t>, schedules that are otherwise not conflict serializable may work correctly.</a:t>
            </a:r>
          </a:p>
          <a:p>
            <a:pPr lvl="1"/>
            <a:r>
              <a:rPr lang="en-US"/>
              <a:t>Using commutative operations of addition and subtraction (which can be done in any order) certain non-serializable transactions may work correctly </a:t>
            </a:r>
          </a:p>
        </p:txBody>
      </p:sp>
    </p:spTree>
  </p:cSld>
  <p:clrMapOvr>
    <a:masterClrMapping/>
  </p:clrMapOvr>
  <p:transition xmlns:p14="http://schemas.microsoft.com/office/powerpoint/2010/mai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676BBE62-C471-DD4F-8BA0-27F8119169F7}" type="slidenum">
              <a:rPr lang="en-US"/>
              <a:pPr/>
              <a:t>48</a:t>
            </a:fld>
            <a:endParaRPr lang="en-CA"/>
          </a:p>
        </p:txBody>
      </p:sp>
      <p:sp>
        <p:nvSpPr>
          <p:cNvPr id="765956" name="Rectangle 4"/>
          <p:cNvSpPr>
            <a:spLocks noGrp="1" noChangeArrowheads="1"/>
          </p:cNvSpPr>
          <p:nvPr>
            <p:ph type="title"/>
          </p:nvPr>
        </p:nvSpPr>
        <p:spPr/>
        <p:txBody>
          <a:bodyPr/>
          <a:lstStyle/>
          <a:p>
            <a:r>
              <a:rPr lang="en-US"/>
              <a:t>Characterizing Schedules based on Serializability (15)</a:t>
            </a:r>
          </a:p>
        </p:txBody>
      </p:sp>
      <p:sp>
        <p:nvSpPr>
          <p:cNvPr id="765957" name="Rectangle 5"/>
          <p:cNvSpPr>
            <a:spLocks noGrp="1" noChangeArrowheads="1"/>
          </p:cNvSpPr>
          <p:nvPr>
            <p:ph type="body" idx="1"/>
          </p:nvPr>
        </p:nvSpPr>
        <p:spPr/>
        <p:txBody>
          <a:bodyPr/>
          <a:lstStyle/>
          <a:p>
            <a:pPr>
              <a:lnSpc>
                <a:spcPct val="80000"/>
              </a:lnSpc>
              <a:buFont typeface="Wingdings" charset="0"/>
              <a:buNone/>
            </a:pPr>
            <a:r>
              <a:rPr lang="en-US" sz="2400"/>
              <a:t>Other Types of Equivalence of Schedules (contd.)</a:t>
            </a:r>
          </a:p>
          <a:p>
            <a:pPr>
              <a:lnSpc>
                <a:spcPct val="80000"/>
              </a:lnSpc>
            </a:pPr>
            <a:r>
              <a:rPr lang="en-US" sz="2400"/>
              <a:t>Example: bank credit / debit transactions on a given item are </a:t>
            </a:r>
            <a:r>
              <a:rPr lang="en-US" sz="2400" b="1"/>
              <a:t>separable</a:t>
            </a:r>
            <a:r>
              <a:rPr lang="en-US" sz="2400"/>
              <a:t> and </a:t>
            </a:r>
            <a:r>
              <a:rPr lang="en-US" sz="2400" b="1"/>
              <a:t>commutative</a:t>
            </a:r>
            <a:r>
              <a:rPr lang="en-US" sz="2400"/>
              <a:t>.</a:t>
            </a:r>
          </a:p>
          <a:p>
            <a:pPr lvl="1">
              <a:lnSpc>
                <a:spcPct val="80000"/>
              </a:lnSpc>
            </a:pPr>
            <a:r>
              <a:rPr lang="en-US" sz="2100"/>
              <a:t>Consider the following schedule S for the two transactions:</a:t>
            </a:r>
          </a:p>
          <a:p>
            <a:pPr lvl="1">
              <a:lnSpc>
                <a:spcPct val="80000"/>
              </a:lnSpc>
            </a:pPr>
            <a:r>
              <a:rPr lang="en-US" sz="2100"/>
              <a:t>Sh : r1(X); w1(X); r2(Y); w2(Y); r1(Y); w1(Y); r2(X); w2(X);</a:t>
            </a:r>
          </a:p>
          <a:p>
            <a:pPr lvl="1">
              <a:lnSpc>
                <a:spcPct val="80000"/>
              </a:lnSpc>
            </a:pPr>
            <a:r>
              <a:rPr lang="en-US" sz="2100"/>
              <a:t>Using conflict serializability, it is </a:t>
            </a:r>
            <a:r>
              <a:rPr lang="en-US" sz="2100" b="1"/>
              <a:t>not serializable</a:t>
            </a:r>
            <a:r>
              <a:rPr lang="en-US" sz="2100"/>
              <a:t>.</a:t>
            </a:r>
          </a:p>
          <a:p>
            <a:pPr lvl="1">
              <a:lnSpc>
                <a:spcPct val="80000"/>
              </a:lnSpc>
            </a:pPr>
            <a:r>
              <a:rPr lang="en-US" sz="2100"/>
              <a:t>However, if it came from a (read,update, write) sequence as follows: </a:t>
            </a:r>
          </a:p>
          <a:p>
            <a:pPr lvl="2">
              <a:lnSpc>
                <a:spcPct val="80000"/>
              </a:lnSpc>
            </a:pPr>
            <a:r>
              <a:rPr lang="en-US" sz="2000"/>
              <a:t>r1(X); X := X – 10; w1(X); r2(Y); Y := Y – 20;r1(Y); </a:t>
            </a:r>
          </a:p>
          <a:p>
            <a:pPr lvl="2">
              <a:lnSpc>
                <a:spcPct val="80000"/>
              </a:lnSpc>
            </a:pPr>
            <a:r>
              <a:rPr lang="en-US" sz="2000"/>
              <a:t>Y := Y + 10; w1(Y); r2(X); X := X + 20; (X);</a:t>
            </a:r>
          </a:p>
          <a:p>
            <a:pPr lvl="1">
              <a:lnSpc>
                <a:spcPct val="80000"/>
              </a:lnSpc>
            </a:pPr>
            <a:r>
              <a:rPr lang="en-US" sz="2100"/>
              <a:t>Sequence explanation: debit, debit, credit, credit.</a:t>
            </a:r>
          </a:p>
          <a:p>
            <a:pPr lvl="1">
              <a:lnSpc>
                <a:spcPct val="80000"/>
              </a:lnSpc>
            </a:pPr>
            <a:r>
              <a:rPr lang="en-US" sz="2100"/>
              <a:t>It is a </a:t>
            </a:r>
            <a:r>
              <a:rPr lang="en-US" sz="2100" i="1"/>
              <a:t>correct schedule </a:t>
            </a:r>
            <a:r>
              <a:rPr lang="en-US" sz="2100" i="1" u="sng"/>
              <a:t>for the given semantics</a:t>
            </a:r>
          </a:p>
        </p:txBody>
      </p:sp>
    </p:spTree>
  </p:cSld>
  <p:clrMapOvr>
    <a:masterClrMapping/>
  </p:clrMapOvr>
  <p:transition xmlns:p14="http://schemas.microsoft.com/office/powerpoint/2010/mai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EA6C213E-F674-9049-A560-9E260B937A7B}" type="slidenum">
              <a:rPr lang="en-US"/>
              <a:pPr/>
              <a:t>49</a:t>
            </a:fld>
            <a:endParaRPr lang="en-CA"/>
          </a:p>
        </p:txBody>
      </p:sp>
      <p:sp>
        <p:nvSpPr>
          <p:cNvPr id="768004" name="Rectangle 4"/>
          <p:cNvSpPr>
            <a:spLocks noGrp="1" noChangeArrowheads="1"/>
          </p:cNvSpPr>
          <p:nvPr>
            <p:ph type="title"/>
          </p:nvPr>
        </p:nvSpPr>
        <p:spPr/>
        <p:txBody>
          <a:bodyPr/>
          <a:lstStyle/>
          <a:p>
            <a:r>
              <a:rPr lang="en-US"/>
              <a:t>6 Transaction Support in SQL2 (1) </a:t>
            </a:r>
          </a:p>
        </p:txBody>
      </p:sp>
      <p:sp>
        <p:nvSpPr>
          <p:cNvPr id="768005" name="Rectangle 5"/>
          <p:cNvSpPr>
            <a:spLocks noGrp="1" noChangeArrowheads="1"/>
          </p:cNvSpPr>
          <p:nvPr>
            <p:ph type="body" idx="1"/>
          </p:nvPr>
        </p:nvSpPr>
        <p:spPr/>
        <p:txBody>
          <a:bodyPr/>
          <a:lstStyle/>
          <a:p>
            <a:pPr>
              <a:lnSpc>
                <a:spcPct val="80000"/>
              </a:lnSpc>
            </a:pPr>
            <a:r>
              <a:rPr lang="en-US"/>
              <a:t>A </a:t>
            </a:r>
            <a:r>
              <a:rPr lang="en-US" b="1"/>
              <a:t>single</a:t>
            </a:r>
            <a:r>
              <a:rPr lang="en-US"/>
              <a:t> SQL statement is always considered to  be </a:t>
            </a:r>
            <a:r>
              <a:rPr lang="en-US" b="1"/>
              <a:t>atomic</a:t>
            </a:r>
            <a:r>
              <a:rPr lang="en-US"/>
              <a:t>.  </a:t>
            </a:r>
          </a:p>
          <a:p>
            <a:pPr lvl="1">
              <a:lnSpc>
                <a:spcPct val="80000"/>
              </a:lnSpc>
            </a:pPr>
            <a:r>
              <a:rPr lang="en-US"/>
              <a:t>Either the statement completes execution without error or it fails and leaves the database unchanged.  </a:t>
            </a:r>
          </a:p>
          <a:p>
            <a:pPr>
              <a:lnSpc>
                <a:spcPct val="80000"/>
              </a:lnSpc>
            </a:pPr>
            <a:r>
              <a:rPr lang="en-US"/>
              <a:t>With SQL, there is </a:t>
            </a:r>
            <a:r>
              <a:rPr lang="en-US" u="sng"/>
              <a:t>no explicit Begin</a:t>
            </a:r>
            <a:r>
              <a:rPr lang="en-US"/>
              <a:t> Transaction statement.</a:t>
            </a:r>
          </a:p>
          <a:p>
            <a:pPr lvl="1">
              <a:lnSpc>
                <a:spcPct val="80000"/>
              </a:lnSpc>
            </a:pPr>
            <a:r>
              <a:rPr lang="en-US"/>
              <a:t>Transaction   initiation is done implicitly when particular SQL statements are   encountered.</a:t>
            </a:r>
          </a:p>
          <a:p>
            <a:pPr>
              <a:lnSpc>
                <a:spcPct val="80000"/>
              </a:lnSpc>
            </a:pPr>
            <a:r>
              <a:rPr lang="en-US"/>
              <a:t>Every transaction </a:t>
            </a:r>
            <a:r>
              <a:rPr lang="en-US" u="sng"/>
              <a:t>must have an explicit end</a:t>
            </a:r>
            <a:r>
              <a:rPr lang="en-US"/>
              <a:t> statement,  which is either a COMMIT or ROLLBACK. </a:t>
            </a:r>
          </a:p>
        </p:txBody>
      </p:sp>
    </p:spTree>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1A43D08C-E066-B849-881F-039A671BD0D9}" type="slidenum">
              <a:rPr lang="en-US"/>
              <a:pPr/>
              <a:t>5</a:t>
            </a:fld>
            <a:endParaRPr lang="en-CA"/>
          </a:p>
        </p:txBody>
      </p:sp>
      <p:sp>
        <p:nvSpPr>
          <p:cNvPr id="673796" name="Rectangle 4"/>
          <p:cNvSpPr>
            <a:spLocks noGrp="1" noChangeArrowheads="1"/>
          </p:cNvSpPr>
          <p:nvPr>
            <p:ph type="title"/>
          </p:nvPr>
        </p:nvSpPr>
        <p:spPr/>
        <p:txBody>
          <a:bodyPr/>
          <a:lstStyle/>
          <a:p>
            <a:r>
              <a:rPr lang="en-US" sz="3200"/>
              <a:t>Introduction to Transaction Processing (2)</a:t>
            </a:r>
          </a:p>
        </p:txBody>
      </p:sp>
      <p:sp>
        <p:nvSpPr>
          <p:cNvPr id="673797" name="Rectangle 5"/>
          <p:cNvSpPr>
            <a:spLocks noGrp="1" noChangeArrowheads="1"/>
          </p:cNvSpPr>
          <p:nvPr>
            <p:ph type="body" idx="1"/>
          </p:nvPr>
        </p:nvSpPr>
        <p:spPr/>
        <p:txBody>
          <a:bodyPr/>
          <a:lstStyle/>
          <a:p>
            <a:pPr>
              <a:lnSpc>
                <a:spcPct val="80000"/>
              </a:lnSpc>
            </a:pPr>
            <a:r>
              <a:rPr lang="en-US" sz="2400"/>
              <a:t>A </a:t>
            </a:r>
            <a:r>
              <a:rPr lang="en-US" sz="2400" b="1"/>
              <a:t>Transaction</a:t>
            </a:r>
            <a:r>
              <a:rPr lang="en-US" sz="2400"/>
              <a:t>:</a:t>
            </a:r>
          </a:p>
          <a:p>
            <a:pPr lvl="1">
              <a:lnSpc>
                <a:spcPct val="80000"/>
              </a:lnSpc>
            </a:pPr>
            <a:r>
              <a:rPr lang="en-US" sz="2100"/>
              <a:t>Logical unit of database processing that includes one or more access operations (read -retrieval, write - insert or update, delete).</a:t>
            </a:r>
          </a:p>
          <a:p>
            <a:pPr>
              <a:lnSpc>
                <a:spcPct val="80000"/>
              </a:lnSpc>
            </a:pPr>
            <a:r>
              <a:rPr lang="en-US" sz="2400"/>
              <a:t>A transaction (set of operations) may be stand-alone specified in a high level language like SQL submitted interactively, or may be embedded within a program.</a:t>
            </a:r>
          </a:p>
          <a:p>
            <a:pPr>
              <a:lnSpc>
                <a:spcPct val="80000"/>
              </a:lnSpc>
            </a:pPr>
            <a:r>
              <a:rPr lang="en-US" sz="2400" b="1"/>
              <a:t>Transaction boundaries</a:t>
            </a:r>
            <a:r>
              <a:rPr lang="en-US" sz="2400"/>
              <a:t>:</a:t>
            </a:r>
          </a:p>
          <a:p>
            <a:pPr lvl="1">
              <a:lnSpc>
                <a:spcPct val="80000"/>
              </a:lnSpc>
            </a:pPr>
            <a:r>
              <a:rPr lang="en-US" sz="2100"/>
              <a:t>Begin and End transaction.</a:t>
            </a:r>
          </a:p>
          <a:p>
            <a:pPr>
              <a:lnSpc>
                <a:spcPct val="80000"/>
              </a:lnSpc>
            </a:pPr>
            <a:r>
              <a:rPr lang="en-US" sz="2400"/>
              <a:t>An </a:t>
            </a:r>
            <a:r>
              <a:rPr lang="en-US" sz="2400" b="1"/>
              <a:t>application program</a:t>
            </a:r>
            <a:r>
              <a:rPr lang="en-US" sz="2400"/>
              <a:t> may contain several transactions separated by the Begin and End transaction boundaries.</a:t>
            </a:r>
          </a:p>
        </p:txBody>
      </p:sp>
    </p:spTree>
  </p:cSld>
  <p:clrMapOvr>
    <a:masterClrMapping/>
  </p:clrMapOvr>
  <p:transition xmlns:p14="http://schemas.microsoft.com/office/powerpoint/2010/mai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A4FB4966-F963-E243-8D72-0581AABC8577}" type="slidenum">
              <a:rPr lang="en-US"/>
              <a:pPr/>
              <a:t>50</a:t>
            </a:fld>
            <a:endParaRPr lang="en-CA"/>
          </a:p>
        </p:txBody>
      </p:sp>
      <p:sp>
        <p:nvSpPr>
          <p:cNvPr id="770052" name="Rectangle 4"/>
          <p:cNvSpPr>
            <a:spLocks noGrp="1" noChangeArrowheads="1"/>
          </p:cNvSpPr>
          <p:nvPr>
            <p:ph type="title"/>
          </p:nvPr>
        </p:nvSpPr>
        <p:spPr/>
        <p:txBody>
          <a:bodyPr/>
          <a:lstStyle/>
          <a:p>
            <a:r>
              <a:rPr lang="en-US"/>
              <a:t>Transaction Support in SQL2 (2) </a:t>
            </a:r>
          </a:p>
        </p:txBody>
      </p:sp>
      <p:sp>
        <p:nvSpPr>
          <p:cNvPr id="770053" name="Rectangle 5"/>
          <p:cNvSpPr>
            <a:spLocks noGrp="1" noChangeArrowheads="1"/>
          </p:cNvSpPr>
          <p:nvPr>
            <p:ph type="body" idx="1"/>
          </p:nvPr>
        </p:nvSpPr>
        <p:spPr/>
        <p:txBody>
          <a:bodyPr/>
          <a:lstStyle/>
          <a:p>
            <a:pPr>
              <a:buFont typeface="Wingdings" charset="0"/>
              <a:buNone/>
            </a:pPr>
            <a:r>
              <a:rPr lang="en-US"/>
              <a:t>Characteristics specified by a SET TRANSACTION statement in SQL2:</a:t>
            </a:r>
          </a:p>
          <a:p>
            <a:r>
              <a:rPr lang="en-US" b="1"/>
              <a:t>Access mode</a:t>
            </a:r>
            <a:r>
              <a:rPr lang="en-US"/>
              <a:t>: </a:t>
            </a:r>
          </a:p>
          <a:p>
            <a:pPr lvl="1"/>
            <a:r>
              <a:rPr lang="en-US"/>
              <a:t>READ ONLY or READ WRITE.  </a:t>
            </a:r>
          </a:p>
          <a:p>
            <a:pPr lvl="2"/>
            <a:r>
              <a:rPr lang="en-US"/>
              <a:t>The default is READ WRITE unless the isolation level of READ UNCOMITTED is specified, in which case READ ONLY is assumed.</a:t>
            </a:r>
          </a:p>
          <a:p>
            <a:r>
              <a:rPr lang="en-US" b="1"/>
              <a:t>Diagnostic size</a:t>
            </a:r>
            <a:r>
              <a:rPr lang="en-US"/>
              <a:t> n,  specifies an integer value n, indicating   the number of conditions that can be held simultaneously in the diagnostic  area.  </a:t>
            </a:r>
          </a:p>
        </p:txBody>
      </p:sp>
    </p:spTree>
  </p:cSld>
  <p:clrMapOvr>
    <a:masterClrMapping/>
  </p:clrMapOvr>
  <p:transition xmlns:p14="http://schemas.microsoft.com/office/powerpoint/2010/mai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E38FF9FA-7559-9345-8DBF-7BDBEC509EEA}" type="slidenum">
              <a:rPr lang="en-US"/>
              <a:pPr/>
              <a:t>51</a:t>
            </a:fld>
            <a:endParaRPr lang="en-CA"/>
          </a:p>
        </p:txBody>
      </p:sp>
      <p:sp>
        <p:nvSpPr>
          <p:cNvPr id="772100" name="Rectangle 4"/>
          <p:cNvSpPr>
            <a:spLocks noGrp="1" noChangeArrowheads="1"/>
          </p:cNvSpPr>
          <p:nvPr>
            <p:ph type="title"/>
          </p:nvPr>
        </p:nvSpPr>
        <p:spPr/>
        <p:txBody>
          <a:bodyPr/>
          <a:lstStyle/>
          <a:p>
            <a:r>
              <a:rPr lang="en-US"/>
              <a:t>Transaction Support in SQL2 (3) </a:t>
            </a:r>
          </a:p>
        </p:txBody>
      </p:sp>
      <p:sp>
        <p:nvSpPr>
          <p:cNvPr id="772101" name="Rectangle 5"/>
          <p:cNvSpPr>
            <a:spLocks noGrp="1" noChangeArrowheads="1"/>
          </p:cNvSpPr>
          <p:nvPr>
            <p:ph type="body" idx="1"/>
          </p:nvPr>
        </p:nvSpPr>
        <p:spPr/>
        <p:txBody>
          <a:bodyPr/>
          <a:lstStyle/>
          <a:p>
            <a:pPr>
              <a:lnSpc>
                <a:spcPct val="80000"/>
              </a:lnSpc>
              <a:buFont typeface="Wingdings" charset="0"/>
              <a:buNone/>
            </a:pPr>
            <a:r>
              <a:rPr lang="en-US"/>
              <a:t>Characteristics specified by a SET TRANSACTION statement in SQL2 (contd.):</a:t>
            </a:r>
          </a:p>
          <a:p>
            <a:pPr>
              <a:lnSpc>
                <a:spcPct val="80000"/>
              </a:lnSpc>
            </a:pPr>
            <a:r>
              <a:rPr lang="en-US" b="1"/>
              <a:t>Isolation level</a:t>
            </a:r>
            <a:r>
              <a:rPr lang="en-US"/>
              <a:t> &lt;isolation&gt;, where &lt;isolation&gt; can be READ UNCOMMITTED, READ COMMITTED, REPEATABLE READ or SERIALIZABLE.   The default is SERIALIZABLE. </a:t>
            </a:r>
          </a:p>
          <a:p>
            <a:pPr lvl="1">
              <a:lnSpc>
                <a:spcPct val="80000"/>
              </a:lnSpc>
            </a:pPr>
            <a:r>
              <a:rPr lang="en-US" sz="2800"/>
              <a:t>With SERIALIZABLE: the interleaved execution of transactions  will adhere to our notion of serializability. </a:t>
            </a:r>
          </a:p>
          <a:p>
            <a:pPr lvl="1">
              <a:lnSpc>
                <a:spcPct val="80000"/>
              </a:lnSpc>
            </a:pPr>
            <a:r>
              <a:rPr lang="en-US" sz="2800"/>
              <a:t>However, if any transaction executes at a lower level, then serializability may be violated. </a:t>
            </a:r>
          </a:p>
        </p:txBody>
      </p:sp>
    </p:spTree>
  </p:cSld>
  <p:clrMapOvr>
    <a:masterClrMapping/>
  </p:clrMapOvr>
  <p:transition xmlns:p14="http://schemas.microsoft.com/office/powerpoint/2010/mai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47506EC7-04A2-0F4C-BAA5-C25F2A713319}" type="slidenum">
              <a:rPr lang="en-US"/>
              <a:pPr/>
              <a:t>52</a:t>
            </a:fld>
            <a:endParaRPr lang="en-CA"/>
          </a:p>
        </p:txBody>
      </p:sp>
      <p:sp>
        <p:nvSpPr>
          <p:cNvPr id="774148" name="Rectangle 4"/>
          <p:cNvSpPr>
            <a:spLocks noGrp="1" noChangeArrowheads="1"/>
          </p:cNvSpPr>
          <p:nvPr>
            <p:ph type="title"/>
          </p:nvPr>
        </p:nvSpPr>
        <p:spPr/>
        <p:txBody>
          <a:bodyPr/>
          <a:lstStyle/>
          <a:p>
            <a:r>
              <a:rPr lang="en-US"/>
              <a:t>Transaction Support in SQL2 (4) </a:t>
            </a:r>
          </a:p>
        </p:txBody>
      </p:sp>
      <p:sp>
        <p:nvSpPr>
          <p:cNvPr id="774149" name="Rectangle 5"/>
          <p:cNvSpPr>
            <a:spLocks noGrp="1" noChangeArrowheads="1"/>
          </p:cNvSpPr>
          <p:nvPr>
            <p:ph type="body" idx="1"/>
          </p:nvPr>
        </p:nvSpPr>
        <p:spPr/>
        <p:txBody>
          <a:bodyPr/>
          <a:lstStyle/>
          <a:p>
            <a:pPr>
              <a:lnSpc>
                <a:spcPct val="80000"/>
              </a:lnSpc>
              <a:buFont typeface="Wingdings" charset="0"/>
              <a:buNone/>
            </a:pPr>
            <a:r>
              <a:rPr lang="en-US" sz="2400"/>
              <a:t>Potential problem with lower isolation levels:</a:t>
            </a:r>
          </a:p>
          <a:p>
            <a:pPr>
              <a:lnSpc>
                <a:spcPct val="80000"/>
              </a:lnSpc>
            </a:pPr>
            <a:r>
              <a:rPr lang="en-US" sz="2400" b="1"/>
              <a:t>Dirty Read</a:t>
            </a:r>
            <a:r>
              <a:rPr lang="en-US" sz="2400"/>
              <a:t>: </a:t>
            </a:r>
          </a:p>
          <a:p>
            <a:pPr lvl="1">
              <a:lnSpc>
                <a:spcPct val="80000"/>
              </a:lnSpc>
            </a:pPr>
            <a:r>
              <a:rPr lang="en-US" sz="2100"/>
              <a:t>Reading a value that was written by a transaction which failed.</a:t>
            </a:r>
          </a:p>
          <a:p>
            <a:pPr>
              <a:lnSpc>
                <a:spcPct val="80000"/>
              </a:lnSpc>
            </a:pPr>
            <a:r>
              <a:rPr lang="en-US" sz="2400" b="1"/>
              <a:t>Nonrepeatable Read</a:t>
            </a:r>
            <a:r>
              <a:rPr lang="en-US" sz="2400"/>
              <a:t>: </a:t>
            </a:r>
          </a:p>
          <a:p>
            <a:pPr lvl="1">
              <a:lnSpc>
                <a:spcPct val="80000"/>
              </a:lnSpc>
            </a:pPr>
            <a:r>
              <a:rPr lang="en-US" sz="2100"/>
              <a:t>Allowing another transaction to write a new value between multiple reads of one transaction. </a:t>
            </a:r>
          </a:p>
          <a:p>
            <a:pPr lvl="1">
              <a:lnSpc>
                <a:spcPct val="80000"/>
              </a:lnSpc>
            </a:pPr>
            <a:r>
              <a:rPr lang="en-US" sz="2100"/>
              <a:t>A transaction T1 may read a given value from a table. If another transaction T2 later updates that value and T1 reads that value again, T1 will see a different value.  </a:t>
            </a:r>
          </a:p>
          <a:p>
            <a:pPr lvl="2">
              <a:lnSpc>
                <a:spcPct val="80000"/>
              </a:lnSpc>
            </a:pPr>
            <a:r>
              <a:rPr lang="en-US" sz="2000"/>
              <a:t>Consider that T1 reads the employee salary for Smith. Next, T2 updates the salary for Smith.  If T1 reads Smith's salary again, then it will see a different value for Smith's salary. </a:t>
            </a:r>
          </a:p>
        </p:txBody>
      </p:sp>
    </p:spTree>
  </p:cSld>
  <p:clrMapOvr>
    <a:masterClrMapping/>
  </p:clrMapOvr>
  <p:transition xmlns:p14="http://schemas.microsoft.com/office/powerpoint/2010/mai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C486E036-E470-C346-BF56-954508C54B39}" type="slidenum">
              <a:rPr lang="en-US"/>
              <a:pPr/>
              <a:t>53</a:t>
            </a:fld>
            <a:endParaRPr lang="en-CA"/>
          </a:p>
        </p:txBody>
      </p:sp>
      <p:sp>
        <p:nvSpPr>
          <p:cNvPr id="776196" name="Rectangle 4"/>
          <p:cNvSpPr>
            <a:spLocks noGrp="1" noChangeArrowheads="1"/>
          </p:cNvSpPr>
          <p:nvPr>
            <p:ph type="title"/>
          </p:nvPr>
        </p:nvSpPr>
        <p:spPr/>
        <p:txBody>
          <a:bodyPr/>
          <a:lstStyle/>
          <a:p>
            <a:r>
              <a:rPr lang="en-US"/>
              <a:t>Transaction Support in SQL2 (5) </a:t>
            </a:r>
          </a:p>
        </p:txBody>
      </p:sp>
      <p:sp>
        <p:nvSpPr>
          <p:cNvPr id="776197" name="Rectangle 5"/>
          <p:cNvSpPr>
            <a:spLocks noGrp="1" noChangeArrowheads="1"/>
          </p:cNvSpPr>
          <p:nvPr>
            <p:ph type="body" idx="1"/>
          </p:nvPr>
        </p:nvSpPr>
        <p:spPr/>
        <p:txBody>
          <a:bodyPr/>
          <a:lstStyle/>
          <a:p>
            <a:pPr>
              <a:lnSpc>
                <a:spcPct val="90000"/>
              </a:lnSpc>
            </a:pPr>
            <a:r>
              <a:rPr lang="en-US"/>
              <a:t>Potential problem with lower isolation levels (contd.):</a:t>
            </a:r>
          </a:p>
          <a:p>
            <a:pPr lvl="1">
              <a:lnSpc>
                <a:spcPct val="90000"/>
              </a:lnSpc>
            </a:pPr>
            <a:r>
              <a:rPr lang="en-US" sz="2800"/>
              <a:t>Phantoms:</a:t>
            </a:r>
          </a:p>
          <a:p>
            <a:pPr lvl="2">
              <a:lnSpc>
                <a:spcPct val="90000"/>
              </a:lnSpc>
            </a:pPr>
            <a:r>
              <a:rPr lang="en-US"/>
              <a:t>New rows being read using the same read with a condition. </a:t>
            </a:r>
          </a:p>
          <a:p>
            <a:pPr lvl="3">
              <a:lnSpc>
                <a:spcPct val="90000"/>
              </a:lnSpc>
            </a:pPr>
            <a:r>
              <a:rPr lang="en-US"/>
              <a:t>A transaction T1  may read a set of rows from a table, perhaps based on some condition specified in the SQL WHERE clause.</a:t>
            </a:r>
          </a:p>
          <a:p>
            <a:pPr lvl="3">
              <a:lnSpc>
                <a:spcPct val="90000"/>
              </a:lnSpc>
            </a:pPr>
            <a:r>
              <a:rPr lang="en-US"/>
              <a:t>Now suppose that a transaction T2 inserts a new row that also satisfies the WHERE clause condition of T1, into the table used by T1. </a:t>
            </a:r>
          </a:p>
          <a:p>
            <a:pPr lvl="3">
              <a:lnSpc>
                <a:spcPct val="90000"/>
              </a:lnSpc>
            </a:pPr>
            <a:r>
              <a:rPr lang="en-US"/>
              <a:t>If T1 is repeated, then T1 will see a row that previously did not exist, called a phantom. </a:t>
            </a:r>
          </a:p>
        </p:txBody>
      </p:sp>
    </p:spTree>
  </p:cSld>
  <p:clrMapOvr>
    <a:masterClrMapping/>
  </p:clrMapOvr>
  <p:transition xmlns:p14="http://schemas.microsoft.com/office/powerpoint/2010/mai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039272D6-06FD-D746-8F0E-DBB79D0D38DB}" type="slidenum">
              <a:rPr lang="en-US"/>
              <a:pPr/>
              <a:t>54</a:t>
            </a:fld>
            <a:endParaRPr lang="en-CA"/>
          </a:p>
        </p:txBody>
      </p:sp>
      <p:sp>
        <p:nvSpPr>
          <p:cNvPr id="778244" name="Rectangle 4"/>
          <p:cNvSpPr>
            <a:spLocks noGrp="1" noChangeArrowheads="1"/>
          </p:cNvSpPr>
          <p:nvPr>
            <p:ph type="title"/>
          </p:nvPr>
        </p:nvSpPr>
        <p:spPr/>
        <p:txBody>
          <a:bodyPr/>
          <a:lstStyle/>
          <a:p>
            <a:r>
              <a:rPr lang="en-US"/>
              <a:t>Transaction Support in SQL2 (6) </a:t>
            </a:r>
          </a:p>
        </p:txBody>
      </p:sp>
      <p:sp>
        <p:nvSpPr>
          <p:cNvPr id="778245" name="Rectangle 5"/>
          <p:cNvSpPr>
            <a:spLocks noGrp="1" noChangeArrowheads="1"/>
          </p:cNvSpPr>
          <p:nvPr>
            <p:ph type="body" idx="1"/>
          </p:nvPr>
        </p:nvSpPr>
        <p:spPr/>
        <p:txBody>
          <a:bodyPr/>
          <a:lstStyle/>
          <a:p>
            <a:pPr>
              <a:lnSpc>
                <a:spcPct val="80000"/>
              </a:lnSpc>
            </a:pPr>
            <a:r>
              <a:rPr lang="en-US" sz="1800"/>
              <a:t>Sample SQL transaction:</a:t>
            </a:r>
          </a:p>
          <a:p>
            <a:pPr lvl="1">
              <a:lnSpc>
                <a:spcPct val="80000"/>
              </a:lnSpc>
              <a:buFont typeface="Wingdings" charset="0"/>
              <a:buNone/>
            </a:pPr>
            <a:r>
              <a:rPr lang="en-US" sz="1700"/>
              <a:t> EXEC SQL whenever sqlerror go to UNDO;  </a:t>
            </a:r>
          </a:p>
          <a:p>
            <a:pPr lvl="1">
              <a:lnSpc>
                <a:spcPct val="80000"/>
              </a:lnSpc>
              <a:buFont typeface="Wingdings" charset="0"/>
              <a:buNone/>
            </a:pPr>
            <a:r>
              <a:rPr lang="en-US" sz="1700"/>
              <a:t> EXEC SQL SET TRANSACTION </a:t>
            </a:r>
          </a:p>
          <a:p>
            <a:pPr lvl="1">
              <a:lnSpc>
                <a:spcPct val="80000"/>
              </a:lnSpc>
              <a:buFont typeface="Wingdings" charset="0"/>
              <a:buNone/>
            </a:pPr>
            <a:r>
              <a:rPr lang="en-US" sz="1700"/>
              <a:t>              READ WRITE </a:t>
            </a:r>
          </a:p>
          <a:p>
            <a:pPr lvl="1">
              <a:lnSpc>
                <a:spcPct val="80000"/>
              </a:lnSpc>
              <a:buFont typeface="Wingdings" charset="0"/>
              <a:buNone/>
            </a:pPr>
            <a:r>
              <a:rPr lang="en-US" sz="1700"/>
              <a:t>              DIAGNOSTICS SIZE 5 </a:t>
            </a:r>
          </a:p>
          <a:p>
            <a:pPr lvl="1">
              <a:lnSpc>
                <a:spcPct val="80000"/>
              </a:lnSpc>
              <a:buFont typeface="Wingdings" charset="0"/>
              <a:buNone/>
            </a:pPr>
            <a:r>
              <a:rPr lang="en-US" sz="1700"/>
              <a:t>              ISOLATION LEVEL SERIALIZABLE;</a:t>
            </a:r>
          </a:p>
          <a:p>
            <a:pPr lvl="1">
              <a:lnSpc>
                <a:spcPct val="80000"/>
              </a:lnSpc>
              <a:buFont typeface="Wingdings" charset="0"/>
              <a:buNone/>
            </a:pPr>
            <a:r>
              <a:rPr lang="en-US" sz="1700"/>
              <a:t> EXEC SQL INSERT </a:t>
            </a:r>
          </a:p>
          <a:p>
            <a:pPr lvl="1">
              <a:lnSpc>
                <a:spcPct val="80000"/>
              </a:lnSpc>
              <a:buFont typeface="Wingdings" charset="0"/>
              <a:buNone/>
            </a:pPr>
            <a:r>
              <a:rPr lang="en-US" sz="1700"/>
              <a:t>             INTO EMPLOYEE (FNAME, LNAME, SSN, DNO, SALARY) </a:t>
            </a:r>
          </a:p>
          <a:p>
            <a:pPr lvl="1">
              <a:lnSpc>
                <a:spcPct val="80000"/>
              </a:lnSpc>
              <a:buFont typeface="Wingdings" charset="0"/>
              <a:buNone/>
            </a:pPr>
            <a:r>
              <a:rPr lang="en-US" sz="1700"/>
              <a:t>             VALUES ('Robert','Smith','991004321',2,35000); </a:t>
            </a:r>
          </a:p>
          <a:p>
            <a:pPr lvl="1">
              <a:lnSpc>
                <a:spcPct val="80000"/>
              </a:lnSpc>
              <a:buFont typeface="Wingdings" charset="0"/>
              <a:buNone/>
            </a:pPr>
            <a:r>
              <a:rPr lang="en-US" sz="1700"/>
              <a:t>EXEC SQL UPDATE EMPLOYEE  </a:t>
            </a:r>
          </a:p>
          <a:p>
            <a:pPr lvl="1">
              <a:lnSpc>
                <a:spcPct val="80000"/>
              </a:lnSpc>
              <a:buFont typeface="Wingdings" charset="0"/>
              <a:buNone/>
            </a:pPr>
            <a:r>
              <a:rPr lang="en-US" sz="1700"/>
              <a:t>             SET SALARY = SALARY * 1.1 </a:t>
            </a:r>
          </a:p>
          <a:p>
            <a:pPr lvl="1">
              <a:lnSpc>
                <a:spcPct val="80000"/>
              </a:lnSpc>
              <a:buFont typeface="Wingdings" charset="0"/>
              <a:buNone/>
            </a:pPr>
            <a:r>
              <a:rPr lang="en-US" sz="1700"/>
              <a:t>             WHERE DNO = 2;   </a:t>
            </a:r>
          </a:p>
          <a:p>
            <a:pPr lvl="1">
              <a:lnSpc>
                <a:spcPct val="80000"/>
              </a:lnSpc>
              <a:buFont typeface="Wingdings" charset="0"/>
              <a:buNone/>
            </a:pPr>
            <a:r>
              <a:rPr lang="en-US" sz="1700"/>
              <a:t>EXEC SQL COMMIT;  </a:t>
            </a:r>
          </a:p>
          <a:p>
            <a:pPr lvl="1">
              <a:lnSpc>
                <a:spcPct val="80000"/>
              </a:lnSpc>
              <a:buFont typeface="Wingdings" charset="0"/>
              <a:buNone/>
            </a:pPr>
            <a:r>
              <a:rPr lang="en-US" sz="1700"/>
              <a:t>             GOTO  THE_END;   </a:t>
            </a:r>
          </a:p>
          <a:p>
            <a:pPr lvl="1">
              <a:lnSpc>
                <a:spcPct val="80000"/>
              </a:lnSpc>
              <a:buFont typeface="Wingdings" charset="0"/>
              <a:buNone/>
            </a:pPr>
            <a:r>
              <a:rPr lang="en-US" sz="1700"/>
              <a:t> UNDO: EXEC SQL ROLLBACK;   </a:t>
            </a:r>
          </a:p>
          <a:p>
            <a:pPr lvl="1">
              <a:lnSpc>
                <a:spcPct val="80000"/>
              </a:lnSpc>
              <a:buFont typeface="Wingdings" charset="0"/>
              <a:buNone/>
            </a:pPr>
            <a:r>
              <a:rPr lang="en-US" sz="1700"/>
              <a:t> THE_END:  ... </a:t>
            </a:r>
          </a:p>
        </p:txBody>
      </p:sp>
    </p:spTree>
  </p:cSld>
  <p:clrMapOvr>
    <a:masterClrMapping/>
  </p:clrMapOvr>
  <p:transition xmlns:p14="http://schemas.microsoft.com/office/powerpoint/2010/mai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D51703CB-A64A-FA4A-B625-AD6F0D422E47}" type="slidenum">
              <a:rPr lang="en-US"/>
              <a:pPr/>
              <a:t>55</a:t>
            </a:fld>
            <a:endParaRPr lang="en-CA"/>
          </a:p>
        </p:txBody>
      </p:sp>
      <p:sp>
        <p:nvSpPr>
          <p:cNvPr id="780292" name="Rectangle 4"/>
          <p:cNvSpPr>
            <a:spLocks noGrp="1" noChangeArrowheads="1"/>
          </p:cNvSpPr>
          <p:nvPr>
            <p:ph type="title"/>
          </p:nvPr>
        </p:nvSpPr>
        <p:spPr/>
        <p:txBody>
          <a:bodyPr/>
          <a:lstStyle/>
          <a:p>
            <a:r>
              <a:rPr lang="en-US"/>
              <a:t>Transaction Support in SQL2 (7) </a:t>
            </a:r>
          </a:p>
        </p:txBody>
      </p:sp>
      <p:sp>
        <p:nvSpPr>
          <p:cNvPr id="780293" name="Rectangle 5"/>
          <p:cNvSpPr>
            <a:spLocks noGrp="1" noChangeArrowheads="1"/>
          </p:cNvSpPr>
          <p:nvPr>
            <p:ph type="body" idx="1"/>
          </p:nvPr>
        </p:nvSpPr>
        <p:spPr/>
        <p:txBody>
          <a:bodyPr/>
          <a:lstStyle/>
          <a:p>
            <a:pPr>
              <a:lnSpc>
                <a:spcPct val="80000"/>
              </a:lnSpc>
            </a:pPr>
            <a:r>
              <a:rPr lang="en-US" sz="2000"/>
              <a:t>Possible violation of serializabilty:</a:t>
            </a:r>
          </a:p>
          <a:p>
            <a:pPr>
              <a:lnSpc>
                <a:spcPct val="80000"/>
              </a:lnSpc>
              <a:buFont typeface="Wingdings" charset="0"/>
              <a:buNone/>
            </a:pPr>
            <a:r>
              <a:rPr lang="en-US" sz="2000"/>
              <a:t>					Type of Violation </a:t>
            </a:r>
          </a:p>
          <a:p>
            <a:pPr>
              <a:lnSpc>
                <a:spcPct val="80000"/>
              </a:lnSpc>
              <a:buFont typeface="Wingdings" charset="0"/>
              <a:buNone/>
            </a:pPr>
            <a:r>
              <a:rPr lang="en-US" sz="2000"/>
              <a:t>Isolation                              Dirty       nonrepeatable         </a:t>
            </a:r>
          </a:p>
          <a:p>
            <a:pPr>
              <a:lnSpc>
                <a:spcPct val="80000"/>
              </a:lnSpc>
              <a:buFont typeface="Wingdings" charset="0"/>
              <a:buNone/>
            </a:pPr>
            <a:r>
              <a:rPr lang="en-US" sz="2000"/>
              <a:t>   level                                   read              read                     phantom   </a:t>
            </a:r>
          </a:p>
          <a:p>
            <a:pPr>
              <a:lnSpc>
                <a:spcPct val="80000"/>
              </a:lnSpc>
              <a:buFont typeface="Wingdings" charset="0"/>
              <a:buNone/>
            </a:pPr>
            <a:r>
              <a:rPr lang="en-US" sz="2000"/>
              <a:t>_______________________________________________________</a:t>
            </a:r>
          </a:p>
          <a:p>
            <a:pPr>
              <a:lnSpc>
                <a:spcPct val="80000"/>
              </a:lnSpc>
              <a:buFont typeface="Wingdings" charset="0"/>
              <a:buNone/>
            </a:pPr>
            <a:r>
              <a:rPr lang="en-US" sz="2000"/>
              <a:t>READ UNCOMMITTED           yes                yes                            yes   </a:t>
            </a:r>
          </a:p>
          <a:p>
            <a:pPr>
              <a:lnSpc>
                <a:spcPct val="80000"/>
              </a:lnSpc>
              <a:buFont typeface="Wingdings" charset="0"/>
              <a:buNone/>
            </a:pPr>
            <a:r>
              <a:rPr lang="en-US" sz="2000"/>
              <a:t>READ COMMITTED                 no                 yes                            yes    </a:t>
            </a:r>
          </a:p>
          <a:p>
            <a:pPr>
              <a:lnSpc>
                <a:spcPct val="80000"/>
              </a:lnSpc>
              <a:buFont typeface="Wingdings" charset="0"/>
              <a:buNone/>
            </a:pPr>
            <a:r>
              <a:rPr lang="en-US" sz="2000"/>
              <a:t>REPEATABLE READ                no                  no                             yes   </a:t>
            </a:r>
          </a:p>
          <a:p>
            <a:pPr>
              <a:lnSpc>
                <a:spcPct val="80000"/>
              </a:lnSpc>
              <a:buFont typeface="Wingdings" charset="0"/>
              <a:buNone/>
            </a:pPr>
            <a:r>
              <a:rPr lang="en-US" sz="2000"/>
              <a:t>SERIALIZABLE                          no                 no                              no </a:t>
            </a:r>
          </a:p>
          <a:p>
            <a:pPr>
              <a:lnSpc>
                <a:spcPct val="80000"/>
              </a:lnSpc>
            </a:pPr>
            <a:endParaRPr lang="en-US" sz="2000"/>
          </a:p>
        </p:txBody>
      </p:sp>
    </p:spTree>
  </p:cSld>
  <p:clrMapOvr>
    <a:masterClrMapping/>
  </p:clrMapOvr>
  <p:transition xmlns:p14="http://schemas.microsoft.com/office/powerpoint/2010/mai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B561556E-7CAB-A343-B779-17FBE367151E}" type="slidenum">
              <a:rPr lang="en-US"/>
              <a:pPr/>
              <a:t>56</a:t>
            </a:fld>
            <a:endParaRPr lang="en-CA"/>
          </a:p>
        </p:txBody>
      </p:sp>
      <p:sp>
        <p:nvSpPr>
          <p:cNvPr id="796674" name="Rectangle 2"/>
          <p:cNvSpPr>
            <a:spLocks noGrp="1" noChangeArrowheads="1"/>
          </p:cNvSpPr>
          <p:nvPr>
            <p:ph type="title"/>
          </p:nvPr>
        </p:nvSpPr>
        <p:spPr/>
        <p:txBody>
          <a:bodyPr/>
          <a:lstStyle/>
          <a:p>
            <a:r>
              <a:rPr lang="en-US"/>
              <a:t>Summary</a:t>
            </a:r>
          </a:p>
        </p:txBody>
      </p:sp>
      <p:sp>
        <p:nvSpPr>
          <p:cNvPr id="796675" name="Rectangle 3"/>
          <p:cNvSpPr>
            <a:spLocks noGrp="1" noChangeArrowheads="1"/>
          </p:cNvSpPr>
          <p:nvPr>
            <p:ph type="body" idx="1"/>
          </p:nvPr>
        </p:nvSpPr>
        <p:spPr/>
        <p:txBody>
          <a:bodyPr/>
          <a:lstStyle/>
          <a:p>
            <a:r>
              <a:rPr lang="en-US"/>
              <a:t>Transaction and System Concepts</a:t>
            </a:r>
          </a:p>
          <a:p>
            <a:r>
              <a:rPr lang="en-US"/>
              <a:t>Desirable Properties of Transactions</a:t>
            </a:r>
          </a:p>
          <a:p>
            <a:r>
              <a:rPr lang="en-US"/>
              <a:t>Characterizing Schedules based on Recoverability</a:t>
            </a:r>
          </a:p>
          <a:p>
            <a:r>
              <a:rPr lang="en-US"/>
              <a:t>Characterizing Schedules based on Serializability</a:t>
            </a:r>
          </a:p>
          <a:p>
            <a:r>
              <a:rPr lang="en-US"/>
              <a:t>Transaction Support in SQL</a:t>
            </a:r>
          </a:p>
          <a:p>
            <a:endParaRPr lang="en-US"/>
          </a:p>
        </p:txBody>
      </p:sp>
    </p:spTree>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4560148D-1E3D-1241-9EE2-FDD4188A4734}" type="slidenum">
              <a:rPr lang="en-US"/>
              <a:pPr/>
              <a:t>6</a:t>
            </a:fld>
            <a:endParaRPr lang="en-CA"/>
          </a:p>
        </p:txBody>
      </p:sp>
      <p:sp>
        <p:nvSpPr>
          <p:cNvPr id="675844" name="Rectangle 4"/>
          <p:cNvSpPr>
            <a:spLocks noGrp="1" noChangeArrowheads="1"/>
          </p:cNvSpPr>
          <p:nvPr>
            <p:ph type="title"/>
          </p:nvPr>
        </p:nvSpPr>
        <p:spPr/>
        <p:txBody>
          <a:bodyPr/>
          <a:lstStyle/>
          <a:p>
            <a:r>
              <a:rPr lang="en-US" sz="3200"/>
              <a:t>Introduction to Transaction Processing (3)</a:t>
            </a:r>
          </a:p>
        </p:txBody>
      </p:sp>
      <p:sp>
        <p:nvSpPr>
          <p:cNvPr id="675845" name="Rectangle 5"/>
          <p:cNvSpPr>
            <a:spLocks noGrp="1" noChangeArrowheads="1"/>
          </p:cNvSpPr>
          <p:nvPr>
            <p:ph type="body" idx="1"/>
          </p:nvPr>
        </p:nvSpPr>
        <p:spPr/>
        <p:txBody>
          <a:bodyPr/>
          <a:lstStyle/>
          <a:p>
            <a:pPr>
              <a:lnSpc>
                <a:spcPct val="90000"/>
              </a:lnSpc>
              <a:buFont typeface="Wingdings" charset="0"/>
              <a:buNone/>
            </a:pPr>
            <a:r>
              <a:rPr lang="en-US" sz="2400"/>
              <a:t>SIMPLE MODEL OF A DATABASE (for purposes of discussing transactions):</a:t>
            </a:r>
          </a:p>
          <a:p>
            <a:pPr>
              <a:lnSpc>
                <a:spcPct val="90000"/>
              </a:lnSpc>
            </a:pPr>
            <a:r>
              <a:rPr lang="en-US" sz="2400" b="1"/>
              <a:t>A database</a:t>
            </a:r>
            <a:r>
              <a:rPr lang="en-US" sz="2400"/>
              <a:t> is a collection of named data items</a:t>
            </a:r>
          </a:p>
          <a:p>
            <a:pPr>
              <a:lnSpc>
                <a:spcPct val="90000"/>
              </a:lnSpc>
            </a:pPr>
            <a:r>
              <a:rPr lang="en-US" sz="2400" b="1"/>
              <a:t>Granularity</a:t>
            </a:r>
            <a:r>
              <a:rPr lang="en-US" sz="2400"/>
              <a:t> of data - a field, a record , or a whole disk block (Concepts are independent of granularity)</a:t>
            </a:r>
          </a:p>
          <a:p>
            <a:pPr>
              <a:lnSpc>
                <a:spcPct val="90000"/>
              </a:lnSpc>
            </a:pPr>
            <a:r>
              <a:rPr lang="en-US" sz="2400"/>
              <a:t>Basic operations are </a:t>
            </a:r>
            <a:r>
              <a:rPr lang="en-US" sz="2400" b="1"/>
              <a:t>read</a:t>
            </a:r>
            <a:r>
              <a:rPr lang="en-US" sz="2400"/>
              <a:t> and </a:t>
            </a:r>
            <a:r>
              <a:rPr lang="en-US" sz="2400" b="1"/>
              <a:t>write</a:t>
            </a:r>
          </a:p>
          <a:p>
            <a:pPr lvl="1">
              <a:lnSpc>
                <a:spcPct val="90000"/>
              </a:lnSpc>
            </a:pPr>
            <a:r>
              <a:rPr lang="en-US" sz="2400" b="1"/>
              <a:t>read_item(X</a:t>
            </a:r>
            <a:r>
              <a:rPr lang="en-US" sz="2400"/>
              <a:t>): Reads a database item named X into a program variable. To simplify our notation, we assume that the program variable is also named X.</a:t>
            </a:r>
          </a:p>
          <a:p>
            <a:pPr lvl="1">
              <a:lnSpc>
                <a:spcPct val="90000"/>
              </a:lnSpc>
            </a:pPr>
            <a:r>
              <a:rPr lang="en-US" sz="2400" b="1"/>
              <a:t>write_item(X</a:t>
            </a:r>
            <a:r>
              <a:rPr lang="en-US" sz="2400"/>
              <a:t>): Writes the value of program variable X into the database item named X.</a:t>
            </a:r>
          </a:p>
        </p:txBody>
      </p:sp>
    </p:spTree>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06C59BC1-5468-154E-9FE4-C2845908A334}" type="slidenum">
              <a:rPr lang="en-US"/>
              <a:pPr/>
              <a:t>7</a:t>
            </a:fld>
            <a:endParaRPr lang="en-CA"/>
          </a:p>
        </p:txBody>
      </p:sp>
      <p:sp>
        <p:nvSpPr>
          <p:cNvPr id="677892" name="Rectangle 4"/>
          <p:cNvSpPr>
            <a:spLocks noGrp="1" noChangeArrowheads="1"/>
          </p:cNvSpPr>
          <p:nvPr>
            <p:ph type="title"/>
          </p:nvPr>
        </p:nvSpPr>
        <p:spPr/>
        <p:txBody>
          <a:bodyPr/>
          <a:lstStyle/>
          <a:p>
            <a:r>
              <a:rPr lang="en-US" sz="3200"/>
              <a:t>Introduction to Transaction Processing (4)</a:t>
            </a:r>
          </a:p>
        </p:txBody>
      </p:sp>
      <p:sp>
        <p:nvSpPr>
          <p:cNvPr id="677893" name="Rectangle 5"/>
          <p:cNvSpPr>
            <a:spLocks noGrp="1" noChangeArrowheads="1"/>
          </p:cNvSpPr>
          <p:nvPr>
            <p:ph type="body" idx="1"/>
          </p:nvPr>
        </p:nvSpPr>
        <p:spPr/>
        <p:txBody>
          <a:bodyPr/>
          <a:lstStyle/>
          <a:p>
            <a:pPr>
              <a:lnSpc>
                <a:spcPct val="80000"/>
              </a:lnSpc>
              <a:buFont typeface="Wingdings" charset="0"/>
              <a:buNone/>
            </a:pPr>
            <a:r>
              <a:rPr lang="en-US" sz="2400"/>
              <a:t>READ AND WRITE OPERATIONS:</a:t>
            </a:r>
          </a:p>
          <a:p>
            <a:pPr>
              <a:lnSpc>
                <a:spcPct val="80000"/>
              </a:lnSpc>
            </a:pPr>
            <a:r>
              <a:rPr lang="en-US" sz="2400"/>
              <a:t>Basic unit of data transfer from the disk to the computer main memory is one block. In general, a data item (what is read or written) will be the field of some record in the database, although it may be a larger unit such as a record or even a whole block.</a:t>
            </a:r>
          </a:p>
          <a:p>
            <a:pPr>
              <a:lnSpc>
                <a:spcPct val="80000"/>
              </a:lnSpc>
            </a:pPr>
            <a:r>
              <a:rPr lang="en-US" sz="2400"/>
              <a:t>read_item(X) command includes the following steps:</a:t>
            </a:r>
          </a:p>
          <a:p>
            <a:pPr lvl="1">
              <a:lnSpc>
                <a:spcPct val="80000"/>
              </a:lnSpc>
            </a:pPr>
            <a:r>
              <a:rPr lang="en-US" sz="2100"/>
              <a:t>Find the address of the disk block that contains item X.</a:t>
            </a:r>
          </a:p>
          <a:p>
            <a:pPr lvl="1">
              <a:lnSpc>
                <a:spcPct val="80000"/>
              </a:lnSpc>
            </a:pPr>
            <a:r>
              <a:rPr lang="en-US" sz="2100"/>
              <a:t>Copy that disk block into a buffer in main memory (if that disk block is not already in some main memory buffer).</a:t>
            </a:r>
          </a:p>
          <a:p>
            <a:pPr lvl="1">
              <a:lnSpc>
                <a:spcPct val="80000"/>
              </a:lnSpc>
            </a:pPr>
            <a:r>
              <a:rPr lang="en-US" sz="2100"/>
              <a:t>Copy item X from the buffer to the program variable named X.   </a:t>
            </a:r>
          </a:p>
        </p:txBody>
      </p:sp>
    </p:spTree>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6DDB8947-3237-2447-8838-AD64C33A6474}" type="slidenum">
              <a:rPr lang="en-US"/>
              <a:pPr/>
              <a:t>8</a:t>
            </a:fld>
            <a:endParaRPr lang="en-CA"/>
          </a:p>
        </p:txBody>
      </p:sp>
      <p:sp>
        <p:nvSpPr>
          <p:cNvPr id="679940" name="Rectangle 4"/>
          <p:cNvSpPr>
            <a:spLocks noGrp="1" noChangeArrowheads="1"/>
          </p:cNvSpPr>
          <p:nvPr>
            <p:ph type="title"/>
          </p:nvPr>
        </p:nvSpPr>
        <p:spPr/>
        <p:txBody>
          <a:bodyPr/>
          <a:lstStyle/>
          <a:p>
            <a:r>
              <a:rPr lang="en-US" sz="3200"/>
              <a:t>Introduction to Transaction Processing (5)</a:t>
            </a:r>
          </a:p>
        </p:txBody>
      </p:sp>
      <p:sp>
        <p:nvSpPr>
          <p:cNvPr id="679941" name="Rectangle 5"/>
          <p:cNvSpPr>
            <a:spLocks noGrp="1" noChangeArrowheads="1"/>
          </p:cNvSpPr>
          <p:nvPr>
            <p:ph type="body" idx="1"/>
          </p:nvPr>
        </p:nvSpPr>
        <p:spPr/>
        <p:txBody>
          <a:bodyPr/>
          <a:lstStyle/>
          <a:p>
            <a:pPr>
              <a:lnSpc>
                <a:spcPct val="80000"/>
              </a:lnSpc>
              <a:buFont typeface="Wingdings" charset="0"/>
              <a:buNone/>
            </a:pPr>
            <a:r>
              <a:rPr lang="en-US" sz="2400"/>
              <a:t>READ AND WRITE OPERATIONS (contd.):</a:t>
            </a:r>
          </a:p>
          <a:p>
            <a:pPr>
              <a:lnSpc>
                <a:spcPct val="80000"/>
              </a:lnSpc>
            </a:pPr>
            <a:r>
              <a:rPr lang="en-US" sz="2400" b="1"/>
              <a:t>write_item(X</a:t>
            </a:r>
            <a:r>
              <a:rPr lang="en-US" sz="2400"/>
              <a:t>) command includes the following steps:</a:t>
            </a:r>
          </a:p>
          <a:p>
            <a:pPr lvl="1">
              <a:lnSpc>
                <a:spcPct val="80000"/>
              </a:lnSpc>
            </a:pPr>
            <a:r>
              <a:rPr lang="en-US" sz="2100"/>
              <a:t>Find the address of the disk block that contains item X.</a:t>
            </a:r>
          </a:p>
          <a:p>
            <a:pPr lvl="1">
              <a:lnSpc>
                <a:spcPct val="80000"/>
              </a:lnSpc>
            </a:pPr>
            <a:r>
              <a:rPr lang="en-US" sz="2100"/>
              <a:t>Copy that disk block into a buffer in main memory (if that disk block is not already in some main memory buffer).</a:t>
            </a:r>
          </a:p>
          <a:p>
            <a:pPr lvl="1">
              <a:lnSpc>
                <a:spcPct val="80000"/>
              </a:lnSpc>
            </a:pPr>
            <a:r>
              <a:rPr lang="en-US" sz="2100"/>
              <a:t>Copy item X from the program variable named X into its correct location in the buffer.</a:t>
            </a:r>
          </a:p>
          <a:p>
            <a:pPr lvl="1">
              <a:lnSpc>
                <a:spcPct val="80000"/>
              </a:lnSpc>
            </a:pPr>
            <a:r>
              <a:rPr lang="en-US" sz="2100"/>
              <a:t>Store the updated block from the buffer back to disk (either immediately or at some later point in time). </a:t>
            </a:r>
          </a:p>
        </p:txBody>
      </p:sp>
    </p:spTree>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Slide 17- </a:t>
            </a:r>
            <a:fld id="{1D85510B-276D-6B45-B663-A690FEBC634B}" type="slidenum">
              <a:rPr lang="en-US"/>
              <a:pPr/>
              <a:t>9</a:t>
            </a:fld>
            <a:endParaRPr lang="en-CA"/>
          </a:p>
        </p:txBody>
      </p:sp>
      <p:sp>
        <p:nvSpPr>
          <p:cNvPr id="681989" name="Rectangle 5"/>
          <p:cNvSpPr>
            <a:spLocks noGrp="1" noChangeArrowheads="1"/>
          </p:cNvSpPr>
          <p:nvPr>
            <p:ph type="title"/>
          </p:nvPr>
        </p:nvSpPr>
        <p:spPr/>
        <p:txBody>
          <a:bodyPr/>
          <a:lstStyle/>
          <a:p>
            <a:r>
              <a:rPr lang="en-US"/>
              <a:t>Two sample transactions</a:t>
            </a:r>
          </a:p>
        </p:txBody>
      </p:sp>
      <p:sp>
        <p:nvSpPr>
          <p:cNvPr id="681990" name="Rectangle 6"/>
          <p:cNvSpPr>
            <a:spLocks noGrp="1" noChangeArrowheads="1"/>
          </p:cNvSpPr>
          <p:nvPr>
            <p:ph type="body" idx="1"/>
          </p:nvPr>
        </p:nvSpPr>
        <p:spPr>
          <a:xfrm>
            <a:off x="239713" y="1600200"/>
            <a:ext cx="8294687" cy="1295400"/>
          </a:xfrm>
        </p:spPr>
        <p:txBody>
          <a:bodyPr/>
          <a:lstStyle/>
          <a:p>
            <a:pPr>
              <a:lnSpc>
                <a:spcPct val="80000"/>
              </a:lnSpc>
            </a:pPr>
            <a:r>
              <a:rPr lang="en-US"/>
              <a:t>FIGURE 17.2 Two sample transactions:</a:t>
            </a:r>
          </a:p>
          <a:p>
            <a:pPr lvl="1">
              <a:lnSpc>
                <a:spcPct val="80000"/>
              </a:lnSpc>
            </a:pPr>
            <a:r>
              <a:rPr lang="en-US"/>
              <a:t>(a) Transaction T1</a:t>
            </a:r>
          </a:p>
          <a:p>
            <a:pPr lvl="1">
              <a:lnSpc>
                <a:spcPct val="80000"/>
              </a:lnSpc>
            </a:pPr>
            <a:r>
              <a:rPr lang="en-US"/>
              <a:t>(b) Transaction T2</a:t>
            </a:r>
          </a:p>
        </p:txBody>
      </p:sp>
      <p:pic>
        <p:nvPicPr>
          <p:cNvPr id="681987" name="Picture 3"/>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239713" y="2819400"/>
            <a:ext cx="8294687" cy="3667125"/>
          </a:xfrm>
        </p:spPr>
      </p:pic>
    </p:spTree>
  </p:cSld>
  <p:clrMapOvr>
    <a:masterClrMapping/>
  </p:clrMapOvr>
  <p:transition xmlns:p14="http://schemas.microsoft.com/office/powerpoint/2010/main" spd="med"/>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CA"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CA"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1162</TotalTime>
  <Words>4521</Words>
  <Application>Microsoft Macintosh PowerPoint</Application>
  <PresentationFormat>Letter Paper (8.5x11 in)</PresentationFormat>
  <Paragraphs>440</Paragraphs>
  <Slides>56</Slides>
  <Notes>56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62" baseType="lpstr">
      <vt:lpstr>Arial</vt:lpstr>
      <vt:lpstr>Tahoma</vt:lpstr>
      <vt:lpstr>Wingdings</vt:lpstr>
      <vt:lpstr>Symbol</vt:lpstr>
      <vt:lpstr>Blends</vt:lpstr>
      <vt:lpstr>Microsoft PowerPoint Presentation</vt:lpstr>
      <vt:lpstr>PowerPoint Presentation</vt:lpstr>
      <vt:lpstr>Chapter 17</vt:lpstr>
      <vt:lpstr>Chapter Outline</vt:lpstr>
      <vt:lpstr>1 Introduction to Transaction Processing (1)</vt:lpstr>
      <vt:lpstr>Introduction to Transaction Processing (2)</vt:lpstr>
      <vt:lpstr>Introduction to Transaction Processing (3)</vt:lpstr>
      <vt:lpstr>Introduction to Transaction Processing (4)</vt:lpstr>
      <vt:lpstr>Introduction to Transaction Processing (5)</vt:lpstr>
      <vt:lpstr>Two sample transactions</vt:lpstr>
      <vt:lpstr>Introduction to Transaction Processing (6)</vt:lpstr>
      <vt:lpstr>Concurrent execution is uncontrolled: (a) The lost update problem. </vt:lpstr>
      <vt:lpstr>Concurrent execution is uncontrolled: (b) The temporary update problem.</vt:lpstr>
      <vt:lpstr>Concurrent execution is uncontrolled: (c) The incorrect summary problem.</vt:lpstr>
      <vt:lpstr>Introduction to Transaction Processing (12)</vt:lpstr>
      <vt:lpstr>Introduction to Transaction Processing (13)</vt:lpstr>
      <vt:lpstr>Introduction to Transaction Processing (14)</vt:lpstr>
      <vt:lpstr>2 Transaction and System Concepts (1)</vt:lpstr>
      <vt:lpstr>Transaction and System Concepts (2)</vt:lpstr>
      <vt:lpstr>Transaction and System Concepts (3)</vt:lpstr>
      <vt:lpstr>Transaction and System Concepts (4)</vt:lpstr>
      <vt:lpstr>State transition diagram illustrating the states for transaction execution</vt:lpstr>
      <vt:lpstr>Transaction and System Concepts (6)</vt:lpstr>
      <vt:lpstr>Transaction and System Concepts (7)</vt:lpstr>
      <vt:lpstr>Transaction and System Concepts (8)</vt:lpstr>
      <vt:lpstr>Transaction and System Concepts (9)</vt:lpstr>
      <vt:lpstr>Transaction and System Concepts (10)</vt:lpstr>
      <vt:lpstr>Transaction and System Concepts (11)</vt:lpstr>
      <vt:lpstr>3 Desirable Properties of Transactions (1)</vt:lpstr>
      <vt:lpstr>4 Characterizing Schedules based on Recoverability (1)</vt:lpstr>
      <vt:lpstr>Characterizing Schedules based on Recoverability (2)</vt:lpstr>
      <vt:lpstr>Characterizing Schedules based on Recoverability (3)</vt:lpstr>
      <vt:lpstr>5 Characterizing Schedules based on Serializability (1)</vt:lpstr>
      <vt:lpstr>Characterizing Schedules based on Serializability (2)</vt:lpstr>
      <vt:lpstr>Characterizing Schedules based on Serializability (3)</vt:lpstr>
      <vt:lpstr>Characterizing Schedules based on Serializability (4)</vt:lpstr>
      <vt:lpstr>Characterizing Schedules based on Serializability (5)</vt:lpstr>
      <vt:lpstr>Characterizing Schedules based on Serializability (6)</vt:lpstr>
      <vt:lpstr>Characterizing Schedules based on Serializability (7)</vt:lpstr>
      <vt:lpstr>Characterizing Schedules based on Serializability (8)</vt:lpstr>
      <vt:lpstr>Characterizing Schedules based on Serializability (9)</vt:lpstr>
      <vt:lpstr>Characterizing Schedules based on Serializability (10)</vt:lpstr>
      <vt:lpstr>Characterizing Schedules based on Serializability (11)</vt:lpstr>
      <vt:lpstr>Constructing the Precedence Graphs</vt:lpstr>
      <vt:lpstr>Another example of serializability Testing</vt:lpstr>
      <vt:lpstr>Another Example of Serializability Testing</vt:lpstr>
      <vt:lpstr>Another Example of Serializability Testing</vt:lpstr>
      <vt:lpstr>Characterizing Schedules based on Serializability (14)</vt:lpstr>
      <vt:lpstr>Characterizing Schedules based on Serializability (15)</vt:lpstr>
      <vt:lpstr>6 Transaction Support in SQL2 (1) </vt:lpstr>
      <vt:lpstr>Transaction Support in SQL2 (2) </vt:lpstr>
      <vt:lpstr>Transaction Support in SQL2 (3) </vt:lpstr>
      <vt:lpstr>Transaction Support in SQL2 (4) </vt:lpstr>
      <vt:lpstr>Transaction Support in SQL2 (5) </vt:lpstr>
      <vt:lpstr>Transaction Support in SQL2 (6) </vt:lpstr>
      <vt:lpstr>Transaction Support in SQL2 (7) </vt:lpstr>
      <vt:lpstr>Summary</vt:lpstr>
    </vt:vector>
  </TitlesOfParts>
  <Manager/>
  <Company>Copyright © 2007 Ramez Elmasri and Shamkant B. Navathe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17</dc:title>
  <dc:subject>Introduction to Transaction Processing Concepts and Theory </dc:subject>
  <dc:creator>Elmasri/Navathe</dc:creator>
  <cp:keywords/>
  <dc:description/>
  <cp:lastModifiedBy>Mohamed Eltabakh</cp:lastModifiedBy>
  <cp:revision>89</cp:revision>
  <cp:lastPrinted>2001-11-04T00:51:13Z</cp:lastPrinted>
  <dcterms:created xsi:type="dcterms:W3CDTF">2005-02-25T19:46:41Z</dcterms:created>
  <dcterms:modified xsi:type="dcterms:W3CDTF">2011-12-05T18:37:18Z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-1236066078</vt:i4>
  </property>
  <property fmtid="{D5CDD505-2E9C-101B-9397-08002B2CF9AE}" pid="3" name="_EmailSubject">
    <vt:lpwstr>Elmasri/Navathe Template</vt:lpwstr>
  </property>
  <property fmtid="{D5CDD505-2E9C-101B-9397-08002B2CF9AE}" pid="4" name="_AuthorEmail">
    <vt:lpwstr>Katherine.Harutunian@AWL.com</vt:lpwstr>
  </property>
  <property fmtid="{D5CDD505-2E9C-101B-9397-08002B2CF9AE}" pid="5" name="_AuthorEmailDisplayName">
    <vt:lpwstr>Harutunian, Katherine</vt:lpwstr>
  </property>
  <property fmtid="{D5CDD505-2E9C-101B-9397-08002B2CF9AE}" pid="6" name="_ReviewingToolsShownOnce">
    <vt:lpwstr/>
  </property>
</Properties>
</file>