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embeddings/oleObject69.bin" ContentType="application/vnd.openxmlformats-officedocument.oleObject"/>
  <Override PartName="/ppt/embeddings/oleObject70.bin" ContentType="application/vnd.openxmlformats-officedocument.oleObject"/>
  <Override PartName="/ppt/embeddings/oleObject71.bin" ContentType="application/vnd.openxmlformats-officedocument.oleObject"/>
  <Override PartName="/ppt/embeddings/oleObject72.bin" ContentType="application/vnd.openxmlformats-officedocument.oleObject"/>
  <Override PartName="/ppt/embeddings/oleObject73.bin" ContentType="application/vnd.openxmlformats-officedocument.oleObject"/>
  <Override PartName="/ppt/embeddings/oleObject74.bin" ContentType="application/vnd.openxmlformats-officedocument.oleObject"/>
  <Override PartName="/ppt/embeddings/oleObject75.bin" ContentType="application/vnd.openxmlformats-officedocument.oleObject"/>
  <Override PartName="/ppt/embeddings/oleObject76.bin" ContentType="application/vnd.openxmlformats-officedocument.oleObject"/>
  <Override PartName="/ppt/embeddings/oleObject77.bin" ContentType="application/vnd.openxmlformats-officedocument.oleObject"/>
  <Override PartName="/ppt/embeddings/oleObject78.bin" ContentType="application/vnd.openxmlformats-officedocument.oleObject"/>
  <Override PartName="/ppt/embeddings/oleObject79.bin" ContentType="application/vnd.openxmlformats-officedocument.oleObject"/>
  <Override PartName="/ppt/embeddings/oleObject80.bin" ContentType="application/vnd.openxmlformats-officedocument.oleObject"/>
  <Override PartName="/ppt/embeddings/oleObject81.bin" ContentType="application/vnd.openxmlformats-officedocument.oleObject"/>
  <Override PartName="/ppt/embeddings/oleObject82.bin" ContentType="application/vnd.openxmlformats-officedocument.oleObject"/>
  <Override PartName="/ppt/embeddings/oleObject83.bin" ContentType="application/vnd.openxmlformats-officedocument.oleObject"/>
  <Override PartName="/ppt/embeddings/oleObject84.bin" ContentType="application/vnd.openxmlformats-officedocument.oleObject"/>
  <Override PartName="/ppt/embeddings/oleObject85.bin" ContentType="application/vnd.openxmlformats-officedocument.oleObject"/>
  <Override PartName="/ppt/embeddings/oleObject86.bin" ContentType="application/vnd.openxmlformats-officedocument.oleObject"/>
  <Override PartName="/ppt/embeddings/oleObject87.bin" ContentType="application/vnd.openxmlformats-officedocument.oleObject"/>
  <Override PartName="/ppt/embeddings/oleObject88.bin" ContentType="application/vnd.openxmlformats-officedocument.oleObject"/>
  <Override PartName="/ppt/embeddings/oleObject89.bin" ContentType="application/vnd.openxmlformats-officedocument.oleObject"/>
  <Override PartName="/ppt/embeddings/oleObject90.bin" ContentType="application/vnd.openxmlformats-officedocument.oleObject"/>
  <Override PartName="/ppt/embeddings/oleObject91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92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55"/>
  </p:notesMasterIdLst>
  <p:handoutMasterIdLst>
    <p:handoutMasterId r:id="rId56"/>
  </p:handoutMasterIdLst>
  <p:sldIdLst>
    <p:sldId id="407" r:id="rId2"/>
    <p:sldId id="408" r:id="rId3"/>
    <p:sldId id="340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5" r:id="rId13"/>
    <p:sldId id="360" r:id="rId14"/>
    <p:sldId id="362" r:id="rId15"/>
    <p:sldId id="363" r:id="rId16"/>
    <p:sldId id="364" r:id="rId17"/>
    <p:sldId id="366" r:id="rId18"/>
    <p:sldId id="367" r:id="rId19"/>
    <p:sldId id="368" r:id="rId20"/>
    <p:sldId id="369" r:id="rId21"/>
    <p:sldId id="370" r:id="rId22"/>
    <p:sldId id="371" r:id="rId23"/>
    <p:sldId id="372" r:id="rId24"/>
    <p:sldId id="375" r:id="rId25"/>
    <p:sldId id="376" r:id="rId26"/>
    <p:sldId id="373" r:id="rId27"/>
    <p:sldId id="374" r:id="rId28"/>
    <p:sldId id="377" r:id="rId29"/>
    <p:sldId id="378" r:id="rId30"/>
    <p:sldId id="379" r:id="rId31"/>
    <p:sldId id="380" r:id="rId32"/>
    <p:sldId id="381" r:id="rId33"/>
    <p:sldId id="382" r:id="rId34"/>
    <p:sldId id="383" r:id="rId35"/>
    <p:sldId id="384" r:id="rId36"/>
    <p:sldId id="385" r:id="rId37"/>
    <p:sldId id="386" r:id="rId38"/>
    <p:sldId id="387" r:id="rId39"/>
    <p:sldId id="388" r:id="rId40"/>
    <p:sldId id="389" r:id="rId41"/>
    <p:sldId id="390" r:id="rId42"/>
    <p:sldId id="391" r:id="rId43"/>
    <p:sldId id="392" r:id="rId44"/>
    <p:sldId id="393" r:id="rId45"/>
    <p:sldId id="394" r:id="rId46"/>
    <p:sldId id="395" r:id="rId47"/>
    <p:sldId id="396" r:id="rId48"/>
    <p:sldId id="397" r:id="rId49"/>
    <p:sldId id="398" r:id="rId50"/>
    <p:sldId id="400" r:id="rId51"/>
    <p:sldId id="406" r:id="rId52"/>
    <p:sldId id="403" r:id="rId53"/>
    <p:sldId id="404" r:id="rId5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kern="1200">
        <a:solidFill>
          <a:schemeClr val="bg2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kern="1200">
        <a:solidFill>
          <a:schemeClr val="bg2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kern="1200">
        <a:solidFill>
          <a:schemeClr val="bg2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kern="1200">
        <a:solidFill>
          <a:schemeClr val="bg2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kern="1200">
        <a:solidFill>
          <a:schemeClr val="bg2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bg2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bg2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bg2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bg2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33"/>
    <a:srgbClr val="CC0000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4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handoutMaster" Target="handoutMasters/handoutMaster1.xml"/><Relationship Id="rId57" Type="http://schemas.openxmlformats.org/officeDocument/2006/relationships/printerSettings" Target="printerSettings/printerSettings1.bin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image" Target="../media/image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Relationship Id="rId2" Type="http://schemas.openxmlformats.org/officeDocument/2006/relationships/image" Target="../media/image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image" Target="../media/image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Relationship Id="rId2" Type="http://schemas.openxmlformats.org/officeDocument/2006/relationships/image" Target="../media/image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Relationship Id="rId2" Type="http://schemas.openxmlformats.org/officeDocument/2006/relationships/image" Target="../media/image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Relationship Id="rId2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Relationship Id="rId2" Type="http://schemas.openxmlformats.org/officeDocument/2006/relationships/image" Target="../media/image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Relationship Id="rId2" Type="http://schemas.openxmlformats.org/officeDocument/2006/relationships/image" Target="../media/image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7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Relationship Id="rId2" Type="http://schemas.openxmlformats.org/officeDocument/2006/relationships/image" Target="../media/image7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Relationship Id="rId2" Type="http://schemas.openxmlformats.org/officeDocument/2006/relationships/image" Target="../media/image7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Relationship Id="rId2" Type="http://schemas.openxmlformats.org/officeDocument/2006/relationships/image" Target="../media/image7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Relationship Id="rId2" Type="http://schemas.openxmlformats.org/officeDocument/2006/relationships/image" Target="../media/image7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Relationship Id="rId2" Type="http://schemas.openxmlformats.org/officeDocument/2006/relationships/image" Target="../media/image7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Relationship Id="rId2" Type="http://schemas.openxmlformats.org/officeDocument/2006/relationships/image" Target="../media/image7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Relationship Id="rId2" Type="http://schemas.openxmlformats.org/officeDocument/2006/relationships/image" Target="../media/image7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Relationship Id="rId2" Type="http://schemas.openxmlformats.org/officeDocument/2006/relationships/image" Target="../media/image7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Relationship Id="rId2" Type="http://schemas.openxmlformats.org/officeDocument/2006/relationships/image" Target="../media/image7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Relationship Id="rId2" Type="http://schemas.openxmlformats.org/officeDocument/2006/relationships/image" Target="../media/image7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Relationship Id="rId2" Type="http://schemas.openxmlformats.org/officeDocument/2006/relationships/image" Target="../media/image7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Relationship Id="rId2" Type="http://schemas.openxmlformats.org/officeDocument/2006/relationships/image" Target="../media/image7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Relationship Id="rId2" Type="http://schemas.openxmlformats.org/officeDocument/2006/relationships/image" Target="../media/image7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Relationship Id="rId2" Type="http://schemas.openxmlformats.org/officeDocument/2006/relationships/image" Target="../media/image7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Relationship Id="rId2" Type="http://schemas.openxmlformats.org/officeDocument/2006/relationships/image" Target="../media/image7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Relationship Id="rId2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7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Relationship Id="rId2" Type="http://schemas.openxmlformats.org/officeDocument/2006/relationships/image" Target="../media/image7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Relationship Id="rId2" Type="http://schemas.openxmlformats.org/officeDocument/2006/relationships/image" Target="../media/image7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Relationship Id="rId2" Type="http://schemas.openxmlformats.org/officeDocument/2006/relationships/image" Target="../media/image7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Relationship Id="rId2" Type="http://schemas.openxmlformats.org/officeDocument/2006/relationships/image" Target="../media/image7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Relationship Id="rId2" Type="http://schemas.openxmlformats.org/officeDocument/2006/relationships/image" Target="../media/image7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Relationship Id="rId2" Type="http://schemas.openxmlformats.org/officeDocument/2006/relationships/image" Target="../media/image7.w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Relationship Id="rId2" Type="http://schemas.openxmlformats.org/officeDocument/2006/relationships/image" Target="../media/image7.w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emf"/><Relationship Id="rId2" Type="http://schemas.openxmlformats.org/officeDocument/2006/relationships/image" Target="../media/image5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A4D89526-B3EB-7E41-94AD-79E7E2614F82}" type="datetime1">
              <a:rPr lang="en-US"/>
              <a:pPr>
                <a:defRPr/>
              </a:pPr>
              <a:t>3/15/15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1B0CC05-9D66-6C4B-BFB8-FE5B299C1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9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CEBEB190-8791-0B4D-BB49-B5372EBD1C3D}" type="datetime1">
              <a:rPr lang="en-US"/>
              <a:pPr>
                <a:defRPr/>
              </a:pPr>
              <a:t>3/15/15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EFBF0CFF-4056-DA46-B557-66A5B713D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7773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9pPr>
          </a:lstStyle>
          <a:p>
            <a:fld id="{DFD41840-7E91-7544-9420-AF06B8B9F6BF}" type="slidenum">
              <a:rPr kumimoji="0" lang="en-US" sz="1200">
                <a:solidFill>
                  <a:schemeClr val="tx1"/>
                </a:solidFill>
                <a:latin typeface="Times New Roman" charset="0"/>
              </a:rPr>
              <a:pPr/>
              <a:t>49</a:t>
            </a:fld>
            <a:endParaRPr kumimoji="0"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9pPr>
          </a:lstStyle>
          <a:p>
            <a:fld id="{532CD558-DDD5-D849-9F91-404993C86220}" type="slidenum">
              <a:rPr kumimoji="0" lang="en-US" sz="1200">
                <a:solidFill>
                  <a:schemeClr val="tx1"/>
                </a:solidFill>
                <a:latin typeface="Times New Roman" charset="0"/>
              </a:rPr>
              <a:pPr/>
              <a:t>50</a:t>
            </a:fld>
            <a:endParaRPr kumimoji="0"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9pPr>
          </a:lstStyle>
          <a:p>
            <a:fld id="{581532BE-4236-5B4F-8BC6-B6CA01255049}" type="slidenum">
              <a:rPr kumimoji="0" lang="en-US" sz="1200">
                <a:solidFill>
                  <a:schemeClr val="tx1"/>
                </a:solidFill>
                <a:latin typeface="Times New Roman" charset="0"/>
              </a:rPr>
              <a:pPr/>
              <a:t>52</a:t>
            </a:fld>
            <a:endParaRPr kumimoji="0"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9pPr>
          </a:lstStyle>
          <a:p>
            <a:fld id="{684E406A-7086-BE4F-9C43-533335ED8B78}" type="slidenum">
              <a:rPr kumimoji="0" lang="en-US" sz="1200">
                <a:solidFill>
                  <a:schemeClr val="tx1"/>
                </a:solidFill>
                <a:latin typeface="Times New Roman" charset="0"/>
              </a:rPr>
              <a:pPr/>
              <a:t>53</a:t>
            </a:fld>
            <a:endParaRPr kumimoji="0"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4" name="Picture 4" descr="C:\WINNT\Profiles\wayne\Desktop\datinf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234156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77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606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0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7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417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43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0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29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09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303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951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8486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660066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660066"/>
          </a:solidFill>
          <a:latin typeface="Arial Narrow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660066"/>
          </a:solidFill>
          <a:latin typeface="Arial Narrow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660066"/>
          </a:solidFill>
          <a:latin typeface="Arial Narrow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660066"/>
          </a:solidFill>
          <a:latin typeface="Arial Narrow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660066"/>
          </a:solidFill>
          <a:latin typeface="Arial Narrow" charset="0"/>
          <a:ea typeface="ＭＳ Ｐゴシック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660066"/>
          </a:solidFill>
          <a:latin typeface="Arial Narrow" charset="0"/>
          <a:ea typeface="ＭＳ Ｐゴシック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660066"/>
          </a:solidFill>
          <a:latin typeface="Arial Narrow" charset="0"/>
          <a:ea typeface="ＭＳ Ｐゴシック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660066"/>
          </a:solidFill>
          <a:latin typeface="Arial Narrow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50000"/>
        <a:buFont typeface="Monotype Sorts" charset="0"/>
        <a:defRPr kumimoji="1" b="1">
          <a:solidFill>
            <a:srgbClr val="003399"/>
          </a:solidFill>
          <a:latin typeface="+mn-lt"/>
          <a:ea typeface="+mn-ea"/>
          <a:cs typeface="ＭＳ Ｐゴシック" charset="0"/>
        </a:defRPr>
      </a:lvl1pPr>
      <a:lvl2pPr marL="346075" indent="-23177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35000"/>
        <a:buFont typeface="Monotype Sorts" charset="0"/>
        <a:buChar char="n"/>
        <a:defRPr kumimoji="1" b="1">
          <a:solidFill>
            <a:schemeClr val="tx1"/>
          </a:solidFill>
          <a:latin typeface="+mn-lt"/>
          <a:ea typeface="+mn-ea"/>
        </a:defRPr>
      </a:lvl2pPr>
      <a:lvl3pPr marL="627063" indent="-166688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80000"/>
        <a:buChar char="–"/>
        <a:defRPr kumimoji="1" b="1">
          <a:solidFill>
            <a:srgbClr val="004000"/>
          </a:solidFill>
          <a:latin typeface="+mn-lt"/>
          <a:ea typeface="+mn-ea"/>
        </a:defRPr>
      </a:lvl3pPr>
      <a:lvl4pPr marL="1147763" indent="-4048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!"/>
        <a:defRPr kumimoji="1" b="1">
          <a:solidFill>
            <a:schemeClr val="folHlink"/>
          </a:solidFill>
          <a:latin typeface="+mn-lt"/>
          <a:ea typeface="+mn-ea"/>
        </a:defRPr>
      </a:lvl4pPr>
      <a:lvl5pPr marL="1539875" indent="-1698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b="1">
          <a:solidFill>
            <a:schemeClr val="tx1"/>
          </a:solidFill>
          <a:latin typeface="+mn-lt"/>
          <a:ea typeface="+mn-ea"/>
        </a:defRPr>
      </a:lvl5pPr>
      <a:lvl6pPr marL="1997075" indent="-1698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b="1">
          <a:solidFill>
            <a:schemeClr val="tx1"/>
          </a:solidFill>
          <a:latin typeface="+mn-lt"/>
          <a:ea typeface="+mn-ea"/>
        </a:defRPr>
      </a:lvl6pPr>
      <a:lvl7pPr marL="2454275" indent="-1698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b="1">
          <a:solidFill>
            <a:schemeClr val="tx1"/>
          </a:solidFill>
          <a:latin typeface="+mn-lt"/>
          <a:ea typeface="+mn-ea"/>
        </a:defRPr>
      </a:lvl7pPr>
      <a:lvl8pPr marL="2911475" indent="-1698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b="1">
          <a:solidFill>
            <a:schemeClr val="tx1"/>
          </a:solidFill>
          <a:latin typeface="+mn-lt"/>
          <a:ea typeface="+mn-ea"/>
        </a:defRPr>
      </a:lvl8pPr>
      <a:lvl9pPr marL="3368675" indent="-1698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25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27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29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4" Type="http://schemas.openxmlformats.org/officeDocument/2006/relationships/image" Target="../media/image20.wmf"/><Relationship Id="rId5" Type="http://schemas.openxmlformats.org/officeDocument/2006/relationships/oleObject" Target="../embeddings/oleObject31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33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4" Type="http://schemas.openxmlformats.org/officeDocument/2006/relationships/image" Target="../media/image22.wmf"/><Relationship Id="rId5" Type="http://schemas.openxmlformats.org/officeDocument/2006/relationships/oleObject" Target="../embeddings/oleObject35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4" Type="http://schemas.openxmlformats.org/officeDocument/2006/relationships/image" Target="../media/image23.wmf"/><Relationship Id="rId5" Type="http://schemas.openxmlformats.org/officeDocument/2006/relationships/oleObject" Target="../embeddings/oleObject37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39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4" Type="http://schemas.openxmlformats.org/officeDocument/2006/relationships/image" Target="../media/image25.wmf"/><Relationship Id="rId5" Type="http://schemas.openxmlformats.org/officeDocument/2006/relationships/oleObject" Target="../embeddings/oleObject41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4" Type="http://schemas.openxmlformats.org/officeDocument/2006/relationships/image" Target="../media/image26.wmf"/><Relationship Id="rId5" Type="http://schemas.openxmlformats.org/officeDocument/2006/relationships/oleObject" Target="../embeddings/oleObject43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22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45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23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4" Type="http://schemas.openxmlformats.org/officeDocument/2006/relationships/image" Target="../media/image28.wmf"/><Relationship Id="rId5" Type="http://schemas.openxmlformats.org/officeDocument/2006/relationships/oleObject" Target="../embeddings/oleObject47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24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4" Type="http://schemas.openxmlformats.org/officeDocument/2006/relationships/image" Target="../media/image29.wmf"/><Relationship Id="rId5" Type="http://schemas.openxmlformats.org/officeDocument/2006/relationships/oleObject" Target="../embeddings/oleObject49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25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4" Type="http://schemas.openxmlformats.org/officeDocument/2006/relationships/image" Target="../media/image30.wmf"/><Relationship Id="rId5" Type="http://schemas.openxmlformats.org/officeDocument/2006/relationships/oleObject" Target="../embeddings/oleObject51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26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4" Type="http://schemas.openxmlformats.org/officeDocument/2006/relationships/image" Target="../media/image31.wmf"/><Relationship Id="rId5" Type="http://schemas.openxmlformats.org/officeDocument/2006/relationships/oleObject" Target="../embeddings/oleObject53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27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4" Type="http://schemas.openxmlformats.org/officeDocument/2006/relationships/image" Target="../media/image32.wmf"/><Relationship Id="rId5" Type="http://schemas.openxmlformats.org/officeDocument/2006/relationships/oleObject" Target="../embeddings/oleObject55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28.v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4" Type="http://schemas.openxmlformats.org/officeDocument/2006/relationships/image" Target="../media/image33.wmf"/><Relationship Id="rId5" Type="http://schemas.openxmlformats.org/officeDocument/2006/relationships/oleObject" Target="../embeddings/oleObject57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29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4" Type="http://schemas.openxmlformats.org/officeDocument/2006/relationships/image" Target="../media/image34.wmf"/><Relationship Id="rId5" Type="http://schemas.openxmlformats.org/officeDocument/2006/relationships/oleObject" Target="../embeddings/oleObject59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30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4" Type="http://schemas.openxmlformats.org/officeDocument/2006/relationships/image" Target="../media/image35.wmf"/><Relationship Id="rId5" Type="http://schemas.openxmlformats.org/officeDocument/2006/relationships/oleObject" Target="../embeddings/oleObject61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31.v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4" Type="http://schemas.openxmlformats.org/officeDocument/2006/relationships/image" Target="../media/image36.wmf"/><Relationship Id="rId5" Type="http://schemas.openxmlformats.org/officeDocument/2006/relationships/oleObject" Target="../embeddings/oleObject63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32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4" Type="http://schemas.openxmlformats.org/officeDocument/2006/relationships/image" Target="../media/image37.wmf"/><Relationship Id="rId5" Type="http://schemas.openxmlformats.org/officeDocument/2006/relationships/oleObject" Target="../embeddings/oleObject65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33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4" Type="http://schemas.openxmlformats.org/officeDocument/2006/relationships/image" Target="../media/image38.wmf"/><Relationship Id="rId5" Type="http://schemas.openxmlformats.org/officeDocument/2006/relationships/oleObject" Target="../embeddings/oleObject67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34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4" Type="http://schemas.openxmlformats.org/officeDocument/2006/relationships/image" Target="../media/image39.wmf"/><Relationship Id="rId5" Type="http://schemas.openxmlformats.org/officeDocument/2006/relationships/oleObject" Target="../embeddings/oleObject69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35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4" Type="http://schemas.openxmlformats.org/officeDocument/2006/relationships/image" Target="../media/image40.wmf"/><Relationship Id="rId5" Type="http://schemas.openxmlformats.org/officeDocument/2006/relationships/oleObject" Target="../embeddings/oleObject71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36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4" Type="http://schemas.openxmlformats.org/officeDocument/2006/relationships/image" Target="../media/image41.wmf"/><Relationship Id="rId5" Type="http://schemas.openxmlformats.org/officeDocument/2006/relationships/oleObject" Target="../embeddings/oleObject73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37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4" Type="http://schemas.openxmlformats.org/officeDocument/2006/relationships/image" Target="../media/image42.wmf"/><Relationship Id="rId5" Type="http://schemas.openxmlformats.org/officeDocument/2006/relationships/oleObject" Target="../embeddings/oleObject75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38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4" Type="http://schemas.openxmlformats.org/officeDocument/2006/relationships/image" Target="../media/image43.wmf"/><Relationship Id="rId5" Type="http://schemas.openxmlformats.org/officeDocument/2006/relationships/oleObject" Target="../embeddings/oleObject77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39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4" Type="http://schemas.openxmlformats.org/officeDocument/2006/relationships/image" Target="../media/image44.wmf"/><Relationship Id="rId5" Type="http://schemas.openxmlformats.org/officeDocument/2006/relationships/oleObject" Target="../embeddings/oleObject79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40.vml"/><Relationship Id="rId2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4" Type="http://schemas.openxmlformats.org/officeDocument/2006/relationships/image" Target="../media/image45.wmf"/><Relationship Id="rId5" Type="http://schemas.openxmlformats.org/officeDocument/2006/relationships/oleObject" Target="../embeddings/oleObject81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41.vml"/><Relationship Id="rId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4" Type="http://schemas.openxmlformats.org/officeDocument/2006/relationships/image" Target="../media/image46.wmf"/><Relationship Id="rId5" Type="http://schemas.openxmlformats.org/officeDocument/2006/relationships/oleObject" Target="../embeddings/oleObject83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42.vml"/><Relationship Id="rId2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4" Type="http://schemas.openxmlformats.org/officeDocument/2006/relationships/image" Target="../media/image47.wmf"/><Relationship Id="rId5" Type="http://schemas.openxmlformats.org/officeDocument/2006/relationships/oleObject" Target="../embeddings/oleObject85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43.vml"/><Relationship Id="rId2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4" Type="http://schemas.openxmlformats.org/officeDocument/2006/relationships/image" Target="../media/image48.wmf"/><Relationship Id="rId5" Type="http://schemas.openxmlformats.org/officeDocument/2006/relationships/oleObject" Target="../embeddings/oleObject87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44.vml"/><Relationship Id="rId2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4" Type="http://schemas.openxmlformats.org/officeDocument/2006/relationships/image" Target="../media/image49.wmf"/><Relationship Id="rId5" Type="http://schemas.openxmlformats.org/officeDocument/2006/relationships/oleObject" Target="../embeddings/oleObject89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45.vml"/><Relationship Id="rId2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4" Type="http://schemas.openxmlformats.org/officeDocument/2006/relationships/image" Target="../media/image50.wmf"/><Relationship Id="rId5" Type="http://schemas.openxmlformats.org/officeDocument/2006/relationships/oleObject" Target="../embeddings/oleObject91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46.vml"/><Relationship Id="rId2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1.doc"/><Relationship Id="rId4" Type="http://schemas.openxmlformats.org/officeDocument/2006/relationships/image" Target="../media/image52.emf"/><Relationship Id="rId5" Type="http://schemas.openxmlformats.org/officeDocument/2006/relationships/oleObject" Target="../embeddings/oleObject92.bin"/><Relationship Id="rId6" Type="http://schemas.openxmlformats.org/officeDocument/2006/relationships/image" Target="../media/image50.wmf"/><Relationship Id="rId7" Type="http://schemas.openxmlformats.org/officeDocument/2006/relationships/image" Target="../media/image53.emf"/><Relationship Id="rId1" Type="http://schemas.openxmlformats.org/officeDocument/2006/relationships/vmlDrawing" Target="../drawings/vmlDrawing47.vml"/><Relationship Id="rId2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2286000"/>
            <a:ext cx="7772400" cy="173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660066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660066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660066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660066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660066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660066"/>
                </a:solidFill>
                <a:latin typeface="Arial Narrow" charset="0"/>
                <a:ea typeface="ＭＳ Ｐゴシック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660066"/>
                </a:solidFill>
                <a:latin typeface="Arial Narrow" charset="0"/>
                <a:ea typeface="ＭＳ Ｐゴシック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660066"/>
                </a:solidFill>
                <a:latin typeface="Arial Narrow" charset="0"/>
                <a:ea typeface="ＭＳ Ｐゴシック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660066"/>
                </a:solidFill>
                <a:latin typeface="Arial Narrow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sz="4000" dirty="0" smtClean="0">
                <a:solidFill>
                  <a:srgbClr val="800000"/>
                </a:solidFill>
                <a:cs typeface="+mj-cs"/>
              </a:rPr>
              <a:t>Sorting Example</a:t>
            </a:r>
            <a:br>
              <a:rPr lang="en-US" sz="4000" dirty="0" smtClean="0">
                <a:solidFill>
                  <a:srgbClr val="800000"/>
                </a:solidFill>
                <a:cs typeface="+mj-cs"/>
              </a:rPr>
            </a:br>
            <a:r>
              <a:rPr lang="en-US" dirty="0" smtClean="0">
                <a:solidFill>
                  <a:srgbClr val="0000FF"/>
                </a:solidFill>
                <a:cs typeface="+mj-cs"/>
              </a:rPr>
              <a:t>Insertion Sort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13315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14339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15363" name="Object 6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7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16387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17411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18435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19459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20483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21507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22531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240213" cy="525780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b="0" dirty="0" smtClean="0">
                <a:solidFill>
                  <a:schemeClr val="tx1"/>
                </a:solidFill>
              </a:rPr>
              <a:t>Start with empty left hand, cards in pile on table.</a:t>
            </a:r>
          </a:p>
          <a:p>
            <a:pPr marL="514350" indent="-514350">
              <a:buFont typeface="+mj-lt"/>
              <a:buAutoNum type="arabicParenR"/>
            </a:pPr>
            <a:r>
              <a:rPr lang="en-US" b="0" dirty="0" smtClean="0">
                <a:solidFill>
                  <a:schemeClr val="tx1"/>
                </a:solidFill>
              </a:rPr>
              <a:t>Take first card from pile, put in left hand.</a:t>
            </a:r>
          </a:p>
          <a:p>
            <a:pPr marL="514350" indent="-514350">
              <a:buFont typeface="+mj-lt"/>
              <a:buAutoNum type="arabicParenR"/>
            </a:pPr>
            <a:r>
              <a:rPr lang="en-US" b="0" dirty="0" smtClean="0">
                <a:solidFill>
                  <a:schemeClr val="tx1"/>
                </a:solidFill>
              </a:rPr>
              <a:t>Take next card from pile, insert in proper place among cards in left hand.</a:t>
            </a:r>
          </a:p>
          <a:p>
            <a:pPr marL="514350" indent="-514350">
              <a:buFont typeface="+mj-lt"/>
              <a:buAutoNum type="arabicParenR"/>
            </a:pPr>
            <a:r>
              <a:rPr lang="en-US" b="0" dirty="0" smtClean="0">
                <a:solidFill>
                  <a:schemeClr val="tx1"/>
                </a:solidFill>
              </a:rPr>
              <a:t>Repeat step 3 until no more cards on table. </a:t>
            </a: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213" y="2209612"/>
            <a:ext cx="4013200" cy="352303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6731000" y="6229350"/>
            <a:ext cx="1903413" cy="4556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00D7949-4764-4279-9703-7900A9D40DD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32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23555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24579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25603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26627" name="Object 4"/>
          <p:cNvGraphicFramePr>
            <a:graphicFrameLocks/>
          </p:cNvGraphicFramePr>
          <p:nvPr/>
        </p:nvGraphicFramePr>
        <p:xfrm>
          <a:off x="1600200" y="4191000"/>
          <a:ext cx="6300788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191000"/>
                        <a:ext cx="6300788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27651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9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0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28675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3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29699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7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8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30723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2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31747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5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6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32771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9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0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Insertion Sort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z="2000" dirty="0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dirty="0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dirty="0" smtClean="0"/>
          </a:p>
          <a:p>
            <a:pPr marL="0" indent="0">
              <a:defRPr/>
            </a:pPr>
            <a:r>
              <a:rPr lang="en-US" sz="2000" dirty="0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dirty="0" smtClean="0"/>
              <a:t>Brute-force sorting solution.</a:t>
            </a:r>
          </a:p>
          <a:p>
            <a:pPr lvl="1">
              <a:defRPr/>
            </a:pPr>
            <a:r>
              <a:rPr lang="en-US" dirty="0" smtClean="0"/>
              <a:t>In each iteration </a:t>
            </a:r>
            <a:r>
              <a:rPr lang="en-US" dirty="0" err="1" smtClean="0"/>
              <a:t>i</a:t>
            </a:r>
            <a:r>
              <a:rPr lang="en-US" dirty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Move item </a:t>
            </a:r>
            <a:r>
              <a:rPr lang="en-US" dirty="0" err="1" smtClean="0"/>
              <a:t>i</a:t>
            </a:r>
            <a:r>
              <a:rPr lang="en-US" dirty="0" smtClean="0"/>
              <a:t> left-to-right if needed.</a:t>
            </a:r>
          </a:p>
          <a:p>
            <a:pPr lvl="1">
              <a:defRPr/>
            </a:pPr>
            <a:r>
              <a:rPr lang="en-US" dirty="0" smtClean="0"/>
              <a:t>Exchange next element with larger elements to its left, one-by-one.</a:t>
            </a:r>
          </a:p>
          <a:p>
            <a:pPr lvl="1">
              <a:defRPr/>
            </a:pPr>
            <a:endParaRPr lang="en-US" dirty="0" smtClean="0"/>
          </a:p>
        </p:txBody>
      </p:sp>
      <p:graphicFrame>
        <p:nvGraphicFramePr>
          <p:cNvPr id="6147" name="Object 11"/>
          <p:cNvGraphicFramePr>
            <a:graphicFrameLocks/>
          </p:cNvGraphicFramePr>
          <p:nvPr/>
        </p:nvGraphicFramePr>
        <p:xfrm>
          <a:off x="1600200" y="4191000"/>
          <a:ext cx="63007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191000"/>
                        <a:ext cx="630078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33795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34819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7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8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35843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36867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5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6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37891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9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0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38915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3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4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39939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7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8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40963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1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2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41987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5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6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43011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9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0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7171" name="Object 4"/>
          <p:cNvGraphicFramePr>
            <a:graphicFrameLocks/>
          </p:cNvGraphicFramePr>
          <p:nvPr/>
        </p:nvGraphicFramePr>
        <p:xfrm>
          <a:off x="1600200" y="4191000"/>
          <a:ext cx="63007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191000"/>
                        <a:ext cx="630078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9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44035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3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6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4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45059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7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8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46083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1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4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2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47107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5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8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6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48131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9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2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0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49155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6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4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50179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7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0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8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51203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1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4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2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52227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5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8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6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76200" y="6003925"/>
            <a:ext cx="906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"/>
              </a:spcBef>
              <a:defRPr/>
            </a:pPr>
            <a:r>
              <a:rPr lang="en-US" sz="2000">
                <a:cs typeface="+mn-cs"/>
              </a:rPr>
              <a:t>An insertion sort partitions the array into two regions</a:t>
            </a:r>
            <a:endParaRPr lang="en-US" sz="2400" i="1">
              <a:cs typeface="+mn-cs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5867400"/>
            <a:ext cx="9144000" cy="92075"/>
          </a:xfrm>
          <a:prstGeom prst="rect">
            <a:avLst/>
          </a:prstGeom>
          <a:gradFill rotWithShape="0">
            <a:gsLst>
              <a:gs pos="0">
                <a:srgbClr val="5B74A5">
                  <a:gamma/>
                  <a:shade val="46275"/>
                  <a:invGamma/>
                </a:srgbClr>
              </a:gs>
              <a:gs pos="100000">
                <a:srgbClr val="5B74A5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2057400"/>
            <a:ext cx="84709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Insertion Sort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8195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7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Algorithm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696200" cy="3733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for j = 2 to </a:t>
            </a:r>
            <a:r>
              <a:rPr lang="en-US" sz="2400" dirty="0" smtClean="0"/>
              <a:t>N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    key = A[j]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    // Insert A[j] into sorted seq. A[1..j-1]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i</a:t>
            </a:r>
            <a:r>
              <a:rPr lang="en-US" sz="2400" dirty="0" smtClean="0"/>
              <a:t> = j – 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dirty="0" smtClean="0"/>
              <a:t>   while </a:t>
            </a:r>
            <a:r>
              <a:rPr lang="en-US" sz="2400" dirty="0" err="1" smtClean="0"/>
              <a:t>i</a:t>
            </a:r>
            <a:r>
              <a:rPr lang="en-US" sz="2400" dirty="0" smtClean="0"/>
              <a:t> &gt; 0 and A[</a:t>
            </a:r>
            <a:r>
              <a:rPr lang="en-US" sz="2400" dirty="0" err="1" smtClean="0"/>
              <a:t>i</a:t>
            </a:r>
            <a:r>
              <a:rPr lang="en-US" sz="2400" dirty="0" smtClean="0"/>
              <a:t>] &gt; key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dirty="0" smtClean="0"/>
              <a:t>       A[</a:t>
            </a:r>
            <a:r>
              <a:rPr lang="en-US" sz="2400" dirty="0" err="1" smtClean="0"/>
              <a:t>i</a:t>
            </a:r>
            <a:r>
              <a:rPr lang="en-US" sz="2400" dirty="0" smtClean="0"/>
              <a:t> + 1] = A[</a:t>
            </a:r>
            <a:r>
              <a:rPr lang="en-US" sz="2400" dirty="0" err="1" smtClean="0"/>
              <a:t>i</a:t>
            </a:r>
            <a:r>
              <a:rPr lang="en-US" sz="2400" dirty="0" smtClean="0"/>
              <a:t>]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 err="1" smtClean="0"/>
              <a:t>i</a:t>
            </a:r>
            <a:r>
              <a:rPr lang="en-US" sz="2400" dirty="0" smtClean="0"/>
              <a:t> = </a:t>
            </a:r>
            <a:r>
              <a:rPr lang="en-US" sz="2400" dirty="0" err="1" smtClean="0"/>
              <a:t>i</a:t>
            </a:r>
            <a:r>
              <a:rPr lang="en-US" sz="2400" dirty="0" smtClean="0"/>
              <a:t> – 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dirty="0" smtClean="0"/>
              <a:t>   A[</a:t>
            </a:r>
            <a:r>
              <a:rPr lang="en-US" sz="2400" dirty="0" err="1" smtClean="0"/>
              <a:t>i</a:t>
            </a:r>
            <a:r>
              <a:rPr lang="en-US" sz="2400" dirty="0" smtClean="0"/>
              <a:t> + 1] = key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981200" y="2819400"/>
            <a:ext cx="5392737" cy="1371600"/>
          </a:xfrm>
          <a:prstGeom prst="rect">
            <a:avLst/>
          </a:prstGeom>
          <a:noFill/>
          <a:ln w="38100">
            <a:solidFill>
              <a:srgbClr val="FF003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 rot="16200000">
            <a:off x="6792913" y="3341687"/>
            <a:ext cx="1654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33"/>
                </a:solidFill>
                <a:cs typeface="+mn-cs"/>
              </a:rPr>
              <a:t>Inner loop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 rot="16200000">
            <a:off x="7749382" y="3223418"/>
            <a:ext cx="172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3333FF"/>
                </a:solidFill>
                <a:cs typeface="+mn-cs"/>
              </a:rPr>
              <a:t>Outer loop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410200" y="2438400"/>
            <a:ext cx="1968500" cy="41592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z="1600" dirty="0"/>
              <a:t>To </a:t>
            </a:r>
            <a:r>
              <a:rPr lang="en-US" sz="1600" dirty="0" smtClean="0"/>
              <a:t>insert a </a:t>
            </a:r>
            <a:r>
              <a:rPr lang="en-US" sz="1600" dirty="0"/>
              <a:t>value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064250" y="649288"/>
            <a:ext cx="2303462" cy="417512"/>
          </a:xfrm>
          <a:prstGeom prst="rect">
            <a:avLst/>
          </a:prstGeom>
          <a:solidFill>
            <a:srgbClr val="33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en-US" sz="1600" dirty="0"/>
              <a:t>To do N-1 iterations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4000" y="1066800"/>
            <a:ext cx="6848475" cy="3657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Insertion Sort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7848600" cy="533400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rgbClr val="800000"/>
                </a:solidFill>
              </a:rPr>
              <a:t>Best Case: </a:t>
            </a:r>
            <a:r>
              <a:rPr lang="en-US" dirty="0" smtClean="0"/>
              <a:t>Input array is already sorted </a:t>
            </a:r>
            <a:endParaRPr lang="en-US" dirty="0"/>
          </a:p>
        </p:txBody>
      </p:sp>
      <p:graphicFrame>
        <p:nvGraphicFramePr>
          <p:cNvPr id="59395" name="Object 4"/>
          <p:cNvGraphicFramePr>
            <a:graphicFrameLocks/>
          </p:cNvGraphicFramePr>
          <p:nvPr/>
        </p:nvGraphicFramePr>
        <p:xfrm>
          <a:off x="-381000" y="4267200"/>
          <a:ext cx="62960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7" name="Document" r:id="rId3" imgW="6299200" imgH="520700" progId="Word.Document.8">
                  <p:embed/>
                </p:oleObj>
              </mc:Choice>
              <mc:Fallback>
                <p:oleObj name="Document" r:id="rId3" imgW="6299200" imgH="520700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81000" y="4267200"/>
                        <a:ext cx="629602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ular Callout 4"/>
          <p:cNvSpPr/>
          <p:nvPr/>
        </p:nvSpPr>
        <p:spPr bwMode="auto">
          <a:xfrm>
            <a:off x="5867400" y="1066800"/>
            <a:ext cx="3048000" cy="1219200"/>
          </a:xfrm>
          <a:prstGeom prst="wedgeRoundRectCallout">
            <a:avLst>
              <a:gd name="adj1" fmla="val -79112"/>
              <a:gd name="adj2" fmla="val 6377"/>
              <a:gd name="adj3" fmla="val 16667"/>
            </a:avLst>
          </a:prstGeom>
          <a:solidFill>
            <a:schemeClr val="accent2">
              <a:lumMod val="9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2075" tIns="46038" rIns="92075" bIns="46038"/>
          <a:lstStyle/>
          <a:p>
            <a:pPr>
              <a:defRPr/>
            </a:pPr>
            <a:r>
              <a:rPr lang="en-US" dirty="0"/>
              <a:t>In each iteration, we do one comparison.</a:t>
            </a:r>
          </a:p>
          <a:p>
            <a:pPr>
              <a:defRPr/>
            </a:pPr>
            <a:r>
              <a:rPr lang="en-US" b="1" dirty="0">
                <a:solidFill>
                  <a:srgbClr val="800000"/>
                </a:solidFill>
              </a:rPr>
              <a:t>Total : N-1 comparisons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3657600"/>
            <a:ext cx="7848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defRPr kumimoji="1" b="1">
                <a:solidFill>
                  <a:srgbClr val="003399"/>
                </a:solidFill>
                <a:latin typeface="+mn-lt"/>
                <a:ea typeface="+mn-ea"/>
                <a:cs typeface="ＭＳ Ｐゴシック" charset="0"/>
              </a:defRPr>
            </a:lvl1pPr>
            <a:lvl2pPr marL="346075" indent="-231775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35000"/>
              <a:buFont typeface="Monotype Sorts" charset="0"/>
              <a:buChar char="n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627063" indent="-166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80000"/>
              <a:buChar char="–"/>
              <a:defRPr kumimoji="1" b="1">
                <a:solidFill>
                  <a:srgbClr val="004000"/>
                </a:solidFill>
                <a:latin typeface="+mn-lt"/>
                <a:ea typeface="+mn-ea"/>
              </a:defRPr>
            </a:lvl3pPr>
            <a:lvl4pPr marL="1147763" indent="-404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charset="0"/>
              <a:buChar char="!"/>
              <a:defRPr kumimoji="1" b="1">
                <a:solidFill>
                  <a:schemeClr val="folHlink"/>
                </a:solidFill>
                <a:latin typeface="+mn-lt"/>
                <a:ea typeface="+mn-ea"/>
              </a:defRPr>
            </a:lvl4pPr>
            <a:lvl5pPr marL="15398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5pPr>
            <a:lvl6pPr marL="19970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4542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29114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3686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sz="2000" dirty="0" smtClean="0">
                <a:solidFill>
                  <a:srgbClr val="800000"/>
                </a:solidFill>
              </a:rPr>
              <a:t>Worst Case: </a:t>
            </a:r>
            <a:r>
              <a:rPr lang="en-US" dirty="0" smtClean="0"/>
              <a:t>Input array is sorted in reverse order </a:t>
            </a:r>
            <a:endParaRPr lang="en-US" dirty="0"/>
          </a:p>
        </p:txBody>
      </p:sp>
      <p:graphicFrame>
        <p:nvGraphicFramePr>
          <p:cNvPr id="59398" name="Object 4"/>
          <p:cNvGraphicFramePr>
            <a:graphicFrameLocks/>
          </p:cNvGraphicFramePr>
          <p:nvPr/>
        </p:nvGraphicFramePr>
        <p:xfrm>
          <a:off x="-457200" y="1611313"/>
          <a:ext cx="6300788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8" name="Document" r:id="rId5" imgW="6303264" imgH="600456" progId="Word.Document.8">
                  <p:embed/>
                </p:oleObj>
              </mc:Choice>
              <mc:Fallback>
                <p:oleObj name="Document" r:id="rId5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57200" y="1611313"/>
                        <a:ext cx="6300788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ounded Rectangular Callout 11"/>
          <p:cNvSpPr/>
          <p:nvPr/>
        </p:nvSpPr>
        <p:spPr bwMode="auto">
          <a:xfrm>
            <a:off x="1143000" y="5410200"/>
            <a:ext cx="3429000" cy="1219200"/>
          </a:xfrm>
          <a:prstGeom prst="wedgeRoundRectCallout">
            <a:avLst>
              <a:gd name="adj1" fmla="val -10804"/>
              <a:gd name="adj2" fmla="val -107486"/>
              <a:gd name="adj3" fmla="val 16667"/>
            </a:avLst>
          </a:prstGeom>
          <a:solidFill>
            <a:schemeClr val="accent2">
              <a:lumMod val="9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2075" tIns="46038" rIns="92075" bIns="46038"/>
          <a:lstStyle/>
          <a:p>
            <a:pPr>
              <a:defRPr/>
            </a:pPr>
            <a:r>
              <a:rPr lang="en-US" dirty="0"/>
              <a:t>In each iteration </a:t>
            </a:r>
            <a:r>
              <a:rPr lang="en-US" dirty="0" err="1"/>
              <a:t>i</a:t>
            </a:r>
            <a:r>
              <a:rPr lang="en-US" dirty="0"/>
              <a:t> , we do </a:t>
            </a:r>
            <a:r>
              <a:rPr lang="en-US" dirty="0" err="1"/>
              <a:t>i</a:t>
            </a:r>
            <a:r>
              <a:rPr lang="en-US" dirty="0"/>
              <a:t> comparisons.</a:t>
            </a:r>
          </a:p>
          <a:p>
            <a:pPr>
              <a:defRPr/>
            </a:pPr>
            <a:r>
              <a:rPr lang="en-US" b="1" dirty="0">
                <a:solidFill>
                  <a:srgbClr val="800000"/>
                </a:solidFill>
              </a:rPr>
              <a:t>Total : N(N-1) comparisons</a:t>
            </a:r>
          </a:p>
        </p:txBody>
      </p:sp>
      <p:pic>
        <p:nvPicPr>
          <p:cNvPr id="59400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987800"/>
            <a:ext cx="3481388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Sort:  Cost Function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424362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defRPr/>
            </a:pPr>
            <a:r>
              <a:rPr lang="en-US" sz="2100" dirty="0" smtClean="0">
                <a:cs typeface="+mn-cs"/>
              </a:rPr>
              <a:t>1 operation to initialize the outer loop</a:t>
            </a:r>
          </a:p>
          <a:p>
            <a:pPr marL="0" indent="0">
              <a:lnSpc>
                <a:spcPct val="80000"/>
              </a:lnSpc>
              <a:defRPr/>
            </a:pPr>
            <a:endParaRPr lang="en-US" sz="2100" dirty="0" smtClean="0">
              <a:cs typeface="+mn-cs"/>
            </a:endParaRPr>
          </a:p>
          <a:p>
            <a:pPr marL="0" indent="0">
              <a:lnSpc>
                <a:spcPct val="80000"/>
              </a:lnSpc>
              <a:defRPr/>
            </a:pPr>
            <a:r>
              <a:rPr lang="en-US" sz="2100" dirty="0" smtClean="0">
                <a:cs typeface="+mn-cs"/>
              </a:rPr>
              <a:t>The outer loop is evaluated </a:t>
            </a:r>
            <a:r>
              <a:rPr lang="en-US" sz="2100" i="1" dirty="0" smtClean="0">
                <a:cs typeface="+mn-cs"/>
              </a:rPr>
              <a:t>n-1</a:t>
            </a:r>
            <a:r>
              <a:rPr lang="en-US" sz="2100" dirty="0" smtClean="0">
                <a:cs typeface="+mn-cs"/>
              </a:rPr>
              <a:t> times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900" dirty="0" smtClean="0"/>
              <a:t>5 instructions (including outer loop comparison and increment)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900" dirty="0" smtClean="0"/>
              <a:t>Total cost of the outer loop: 5(n-1)</a:t>
            </a:r>
          </a:p>
          <a:p>
            <a:pPr lvl="1">
              <a:lnSpc>
                <a:spcPct val="80000"/>
              </a:lnSpc>
              <a:defRPr/>
            </a:pPr>
            <a:endParaRPr lang="en-US" sz="1900" dirty="0" smtClean="0"/>
          </a:p>
          <a:p>
            <a:pPr marL="0" indent="0">
              <a:lnSpc>
                <a:spcPct val="80000"/>
              </a:lnSpc>
              <a:defRPr/>
            </a:pPr>
            <a:r>
              <a:rPr lang="en-US" sz="2100" dirty="0" smtClean="0">
                <a:solidFill>
                  <a:srgbClr val="800000"/>
                </a:solidFill>
                <a:cs typeface="+mn-cs"/>
              </a:rPr>
              <a:t>How many times the inner loop is evaluated is affected by the state of the array to be sorted</a:t>
            </a:r>
          </a:p>
          <a:p>
            <a:pPr marL="0" indent="0">
              <a:lnSpc>
                <a:spcPct val="80000"/>
              </a:lnSpc>
              <a:defRPr/>
            </a:pPr>
            <a:endParaRPr lang="en-US" sz="2100" dirty="0" smtClean="0">
              <a:cs typeface="+mn-cs"/>
            </a:endParaRPr>
          </a:p>
          <a:p>
            <a:pPr marL="0" indent="0">
              <a:lnSpc>
                <a:spcPct val="80000"/>
              </a:lnSpc>
              <a:defRPr/>
            </a:pPr>
            <a:r>
              <a:rPr lang="en-US" sz="2100" dirty="0" smtClean="0">
                <a:cs typeface="+mn-cs"/>
              </a:rPr>
              <a:t>Best case: the array is already completely sorted so no </a:t>
            </a:r>
            <a:r>
              <a:rPr lang="ja-JP" altLang="en-US" sz="2100" dirty="0" smtClean="0">
                <a:latin typeface="Arial"/>
                <a:cs typeface="+mn-cs"/>
              </a:rPr>
              <a:t>“</a:t>
            </a:r>
            <a:r>
              <a:rPr lang="en-US" sz="2100" dirty="0" smtClean="0">
                <a:cs typeface="+mn-cs"/>
              </a:rPr>
              <a:t>shifting</a:t>
            </a:r>
            <a:r>
              <a:rPr lang="ja-JP" altLang="en-US" sz="2100" dirty="0" smtClean="0">
                <a:latin typeface="Arial"/>
                <a:cs typeface="+mn-cs"/>
              </a:rPr>
              <a:t>”</a:t>
            </a:r>
            <a:r>
              <a:rPr lang="en-US" sz="2100" dirty="0" smtClean="0">
                <a:cs typeface="+mn-cs"/>
              </a:rPr>
              <a:t> of array elements is required.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900" dirty="0" smtClean="0"/>
              <a:t>We only test the condition of the inner loop once (2 operations = 1 comparison + 1 element comparison), and the body is never executed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900" dirty="0" smtClean="0"/>
              <a:t>Requires 2(n-1) operations.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Sort:  Cost Function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709737"/>
          </a:xfrm>
        </p:spPr>
        <p:txBody>
          <a:bodyPr/>
          <a:lstStyle/>
          <a:p>
            <a:pPr marL="0" indent="0">
              <a:lnSpc>
                <a:spcPct val="80000"/>
              </a:lnSpc>
              <a:defRPr/>
            </a:pPr>
            <a:r>
              <a:rPr lang="en-US" sz="2100" dirty="0" smtClean="0">
                <a:cs typeface="+mn-cs"/>
              </a:rPr>
              <a:t>Worst case: the array is sorted in reverse order (so each item has to be moved to the front of the array)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900" dirty="0" smtClean="0"/>
              <a:t>In the </a:t>
            </a:r>
            <a:r>
              <a:rPr lang="en-US" sz="1900" i="1" dirty="0" err="1" smtClean="0"/>
              <a:t>i</a:t>
            </a:r>
            <a:r>
              <a:rPr lang="en-US" sz="1900" dirty="0" err="1" smtClean="0"/>
              <a:t>-th</a:t>
            </a:r>
            <a:r>
              <a:rPr lang="en-US" sz="1900" dirty="0" smtClean="0"/>
              <a:t> iteration of the outer loop, the inner loop will perform </a:t>
            </a:r>
            <a:r>
              <a:rPr lang="en-US" sz="1900" i="1" dirty="0" smtClean="0"/>
              <a:t>4i+1</a:t>
            </a:r>
            <a:r>
              <a:rPr lang="en-US" sz="1900" dirty="0" smtClean="0"/>
              <a:t> operations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900" dirty="0" smtClean="0"/>
              <a:t>Therefore, the total cost of the inner loop will be </a:t>
            </a:r>
            <a:r>
              <a:rPr lang="en-US" sz="1900" i="1" dirty="0" smtClean="0"/>
              <a:t>2n(n-1)+n-1</a:t>
            </a:r>
          </a:p>
          <a:p>
            <a:pPr lvl="1">
              <a:lnSpc>
                <a:spcPct val="80000"/>
              </a:lnSpc>
              <a:defRPr/>
            </a:pPr>
            <a:endParaRPr lang="en-US" sz="1900" i="1" dirty="0"/>
          </a:p>
          <a:p>
            <a:pPr lvl="1">
              <a:lnSpc>
                <a:spcPct val="80000"/>
              </a:lnSpc>
              <a:defRPr/>
            </a:pPr>
            <a:endParaRPr lang="en-US" sz="1900" i="1" dirty="0" smtClean="0"/>
          </a:p>
        </p:txBody>
      </p:sp>
      <p:sp>
        <p:nvSpPr>
          <p:cNvPr id="62467" name="Rectangle 1"/>
          <p:cNvSpPr>
            <a:spLocks noChangeArrowheads="1"/>
          </p:cNvSpPr>
          <p:nvPr/>
        </p:nvSpPr>
        <p:spPr bwMode="auto">
          <a:xfrm>
            <a:off x="533400" y="4114800"/>
            <a:ext cx="7924800" cy="18288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pPr algn="l">
              <a:lnSpc>
                <a:spcPct val="80000"/>
              </a:lnSpc>
            </a:pPr>
            <a:r>
              <a:rPr lang="en-US" sz="2800" b="1">
                <a:solidFill>
                  <a:srgbClr val="0000FF"/>
                </a:solidFill>
              </a:rPr>
              <a:t>Time cost:</a:t>
            </a:r>
          </a:p>
          <a:p>
            <a:pPr lvl="1" algn="l">
              <a:lnSpc>
                <a:spcPct val="80000"/>
              </a:lnSpc>
            </a:pPr>
            <a:r>
              <a:rPr lang="en-US" sz="2400" b="1">
                <a:solidFill>
                  <a:srgbClr val="800000"/>
                </a:solidFill>
              </a:rPr>
              <a:t>Best case: </a:t>
            </a:r>
            <a:r>
              <a:rPr lang="en-US" sz="2400" b="1" i="1">
                <a:solidFill>
                  <a:srgbClr val="800000"/>
                </a:solidFill>
              </a:rPr>
              <a:t>7(n-1)   </a:t>
            </a:r>
            <a:r>
              <a:rPr lang="en-US" sz="2400" b="1" i="1">
                <a:solidFill>
                  <a:schemeClr val="tx1"/>
                </a:solidFill>
                <a:sym typeface="Wingdings" charset="0"/>
              </a:rPr>
              <a:t> Linear</a:t>
            </a:r>
            <a:endParaRPr lang="en-US" sz="2400" b="1" i="1">
              <a:solidFill>
                <a:schemeClr val="tx1"/>
              </a:solidFill>
            </a:endParaRPr>
          </a:p>
          <a:p>
            <a:pPr lvl="1" algn="l">
              <a:lnSpc>
                <a:spcPct val="80000"/>
              </a:lnSpc>
            </a:pPr>
            <a:endParaRPr lang="en-US" sz="2400" b="1" i="1">
              <a:solidFill>
                <a:srgbClr val="800000"/>
              </a:solidFill>
            </a:endParaRPr>
          </a:p>
          <a:p>
            <a:pPr lvl="1" algn="l">
              <a:lnSpc>
                <a:spcPct val="80000"/>
              </a:lnSpc>
            </a:pPr>
            <a:r>
              <a:rPr lang="en-US" sz="2400" b="1">
                <a:solidFill>
                  <a:srgbClr val="800000"/>
                </a:solidFill>
              </a:rPr>
              <a:t>Worst case: </a:t>
            </a:r>
            <a:r>
              <a:rPr lang="en-US" sz="2400" b="1" i="1">
                <a:solidFill>
                  <a:srgbClr val="800000"/>
                </a:solidFill>
              </a:rPr>
              <a:t>5(n-1) + 2n(n-1) + (n-1) </a:t>
            </a:r>
            <a:r>
              <a:rPr lang="en-US" sz="2400" b="1" i="1">
                <a:solidFill>
                  <a:srgbClr val="000000"/>
                </a:solidFill>
                <a:sym typeface="Wingdings" charset="0"/>
              </a:rPr>
              <a:t> Quadratic</a:t>
            </a:r>
            <a:endParaRPr lang="en-US" sz="2400" b="1" i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9219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7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10243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11267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Insertion Sort Demo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971800"/>
          </a:xfrm>
        </p:spPr>
        <p:txBody>
          <a:bodyPr/>
          <a:lstStyle/>
          <a:p>
            <a:pPr marL="0" indent="0">
              <a:defRPr/>
            </a:pPr>
            <a:r>
              <a:rPr lang="en-US" smtClean="0">
                <a:cs typeface="+mn-cs"/>
              </a:rPr>
              <a:t>Sorting problem:</a:t>
            </a:r>
          </a:p>
          <a:p>
            <a:pPr lvl="1">
              <a:defRPr/>
            </a:pPr>
            <a:r>
              <a:rPr lang="en-US" smtClean="0"/>
              <a:t>Given an array of N integers, rearrange them so that they are in increasing order.</a:t>
            </a:r>
          </a:p>
          <a:p>
            <a:pPr lvl="1">
              <a:defRPr/>
            </a:pPr>
            <a:endParaRPr lang="en-US" smtClean="0"/>
          </a:p>
          <a:p>
            <a:pPr marL="0" indent="0">
              <a:defRPr/>
            </a:pPr>
            <a:r>
              <a:rPr lang="en-US" smtClean="0">
                <a:cs typeface="+mn-cs"/>
              </a:rPr>
              <a:t>Insertion sort</a:t>
            </a:r>
          </a:p>
          <a:p>
            <a:pPr lvl="1">
              <a:defRPr/>
            </a:pPr>
            <a:r>
              <a:rPr lang="en-US" smtClean="0"/>
              <a:t>Brute-force sorting solution.</a:t>
            </a:r>
          </a:p>
          <a:p>
            <a:pPr lvl="1">
              <a:defRPr/>
            </a:pPr>
            <a:r>
              <a:rPr lang="en-US" smtClean="0"/>
              <a:t>Move left-to-right through array.</a:t>
            </a:r>
          </a:p>
          <a:p>
            <a:pPr lvl="1">
              <a:defRPr/>
            </a:pPr>
            <a:r>
              <a:rPr lang="en-US" smtClean="0"/>
              <a:t>Exchange next element with larger elements to its left, one-by-one.</a:t>
            </a:r>
          </a:p>
          <a:p>
            <a:pPr lvl="1">
              <a:defRPr/>
            </a:pPr>
            <a:endParaRPr lang="en-US" smtClean="0"/>
          </a:p>
        </p:txBody>
      </p:sp>
      <p:graphicFrame>
        <p:nvGraphicFramePr>
          <p:cNvPr id="12291" name="Object 4"/>
          <p:cNvGraphicFramePr>
            <a:graphicFrameLocks/>
          </p:cNvGraphicFramePr>
          <p:nvPr/>
        </p:nvGraphicFramePr>
        <p:xfrm>
          <a:off x="1604963" y="4191000"/>
          <a:ext cx="63007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Document" r:id="rId3" imgW="6303264" imgH="600456" progId="Word.Document.8">
                  <p:embed/>
                </p:oleObj>
              </mc:Choice>
              <mc:Fallback>
                <p:oleObj name="Document" r:id="rId3" imgW="6303264" imgH="6004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4191000"/>
                        <a:ext cx="6300787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6"/>
          <p:cNvGraphicFramePr>
            <a:graphicFrameLocks/>
          </p:cNvGraphicFramePr>
          <p:nvPr/>
        </p:nvGraphicFramePr>
        <p:xfrm>
          <a:off x="1828800" y="5181600"/>
          <a:ext cx="63134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Document" r:id="rId5" imgW="6323076" imgH="694944" progId="Word.Document.8">
                  <p:embed/>
                </p:oleObj>
              </mc:Choice>
              <mc:Fallback>
                <p:oleObj name="Document" r:id="rId5" imgW="6323076" imgH="694944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63134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126-mccosh46">
  <a:themeElements>
    <a:clrScheme name="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A50021"/>
      </a:accent1>
      <a:accent2>
        <a:srgbClr val="FFFFCC"/>
      </a:accent2>
      <a:accent3>
        <a:srgbClr val="FFFFFF"/>
      </a:accent3>
      <a:accent4>
        <a:srgbClr val="000000"/>
      </a:accent4>
      <a:accent5>
        <a:srgbClr val="CFAAAB"/>
      </a:accent5>
      <a:accent6>
        <a:srgbClr val="E7E7B9"/>
      </a:accent6>
      <a:hlink>
        <a:srgbClr val="FF6600"/>
      </a:hlink>
      <a:folHlink>
        <a:srgbClr val="660066"/>
      </a:folHlink>
    </a:clrScheme>
    <a:fontScheme name="cs126-mccosh46.pot">
      <a:majorFont>
        <a:latin typeface="Arial Narrow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>
            <a:ln>
              <a:noFill/>
            </a:ln>
            <a:solidFill>
              <a:schemeClr val="bg2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>
            <a:ln>
              <a:noFill/>
            </a:ln>
            <a:solidFill>
              <a:schemeClr val="bg2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cs126-mccosh46.pot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6-mccosh46.pot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126-mccosh46.pot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6-mccosh46.pot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6-mccosh46.pot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6-mccosh46.pot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C:\COS 126\lectures\cs126-mccosh46.pot</Template>
  <TotalTime>1623</TotalTime>
  <Words>3031</Words>
  <Application>Microsoft Macintosh PowerPoint</Application>
  <PresentationFormat>On-screen Show (4:3)</PresentationFormat>
  <Paragraphs>421</Paragraphs>
  <Slides>53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cs126-mccosh46</vt:lpstr>
      <vt:lpstr>Document</vt:lpstr>
      <vt:lpstr>PowerPoint Presentation</vt:lpstr>
      <vt:lpstr>Insertion Sort</vt:lpstr>
      <vt:lpstr>Insertion Sort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 Demo</vt:lpstr>
      <vt:lpstr>Insertion Sort</vt:lpstr>
      <vt:lpstr>Insertion Sort Algorithm</vt:lpstr>
      <vt:lpstr>Insertion Sort Analysis</vt:lpstr>
      <vt:lpstr>Insertion Sort:  Cost Function</vt:lpstr>
      <vt:lpstr>Insertion Sort:  Cost Function</vt:lpstr>
    </vt:vector>
  </TitlesOfParts>
  <Company>Dell Computer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Computability</dc:title>
  <dc:creator>Kevin Wayne</dc:creator>
  <cp:lastModifiedBy>Xiangnan Kong</cp:lastModifiedBy>
  <cp:revision>56</cp:revision>
  <dcterms:created xsi:type="dcterms:W3CDTF">1999-11-14T19:32:41Z</dcterms:created>
  <dcterms:modified xsi:type="dcterms:W3CDTF">2015-03-15T21:10:36Z</dcterms:modified>
</cp:coreProperties>
</file>