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E3DE-6B8C-A14D-A721-F716B88C25F7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5B3-77C6-FD46-8919-A15882047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9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E3DE-6B8C-A14D-A721-F716B88C25F7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5B3-77C6-FD46-8919-A15882047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E3DE-6B8C-A14D-A721-F716B88C25F7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5B3-77C6-FD46-8919-A15882047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4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E3DE-6B8C-A14D-A721-F716B88C25F7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5B3-77C6-FD46-8919-A15882047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8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E3DE-6B8C-A14D-A721-F716B88C25F7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5B3-77C6-FD46-8919-A15882047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E3DE-6B8C-A14D-A721-F716B88C25F7}" type="datetimeFigureOut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5B3-77C6-FD46-8919-A15882047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8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E3DE-6B8C-A14D-A721-F716B88C25F7}" type="datetimeFigureOut">
              <a:rPr lang="en-US" smtClean="0"/>
              <a:t>4/22/13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5B3-77C6-FD46-8919-A15882047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E3DE-6B8C-A14D-A721-F716B88C25F7}" type="datetimeFigureOut">
              <a:rPr lang="en-US" smtClean="0"/>
              <a:t>4/22/13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5B3-77C6-FD46-8919-A15882047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E3DE-6B8C-A14D-A721-F716B88C25F7}" type="datetimeFigureOut">
              <a:rPr lang="en-US" smtClean="0"/>
              <a:t>4/22/13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5B3-77C6-FD46-8919-A15882047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0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E3DE-6B8C-A14D-A721-F716B88C25F7}" type="datetimeFigureOut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5B3-77C6-FD46-8919-A15882047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E3DE-6B8C-A14D-A721-F716B88C25F7}" type="datetimeFigureOut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E5B3-77C6-FD46-8919-A15882047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9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E3DE-6B8C-A14D-A721-F716B88C25F7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7E5B3-77C6-FD46-8919-A15882047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3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Dynamic Programming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(Longest Common Subsequence)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2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626"/>
          </a:xfrm>
        </p:spPr>
        <p:txBody>
          <a:bodyPr/>
          <a:lstStyle/>
          <a:p>
            <a:r>
              <a:rPr lang="en-US" dirty="0" smtClean="0"/>
              <a:t>Dynamic Programming for LCS</a:t>
            </a:r>
            <a:endParaRPr lang="en-US" dirty="0"/>
          </a:p>
        </p:txBody>
      </p:sp>
      <p:pic>
        <p:nvPicPr>
          <p:cNvPr id="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8" y="1315860"/>
            <a:ext cx="5064486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908" y="4937125"/>
            <a:ext cx="4697273" cy="1660783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3-04-21 at 11.28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35" y="1512156"/>
            <a:ext cx="3880606" cy="4197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8125" y="3219640"/>
            <a:ext cx="248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If matching, go diagonal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397125" y="3578931"/>
            <a:ext cx="650876" cy="754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035" y="5713762"/>
            <a:ext cx="3833069" cy="8841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701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626"/>
          </a:xfrm>
        </p:spPr>
        <p:txBody>
          <a:bodyPr/>
          <a:lstStyle/>
          <a:p>
            <a:r>
              <a:rPr lang="en-US" dirty="0" smtClean="0"/>
              <a:t>Dynamic Programming for LCS</a:t>
            </a:r>
            <a:endParaRPr lang="en-US" dirty="0"/>
          </a:p>
        </p:txBody>
      </p:sp>
      <p:pic>
        <p:nvPicPr>
          <p:cNvPr id="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8" y="1315860"/>
            <a:ext cx="5064486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3-04-21 at 11.28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35" y="1512156"/>
            <a:ext cx="3880606" cy="4197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9785" y="2942641"/>
            <a:ext cx="212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Else select the larger of top or left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286250" y="5088819"/>
            <a:ext cx="444500" cy="405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035" y="5713762"/>
            <a:ext cx="3833069" cy="8841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Brace 6"/>
          <p:cNvSpPr/>
          <p:nvPr/>
        </p:nvSpPr>
        <p:spPr>
          <a:xfrm>
            <a:off x="4032250" y="4889500"/>
            <a:ext cx="254000" cy="13017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730750" y="3588972"/>
            <a:ext cx="0" cy="14998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47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626"/>
          </a:xfrm>
        </p:spPr>
        <p:txBody>
          <a:bodyPr/>
          <a:lstStyle/>
          <a:p>
            <a:r>
              <a:rPr lang="en-US" dirty="0" smtClean="0"/>
              <a:t>Dynamic Programming for LCS</a:t>
            </a:r>
            <a:endParaRPr lang="en-US" dirty="0"/>
          </a:p>
        </p:txBody>
      </p:sp>
      <p:pic>
        <p:nvPicPr>
          <p:cNvPr id="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8" y="1315860"/>
            <a:ext cx="5064486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3-04-21 at 11.28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35" y="1512156"/>
            <a:ext cx="3880606" cy="4197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4750" y="5709206"/>
            <a:ext cx="5222875" cy="10217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800000"/>
                </a:solidFill>
              </a:rPr>
              <a:t>Note that </a:t>
            </a:r>
            <a:r>
              <a:rPr lang="en-US" b="1" dirty="0" smtClean="0">
                <a:solidFill>
                  <a:schemeClr val="tx1"/>
                </a:solidFill>
              </a:rPr>
              <a:t>array c 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 keeps track of the cost,</a:t>
            </a:r>
          </a:p>
          <a:p>
            <a:r>
              <a:rPr lang="en-US" b="1" dirty="0" smtClean="0">
                <a:solidFill>
                  <a:srgbClr val="000000"/>
                </a:solidFill>
                <a:sym typeface="Wingdings"/>
              </a:rPr>
              <a:t>Array b 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 keeps track of the parent (to backtrack)</a:t>
            </a:r>
          </a:p>
          <a:p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0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737"/>
          </a:xfrm>
        </p:spPr>
        <p:txBody>
          <a:bodyPr/>
          <a:lstStyle/>
          <a:p>
            <a:r>
              <a:rPr lang="en-US" b="1" dirty="0" smtClean="0"/>
              <a:t>Summary of the Main Strategies</a:t>
            </a:r>
            <a:endParaRPr lang="en-US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539750" y="1546225"/>
            <a:ext cx="8476767" cy="5105400"/>
            <a:chOff x="650875" y="1546225"/>
            <a:chExt cx="8476767" cy="5105400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8051219"/>
                </p:ext>
              </p:extLst>
            </p:nvPr>
          </p:nvGraphicFramePr>
          <p:xfrm>
            <a:off x="1277938" y="1546225"/>
            <a:ext cx="6226175" cy="510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" name="Document" r:id="rId3" imgW="5634228" imgH="4620768" progId="Word.Document.8">
                    <p:embed/>
                  </p:oleObj>
                </mc:Choice>
                <mc:Fallback>
                  <p:oleObj name="Document" r:id="rId3" imgW="5634228" imgH="4620768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7938" y="1546225"/>
                          <a:ext cx="6226175" cy="5105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Straight Connector 5"/>
            <p:cNvCxnSpPr/>
            <p:nvPr/>
          </p:nvCxnSpPr>
          <p:spPr>
            <a:xfrm>
              <a:off x="650875" y="2333625"/>
              <a:ext cx="8035925" cy="0"/>
            </a:xfrm>
            <a:prstGeom prst="line">
              <a:avLst/>
            </a:prstGeom>
            <a:ln w="254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50875" y="2565400"/>
              <a:ext cx="8035925" cy="0"/>
            </a:xfrm>
            <a:prstGeom prst="line">
              <a:avLst/>
            </a:prstGeom>
            <a:ln w="254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50875" y="3067050"/>
              <a:ext cx="8035925" cy="0"/>
            </a:xfrm>
            <a:prstGeom prst="line">
              <a:avLst/>
            </a:prstGeom>
            <a:ln w="254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0875" y="3616325"/>
              <a:ext cx="8035925" cy="0"/>
            </a:xfrm>
            <a:prstGeom prst="line">
              <a:avLst/>
            </a:prstGeom>
            <a:ln w="254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0875" y="3800475"/>
              <a:ext cx="8035925" cy="0"/>
            </a:xfrm>
            <a:prstGeom prst="line">
              <a:avLst/>
            </a:prstGeom>
            <a:ln w="254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50875" y="4349750"/>
              <a:ext cx="8035925" cy="0"/>
            </a:xfrm>
            <a:prstGeom prst="line">
              <a:avLst/>
            </a:prstGeom>
            <a:ln w="254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0875" y="4740275"/>
              <a:ext cx="8035925" cy="0"/>
            </a:xfrm>
            <a:prstGeom prst="line">
              <a:avLst/>
            </a:prstGeom>
            <a:ln w="254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50875" y="5495925"/>
              <a:ext cx="8035925" cy="0"/>
            </a:xfrm>
            <a:prstGeom prst="line">
              <a:avLst/>
            </a:prstGeom>
            <a:ln w="254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50876" y="6105525"/>
              <a:ext cx="8476766" cy="546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803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Subsequence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5371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String Z </a:t>
            </a:r>
            <a:r>
              <a:rPr lang="en-US" sz="2400" b="1" dirty="0" smtClean="0">
                <a:solidFill>
                  <a:srgbClr val="0000FF"/>
                </a:solidFill>
              </a:rPr>
              <a:t>is a subsequence of </a:t>
            </a:r>
            <a:r>
              <a:rPr lang="en-US" sz="2400" b="1" dirty="0" smtClean="0">
                <a:solidFill>
                  <a:srgbClr val="800000"/>
                </a:solidFill>
              </a:rPr>
              <a:t>string X</a:t>
            </a:r>
            <a:r>
              <a:rPr lang="en-US" sz="2400" b="1" dirty="0" smtClean="0">
                <a:solidFill>
                  <a:srgbClr val="0000FF"/>
                </a:solidFill>
              </a:rPr>
              <a:t> if Z’s characters appear in X following the same left-to-right order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4873" y="2568495"/>
            <a:ext cx="7772400" cy="1944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altLang="zh-TW" sz="2800" i="1" dirty="0" smtClean="0">
                <a:latin typeface="Tahoma" charset="0"/>
                <a:ea typeface="新細明體" charset="0"/>
              </a:rPr>
              <a:t>X = &lt; A, B, C, T, D, G, N, A, B &gt;</a:t>
            </a:r>
          </a:p>
          <a:p>
            <a:pPr>
              <a:buFont typeface="Wingdings" charset="0"/>
              <a:buNone/>
            </a:pPr>
            <a:endParaRPr lang="en-US" altLang="zh-TW" sz="2800" i="1" dirty="0" smtClean="0">
              <a:latin typeface="Tahoma" charset="0"/>
              <a:ea typeface="新細明體" charset="0"/>
            </a:endParaRPr>
          </a:p>
          <a:p>
            <a:pPr>
              <a:buFont typeface="Wingdings" charset="0"/>
              <a:buNone/>
            </a:pPr>
            <a:r>
              <a:rPr lang="en-US" altLang="zh-TW" sz="2800" i="1" dirty="0" smtClean="0">
                <a:latin typeface="Tahoma" charset="0"/>
                <a:ea typeface="新細明體" charset="0"/>
              </a:rPr>
              <a:t>Z = &lt; B, D, A &gt;</a:t>
            </a:r>
          </a:p>
          <a:p>
            <a:pPr>
              <a:buFont typeface="Wingdings" charset="0"/>
              <a:buNone/>
            </a:pPr>
            <a:endParaRPr lang="en-US" altLang="zh-TW" sz="2800" i="1" dirty="0">
              <a:latin typeface="Tahoma" charset="0"/>
              <a:ea typeface="新細明體" charset="0"/>
            </a:endParaRPr>
          </a:p>
          <a:p>
            <a:pPr>
              <a:buFont typeface="Wingdings" charset="0"/>
              <a:buNone/>
            </a:pPr>
            <a:endParaRPr lang="en-US" altLang="zh-TW" sz="2800" i="1" dirty="0" smtClean="0">
              <a:latin typeface="Tahoma" charset="0"/>
              <a:ea typeface="新細明體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26778" y="3059900"/>
            <a:ext cx="2968310" cy="641988"/>
            <a:chOff x="2126778" y="3059900"/>
            <a:chExt cx="2968310" cy="64198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126778" y="3059900"/>
              <a:ext cx="351913" cy="535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539895" y="3059900"/>
              <a:ext cx="1162842" cy="5960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044209" y="3105800"/>
              <a:ext cx="2050879" cy="5960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975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Longest Common Subsequence (LCS)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19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800000"/>
                </a:solidFill>
              </a:rPr>
              <a:t>String Z </a:t>
            </a:r>
            <a:r>
              <a:rPr lang="en-US" b="1" dirty="0">
                <a:solidFill>
                  <a:srgbClr val="0000FF"/>
                </a:solidFill>
              </a:rPr>
              <a:t>is a </a:t>
            </a:r>
            <a:r>
              <a:rPr lang="en-US" b="1" dirty="0" smtClean="0">
                <a:solidFill>
                  <a:srgbClr val="0000FF"/>
                </a:solidFill>
              </a:rPr>
              <a:t>common subsequence </a:t>
            </a:r>
            <a:r>
              <a:rPr lang="en-US" b="1" dirty="0">
                <a:solidFill>
                  <a:srgbClr val="0000FF"/>
                </a:solidFill>
              </a:rPr>
              <a:t>of </a:t>
            </a:r>
            <a:r>
              <a:rPr lang="en-US" b="1" dirty="0" smtClean="0">
                <a:solidFill>
                  <a:srgbClr val="800000"/>
                </a:solidFill>
              </a:rPr>
              <a:t>strings </a:t>
            </a:r>
            <a:r>
              <a:rPr lang="en-US" b="1" dirty="0">
                <a:solidFill>
                  <a:srgbClr val="800000"/>
                </a:solidFill>
              </a:rPr>
              <a:t>X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and </a:t>
            </a:r>
            <a:r>
              <a:rPr lang="en-US" b="1" dirty="0" smtClean="0">
                <a:solidFill>
                  <a:srgbClr val="800000"/>
                </a:solidFill>
              </a:rPr>
              <a:t>Y</a:t>
            </a:r>
            <a:r>
              <a:rPr lang="en-US" b="1" dirty="0" smtClean="0">
                <a:solidFill>
                  <a:srgbClr val="0000FF"/>
                </a:solidFill>
              </a:rPr>
              <a:t> if </a:t>
            </a:r>
            <a:r>
              <a:rPr lang="en-US" b="1" dirty="0">
                <a:solidFill>
                  <a:srgbClr val="0000FF"/>
                </a:solidFill>
              </a:rPr>
              <a:t>Z’s characters appear in </a:t>
            </a:r>
            <a:r>
              <a:rPr lang="en-US" b="1" dirty="0" smtClean="0">
                <a:solidFill>
                  <a:srgbClr val="0000FF"/>
                </a:solidFill>
              </a:rPr>
              <a:t>both X &amp; Y  </a:t>
            </a:r>
            <a:r>
              <a:rPr lang="en-US" b="1" dirty="0">
                <a:solidFill>
                  <a:srgbClr val="0000FF"/>
                </a:solidFill>
              </a:rPr>
              <a:t>following the same left-to-right order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524417"/>
            <a:ext cx="8478330" cy="2769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altLang="zh-TW" sz="2000" i="1" dirty="0" smtClean="0">
                <a:latin typeface="Tahoma" charset="0"/>
                <a:ea typeface="新細明體" charset="0"/>
              </a:rPr>
              <a:t>X = &lt; A, B, C, T, B, D, A, B &gt;</a:t>
            </a:r>
          </a:p>
          <a:p>
            <a:pPr>
              <a:buFont typeface="Wingdings" charset="0"/>
              <a:buNone/>
            </a:pPr>
            <a:r>
              <a:rPr lang="en-US" altLang="zh-TW" sz="2000" i="1" dirty="0" smtClean="0">
                <a:latin typeface="Tahoma" charset="0"/>
                <a:ea typeface="新細明體" charset="0"/>
              </a:rPr>
              <a:t>Y = &lt; B, D, C, A, B, A &gt;</a:t>
            </a:r>
          </a:p>
          <a:p>
            <a:pPr>
              <a:buFont typeface="Wingdings" charset="0"/>
              <a:buNone/>
            </a:pPr>
            <a:endParaRPr lang="en-US" altLang="zh-TW" sz="2000" i="1" dirty="0" smtClean="0">
              <a:latin typeface="Tahoma" charset="0"/>
              <a:ea typeface="新細明體" charset="0"/>
            </a:endParaRPr>
          </a:p>
          <a:p>
            <a:r>
              <a:rPr lang="en-US" altLang="zh-TW" sz="1800" b="1" dirty="0" smtClean="0">
                <a:latin typeface="Tahoma" charset="0"/>
                <a:ea typeface="新細明體" charset="0"/>
              </a:rPr>
              <a:t>&lt; B, C, A &gt; is a common subsequence of both X and Y.</a:t>
            </a:r>
          </a:p>
          <a:p>
            <a:endParaRPr lang="en-US" altLang="zh-TW" sz="2000" dirty="0" smtClean="0">
              <a:latin typeface="Tahoma" charset="0"/>
              <a:ea typeface="新細明體" charset="0"/>
            </a:endParaRPr>
          </a:p>
          <a:p>
            <a:r>
              <a:rPr lang="en-US" altLang="zh-TW" sz="1800" b="1" dirty="0" smtClean="0">
                <a:latin typeface="Tahoma" charset="0"/>
                <a:ea typeface="新細明體" charset="0"/>
              </a:rPr>
              <a:t>&lt; B, C, B, A &gt; or &lt; B, C, A, B &gt; is the </a:t>
            </a:r>
            <a:r>
              <a:rPr lang="en-US" altLang="zh-TW" sz="1800" b="1" dirty="0" smtClean="0">
                <a:solidFill>
                  <a:srgbClr val="FF0000"/>
                </a:solidFill>
                <a:latin typeface="Tahoma" charset="0"/>
                <a:ea typeface="新細明體" charset="0"/>
              </a:rPr>
              <a:t>Longest Common Subsequence</a:t>
            </a:r>
            <a:r>
              <a:rPr lang="en-US" altLang="zh-TW" sz="1800" b="1" dirty="0" smtClean="0">
                <a:latin typeface="Tahoma" charset="0"/>
                <a:ea typeface="新細明體" charset="0"/>
              </a:rPr>
              <a:t> (</a:t>
            </a:r>
            <a:r>
              <a:rPr lang="en-US" altLang="zh-TW" sz="1800" b="1" dirty="0" smtClean="0">
                <a:solidFill>
                  <a:srgbClr val="FF0000"/>
                </a:solidFill>
                <a:latin typeface="Tahoma" charset="0"/>
                <a:ea typeface="新細明體" charset="0"/>
              </a:rPr>
              <a:t>LCS</a:t>
            </a:r>
            <a:r>
              <a:rPr lang="en-US" altLang="zh-TW" sz="1800" b="1" dirty="0" smtClean="0">
                <a:latin typeface="Tahoma" charset="0"/>
                <a:ea typeface="新細明體" charset="0"/>
              </a:rPr>
              <a:t>) of X and Y.</a:t>
            </a:r>
            <a:endParaRPr lang="en-US" altLang="zh-TW" sz="1800" b="1" dirty="0">
              <a:latin typeface="Tahoma" charset="0"/>
              <a:ea typeface="新細明體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3334" y="5064134"/>
            <a:ext cx="7436075" cy="13654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LCS is used </a:t>
            </a:r>
            <a:r>
              <a:rPr lang="en-US" sz="2400" dirty="0">
                <a:solidFill>
                  <a:schemeClr val="bg1"/>
                </a:solidFill>
              </a:rPr>
              <a:t>to measure the similarity between two strings X and </a:t>
            </a:r>
            <a:r>
              <a:rPr lang="en-US" sz="2400" dirty="0" smtClean="0">
                <a:solidFill>
                  <a:schemeClr val="bg1"/>
                </a:solidFill>
              </a:rPr>
              <a:t>Y. The </a:t>
            </a:r>
            <a:r>
              <a:rPr lang="en-US" sz="2400" dirty="0">
                <a:solidFill>
                  <a:schemeClr val="bg1"/>
                </a:solidFill>
              </a:rPr>
              <a:t>longer the LCS , the more similar X and </a:t>
            </a:r>
            <a:r>
              <a:rPr lang="en-US" sz="2400" dirty="0" smtClean="0">
                <a:solidFill>
                  <a:schemeClr val="bg1"/>
                </a:solidFill>
              </a:rPr>
              <a:t>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9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LCS Problem Definition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5341"/>
            <a:ext cx="8229600" cy="24690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800" dirty="0">
                <a:latin typeface="Tahoma" charset="0"/>
                <a:ea typeface="新細明體" charset="0"/>
              </a:rPr>
              <a:t>We are given two sequences </a:t>
            </a:r>
            <a:endParaRPr lang="en-US" altLang="zh-TW" sz="2800" dirty="0" smtClean="0">
              <a:latin typeface="Tahoma" charset="0"/>
              <a:ea typeface="新細明體" charset="0"/>
            </a:endParaRPr>
          </a:p>
          <a:p>
            <a:pPr lvl="1"/>
            <a:r>
              <a:rPr lang="en-US" altLang="zh-TW" sz="2400" i="1" dirty="0" smtClean="0">
                <a:latin typeface="Times New Roman" charset="0"/>
                <a:ea typeface="新細明體" charset="0"/>
              </a:rPr>
              <a:t>X</a:t>
            </a:r>
            <a:r>
              <a:rPr lang="en-US" altLang="zh-TW" sz="2400" dirty="0" smtClean="0">
                <a:latin typeface="Times New Roman" charset="0"/>
                <a:ea typeface="新細明體" charset="0"/>
              </a:rPr>
              <a:t> </a:t>
            </a:r>
            <a:r>
              <a:rPr lang="en-US" altLang="zh-TW" sz="2400" dirty="0">
                <a:latin typeface="Times New Roman" charset="0"/>
                <a:ea typeface="新細明體" charset="0"/>
              </a:rPr>
              <a:t>=  </a:t>
            </a:r>
            <a:r>
              <a:rPr lang="en-US" altLang="zh-TW" sz="2400" dirty="0" smtClean="0">
                <a:latin typeface="Times New Roman" charset="0"/>
                <a:ea typeface="新細明體" charset="0"/>
              </a:rPr>
              <a:t>&lt;</a:t>
            </a:r>
            <a:r>
              <a:rPr lang="en-US" altLang="zh-TW" sz="2400" i="1" dirty="0">
                <a:latin typeface="Times New Roman" charset="0"/>
                <a:ea typeface="新細明體" charset="0"/>
              </a:rPr>
              <a:t>x</a:t>
            </a:r>
            <a:r>
              <a:rPr lang="en-US" altLang="zh-TW" sz="2400" baseline="-25000" dirty="0">
                <a:latin typeface="Times New Roman" charset="0"/>
                <a:ea typeface="新細明體" charset="0"/>
              </a:rPr>
              <a:t>1</a:t>
            </a:r>
            <a:r>
              <a:rPr lang="en-US" altLang="zh-TW" sz="2400" dirty="0">
                <a:latin typeface="Times New Roman" charset="0"/>
                <a:ea typeface="新細明體" charset="0"/>
              </a:rPr>
              <a:t>,</a:t>
            </a:r>
            <a:r>
              <a:rPr lang="en-US" altLang="zh-TW" sz="2400" i="1" dirty="0">
                <a:latin typeface="Times New Roman" charset="0"/>
                <a:ea typeface="新細明體" charset="0"/>
              </a:rPr>
              <a:t>x</a:t>
            </a:r>
            <a:r>
              <a:rPr lang="en-US" altLang="zh-TW" sz="2400" baseline="-25000" dirty="0">
                <a:latin typeface="Times New Roman" charset="0"/>
                <a:ea typeface="新細明體" charset="0"/>
              </a:rPr>
              <a:t>2</a:t>
            </a:r>
            <a:r>
              <a:rPr lang="en-US" altLang="zh-TW" sz="2400" dirty="0">
                <a:latin typeface="Times New Roman" charset="0"/>
                <a:ea typeface="新細明體" charset="0"/>
              </a:rPr>
              <a:t>,...,</a:t>
            </a:r>
            <a:r>
              <a:rPr lang="en-US" altLang="zh-TW" sz="2400" i="1" dirty="0" err="1">
                <a:latin typeface="Times New Roman" charset="0"/>
                <a:ea typeface="新細明體" charset="0"/>
              </a:rPr>
              <a:t>x</a:t>
            </a:r>
            <a:r>
              <a:rPr lang="en-US" altLang="zh-TW" sz="2400" i="1" baseline="-25000" dirty="0" err="1">
                <a:latin typeface="Times New Roman" charset="0"/>
                <a:ea typeface="新細明體" charset="0"/>
              </a:rPr>
              <a:t>m</a:t>
            </a:r>
            <a:r>
              <a:rPr lang="en-US" altLang="zh-TW" sz="2400" dirty="0" smtClean="0">
                <a:latin typeface="Times New Roman" charset="0"/>
                <a:ea typeface="新細明體" charset="0"/>
              </a:rPr>
              <a:t>&gt;,</a:t>
            </a:r>
            <a:r>
              <a:rPr lang="en-US" altLang="zh-TW" sz="2400" dirty="0" smtClean="0">
                <a:latin typeface="Tahoma" charset="0"/>
                <a:ea typeface="新細明體" charset="0"/>
              </a:rPr>
              <a:t> </a:t>
            </a:r>
            <a:r>
              <a:rPr lang="en-US" altLang="zh-TW" sz="2400" dirty="0">
                <a:latin typeface="Tahoma" charset="0"/>
                <a:ea typeface="新細明體" charset="0"/>
              </a:rPr>
              <a:t>and </a:t>
            </a:r>
            <a:endParaRPr lang="en-US" altLang="zh-TW" sz="2400" dirty="0" smtClean="0">
              <a:latin typeface="Tahoma" charset="0"/>
              <a:ea typeface="新細明體" charset="0"/>
            </a:endParaRPr>
          </a:p>
          <a:p>
            <a:pPr lvl="1"/>
            <a:r>
              <a:rPr lang="en-US" altLang="zh-TW" sz="2400" i="1" dirty="0" smtClean="0">
                <a:latin typeface="Times New Roman" charset="0"/>
                <a:ea typeface="新細明體" charset="0"/>
              </a:rPr>
              <a:t>Y </a:t>
            </a:r>
            <a:r>
              <a:rPr lang="en-US" altLang="zh-TW" sz="2400" dirty="0">
                <a:latin typeface="Times New Roman" charset="0"/>
                <a:ea typeface="新細明體" charset="0"/>
              </a:rPr>
              <a:t>= &lt;</a:t>
            </a:r>
            <a:r>
              <a:rPr lang="en-US" altLang="zh-TW" sz="2400" i="1" dirty="0">
                <a:latin typeface="Times New Roman" charset="0"/>
                <a:ea typeface="新細明體" charset="0"/>
              </a:rPr>
              <a:t>y</a:t>
            </a:r>
            <a:r>
              <a:rPr lang="en-US" altLang="zh-TW" sz="2400" baseline="-25000" dirty="0">
                <a:latin typeface="Times New Roman" charset="0"/>
                <a:ea typeface="新細明體" charset="0"/>
              </a:rPr>
              <a:t>1</a:t>
            </a:r>
            <a:r>
              <a:rPr lang="en-US" altLang="zh-TW" sz="2400" dirty="0">
                <a:latin typeface="Times New Roman" charset="0"/>
                <a:ea typeface="新細明體" charset="0"/>
              </a:rPr>
              <a:t>,</a:t>
            </a:r>
            <a:r>
              <a:rPr lang="en-US" altLang="zh-TW" sz="2400" i="1" dirty="0">
                <a:latin typeface="Times New Roman" charset="0"/>
                <a:ea typeface="新細明體" charset="0"/>
              </a:rPr>
              <a:t>y</a:t>
            </a:r>
            <a:r>
              <a:rPr lang="en-US" altLang="zh-TW" sz="2400" baseline="-25000" dirty="0">
                <a:latin typeface="Times New Roman" charset="0"/>
                <a:ea typeface="新細明體" charset="0"/>
              </a:rPr>
              <a:t>2</a:t>
            </a:r>
            <a:r>
              <a:rPr lang="en-US" altLang="zh-TW" sz="2400" dirty="0">
                <a:latin typeface="Times New Roman" charset="0"/>
                <a:ea typeface="新細明體" charset="0"/>
              </a:rPr>
              <a:t>,...,</a:t>
            </a:r>
            <a:r>
              <a:rPr lang="en-US" altLang="zh-TW" sz="2400" i="1" dirty="0" err="1">
                <a:latin typeface="Times New Roman" charset="0"/>
                <a:ea typeface="新細明體" charset="0"/>
              </a:rPr>
              <a:t>y</a:t>
            </a:r>
            <a:r>
              <a:rPr lang="en-US" altLang="zh-TW" sz="2400" i="1" baseline="-25000" dirty="0" err="1">
                <a:latin typeface="Times New Roman" charset="0"/>
                <a:ea typeface="新細明體" charset="0"/>
              </a:rPr>
              <a:t>n</a:t>
            </a:r>
            <a:r>
              <a:rPr lang="en-US" altLang="zh-TW" sz="2400" dirty="0">
                <a:latin typeface="Times New Roman" charset="0"/>
                <a:ea typeface="新細明體" charset="0"/>
              </a:rPr>
              <a:t>&gt; </a:t>
            </a:r>
            <a:endParaRPr lang="en-US" altLang="zh-TW" sz="2400" dirty="0" smtClean="0">
              <a:latin typeface="Times New Roman" charset="0"/>
              <a:ea typeface="新細明體" charset="0"/>
            </a:endParaRPr>
          </a:p>
          <a:p>
            <a:pPr lvl="1"/>
            <a:endParaRPr lang="en-US" altLang="zh-TW" sz="2400" dirty="0">
              <a:latin typeface="Times New Roman" charset="0"/>
              <a:ea typeface="新細明體" charset="0"/>
            </a:endParaRPr>
          </a:p>
          <a:p>
            <a:r>
              <a:rPr lang="en-US" altLang="zh-TW" sz="2800" dirty="0" smtClean="0">
                <a:latin typeface="Tahoma" charset="0"/>
                <a:ea typeface="新細明體" charset="0"/>
              </a:rPr>
              <a:t>We need to find the LCS between X and Y</a:t>
            </a:r>
            <a:endParaRPr lang="en-US" altLang="zh-TW" sz="2000" dirty="0">
              <a:latin typeface="Times New Roman" charset="0"/>
              <a:ea typeface="新細明體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7703" y="4387225"/>
            <a:ext cx="8803291" cy="2259116"/>
            <a:chOff x="187703" y="4387225"/>
            <a:chExt cx="8803291" cy="22591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703" y="4754413"/>
              <a:ext cx="3892285" cy="18919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1631" y="4754413"/>
              <a:ext cx="4709363" cy="162811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09281" y="4387225"/>
              <a:ext cx="36471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800000"/>
                  </a:solidFill>
                </a:rPr>
                <a:t>Very common in DNA sequences </a:t>
              </a:r>
              <a:endParaRPr lang="en-US" sz="2000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95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of LCS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428"/>
            <a:ext cx="8229600" cy="246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4324311"/>
            <a:ext cx="8890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2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of LCS (Cont’d)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428"/>
            <a:ext cx="8229600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4" y="4294839"/>
            <a:ext cx="8890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8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Nature of LCS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570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Implications of 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Theorem 15.1</a:t>
            </a:r>
            <a:endParaRPr lang="en-US" dirty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157229"/>
            <a:ext cx="8699500" cy="4241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462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470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Input X = &lt;x</a:t>
            </a:r>
            <a:r>
              <a:rPr lang="en-US" b="1" baseline="-25000" dirty="0" smtClean="0"/>
              <a:t>1</a:t>
            </a:r>
            <a:r>
              <a:rPr lang="en-US" b="1" dirty="0" smtClean="0"/>
              <a:t>, x</a:t>
            </a:r>
            <a:r>
              <a:rPr lang="en-US" b="1" baseline="-25000" dirty="0" smtClean="0"/>
              <a:t>2</a:t>
            </a:r>
            <a:r>
              <a:rPr lang="en-US" b="1" dirty="0" smtClean="0"/>
              <a:t>, …., 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m</a:t>
            </a:r>
            <a:r>
              <a:rPr lang="en-US" b="1" dirty="0" smtClean="0"/>
              <a:t>&gt;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                Y = &lt;y</a:t>
            </a:r>
            <a:r>
              <a:rPr lang="en-US" b="1" baseline="-25000" dirty="0" smtClean="0"/>
              <a:t>1</a:t>
            </a:r>
            <a:r>
              <a:rPr lang="en-US" b="1" dirty="0" smtClean="0"/>
              <a:t>, y</a:t>
            </a:r>
            <a:r>
              <a:rPr lang="en-US" b="1" baseline="-25000" dirty="0" smtClean="0"/>
              <a:t>2</a:t>
            </a:r>
            <a:r>
              <a:rPr lang="en-US" b="1" dirty="0" smtClean="0"/>
              <a:t>, ………, </a:t>
            </a:r>
            <a:r>
              <a:rPr lang="en-US" b="1" dirty="0" err="1" smtClean="0"/>
              <a:t>y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&gt;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Assume C[</a:t>
            </a:r>
            <a:r>
              <a:rPr lang="en-US" b="1" dirty="0" err="1" smtClean="0">
                <a:solidFill>
                  <a:srgbClr val="800000"/>
                </a:solidFill>
              </a:rPr>
              <a:t>i</a:t>
            </a:r>
            <a:r>
              <a:rPr lang="en-US" b="1" dirty="0" smtClean="0">
                <a:solidFill>
                  <a:srgbClr val="800000"/>
                </a:solidFill>
              </a:rPr>
              <a:t>, j] is the LCS for the first </a:t>
            </a:r>
            <a:r>
              <a:rPr lang="en-US" b="1" dirty="0" err="1" smtClean="0">
                <a:solidFill>
                  <a:srgbClr val="800000"/>
                </a:solidFill>
              </a:rPr>
              <a:t>i</a:t>
            </a:r>
            <a:r>
              <a:rPr lang="en-US" b="1" dirty="0" smtClean="0">
                <a:solidFill>
                  <a:srgbClr val="800000"/>
                </a:solidFill>
              </a:rPr>
              <a:t> positions in X with the first j positions in Y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C[</a:t>
            </a:r>
            <a:r>
              <a:rPr lang="en-US" b="1" dirty="0" err="1" smtClean="0"/>
              <a:t>i,j</a:t>
            </a:r>
            <a:r>
              <a:rPr lang="en-US" b="1" dirty="0" smtClean="0"/>
              <a:t>] = LCS(</a:t>
            </a:r>
            <a:r>
              <a:rPr lang="en-US" b="1" dirty="0"/>
              <a:t>&lt;x</a:t>
            </a:r>
            <a:r>
              <a:rPr lang="en-US" b="1" baseline="-25000" dirty="0"/>
              <a:t>1</a:t>
            </a:r>
            <a:r>
              <a:rPr lang="en-US" b="1" dirty="0"/>
              <a:t>, x</a:t>
            </a:r>
            <a:r>
              <a:rPr lang="en-US" b="1" baseline="-25000" dirty="0"/>
              <a:t>2</a:t>
            </a:r>
            <a:r>
              <a:rPr lang="en-US" b="1" dirty="0"/>
              <a:t>, …., </a:t>
            </a:r>
            <a:r>
              <a:rPr lang="en-US" b="1" dirty="0" smtClean="0"/>
              <a:t>x</a:t>
            </a:r>
            <a:r>
              <a:rPr lang="en-US" b="1" baseline="-25000" dirty="0" smtClean="0"/>
              <a:t>i</a:t>
            </a:r>
            <a:r>
              <a:rPr lang="en-US" b="1" dirty="0" smtClean="0"/>
              <a:t>&gt;, </a:t>
            </a:r>
            <a:r>
              <a:rPr lang="en-US" b="1" dirty="0"/>
              <a:t>&lt;y</a:t>
            </a:r>
            <a:r>
              <a:rPr lang="en-US" b="1" baseline="-25000" dirty="0"/>
              <a:t>1</a:t>
            </a:r>
            <a:r>
              <a:rPr lang="en-US" b="1" dirty="0"/>
              <a:t>, y</a:t>
            </a:r>
            <a:r>
              <a:rPr lang="en-US" b="1" baseline="-25000" dirty="0"/>
              <a:t>2</a:t>
            </a:r>
            <a:r>
              <a:rPr lang="en-US" b="1" dirty="0"/>
              <a:t>, ………, </a:t>
            </a:r>
            <a:r>
              <a:rPr lang="en-US" b="1" dirty="0" err="1" smtClean="0"/>
              <a:t>y</a:t>
            </a:r>
            <a:r>
              <a:rPr lang="en-US" b="1" baseline="-25000" dirty="0" err="1" smtClean="0"/>
              <a:t>j</a:t>
            </a:r>
            <a:r>
              <a:rPr lang="en-US" b="1" dirty="0" smtClean="0"/>
              <a:t>&gt;)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818307" y="4152900"/>
            <a:ext cx="7721600" cy="1860610"/>
            <a:chOff x="818307" y="4152900"/>
            <a:chExt cx="7721600" cy="18606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307" y="4152900"/>
              <a:ext cx="7721600" cy="1460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818307" y="5613400"/>
              <a:ext cx="33799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Our goal is to compute C[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m,n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]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75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626"/>
          </a:xfrm>
        </p:spPr>
        <p:txBody>
          <a:bodyPr/>
          <a:lstStyle/>
          <a:p>
            <a:r>
              <a:rPr lang="en-US" dirty="0" smtClean="0"/>
              <a:t>Dynamic Programming for LCS</a:t>
            </a:r>
            <a:endParaRPr lang="en-US" dirty="0"/>
          </a:p>
        </p:txBody>
      </p:sp>
      <p:pic>
        <p:nvPicPr>
          <p:cNvPr id="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8" y="1315860"/>
            <a:ext cx="5064486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908" y="3610681"/>
            <a:ext cx="4697273" cy="2987227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247035" y="1512156"/>
            <a:ext cx="3880606" cy="4197050"/>
            <a:chOff x="5247035" y="1512156"/>
            <a:chExt cx="3880606" cy="4197050"/>
          </a:xfrm>
        </p:grpSpPr>
        <p:pic>
          <p:nvPicPr>
            <p:cNvPr id="6" name="Picture 5" descr="Screen shot 2013-04-21 at 11.28.29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35" y="1512156"/>
              <a:ext cx="3880606" cy="4197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487409" y="2706104"/>
              <a:ext cx="2640232" cy="2866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8000" y="2949428"/>
            <a:ext cx="184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Initialization step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254250" y="2658479"/>
            <a:ext cx="269875" cy="9204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 flipH="1">
            <a:off x="2524125" y="3118705"/>
            <a:ext cx="5238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035" y="5713762"/>
            <a:ext cx="3833069" cy="8841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520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422</Words>
  <Application>Microsoft Macintosh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Document</vt:lpstr>
      <vt:lpstr>Dynamic Programming (Longest Common Subsequence)</vt:lpstr>
      <vt:lpstr>Subsequence</vt:lpstr>
      <vt:lpstr>Longest Common Subsequence (LCS)</vt:lpstr>
      <vt:lpstr>LCS Problem Definition</vt:lpstr>
      <vt:lpstr>Characterization of LCS</vt:lpstr>
      <vt:lpstr>Characterization of LCS (Cont’d)</vt:lpstr>
      <vt:lpstr>Recursive Nature of LCS</vt:lpstr>
      <vt:lpstr>Recursive Equation</vt:lpstr>
      <vt:lpstr>Dynamic Programming for LCS</vt:lpstr>
      <vt:lpstr>Dynamic Programming for LCS</vt:lpstr>
      <vt:lpstr>Dynamic Programming for LCS</vt:lpstr>
      <vt:lpstr>Dynamic Programming for LCS</vt:lpstr>
      <vt:lpstr>Summary of the Main Strategies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Mohamed Eltabakh</dc:creator>
  <cp:lastModifiedBy>Mohamed Eltabakh</cp:lastModifiedBy>
  <cp:revision>98</cp:revision>
  <dcterms:created xsi:type="dcterms:W3CDTF">2013-04-18T14:43:47Z</dcterms:created>
  <dcterms:modified xsi:type="dcterms:W3CDTF">2013-04-22T19:23:24Z</dcterms:modified>
</cp:coreProperties>
</file>