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87" r:id="rId4"/>
    <p:sldId id="263" r:id="rId5"/>
    <p:sldId id="264" r:id="rId6"/>
    <p:sldId id="265" r:id="rId7"/>
    <p:sldId id="261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8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9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48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8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8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7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0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8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9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1E3DE-6B8C-A14D-A721-F716B88C25F7}" type="datetimeFigureOut">
              <a:rPr lang="en-US" smtClean="0"/>
              <a:t>4/20/13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7E5B3-77C6-FD46-8919-A15882047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38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Dynamic Programming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(</a:t>
            </a:r>
            <a:r>
              <a:rPr lang="en-US" b="1" dirty="0">
                <a:solidFill>
                  <a:srgbClr val="0000FF"/>
                </a:solidFill>
              </a:rPr>
              <a:t>Edit </a:t>
            </a:r>
            <a:r>
              <a:rPr lang="en-US" b="1" dirty="0" smtClean="0">
                <a:solidFill>
                  <a:srgbClr val="0000FF"/>
                </a:solidFill>
              </a:rPr>
              <a:t>Distance)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2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53891" y="5795496"/>
            <a:ext cx="199965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Cost of Insert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Cost of delete  d</a:t>
            </a:r>
          </a:p>
          <a:p>
            <a:r>
              <a:rPr lang="en-US" dirty="0" smtClean="0">
                <a:sym typeface="Wingdings"/>
              </a:rPr>
              <a:t>Cost of align  a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ular Callout 22"/>
          <p:cNvSpPr/>
          <p:nvPr/>
        </p:nvSpPr>
        <p:spPr>
          <a:xfrm>
            <a:off x="3547852" y="3741354"/>
            <a:ext cx="5138948" cy="1491019"/>
          </a:xfrm>
          <a:prstGeom prst="wedgeRoundRectCallout">
            <a:avLst>
              <a:gd name="adj1" fmla="val -62361"/>
              <a:gd name="adj2" fmla="val -10276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we did so far is called </a:t>
            </a:r>
            <a:r>
              <a:rPr lang="en-US" b="1" dirty="0" smtClean="0">
                <a:solidFill>
                  <a:srgbClr val="800000"/>
                </a:solidFill>
              </a:rPr>
              <a:t>Initialization Phase</a:t>
            </a:r>
          </a:p>
          <a:p>
            <a:pPr algn="ctr"/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M[0][j] = j * Cost of insert          (for all j) 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M[k][0] = k * cost of delete       (for all k)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94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53891" y="5795496"/>
            <a:ext cx="199965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Cost of Insert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Cost of delete  d</a:t>
            </a:r>
          </a:p>
          <a:p>
            <a:r>
              <a:rPr lang="en-US" dirty="0" smtClean="0">
                <a:sym typeface="Wingdings"/>
              </a:rPr>
              <a:t>Cost of align  a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ular Callout 22"/>
          <p:cNvSpPr/>
          <p:nvPr/>
        </p:nvSpPr>
        <p:spPr>
          <a:xfrm>
            <a:off x="2856576" y="3589443"/>
            <a:ext cx="5481565" cy="1794747"/>
          </a:xfrm>
          <a:prstGeom prst="wedgeRoundRectCallout">
            <a:avLst>
              <a:gd name="adj1" fmla="val -49265"/>
              <a:gd name="adj2" fmla="val -8660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simplicity lets assume the following costs: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Cost of insert (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) = 1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Cost of delete (d) = 1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            0  </a:t>
            </a:r>
            <a:r>
              <a:rPr lang="en-US" sz="1400" b="1" dirty="0" smtClean="0">
                <a:solidFill>
                  <a:schemeClr val="tx1"/>
                </a:solidFill>
              </a:rPr>
              <a:t>         if aligned characters are the same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Cost of align (a) =       1         </a:t>
            </a:r>
            <a:r>
              <a:rPr lang="en-US" sz="1400" b="1" dirty="0" smtClean="0">
                <a:solidFill>
                  <a:schemeClr val="tx1"/>
                </a:solidFill>
              </a:rPr>
              <a:t>if aligned characters are different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" name="Left Brace 33"/>
          <p:cNvSpPr/>
          <p:nvPr/>
        </p:nvSpPr>
        <p:spPr>
          <a:xfrm>
            <a:off x="4735071" y="4622190"/>
            <a:ext cx="237819" cy="65160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8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ular Callout 22"/>
          <p:cNvSpPr/>
          <p:nvPr/>
        </p:nvSpPr>
        <p:spPr>
          <a:xfrm>
            <a:off x="2856576" y="3589443"/>
            <a:ext cx="5481565" cy="1794747"/>
          </a:xfrm>
          <a:prstGeom prst="wedgeRoundRectCallout">
            <a:avLst>
              <a:gd name="adj1" fmla="val -49265"/>
              <a:gd name="adj2" fmla="val -8660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simplicity lets assume the following costs: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Cost of insert (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) = 1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Cost of delete (d) = 1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            0  </a:t>
            </a:r>
            <a:r>
              <a:rPr lang="en-US" sz="1400" b="1" dirty="0" smtClean="0">
                <a:solidFill>
                  <a:schemeClr val="tx1"/>
                </a:solidFill>
              </a:rPr>
              <a:t>         if aligned characters are the same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Cost of align (a) =       1         </a:t>
            </a:r>
            <a:r>
              <a:rPr lang="en-US" sz="1400" b="1" dirty="0" smtClean="0">
                <a:solidFill>
                  <a:schemeClr val="tx1"/>
                </a:solidFill>
              </a:rPr>
              <a:t>if aligned characters are different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" name="Left Brace 33"/>
          <p:cNvSpPr/>
          <p:nvPr/>
        </p:nvSpPr>
        <p:spPr>
          <a:xfrm>
            <a:off x="4735071" y="4622190"/>
            <a:ext cx="237819" cy="65160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8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 Box 111"/>
          <p:cNvSpPr txBox="1">
            <a:spLocks noChangeArrowheads="1"/>
          </p:cNvSpPr>
          <p:nvPr/>
        </p:nvSpPr>
        <p:spPr bwMode="auto">
          <a:xfrm>
            <a:off x="4210890" y="3859849"/>
            <a:ext cx="381000" cy="369332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i,j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>
            <a:stCxn id="51" idx="0"/>
            <a:endCxn id="29" idx="2"/>
          </p:cNvCxnSpPr>
          <p:nvPr/>
        </p:nvCxnSpPr>
        <p:spPr>
          <a:xfrm flipV="1">
            <a:off x="4401390" y="2715603"/>
            <a:ext cx="1" cy="1144246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1" idx="1"/>
            <a:endCxn id="38" idx="3"/>
          </p:cNvCxnSpPr>
          <p:nvPr/>
        </p:nvCxnSpPr>
        <p:spPr>
          <a:xfrm flipH="1">
            <a:off x="2678144" y="4044515"/>
            <a:ext cx="1532746" cy="619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4456611" y="3589490"/>
            <a:ext cx="952500" cy="354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995295" y="3096188"/>
            <a:ext cx="2274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Smallest Cost for converting </a:t>
            </a:r>
          </a:p>
          <a:p>
            <a:r>
              <a:rPr lang="en-US" sz="1400" b="1" dirty="0" smtClean="0">
                <a:solidFill>
                  <a:srgbClr val="0000FF"/>
                </a:solidFill>
              </a:rPr>
              <a:t>S1[1..i] to match S2[1...j]</a:t>
            </a:r>
            <a:endParaRPr lang="en-US" sz="1400" b="1" dirty="0">
              <a:solidFill>
                <a:srgbClr val="0000FF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2678144" y="2715603"/>
            <a:ext cx="5783990" cy="2999297"/>
            <a:chOff x="2678144" y="2715603"/>
            <a:chExt cx="5783990" cy="2999297"/>
          </a:xfrm>
        </p:grpSpPr>
        <p:sp>
          <p:nvSpPr>
            <p:cNvPr id="60" name="Text Box 111"/>
            <p:cNvSpPr txBox="1">
              <a:spLocks noChangeArrowheads="1"/>
            </p:cNvSpPr>
            <p:nvPr/>
          </p:nvSpPr>
          <p:spPr bwMode="auto">
            <a:xfrm>
              <a:off x="5665865" y="5407123"/>
              <a:ext cx="535290" cy="307777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/>
                <a:t>n,m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/>
            <p:cNvCxnSpPr>
              <a:stCxn id="60" idx="0"/>
              <a:endCxn id="33" idx="2"/>
            </p:cNvCxnSpPr>
            <p:nvPr/>
          </p:nvCxnSpPr>
          <p:spPr>
            <a:xfrm flipH="1" flipV="1">
              <a:off x="5925391" y="2715603"/>
              <a:ext cx="8119" cy="2691520"/>
            </a:xfrm>
            <a:prstGeom prst="line">
              <a:avLst/>
            </a:prstGeom>
            <a:ln w="12700"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60" idx="1"/>
              <a:endCxn id="42" idx="3"/>
            </p:cNvCxnSpPr>
            <p:nvPr/>
          </p:nvCxnSpPr>
          <p:spPr>
            <a:xfrm flipH="1">
              <a:off x="2678144" y="5561012"/>
              <a:ext cx="2987721" cy="8122"/>
            </a:xfrm>
            <a:prstGeom prst="line">
              <a:avLst/>
            </a:prstGeom>
            <a:ln w="12700"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6115889" y="5115492"/>
              <a:ext cx="952500" cy="3549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6295643" y="4622190"/>
              <a:ext cx="21664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Our goal is to covert </a:t>
              </a:r>
            </a:p>
            <a:p>
              <a:r>
                <a:rPr lang="en-US" sz="1400" b="1" dirty="0" smtClean="0">
                  <a:solidFill>
                    <a:srgbClr val="0000FF"/>
                  </a:solidFill>
                </a:rPr>
                <a:t>S1[1..n] to match S2[1…m]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7898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 Box 111"/>
          <p:cNvSpPr txBox="1">
            <a:spLocks noChangeArrowheads="1"/>
          </p:cNvSpPr>
          <p:nvPr/>
        </p:nvSpPr>
        <p:spPr bwMode="auto">
          <a:xfrm>
            <a:off x="4210890" y="3859849"/>
            <a:ext cx="381000" cy="369332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i,j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>
            <a:stCxn id="51" idx="0"/>
            <a:endCxn id="29" idx="2"/>
          </p:cNvCxnSpPr>
          <p:nvPr/>
        </p:nvCxnSpPr>
        <p:spPr>
          <a:xfrm flipV="1">
            <a:off x="4401390" y="2715603"/>
            <a:ext cx="1" cy="1144246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1" idx="1"/>
            <a:endCxn id="38" idx="3"/>
          </p:cNvCxnSpPr>
          <p:nvPr/>
        </p:nvCxnSpPr>
        <p:spPr>
          <a:xfrm flipH="1">
            <a:off x="2678144" y="4044515"/>
            <a:ext cx="1532746" cy="619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71320" y="4873874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384880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4846262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396657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75802" y="3603297"/>
            <a:ext cx="235089" cy="2568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3871320" y="4040202"/>
            <a:ext cx="381531" cy="4932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4401390" y="3479190"/>
            <a:ext cx="1" cy="381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14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Case 1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 Box 111"/>
          <p:cNvSpPr txBox="1">
            <a:spLocks noChangeArrowheads="1"/>
          </p:cNvSpPr>
          <p:nvPr/>
        </p:nvSpPr>
        <p:spPr bwMode="auto">
          <a:xfrm>
            <a:off x="4210890" y="3859849"/>
            <a:ext cx="381000" cy="369332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i,j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>
            <a:stCxn id="51" idx="0"/>
            <a:endCxn id="29" idx="2"/>
          </p:cNvCxnSpPr>
          <p:nvPr/>
        </p:nvCxnSpPr>
        <p:spPr>
          <a:xfrm flipV="1">
            <a:off x="4401390" y="2715603"/>
            <a:ext cx="1" cy="1144246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1" idx="1"/>
            <a:endCxn id="38" idx="3"/>
          </p:cNvCxnSpPr>
          <p:nvPr/>
        </p:nvCxnSpPr>
        <p:spPr>
          <a:xfrm flipH="1">
            <a:off x="2678144" y="4044515"/>
            <a:ext cx="1532746" cy="619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71320" y="4873874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384880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4846262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396657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Box 111"/>
          <p:cNvSpPr txBox="1">
            <a:spLocks noChangeArrowheads="1"/>
          </p:cNvSpPr>
          <p:nvPr/>
        </p:nvSpPr>
        <p:spPr bwMode="auto">
          <a:xfrm>
            <a:off x="3829890" y="3490858"/>
            <a:ext cx="3810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080386" y="3713112"/>
            <a:ext cx="235089" cy="2568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ular Callout 45"/>
          <p:cNvSpPr/>
          <p:nvPr/>
        </p:nvSpPr>
        <p:spPr>
          <a:xfrm>
            <a:off x="5427627" y="2902584"/>
            <a:ext cx="3410108" cy="686772"/>
          </a:xfrm>
          <a:prstGeom prst="wedgeRectCallout">
            <a:avLst>
              <a:gd name="adj1" fmla="val -84326"/>
              <a:gd name="adj2" fmla="val 7671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Optimal of matching TGA from S1 with TCGA from S2 + </a:t>
            </a:r>
            <a:r>
              <a:rPr lang="en-US" sz="1600" dirty="0" smtClean="0">
                <a:solidFill>
                  <a:schemeClr val="tx1"/>
                </a:solidFill>
              </a:rPr>
              <a:t>align C with C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699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Case 2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 Box 111"/>
          <p:cNvSpPr txBox="1">
            <a:spLocks noChangeArrowheads="1"/>
          </p:cNvSpPr>
          <p:nvPr/>
        </p:nvSpPr>
        <p:spPr bwMode="auto">
          <a:xfrm>
            <a:off x="4210890" y="3859849"/>
            <a:ext cx="381000" cy="369332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i,j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>
            <a:stCxn id="51" idx="0"/>
            <a:endCxn id="29" idx="2"/>
          </p:cNvCxnSpPr>
          <p:nvPr/>
        </p:nvCxnSpPr>
        <p:spPr>
          <a:xfrm flipV="1">
            <a:off x="4401390" y="2715603"/>
            <a:ext cx="1" cy="1144246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1" idx="1"/>
            <a:endCxn id="38" idx="3"/>
          </p:cNvCxnSpPr>
          <p:nvPr/>
        </p:nvCxnSpPr>
        <p:spPr>
          <a:xfrm flipH="1">
            <a:off x="2678144" y="4044515"/>
            <a:ext cx="1532746" cy="619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71320" y="4873874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384880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4846262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396657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Box 111"/>
          <p:cNvSpPr txBox="1">
            <a:spLocks noChangeArrowheads="1"/>
          </p:cNvSpPr>
          <p:nvPr/>
        </p:nvSpPr>
        <p:spPr bwMode="auto">
          <a:xfrm>
            <a:off x="4205701" y="3490858"/>
            <a:ext cx="3810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6" name="Rectangular Callout 45"/>
          <p:cNvSpPr/>
          <p:nvPr/>
        </p:nvSpPr>
        <p:spPr>
          <a:xfrm>
            <a:off x="5427627" y="2902584"/>
            <a:ext cx="3410108" cy="686772"/>
          </a:xfrm>
          <a:prstGeom prst="wedgeRectCallout">
            <a:avLst>
              <a:gd name="adj1" fmla="val -74066"/>
              <a:gd name="adj2" fmla="val 842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Optimal of matching TGA from S1 with TCGAC from S2 + </a:t>
            </a:r>
            <a:r>
              <a:rPr lang="en-US" sz="1600" dirty="0" smtClean="0">
                <a:solidFill>
                  <a:srgbClr val="000000"/>
                </a:solidFill>
              </a:rPr>
              <a:t>delete C from S1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4401390" y="3602314"/>
            <a:ext cx="1" cy="36154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176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Case 3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 Box 111"/>
          <p:cNvSpPr txBox="1">
            <a:spLocks noChangeArrowheads="1"/>
          </p:cNvSpPr>
          <p:nvPr/>
        </p:nvSpPr>
        <p:spPr bwMode="auto">
          <a:xfrm>
            <a:off x="4210890" y="3859849"/>
            <a:ext cx="381000" cy="369332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i,j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>
            <a:stCxn id="51" idx="0"/>
            <a:endCxn id="29" idx="2"/>
          </p:cNvCxnSpPr>
          <p:nvPr/>
        </p:nvCxnSpPr>
        <p:spPr>
          <a:xfrm flipV="1">
            <a:off x="4401390" y="2715603"/>
            <a:ext cx="1" cy="1144246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1" idx="1"/>
            <a:endCxn id="38" idx="3"/>
          </p:cNvCxnSpPr>
          <p:nvPr/>
        </p:nvCxnSpPr>
        <p:spPr>
          <a:xfrm flipH="1">
            <a:off x="2678144" y="4044515"/>
            <a:ext cx="1532746" cy="619"/>
          </a:xfrm>
          <a:prstGeom prst="line">
            <a:avLst/>
          </a:prstGeom>
          <a:ln w="127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71320" y="4873874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384880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4846262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396657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Box 111"/>
          <p:cNvSpPr txBox="1">
            <a:spLocks noChangeArrowheads="1"/>
          </p:cNvSpPr>
          <p:nvPr/>
        </p:nvSpPr>
        <p:spPr bwMode="auto">
          <a:xfrm>
            <a:off x="3816931" y="3853682"/>
            <a:ext cx="38100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6" name="Rectangular Callout 45"/>
          <p:cNvSpPr/>
          <p:nvPr/>
        </p:nvSpPr>
        <p:spPr>
          <a:xfrm>
            <a:off x="5427627" y="2902584"/>
            <a:ext cx="3410108" cy="686772"/>
          </a:xfrm>
          <a:prstGeom prst="wedgeRectCallout">
            <a:avLst>
              <a:gd name="adj1" fmla="val -74066"/>
              <a:gd name="adj2" fmla="val 842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Optimal of matching TGAC from S1 with TCGA from S2 + </a:t>
            </a:r>
            <a:r>
              <a:rPr lang="en-US" sz="1600" dirty="0" smtClean="0">
                <a:solidFill>
                  <a:srgbClr val="000000"/>
                </a:solidFill>
              </a:rPr>
              <a:t>insert C from S1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3936115" y="4040202"/>
            <a:ext cx="381531" cy="4932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419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Complete Example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71320" y="5094160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605166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5066548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616943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2684621" y="2717800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1" name="Rectangular Callout 60"/>
          <p:cNvSpPr/>
          <p:nvPr/>
        </p:nvSpPr>
        <p:spPr>
          <a:xfrm>
            <a:off x="4210890" y="2902583"/>
            <a:ext cx="1904999" cy="957607"/>
          </a:xfrm>
          <a:prstGeom prst="wedgeRectCallout">
            <a:avLst>
              <a:gd name="adj1" fmla="val -107314"/>
              <a:gd name="adj2" fmla="val -4487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/>
                </a:solidFill>
              </a:rPr>
              <a:t>Case 1: 0 + 0 = 0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Case 2:  1 + 1 = 2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Case 3: 1 + 1 =2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3" name="Left Arrow 42"/>
          <p:cNvSpPr/>
          <p:nvPr/>
        </p:nvSpPr>
        <p:spPr>
          <a:xfrm>
            <a:off x="5753671" y="3035246"/>
            <a:ext cx="1477294" cy="230160"/>
          </a:xfrm>
          <a:prstGeom prst="leftArrow">
            <a:avLst/>
          </a:prstGeom>
          <a:solidFill>
            <a:schemeClr val="bg1">
              <a:lumMod val="6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613904" y="261635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512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Complete Example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71320" y="5094160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605166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5066548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616943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2684621" y="2717800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613904" y="261635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3057324" y="2714704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61" name="Rectangular Callout 60"/>
          <p:cNvSpPr/>
          <p:nvPr/>
        </p:nvSpPr>
        <p:spPr>
          <a:xfrm>
            <a:off x="4401390" y="2989274"/>
            <a:ext cx="1904999" cy="957607"/>
          </a:xfrm>
          <a:prstGeom prst="wedgeRectCallout">
            <a:avLst>
              <a:gd name="adj1" fmla="val -107314"/>
              <a:gd name="adj2" fmla="val -4487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/>
                </a:solidFill>
              </a:rPr>
              <a:t>Case 1: 1 + 1 = 2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Case 2:  2 + 1 = 3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Case 3: 0 + 1 =1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3" name="Left Arrow 42"/>
          <p:cNvSpPr/>
          <p:nvPr/>
        </p:nvSpPr>
        <p:spPr>
          <a:xfrm>
            <a:off x="6017303" y="3630030"/>
            <a:ext cx="1477294" cy="230160"/>
          </a:xfrm>
          <a:prstGeom prst="leftArrow">
            <a:avLst/>
          </a:prstGeom>
          <a:solidFill>
            <a:schemeClr val="bg1">
              <a:lumMod val="6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921587" y="2796498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875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Edit Distance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70800" cy="45259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Input:</a:t>
            </a:r>
          </a:p>
          <a:p>
            <a:pPr lvl="1"/>
            <a:r>
              <a:rPr lang="en-US" sz="2000" b="1" dirty="0" smtClean="0"/>
              <a:t>Two input strings S1 (of size n)  and S2 (of size m)</a:t>
            </a:r>
          </a:p>
          <a:p>
            <a:pPr lvl="2"/>
            <a:r>
              <a:rPr lang="en-US" sz="1800" b="1" dirty="0" smtClean="0"/>
              <a:t>E.g., S1 = ATTTCTAGTGGGTAAA</a:t>
            </a:r>
          </a:p>
          <a:p>
            <a:pPr lvl="2"/>
            <a:r>
              <a:rPr lang="en-US" sz="1800" b="1" dirty="0" smtClean="0"/>
              <a:t>         S2 = ATCTAGTTTAGGGATA</a:t>
            </a:r>
          </a:p>
          <a:p>
            <a:pPr lvl="2"/>
            <a:endParaRPr lang="en-US" sz="1800" dirty="0"/>
          </a:p>
          <a:p>
            <a:r>
              <a:rPr lang="en-US" sz="2400" b="1" dirty="0" smtClean="0">
                <a:solidFill>
                  <a:srgbClr val="800000"/>
                </a:solidFill>
              </a:rPr>
              <a:t>Target:</a:t>
            </a:r>
          </a:p>
          <a:p>
            <a:pPr lvl="1"/>
            <a:r>
              <a:rPr lang="en-US" sz="2000" b="1" dirty="0" smtClean="0"/>
              <a:t>Find the smallest distance between S1 and S2</a:t>
            </a:r>
          </a:p>
          <a:p>
            <a:pPr lvl="1"/>
            <a:r>
              <a:rPr lang="en-US" sz="2000" b="1" dirty="0" smtClean="0"/>
              <a:t>In other words, the smallest number of edit operations to covert S1 into S2 </a:t>
            </a:r>
          </a:p>
          <a:p>
            <a:pPr lvl="1"/>
            <a:endParaRPr lang="en-US" sz="2000" dirty="0"/>
          </a:p>
          <a:p>
            <a:r>
              <a:rPr lang="en-US" sz="2400" b="1" dirty="0" smtClean="0">
                <a:solidFill>
                  <a:srgbClr val="800000"/>
                </a:solidFill>
              </a:rPr>
              <a:t>Edit Operations </a:t>
            </a:r>
          </a:p>
          <a:p>
            <a:pPr lvl="1"/>
            <a:r>
              <a:rPr lang="en-US" sz="2000" b="1" dirty="0" smtClean="0"/>
              <a:t>Insert (I),    Delete (d),   align(a)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7554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Complete Example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71320" y="5094160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605166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5066548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616943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2684621" y="2717800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613904" y="261635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3057324" y="2714704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921587" y="2796498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78"/>
          <p:cNvGrpSpPr>
            <a:grpSpLocks/>
          </p:cNvGrpSpPr>
          <p:nvPr/>
        </p:nvGrpSpPr>
        <p:grpSpPr bwMode="auto">
          <a:xfrm>
            <a:off x="3451810" y="2715959"/>
            <a:ext cx="2667000" cy="379413"/>
            <a:chOff x="2016" y="2016"/>
            <a:chExt cx="1680" cy="239"/>
          </a:xfrm>
        </p:grpSpPr>
        <p:sp>
          <p:nvSpPr>
            <p:cNvPr id="66" name="Text Box 52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7" name="Text Box 53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8" name="Text Box 54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9" name="Text Box 55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0" name="Text Box 56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71" name="Text Box 57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72" name="Text Box 58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8</a:t>
              </a:r>
            </a:p>
          </p:txBody>
        </p:sp>
      </p:grpSp>
      <p:cxnSp>
        <p:nvCxnSpPr>
          <p:cNvPr id="73" name="Straight Arrow Connector 72"/>
          <p:cNvCxnSpPr/>
          <p:nvPr/>
        </p:nvCxnSpPr>
        <p:spPr>
          <a:xfrm flipV="1">
            <a:off x="3346126" y="2793402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508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Complete Example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71320" y="5094160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605166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5066548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616943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2684621" y="2717800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613904" y="261635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3057324" y="2714704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921587" y="2796498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78"/>
          <p:cNvGrpSpPr>
            <a:grpSpLocks/>
          </p:cNvGrpSpPr>
          <p:nvPr/>
        </p:nvGrpSpPr>
        <p:grpSpPr bwMode="auto">
          <a:xfrm>
            <a:off x="3451810" y="2715959"/>
            <a:ext cx="2667000" cy="379413"/>
            <a:chOff x="2016" y="2016"/>
            <a:chExt cx="1680" cy="239"/>
          </a:xfrm>
        </p:grpSpPr>
        <p:sp>
          <p:nvSpPr>
            <p:cNvPr id="66" name="Text Box 52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7" name="Text Box 53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8" name="Text Box 54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9" name="Text Box 55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0" name="Text Box 56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71" name="Text Box 57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72" name="Text Box 58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8</a:t>
              </a:r>
            </a:p>
          </p:txBody>
        </p:sp>
      </p:grpSp>
      <p:cxnSp>
        <p:nvCxnSpPr>
          <p:cNvPr id="73" name="Straight Arrow Connector 72"/>
          <p:cNvCxnSpPr/>
          <p:nvPr/>
        </p:nvCxnSpPr>
        <p:spPr>
          <a:xfrm flipV="1">
            <a:off x="3346126" y="2793402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2671662" y="3085842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rot="5400000" flipV="1">
            <a:off x="2814160" y="3124106"/>
            <a:ext cx="292608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98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Complete Example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71320" y="5094160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605166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5066548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616943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2684621" y="2717800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613904" y="261635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3057324" y="2714704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921587" y="2796498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78"/>
          <p:cNvGrpSpPr>
            <a:grpSpLocks/>
          </p:cNvGrpSpPr>
          <p:nvPr/>
        </p:nvGrpSpPr>
        <p:grpSpPr bwMode="auto">
          <a:xfrm>
            <a:off x="3451810" y="2715959"/>
            <a:ext cx="2667000" cy="379413"/>
            <a:chOff x="2016" y="2016"/>
            <a:chExt cx="1680" cy="239"/>
          </a:xfrm>
        </p:grpSpPr>
        <p:sp>
          <p:nvSpPr>
            <p:cNvPr id="66" name="Text Box 52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7" name="Text Box 53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8" name="Text Box 54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9" name="Text Box 55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0" name="Text Box 56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71" name="Text Box 57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72" name="Text Box 58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8</a:t>
              </a:r>
            </a:p>
          </p:txBody>
        </p:sp>
      </p:grpSp>
      <p:cxnSp>
        <p:nvCxnSpPr>
          <p:cNvPr id="73" name="Straight Arrow Connector 72"/>
          <p:cNvCxnSpPr/>
          <p:nvPr/>
        </p:nvCxnSpPr>
        <p:spPr>
          <a:xfrm flipV="1">
            <a:off x="3346126" y="2793402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2671662" y="3085842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rot="5400000" flipV="1">
            <a:off x="2801201" y="3124106"/>
            <a:ext cx="292608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5" name="Group 85"/>
          <p:cNvGrpSpPr>
            <a:grpSpLocks/>
          </p:cNvGrpSpPr>
          <p:nvPr/>
        </p:nvGrpSpPr>
        <p:grpSpPr bwMode="auto">
          <a:xfrm>
            <a:off x="3065621" y="3085842"/>
            <a:ext cx="3048000" cy="379413"/>
            <a:chOff x="1776" y="2016"/>
            <a:chExt cx="1920" cy="239"/>
          </a:xfrm>
        </p:grpSpPr>
        <p:sp>
          <p:nvSpPr>
            <p:cNvPr id="76" name="Text Box 86"/>
            <p:cNvSpPr txBox="1">
              <a:spLocks noChangeArrowheads="1"/>
            </p:cNvSpPr>
            <p:nvPr/>
          </p:nvSpPr>
          <p:spPr bwMode="auto">
            <a:xfrm>
              <a:off x="17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1</a:t>
              </a:r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77" name="Text Box 87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8" name="Text Box 88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9" name="Text Box 89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0" name="Text Box 90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1" name="Text Box 91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2" name="Text Box 92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3" name="Text Box 93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cxnSp>
        <p:nvCxnSpPr>
          <p:cNvPr id="84" name="Straight Arrow Connector 83"/>
          <p:cNvCxnSpPr/>
          <p:nvPr/>
        </p:nvCxnSpPr>
        <p:spPr>
          <a:xfrm>
            <a:off x="2999566" y="3001999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3372269" y="2998903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3689568" y="3158614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247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Complete Example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71320" y="5094160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605166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5066548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616943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2684621" y="2717800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613904" y="261635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3057324" y="2714704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921587" y="2796498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78"/>
          <p:cNvGrpSpPr>
            <a:grpSpLocks/>
          </p:cNvGrpSpPr>
          <p:nvPr/>
        </p:nvGrpSpPr>
        <p:grpSpPr bwMode="auto">
          <a:xfrm>
            <a:off x="3451810" y="2715959"/>
            <a:ext cx="2667000" cy="379413"/>
            <a:chOff x="2016" y="2016"/>
            <a:chExt cx="1680" cy="239"/>
          </a:xfrm>
        </p:grpSpPr>
        <p:sp>
          <p:nvSpPr>
            <p:cNvPr id="66" name="Text Box 52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7" name="Text Box 53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8" name="Text Box 54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9" name="Text Box 55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0" name="Text Box 56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71" name="Text Box 57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72" name="Text Box 58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8</a:t>
              </a:r>
            </a:p>
          </p:txBody>
        </p:sp>
      </p:grpSp>
      <p:cxnSp>
        <p:nvCxnSpPr>
          <p:cNvPr id="73" name="Straight Arrow Connector 72"/>
          <p:cNvCxnSpPr/>
          <p:nvPr/>
        </p:nvCxnSpPr>
        <p:spPr>
          <a:xfrm flipV="1">
            <a:off x="3346126" y="2793402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2671662" y="3085842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rot="5400000" flipV="1">
            <a:off x="2801201" y="3124106"/>
            <a:ext cx="292608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5" name="Group 85"/>
          <p:cNvGrpSpPr>
            <a:grpSpLocks/>
          </p:cNvGrpSpPr>
          <p:nvPr/>
        </p:nvGrpSpPr>
        <p:grpSpPr bwMode="auto">
          <a:xfrm>
            <a:off x="3065621" y="3085842"/>
            <a:ext cx="3048000" cy="379413"/>
            <a:chOff x="1776" y="2016"/>
            <a:chExt cx="1920" cy="239"/>
          </a:xfrm>
        </p:grpSpPr>
        <p:sp>
          <p:nvSpPr>
            <p:cNvPr id="76" name="Text Box 86"/>
            <p:cNvSpPr txBox="1">
              <a:spLocks noChangeArrowheads="1"/>
            </p:cNvSpPr>
            <p:nvPr/>
          </p:nvSpPr>
          <p:spPr bwMode="auto">
            <a:xfrm>
              <a:off x="17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1</a:t>
              </a:r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77" name="Text Box 87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8" name="Text Box 88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9" name="Text Box 89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0" name="Text Box 90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1" name="Text Box 91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2" name="Text Box 92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3" name="Text Box 93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cxnSp>
        <p:nvCxnSpPr>
          <p:cNvPr id="84" name="Straight Arrow Connector 83"/>
          <p:cNvCxnSpPr/>
          <p:nvPr/>
        </p:nvCxnSpPr>
        <p:spPr>
          <a:xfrm>
            <a:off x="2999566" y="3001999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3372269" y="2998903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3689568" y="3158614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4443317" y="3385634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521171" y="2994526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ectangular Callout 88"/>
          <p:cNvSpPr/>
          <p:nvPr/>
        </p:nvSpPr>
        <p:spPr>
          <a:xfrm>
            <a:off x="5732622" y="3504129"/>
            <a:ext cx="1731603" cy="957607"/>
          </a:xfrm>
          <a:prstGeom prst="wedgeRectCallout">
            <a:avLst>
              <a:gd name="adj1" fmla="val -102850"/>
              <a:gd name="adj2" fmla="val -6110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/>
                </a:solidFill>
              </a:rPr>
              <a:t>Case 1: 4 + 0 = 4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Case 2:  5 + 1 = 6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Case 3: 3 + 1 = 4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0" name="Rectangular Callout 89"/>
          <p:cNvSpPr/>
          <p:nvPr/>
        </p:nvSpPr>
        <p:spPr>
          <a:xfrm>
            <a:off x="6647825" y="2257075"/>
            <a:ext cx="2308003" cy="957607"/>
          </a:xfrm>
          <a:prstGeom prst="wedgeRectCallout">
            <a:avLst>
              <a:gd name="adj1" fmla="val -63187"/>
              <a:gd name="adj2" fmla="val 78269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Two equivalent options to reach this cell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45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Complete Example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71320" y="5094160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5427627" y="4605166"/>
            <a:ext cx="34101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M[i-1, j-1] + cost of align S1[</a:t>
            </a:r>
            <a:r>
              <a:rPr lang="en-US" sz="1600" dirty="0" err="1" smtClean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] and S2[j]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0000FF"/>
                </a:solidFill>
              </a:rPr>
              <a:t>M[i-1, j] + cost of delete S1[</a:t>
            </a:r>
            <a:r>
              <a:rPr lang="en-US" sz="1600" dirty="0" err="1" smtClean="0">
                <a:solidFill>
                  <a:srgbClr val="0000FF"/>
                </a:solidFill>
              </a:rPr>
              <a:t>i</a:t>
            </a:r>
            <a:r>
              <a:rPr lang="en-US" sz="1600" dirty="0" smtClean="0">
                <a:solidFill>
                  <a:srgbClr val="0000FF"/>
                </a:solidFill>
              </a:rPr>
              <a:t>]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800000"/>
                </a:solidFill>
              </a:rPr>
              <a:t>M[</a:t>
            </a:r>
            <a:r>
              <a:rPr lang="en-US" sz="1600" dirty="0" err="1" smtClean="0">
                <a:solidFill>
                  <a:srgbClr val="800000"/>
                </a:solidFill>
              </a:rPr>
              <a:t>i</a:t>
            </a:r>
            <a:r>
              <a:rPr lang="en-US" sz="1600" dirty="0" smtClean="0">
                <a:solidFill>
                  <a:srgbClr val="800000"/>
                </a:solidFill>
              </a:rPr>
              <a:t>, j-1] + cost of insert S2[j] into S1 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50761" y="5066548"/>
            <a:ext cx="514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Min</a:t>
            </a:r>
            <a:endParaRPr lang="en-US" sz="1600" dirty="0"/>
          </a:p>
        </p:txBody>
      </p:sp>
      <p:sp>
        <p:nvSpPr>
          <p:cNvPr id="34" name="Left Brace 33"/>
          <p:cNvSpPr/>
          <p:nvPr/>
        </p:nvSpPr>
        <p:spPr>
          <a:xfrm>
            <a:off x="5096721" y="4616943"/>
            <a:ext cx="330906" cy="13116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2684621" y="2717800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613904" y="261635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3057324" y="2714704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921587" y="2796498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78"/>
          <p:cNvGrpSpPr>
            <a:grpSpLocks/>
          </p:cNvGrpSpPr>
          <p:nvPr/>
        </p:nvGrpSpPr>
        <p:grpSpPr bwMode="auto">
          <a:xfrm>
            <a:off x="3451810" y="2715959"/>
            <a:ext cx="2667000" cy="379413"/>
            <a:chOff x="2016" y="2016"/>
            <a:chExt cx="1680" cy="239"/>
          </a:xfrm>
        </p:grpSpPr>
        <p:sp>
          <p:nvSpPr>
            <p:cNvPr id="66" name="Text Box 52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7" name="Text Box 53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8" name="Text Box 54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9" name="Text Box 55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0" name="Text Box 56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71" name="Text Box 57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72" name="Text Box 58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8</a:t>
              </a:r>
            </a:p>
          </p:txBody>
        </p:sp>
      </p:grpSp>
      <p:cxnSp>
        <p:nvCxnSpPr>
          <p:cNvPr id="73" name="Straight Arrow Connector 72"/>
          <p:cNvCxnSpPr/>
          <p:nvPr/>
        </p:nvCxnSpPr>
        <p:spPr>
          <a:xfrm flipV="1">
            <a:off x="3346126" y="2793402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2671662" y="3085842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rot="5400000" flipV="1">
            <a:off x="2801201" y="3124106"/>
            <a:ext cx="292608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5" name="Group 85"/>
          <p:cNvGrpSpPr>
            <a:grpSpLocks/>
          </p:cNvGrpSpPr>
          <p:nvPr/>
        </p:nvGrpSpPr>
        <p:grpSpPr bwMode="auto">
          <a:xfrm>
            <a:off x="3065621" y="3085842"/>
            <a:ext cx="3048000" cy="379413"/>
            <a:chOff x="1776" y="2016"/>
            <a:chExt cx="1920" cy="239"/>
          </a:xfrm>
        </p:grpSpPr>
        <p:sp>
          <p:nvSpPr>
            <p:cNvPr id="76" name="Text Box 86"/>
            <p:cNvSpPr txBox="1">
              <a:spLocks noChangeArrowheads="1"/>
            </p:cNvSpPr>
            <p:nvPr/>
          </p:nvSpPr>
          <p:spPr bwMode="auto">
            <a:xfrm>
              <a:off x="17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1</a:t>
              </a:r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77" name="Text Box 87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8" name="Text Box 88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9" name="Text Box 89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0" name="Text Box 90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1" name="Text Box 91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2" name="Text Box 92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3" name="Text Box 93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cxnSp>
        <p:nvCxnSpPr>
          <p:cNvPr id="84" name="Straight Arrow Connector 83"/>
          <p:cNvCxnSpPr/>
          <p:nvPr/>
        </p:nvCxnSpPr>
        <p:spPr>
          <a:xfrm>
            <a:off x="2999566" y="3001999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3372269" y="2998903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3689568" y="3158614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4443317" y="3385634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521171" y="2994526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1" name="Group 105"/>
          <p:cNvGrpSpPr>
            <a:grpSpLocks/>
          </p:cNvGrpSpPr>
          <p:nvPr/>
        </p:nvGrpSpPr>
        <p:grpSpPr bwMode="auto">
          <a:xfrm>
            <a:off x="2684621" y="3466842"/>
            <a:ext cx="3429000" cy="379413"/>
            <a:chOff x="1536" y="2496"/>
            <a:chExt cx="2160" cy="239"/>
          </a:xfrm>
        </p:grpSpPr>
        <p:sp>
          <p:nvSpPr>
            <p:cNvPr id="92" name="Text Box 94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3" name="Text Box 97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 smtClean="0">
                  <a:solidFill>
                    <a:schemeClr val="tx1"/>
                  </a:solidFill>
                </a:rPr>
                <a:t>2</a:t>
              </a:r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94" name="Text Box 98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5" name="Text Box 99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6" name="Text Box 100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7" name="Text Box 101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98" name="Text Box 102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9" name="Text Box 103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0" name="Text Box 104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6527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Distance: Complete Example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71320" y="5094160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2684621" y="2717800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613904" y="261635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3057324" y="2714704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921587" y="2796498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78"/>
          <p:cNvGrpSpPr>
            <a:grpSpLocks/>
          </p:cNvGrpSpPr>
          <p:nvPr/>
        </p:nvGrpSpPr>
        <p:grpSpPr bwMode="auto">
          <a:xfrm>
            <a:off x="3451810" y="2715959"/>
            <a:ext cx="2667000" cy="379413"/>
            <a:chOff x="2016" y="2016"/>
            <a:chExt cx="1680" cy="239"/>
          </a:xfrm>
        </p:grpSpPr>
        <p:sp>
          <p:nvSpPr>
            <p:cNvPr id="66" name="Text Box 52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7" name="Text Box 53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8" name="Text Box 54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9" name="Text Box 55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0" name="Text Box 56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71" name="Text Box 57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72" name="Text Box 58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8</a:t>
              </a:r>
            </a:p>
          </p:txBody>
        </p:sp>
      </p:grpSp>
      <p:cxnSp>
        <p:nvCxnSpPr>
          <p:cNvPr id="73" name="Straight Arrow Connector 72"/>
          <p:cNvCxnSpPr/>
          <p:nvPr/>
        </p:nvCxnSpPr>
        <p:spPr>
          <a:xfrm flipV="1">
            <a:off x="3346126" y="2793402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2671662" y="3085842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rot="5400000" flipV="1">
            <a:off x="2801201" y="3124106"/>
            <a:ext cx="292608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5" name="Group 85"/>
          <p:cNvGrpSpPr>
            <a:grpSpLocks/>
          </p:cNvGrpSpPr>
          <p:nvPr/>
        </p:nvGrpSpPr>
        <p:grpSpPr bwMode="auto">
          <a:xfrm>
            <a:off x="3065621" y="3085842"/>
            <a:ext cx="3048000" cy="379413"/>
            <a:chOff x="1776" y="2016"/>
            <a:chExt cx="1920" cy="239"/>
          </a:xfrm>
        </p:grpSpPr>
        <p:sp>
          <p:nvSpPr>
            <p:cNvPr id="76" name="Text Box 86"/>
            <p:cNvSpPr txBox="1">
              <a:spLocks noChangeArrowheads="1"/>
            </p:cNvSpPr>
            <p:nvPr/>
          </p:nvSpPr>
          <p:spPr bwMode="auto">
            <a:xfrm>
              <a:off x="17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1</a:t>
              </a:r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77" name="Text Box 87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8" name="Text Box 88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9" name="Text Box 89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0" name="Text Box 90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1" name="Text Box 91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2" name="Text Box 92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83" name="Text Box 93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cxnSp>
        <p:nvCxnSpPr>
          <p:cNvPr id="84" name="Straight Arrow Connector 83"/>
          <p:cNvCxnSpPr/>
          <p:nvPr/>
        </p:nvCxnSpPr>
        <p:spPr>
          <a:xfrm>
            <a:off x="2999566" y="3001999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3372269" y="2998903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3689568" y="3158614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4443317" y="3385634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521171" y="2994526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1" name="Group 105"/>
          <p:cNvGrpSpPr>
            <a:grpSpLocks/>
          </p:cNvGrpSpPr>
          <p:nvPr/>
        </p:nvGrpSpPr>
        <p:grpSpPr bwMode="auto">
          <a:xfrm>
            <a:off x="2684621" y="3466842"/>
            <a:ext cx="3429000" cy="379413"/>
            <a:chOff x="1536" y="2496"/>
            <a:chExt cx="2160" cy="239"/>
          </a:xfrm>
        </p:grpSpPr>
        <p:sp>
          <p:nvSpPr>
            <p:cNvPr id="92" name="Text Box 94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3" name="Text Box 97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 smtClean="0">
                  <a:solidFill>
                    <a:schemeClr val="tx1"/>
                  </a:solidFill>
                </a:rPr>
                <a:t>2</a:t>
              </a:r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94" name="Text Box 98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5" name="Text Box 99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6" name="Text Box 100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7" name="Text Box 101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98" name="Text Box 102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9" name="Text Box 103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0" name="Text Box 104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</p:grpSp>
      <p:grpSp>
        <p:nvGrpSpPr>
          <p:cNvPr id="101" name="Group 106"/>
          <p:cNvGrpSpPr>
            <a:grpSpLocks/>
          </p:cNvGrpSpPr>
          <p:nvPr/>
        </p:nvGrpSpPr>
        <p:grpSpPr bwMode="auto">
          <a:xfrm>
            <a:off x="2684621" y="3860800"/>
            <a:ext cx="3429000" cy="379413"/>
            <a:chOff x="1536" y="2496"/>
            <a:chExt cx="2160" cy="239"/>
          </a:xfrm>
        </p:grpSpPr>
        <p:sp>
          <p:nvSpPr>
            <p:cNvPr id="102" name="Text Box 10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3" name="Text Box 10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4" name="Text Box 10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5" name="Text Box 11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6" name="Text Box 11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7" name="Text Box 11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8" name="Text Box 11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9" name="Text Box 11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10" name="Text Box 11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111" name="Group 116"/>
          <p:cNvGrpSpPr>
            <a:grpSpLocks/>
          </p:cNvGrpSpPr>
          <p:nvPr/>
        </p:nvGrpSpPr>
        <p:grpSpPr bwMode="auto">
          <a:xfrm>
            <a:off x="2684621" y="4241800"/>
            <a:ext cx="3429000" cy="379413"/>
            <a:chOff x="1536" y="2496"/>
            <a:chExt cx="2160" cy="239"/>
          </a:xfrm>
        </p:grpSpPr>
        <p:sp>
          <p:nvSpPr>
            <p:cNvPr id="112" name="Text Box 11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13" name="Text Box 11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4" name="Text Box 11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5" name="Text Box 12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6" name="Text Box 12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7" name="Text Box 12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8" name="Text Box 12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9" name="Text Box 12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0" name="Text Box 12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21" name="Group 126"/>
          <p:cNvGrpSpPr>
            <a:grpSpLocks/>
          </p:cNvGrpSpPr>
          <p:nvPr/>
        </p:nvGrpSpPr>
        <p:grpSpPr bwMode="auto">
          <a:xfrm>
            <a:off x="2684621" y="4622800"/>
            <a:ext cx="3429000" cy="379413"/>
            <a:chOff x="1536" y="2496"/>
            <a:chExt cx="2160" cy="239"/>
          </a:xfrm>
        </p:grpSpPr>
        <p:sp>
          <p:nvSpPr>
            <p:cNvPr id="122" name="Text Box 12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23" name="Text Box 12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4" name="Text Box 12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5" name="Text Box 13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6" name="Text Box 13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7" name="Text Box 13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8" name="Text Box 13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9" name="Text Box 13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30" name="Text Box 13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131" name="Group 136"/>
          <p:cNvGrpSpPr>
            <a:grpSpLocks/>
          </p:cNvGrpSpPr>
          <p:nvPr/>
        </p:nvGrpSpPr>
        <p:grpSpPr bwMode="auto">
          <a:xfrm>
            <a:off x="2684621" y="5003800"/>
            <a:ext cx="3429000" cy="379413"/>
            <a:chOff x="1536" y="2496"/>
            <a:chExt cx="2160" cy="239"/>
          </a:xfrm>
        </p:grpSpPr>
        <p:sp>
          <p:nvSpPr>
            <p:cNvPr id="132" name="Text Box 13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3" name="Text Box 13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4" name="Text Box 13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5" name="Text Box 14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6" name="Text Box 14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7" name="Text Box 14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2" name="Text Box 14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3" name="Text Box 14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4" name="Text Box 14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45" name="Group 146"/>
          <p:cNvGrpSpPr>
            <a:grpSpLocks/>
          </p:cNvGrpSpPr>
          <p:nvPr/>
        </p:nvGrpSpPr>
        <p:grpSpPr bwMode="auto">
          <a:xfrm>
            <a:off x="2684621" y="5384800"/>
            <a:ext cx="3429000" cy="379413"/>
            <a:chOff x="1536" y="2496"/>
            <a:chExt cx="2160" cy="239"/>
          </a:xfrm>
        </p:grpSpPr>
        <p:sp>
          <p:nvSpPr>
            <p:cNvPr id="148" name="Text Box 14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49" name="Text Box 14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50" name="Text Box 14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51" name="Text Box 15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53" name="Text Box 15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54" name="Text Box 15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55" name="Text Box 15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56" name="Text Box 15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57" name="Text Box 15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158" name="Rectangle 160"/>
          <p:cNvSpPr>
            <a:spLocks noChangeArrowheads="1"/>
          </p:cNvSpPr>
          <p:nvPr/>
        </p:nvSpPr>
        <p:spPr bwMode="auto">
          <a:xfrm>
            <a:off x="5732621" y="5384800"/>
            <a:ext cx="38100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" name="Rectangular Callout 158"/>
          <p:cNvSpPr/>
          <p:nvPr/>
        </p:nvSpPr>
        <p:spPr>
          <a:xfrm>
            <a:off x="6259063" y="4509371"/>
            <a:ext cx="2669497" cy="923344"/>
          </a:xfrm>
          <a:prstGeom prst="wedgeRectCallout">
            <a:avLst>
              <a:gd name="adj1" fmla="val -63187"/>
              <a:gd name="adj2" fmla="val 78269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Final answer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(To covert from S1 to S2 we need 3 edit operations)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887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of Steps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2" y="1805404"/>
            <a:ext cx="3626154" cy="3079747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3732110" y="2032753"/>
            <a:ext cx="5271094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&gt;&gt; We considers all combinations (all possible alignments)</a:t>
            </a:r>
          </a:p>
          <a:p>
            <a:r>
              <a:rPr lang="en-US" sz="1600" b="1" dirty="0"/>
              <a:t>	</a:t>
            </a:r>
            <a:r>
              <a:rPr lang="en-US" sz="1600" b="1" dirty="0" smtClean="0"/>
              <a:t>(</a:t>
            </a:r>
            <a:r>
              <a:rPr lang="en-US" sz="1600" b="1" dirty="0" smtClean="0">
                <a:solidFill>
                  <a:srgbClr val="0000FF"/>
                </a:solidFill>
              </a:rPr>
              <a:t>Navigate the solution space</a:t>
            </a:r>
            <a:r>
              <a:rPr lang="en-US" sz="1600" b="1" dirty="0" smtClean="0"/>
              <a:t>)</a:t>
            </a:r>
          </a:p>
          <a:p>
            <a:endParaRPr lang="en-US" sz="1600" b="1" dirty="0"/>
          </a:p>
          <a:p>
            <a:endParaRPr lang="en-US" sz="1600" b="1" dirty="0" smtClean="0"/>
          </a:p>
          <a:p>
            <a:r>
              <a:rPr lang="en-US" sz="1600" b="1" dirty="0" smtClean="0"/>
              <a:t>&gt;&gt; We started will small sub-problems to solve optimally</a:t>
            </a:r>
          </a:p>
          <a:p>
            <a:r>
              <a:rPr lang="en-US" sz="1600" b="1" dirty="0" smtClean="0"/>
              <a:t>               (</a:t>
            </a:r>
            <a:r>
              <a:rPr lang="en-US" sz="1600" b="1" dirty="0" smtClean="0">
                <a:solidFill>
                  <a:srgbClr val="0000FF"/>
                </a:solidFill>
              </a:rPr>
              <a:t>Optimal sub-structure</a:t>
            </a:r>
            <a:r>
              <a:rPr lang="en-US" sz="1600" b="1" dirty="0" smtClean="0"/>
              <a:t>)</a:t>
            </a:r>
          </a:p>
          <a:p>
            <a:endParaRPr lang="en-US" sz="1600" b="1" dirty="0"/>
          </a:p>
          <a:p>
            <a:endParaRPr lang="en-US" sz="1600" b="1" dirty="0"/>
          </a:p>
          <a:p>
            <a:r>
              <a:rPr lang="en-US" sz="1600" b="1" dirty="0" smtClean="0"/>
              <a:t>&gt;&gt; At each step from problem of size K, use the results from </a:t>
            </a:r>
          </a:p>
          <a:p>
            <a:r>
              <a:rPr lang="en-US" sz="1600" b="1" dirty="0"/>
              <a:t>t</a:t>
            </a:r>
            <a:r>
              <a:rPr lang="en-US" sz="1600" b="1" dirty="0" smtClean="0"/>
              <a:t>he possible K-1 sub-problems to find your best answer</a:t>
            </a:r>
          </a:p>
          <a:p>
            <a:r>
              <a:rPr lang="en-US" sz="1600" b="1" dirty="0" smtClean="0"/>
              <a:t>	(</a:t>
            </a:r>
            <a:r>
              <a:rPr lang="en-US" sz="1600" b="1" dirty="0" smtClean="0">
                <a:solidFill>
                  <a:srgbClr val="0000FF"/>
                </a:solidFill>
              </a:rPr>
              <a:t>Need to keep these results, not compute them again</a:t>
            </a:r>
            <a:r>
              <a:rPr lang="en-US" sz="1600" b="1" dirty="0" smtClean="0"/>
              <a:t>)</a:t>
            </a:r>
            <a:endParaRPr lang="en-US" sz="1600" b="1" dirty="0"/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53923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932"/>
            <a:ext cx="8229600" cy="839747"/>
          </a:xfrm>
        </p:spPr>
        <p:txBody>
          <a:bodyPr/>
          <a:lstStyle/>
          <a:p>
            <a:r>
              <a:rPr lang="en-US" dirty="0" smtClean="0"/>
              <a:t>Edit Distance: Algorithm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754601" cy="4775116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 err="1">
                <a:solidFill>
                  <a:srgbClr val="000000"/>
                </a:solidFill>
              </a:rPr>
              <a:t>int</a:t>
            </a:r>
            <a:r>
              <a:rPr lang="en-US" sz="1800" b="1" dirty="0">
                <a:solidFill>
                  <a:srgbClr val="000000"/>
                </a:solidFill>
              </a:rPr>
              <a:t> matrix[n+1][m+1];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for (x = 0; x &lt;= n; x++) matrix[x][0] = x;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for (y = 1; y &lt;= m; y++) matrix [0][y] = y;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for (x = 1; x &lt;= n; x++)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	for (y = 1; y &lt;= m; y++)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		if </a:t>
            </a:r>
            <a:r>
              <a:rPr lang="en-US" sz="1800" b="1" dirty="0" smtClean="0">
                <a:solidFill>
                  <a:srgbClr val="000000"/>
                </a:solidFill>
              </a:rPr>
              <a:t>(</a:t>
            </a:r>
            <a:r>
              <a:rPr lang="en-US" sz="1800" b="1" dirty="0">
                <a:solidFill>
                  <a:srgbClr val="000000"/>
                </a:solidFill>
              </a:rPr>
              <a:t>S</a:t>
            </a:r>
            <a:r>
              <a:rPr lang="en-US" sz="1800" b="1" dirty="0" smtClean="0">
                <a:solidFill>
                  <a:srgbClr val="000000"/>
                </a:solidFill>
              </a:rPr>
              <a:t>1</a:t>
            </a:r>
            <a:r>
              <a:rPr lang="en-US" sz="1800" b="1" dirty="0">
                <a:solidFill>
                  <a:srgbClr val="000000"/>
                </a:solidFill>
              </a:rPr>
              <a:t>[x] == </a:t>
            </a:r>
            <a:r>
              <a:rPr lang="en-US" sz="1800" b="1" dirty="0" smtClean="0">
                <a:solidFill>
                  <a:srgbClr val="000000"/>
                </a:solidFill>
              </a:rPr>
              <a:t>S2</a:t>
            </a:r>
            <a:r>
              <a:rPr lang="en-US" sz="1800" b="1" dirty="0">
                <a:solidFill>
                  <a:srgbClr val="000000"/>
                </a:solidFill>
              </a:rPr>
              <a:t>[y])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			matrix[x][y] = matrix[x-1][y-1];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		else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			matrix[x][y] = </a:t>
            </a:r>
            <a:r>
              <a:rPr lang="en-US" sz="1800" b="1" dirty="0" smtClean="0">
                <a:solidFill>
                  <a:srgbClr val="000000"/>
                </a:solidFill>
              </a:rPr>
              <a:t>min(</a:t>
            </a:r>
            <a:r>
              <a:rPr lang="en-US" sz="1800" b="1" dirty="0">
                <a:solidFill>
                  <a:srgbClr val="000000"/>
                </a:solidFill>
              </a:rPr>
              <a:t>matrix[x][y-1] + 1,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							matrix[x-1][y] + 1);</a:t>
            </a:r>
          </a:p>
          <a:p>
            <a:pPr marL="0" indent="0">
              <a:lnSpc>
                <a:spcPct val="150000"/>
              </a:lnSpc>
              <a:buFont typeface="Wingdings" charset="0"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234315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return matrix[n][m];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724" y="1989058"/>
            <a:ext cx="3272604" cy="2779472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094953" y="1652032"/>
            <a:ext cx="3003160" cy="1250551"/>
            <a:chOff x="4094953" y="1652032"/>
            <a:chExt cx="3003160" cy="1250551"/>
          </a:xfrm>
        </p:grpSpPr>
        <p:sp>
          <p:nvSpPr>
            <p:cNvPr id="6" name="Right Brace 5"/>
            <p:cNvSpPr/>
            <p:nvPr/>
          </p:nvSpPr>
          <p:spPr>
            <a:xfrm>
              <a:off x="4094953" y="1652032"/>
              <a:ext cx="388761" cy="1250551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4483714" y="1930746"/>
              <a:ext cx="1179245" cy="34986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624082" y="1733112"/>
              <a:ext cx="14740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Initialization step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342420" y="1176049"/>
            <a:ext cx="3219911" cy="573415"/>
            <a:chOff x="2342420" y="1176049"/>
            <a:chExt cx="3219911" cy="573415"/>
          </a:xfrm>
        </p:grpSpPr>
        <p:cxnSp>
          <p:nvCxnSpPr>
            <p:cNvPr id="10" name="Straight Arrow Connector 9"/>
            <p:cNvCxnSpPr/>
            <p:nvPr/>
          </p:nvCxnSpPr>
          <p:spPr>
            <a:xfrm flipH="1">
              <a:off x="2342420" y="1399599"/>
              <a:ext cx="1179245" cy="34986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469829" y="1176049"/>
              <a:ext cx="20925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S1 of size n,    S2 of size m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045455" y="3334353"/>
            <a:ext cx="2837800" cy="812811"/>
            <a:chOff x="3045455" y="3334353"/>
            <a:chExt cx="2837800" cy="812811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3045455" y="3857881"/>
              <a:ext cx="693208" cy="2892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453565" y="3334353"/>
              <a:ext cx="24296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If matching, then go diagonal with 0 additional cost 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42026" y="4966175"/>
            <a:ext cx="3764516" cy="955614"/>
            <a:chOff x="4542026" y="4966175"/>
            <a:chExt cx="3764516" cy="955614"/>
          </a:xfrm>
        </p:grpSpPr>
        <p:sp>
          <p:nvSpPr>
            <p:cNvPr id="19" name="Right Brace 18"/>
            <p:cNvSpPr/>
            <p:nvPr/>
          </p:nvSpPr>
          <p:spPr>
            <a:xfrm>
              <a:off x="4542026" y="4966175"/>
              <a:ext cx="388761" cy="955614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>
              <a:endCxn id="19" idx="1"/>
            </p:cNvCxnSpPr>
            <p:nvPr/>
          </p:nvCxnSpPr>
          <p:spPr>
            <a:xfrm flipH="1" flipV="1">
              <a:off x="4930787" y="5443982"/>
              <a:ext cx="952468" cy="1927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867028" y="5353243"/>
              <a:ext cx="24395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FF"/>
                  </a:solidFill>
                </a:rPr>
                <a:t>Consider the other two options and take the least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7749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932"/>
            <a:ext cx="8229600" cy="839747"/>
          </a:xfrm>
        </p:spPr>
        <p:txBody>
          <a:bodyPr/>
          <a:lstStyle/>
          <a:p>
            <a:r>
              <a:rPr lang="en-US" dirty="0" smtClean="0"/>
              <a:t>Edit Distance: Algorithm Analysis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9255" y="1431866"/>
            <a:ext cx="3272604" cy="2779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3621" y="1693381"/>
            <a:ext cx="42618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&gt;&gt; We compute (n m) cells</a:t>
            </a:r>
          </a:p>
          <a:p>
            <a:endParaRPr lang="en-US" sz="1600" b="1" dirty="0">
              <a:solidFill>
                <a:srgbClr val="0000FF"/>
              </a:solidFill>
            </a:endParaRPr>
          </a:p>
          <a:p>
            <a:r>
              <a:rPr lang="en-US" sz="1600" b="1" dirty="0" smtClean="0">
                <a:solidFill>
                  <a:srgbClr val="0000FF"/>
                </a:solidFill>
              </a:rPr>
              <a:t>&gt;&gt; For each cell we compare with at most </a:t>
            </a:r>
          </a:p>
          <a:p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</a:rPr>
              <a:t>     3 surrounding cells 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2038683" y="2770599"/>
            <a:ext cx="895685" cy="681790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8316" y="3452389"/>
            <a:ext cx="4291263" cy="7589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 Complexity </a:t>
            </a:r>
            <a:r>
              <a:rPr lang="en-US" dirty="0" smtClean="0">
                <a:sym typeface="Wingdings"/>
              </a:rPr>
              <a:t> O (nm)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28316" y="4741104"/>
            <a:ext cx="4291263" cy="7589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Space Complexity is also </a:t>
            </a:r>
            <a:r>
              <a:rPr lang="en-US" dirty="0" smtClean="0">
                <a:sym typeface="Wingdings"/>
              </a:rPr>
              <a:t> O (nm)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24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266"/>
            <a:ext cx="8229600" cy="836576"/>
          </a:xfrm>
        </p:spPr>
        <p:txBody>
          <a:bodyPr/>
          <a:lstStyle/>
          <a:p>
            <a:r>
              <a:rPr lang="en-US" dirty="0" smtClean="0"/>
              <a:t>How to Backtrack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081" y="3148243"/>
            <a:ext cx="6052467" cy="89607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800000"/>
                </a:solidFill>
              </a:rPr>
              <a:t>Keep extra information with each cell c</a:t>
            </a:r>
          </a:p>
          <a:p>
            <a:pPr lvl="1"/>
            <a:r>
              <a:rPr lang="en-US" sz="1800" dirty="0" smtClean="0"/>
              <a:t>From where did you arrive to c (diagonal, left, or top)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926" y="1123194"/>
            <a:ext cx="2762789" cy="25103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4884038" y="1922577"/>
            <a:ext cx="837888" cy="5379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77091" y="1922577"/>
            <a:ext cx="3332460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We now know that the cost is 3. What are the operations and in what order?</a:t>
            </a:r>
            <a:endParaRPr lang="en-US" sz="1600" dirty="0"/>
          </a:p>
        </p:txBody>
      </p:sp>
      <p:sp>
        <p:nvSpPr>
          <p:cNvPr id="142" name="Rectangle 141"/>
          <p:cNvSpPr/>
          <p:nvPr/>
        </p:nvSpPr>
        <p:spPr>
          <a:xfrm>
            <a:off x="1369011" y="4341561"/>
            <a:ext cx="6340680" cy="12430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Always in Dynamic Programming, to </a:t>
            </a:r>
            <a:r>
              <a:rPr lang="en-US" i="1" dirty="0" smtClean="0">
                <a:solidFill>
                  <a:srgbClr val="FF0000"/>
                </a:solidFill>
              </a:rPr>
              <a:t>backtrack</a:t>
            </a:r>
            <a:r>
              <a:rPr lang="en-US" dirty="0" smtClean="0"/>
              <a:t> you may need to keep which </a:t>
            </a:r>
            <a:r>
              <a:rPr lang="en-US" i="1" dirty="0" smtClean="0">
                <a:solidFill>
                  <a:srgbClr val="800000"/>
                </a:solidFill>
              </a:rPr>
              <a:t>optimal  sub-problem did you use at each step</a:t>
            </a:r>
            <a:endParaRPr lang="en-US" i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S1:</a:t>
            </a:r>
            <a:r>
              <a:rPr lang="en-US" sz="2400" dirty="0"/>
              <a:t>	</a:t>
            </a:r>
            <a:r>
              <a:rPr lang="en-US" sz="2400" dirty="0" smtClean="0"/>
              <a:t>TCGACGTCA</a:t>
            </a:r>
            <a:endParaRPr lang="en-US" sz="2400" dirty="0"/>
          </a:p>
          <a:p>
            <a:r>
              <a:rPr lang="en-US" sz="2400" dirty="0" smtClean="0"/>
              <a:t>S2:   TGACGTGC</a:t>
            </a:r>
          </a:p>
          <a:p>
            <a:endParaRPr lang="en-US" sz="2400" dirty="0"/>
          </a:p>
          <a:p>
            <a:r>
              <a:rPr lang="en-US" sz="2400" dirty="0" smtClean="0"/>
              <a:t>Three operations to convert S1 to S2: </a:t>
            </a:r>
          </a:p>
          <a:p>
            <a:pPr marL="457200" lvl="1" indent="0">
              <a:buNone/>
            </a:pPr>
            <a:r>
              <a:rPr lang="en-US" sz="2000" dirty="0"/>
              <a:t>S1:	</a:t>
            </a:r>
            <a:r>
              <a:rPr lang="en-US" sz="2000" dirty="0" smtClean="0"/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C</a:t>
            </a:r>
            <a:r>
              <a:rPr lang="en-US" sz="2000" dirty="0" smtClean="0"/>
              <a:t>GACGT</a:t>
            </a:r>
            <a:r>
              <a:rPr lang="en-US" sz="2000" dirty="0" smtClean="0">
                <a:solidFill>
                  <a:srgbClr val="008000"/>
                </a:solidFill>
              </a:rPr>
              <a:t>G</a:t>
            </a:r>
            <a:r>
              <a:rPr lang="en-US" sz="2000" dirty="0" smtClean="0"/>
              <a:t>C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	S2</a:t>
            </a:r>
            <a:r>
              <a:rPr lang="en-US" sz="2000" dirty="0"/>
              <a:t>: </a:t>
            </a:r>
            <a:r>
              <a:rPr lang="en-US" sz="2000" dirty="0" smtClean="0"/>
              <a:t> T   GACGTGC</a:t>
            </a:r>
            <a:endParaRPr lang="en-US" sz="2000" dirty="0"/>
          </a:p>
          <a:p>
            <a:endParaRPr lang="en-US" sz="2400" dirty="0"/>
          </a:p>
          <a:p>
            <a:pPr lvl="1"/>
            <a:r>
              <a:rPr lang="en-US" sz="2000" dirty="0" smtClean="0"/>
              <a:t>Delete C (position 2) and A (position 10) </a:t>
            </a:r>
          </a:p>
          <a:p>
            <a:pPr lvl="1"/>
            <a:r>
              <a:rPr lang="en-US" sz="2000" dirty="0" smtClean="0"/>
              <a:t>Insert G (position 8)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73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8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Backtrack</a:t>
            </a:r>
            <a:endParaRPr lang="en-US" dirty="0"/>
          </a:p>
        </p:txBody>
      </p: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250495" y="2955486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1669673" y="2574486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2211011" y="2574486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2592011" y="2574486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2973011" y="2574486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3354011" y="2574486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3735011" y="2574486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4116011" y="2574486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4497011" y="2574486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4878011" y="2574486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5259011" y="2574486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1664349" y="2955486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1664349" y="3336486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2"/>
          <p:cNvSpPr txBox="1">
            <a:spLocks noChangeArrowheads="1"/>
          </p:cNvSpPr>
          <p:nvPr/>
        </p:nvSpPr>
        <p:spPr bwMode="auto">
          <a:xfrm>
            <a:off x="1664349" y="3717486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3"/>
          <p:cNvSpPr txBox="1">
            <a:spLocks noChangeArrowheads="1"/>
          </p:cNvSpPr>
          <p:nvPr/>
        </p:nvSpPr>
        <p:spPr bwMode="auto">
          <a:xfrm>
            <a:off x="1664349" y="4098486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1664349" y="4479486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5"/>
          <p:cNvSpPr txBox="1">
            <a:spLocks noChangeArrowheads="1"/>
          </p:cNvSpPr>
          <p:nvPr/>
        </p:nvSpPr>
        <p:spPr bwMode="auto">
          <a:xfrm>
            <a:off x="1664349" y="4860486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1664349" y="5241486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7"/>
          <p:cNvSpPr txBox="1">
            <a:spLocks noChangeArrowheads="1"/>
          </p:cNvSpPr>
          <p:nvPr/>
        </p:nvSpPr>
        <p:spPr bwMode="auto">
          <a:xfrm>
            <a:off x="1664349" y="5622486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Left Brace 40"/>
          <p:cNvSpPr/>
          <p:nvPr/>
        </p:nvSpPr>
        <p:spPr>
          <a:xfrm>
            <a:off x="776224" y="2969292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84033" y="4265621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43" name="Left Brace 42"/>
          <p:cNvSpPr/>
          <p:nvPr/>
        </p:nvSpPr>
        <p:spPr>
          <a:xfrm rot="5400000">
            <a:off x="3717339" y="207014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735010" y="136973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45010" y="2546874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75718" y="168226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7" name="Down Arrow 46"/>
          <p:cNvSpPr/>
          <p:nvPr/>
        </p:nvSpPr>
        <p:spPr>
          <a:xfrm>
            <a:off x="1821337" y="2301210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395440" y="5332456"/>
            <a:ext cx="82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M[</a:t>
            </a:r>
            <a:r>
              <a:rPr lang="en-US" sz="1600" dirty="0" err="1" smtClean="0"/>
              <a:t>i</a:t>
            </a:r>
            <a:r>
              <a:rPr lang="en-US" sz="1600" dirty="0" smtClean="0"/>
              <a:t>, j] = </a:t>
            </a:r>
            <a:endParaRPr lang="en-US" sz="1600" dirty="0"/>
          </a:p>
        </p:txBody>
      </p:sp>
      <p:sp>
        <p:nvSpPr>
          <p:cNvPr id="49" name="Text Box 49"/>
          <p:cNvSpPr txBox="1">
            <a:spLocks noChangeArrowheads="1"/>
          </p:cNvSpPr>
          <p:nvPr/>
        </p:nvSpPr>
        <p:spPr bwMode="auto">
          <a:xfrm>
            <a:off x="2208741" y="2956096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138024" y="2854651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2581444" y="2953000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445707" y="3034794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3" name="Group 78"/>
          <p:cNvGrpSpPr>
            <a:grpSpLocks/>
          </p:cNvGrpSpPr>
          <p:nvPr/>
        </p:nvGrpSpPr>
        <p:grpSpPr bwMode="auto">
          <a:xfrm>
            <a:off x="2975930" y="2954255"/>
            <a:ext cx="2667000" cy="379413"/>
            <a:chOff x="2016" y="2016"/>
            <a:chExt cx="1680" cy="239"/>
          </a:xfrm>
        </p:grpSpPr>
        <p:sp>
          <p:nvSpPr>
            <p:cNvPr id="54" name="Text Box 52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5" name="Text Box 53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56" name="Text Box 54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7" name="Text Box 55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8" name="Text Box 56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59" name="Text Box 57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0" name="Text Box 58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8</a:t>
              </a:r>
            </a:p>
          </p:txBody>
        </p:sp>
      </p:grp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2195782" y="3324138"/>
            <a:ext cx="381000" cy="37941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chemeClr val="tx1"/>
                </a:solidFill>
              </a:rPr>
              <a:t>1</a:t>
            </a:r>
          </a:p>
        </p:txBody>
      </p:sp>
      <p:grpSp>
        <p:nvGrpSpPr>
          <p:cNvPr id="64" name="Group 85"/>
          <p:cNvGrpSpPr>
            <a:grpSpLocks/>
          </p:cNvGrpSpPr>
          <p:nvPr/>
        </p:nvGrpSpPr>
        <p:grpSpPr bwMode="auto">
          <a:xfrm>
            <a:off x="2589741" y="3324138"/>
            <a:ext cx="3048000" cy="379413"/>
            <a:chOff x="1776" y="2016"/>
            <a:chExt cx="1920" cy="239"/>
          </a:xfrm>
        </p:grpSpPr>
        <p:sp>
          <p:nvSpPr>
            <p:cNvPr id="65" name="Text Box 86"/>
            <p:cNvSpPr txBox="1">
              <a:spLocks noChangeArrowheads="1"/>
            </p:cNvSpPr>
            <p:nvPr/>
          </p:nvSpPr>
          <p:spPr bwMode="auto">
            <a:xfrm>
              <a:off x="17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1</a:t>
              </a:r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 Box 87"/>
            <p:cNvSpPr txBox="1">
              <a:spLocks noChangeArrowheads="1"/>
            </p:cNvSpPr>
            <p:nvPr/>
          </p:nvSpPr>
          <p:spPr bwMode="auto">
            <a:xfrm>
              <a:off x="20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7" name="Text Box 88"/>
            <p:cNvSpPr txBox="1">
              <a:spLocks noChangeArrowheads="1"/>
            </p:cNvSpPr>
            <p:nvPr/>
          </p:nvSpPr>
          <p:spPr bwMode="auto">
            <a:xfrm>
              <a:off x="22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8" name="Text Box 89"/>
            <p:cNvSpPr txBox="1">
              <a:spLocks noChangeArrowheads="1"/>
            </p:cNvSpPr>
            <p:nvPr/>
          </p:nvSpPr>
          <p:spPr bwMode="auto">
            <a:xfrm>
              <a:off x="249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9" name="Text Box 90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0" name="Text Box 91"/>
            <p:cNvSpPr txBox="1">
              <a:spLocks noChangeArrowheads="1"/>
            </p:cNvSpPr>
            <p:nvPr/>
          </p:nvSpPr>
          <p:spPr bwMode="auto">
            <a:xfrm>
              <a:off x="297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1" name="Text Box 92"/>
            <p:cNvSpPr txBox="1">
              <a:spLocks noChangeArrowheads="1"/>
            </p:cNvSpPr>
            <p:nvPr/>
          </p:nvSpPr>
          <p:spPr bwMode="auto">
            <a:xfrm>
              <a:off x="321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72" name="Text Box 93"/>
            <p:cNvSpPr txBox="1">
              <a:spLocks noChangeArrowheads="1"/>
            </p:cNvSpPr>
            <p:nvPr/>
          </p:nvSpPr>
          <p:spPr bwMode="auto">
            <a:xfrm>
              <a:off x="3456" y="201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cxnSp>
        <p:nvCxnSpPr>
          <p:cNvPr id="74" name="Straight Arrow Connector 73"/>
          <p:cNvCxnSpPr/>
          <p:nvPr/>
        </p:nvCxnSpPr>
        <p:spPr>
          <a:xfrm>
            <a:off x="2896389" y="3237199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8" name="Group 105"/>
          <p:cNvGrpSpPr>
            <a:grpSpLocks/>
          </p:cNvGrpSpPr>
          <p:nvPr/>
        </p:nvGrpSpPr>
        <p:grpSpPr bwMode="auto">
          <a:xfrm>
            <a:off x="2208741" y="3705138"/>
            <a:ext cx="3429000" cy="379413"/>
            <a:chOff x="1536" y="2496"/>
            <a:chExt cx="2160" cy="239"/>
          </a:xfrm>
        </p:grpSpPr>
        <p:sp>
          <p:nvSpPr>
            <p:cNvPr id="79" name="Text Box 94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0" name="Text Box 97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 smtClean="0">
                  <a:solidFill>
                    <a:schemeClr val="tx1"/>
                  </a:solidFill>
                </a:rPr>
                <a:t>2</a:t>
              </a:r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 Box 98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2" name="Text Box 99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3" name="Text Box 100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4" name="Text Box 101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5" name="Text Box 102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6" name="Text Box 103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7" name="Text Box 104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</p:grpSp>
      <p:grpSp>
        <p:nvGrpSpPr>
          <p:cNvPr id="88" name="Group 106"/>
          <p:cNvGrpSpPr>
            <a:grpSpLocks/>
          </p:cNvGrpSpPr>
          <p:nvPr/>
        </p:nvGrpSpPr>
        <p:grpSpPr bwMode="auto">
          <a:xfrm>
            <a:off x="2208741" y="4099096"/>
            <a:ext cx="3429000" cy="379413"/>
            <a:chOff x="1536" y="2496"/>
            <a:chExt cx="2160" cy="239"/>
          </a:xfrm>
        </p:grpSpPr>
        <p:sp>
          <p:nvSpPr>
            <p:cNvPr id="89" name="Text Box 10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90" name="Text Box 10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1" name="Text Box 10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92" name="Text Box 11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3" name="Text Box 11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4" name="Text Box 11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5" name="Text Box 11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96" name="Text Box 11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7" name="Text Box 11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98" name="Group 116"/>
          <p:cNvGrpSpPr>
            <a:grpSpLocks/>
          </p:cNvGrpSpPr>
          <p:nvPr/>
        </p:nvGrpSpPr>
        <p:grpSpPr bwMode="auto">
          <a:xfrm>
            <a:off x="2208741" y="4480096"/>
            <a:ext cx="3429000" cy="379413"/>
            <a:chOff x="1536" y="2496"/>
            <a:chExt cx="2160" cy="239"/>
          </a:xfrm>
        </p:grpSpPr>
        <p:sp>
          <p:nvSpPr>
            <p:cNvPr id="99" name="Text Box 11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00" name="Text Box 11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1" name="Text Box 11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2" name="Text Box 12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3" name="Text Box 12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4" name="Text Box 12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5" name="Text Box 12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6" name="Text Box 12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7" name="Text Box 12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08" name="Group 126"/>
          <p:cNvGrpSpPr>
            <a:grpSpLocks/>
          </p:cNvGrpSpPr>
          <p:nvPr/>
        </p:nvGrpSpPr>
        <p:grpSpPr bwMode="auto">
          <a:xfrm>
            <a:off x="2208741" y="4861096"/>
            <a:ext cx="3429000" cy="379413"/>
            <a:chOff x="1536" y="2496"/>
            <a:chExt cx="2160" cy="239"/>
          </a:xfrm>
        </p:grpSpPr>
        <p:sp>
          <p:nvSpPr>
            <p:cNvPr id="109" name="Text Box 12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0" name="Text Box 12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11" name="Text Box 12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2" name="Text Box 13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13" name="Text Box 13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4" name="Text Box 13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5" name="Text Box 13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6" name="Text Box 13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7" name="Text Box 13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118" name="Group 136"/>
          <p:cNvGrpSpPr>
            <a:grpSpLocks/>
          </p:cNvGrpSpPr>
          <p:nvPr/>
        </p:nvGrpSpPr>
        <p:grpSpPr bwMode="auto">
          <a:xfrm>
            <a:off x="2208741" y="5242096"/>
            <a:ext cx="3429000" cy="379413"/>
            <a:chOff x="1536" y="2496"/>
            <a:chExt cx="2160" cy="239"/>
          </a:xfrm>
        </p:grpSpPr>
        <p:sp>
          <p:nvSpPr>
            <p:cNvPr id="119" name="Text Box 13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0" name="Text Box 13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21" name="Text Box 13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2" name="Text Box 14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23" name="Text Box 14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4" name="Text Box 14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5" name="Text Box 14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6" name="Text Box 14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7" name="Text Box 14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28" name="Group 146"/>
          <p:cNvGrpSpPr>
            <a:grpSpLocks/>
          </p:cNvGrpSpPr>
          <p:nvPr/>
        </p:nvGrpSpPr>
        <p:grpSpPr bwMode="auto">
          <a:xfrm>
            <a:off x="2208741" y="5623096"/>
            <a:ext cx="3429000" cy="379413"/>
            <a:chOff x="1536" y="2496"/>
            <a:chExt cx="2160" cy="239"/>
          </a:xfrm>
        </p:grpSpPr>
        <p:sp>
          <p:nvSpPr>
            <p:cNvPr id="129" name="Text Box 147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30" name="Text Box 148"/>
            <p:cNvSpPr txBox="1">
              <a:spLocks noChangeArrowheads="1"/>
            </p:cNvSpPr>
            <p:nvPr/>
          </p:nvSpPr>
          <p:spPr bwMode="auto">
            <a:xfrm>
              <a:off x="17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1" name="Text Box 149"/>
            <p:cNvSpPr txBox="1">
              <a:spLocks noChangeArrowheads="1"/>
            </p:cNvSpPr>
            <p:nvPr/>
          </p:nvSpPr>
          <p:spPr bwMode="auto">
            <a:xfrm>
              <a:off x="20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2" name="Text Box 150"/>
            <p:cNvSpPr txBox="1">
              <a:spLocks noChangeArrowheads="1"/>
            </p:cNvSpPr>
            <p:nvPr/>
          </p:nvSpPr>
          <p:spPr bwMode="auto">
            <a:xfrm>
              <a:off x="22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3" name="Text Box 151"/>
            <p:cNvSpPr txBox="1">
              <a:spLocks noChangeArrowheads="1"/>
            </p:cNvSpPr>
            <p:nvPr/>
          </p:nvSpPr>
          <p:spPr bwMode="auto">
            <a:xfrm>
              <a:off x="249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4" name="Text Box 152"/>
            <p:cNvSpPr txBox="1">
              <a:spLocks noChangeArrowheads="1"/>
            </p:cNvSpPr>
            <p:nvPr/>
          </p:nvSpPr>
          <p:spPr bwMode="auto">
            <a:xfrm>
              <a:off x="273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5" name="Text Box 153"/>
            <p:cNvSpPr txBox="1">
              <a:spLocks noChangeArrowheads="1"/>
            </p:cNvSpPr>
            <p:nvPr/>
          </p:nvSpPr>
          <p:spPr bwMode="auto">
            <a:xfrm>
              <a:off x="297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6" name="Text Box 154"/>
            <p:cNvSpPr txBox="1">
              <a:spLocks noChangeArrowheads="1"/>
            </p:cNvSpPr>
            <p:nvPr/>
          </p:nvSpPr>
          <p:spPr bwMode="auto">
            <a:xfrm>
              <a:off x="321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37" name="Text Box 155"/>
            <p:cNvSpPr txBox="1">
              <a:spLocks noChangeArrowheads="1"/>
            </p:cNvSpPr>
            <p:nvPr/>
          </p:nvSpPr>
          <p:spPr bwMode="auto">
            <a:xfrm>
              <a:off x="3456" y="2496"/>
              <a:ext cx="240" cy="239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138" name="Rectangle 160"/>
          <p:cNvSpPr>
            <a:spLocks noChangeArrowheads="1"/>
          </p:cNvSpPr>
          <p:nvPr/>
        </p:nvSpPr>
        <p:spPr bwMode="auto">
          <a:xfrm>
            <a:off x="5256741" y="5623096"/>
            <a:ext cx="38100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9" name="Straight Arrow Connector 138"/>
          <p:cNvCxnSpPr/>
          <p:nvPr/>
        </p:nvCxnSpPr>
        <p:spPr>
          <a:xfrm flipV="1">
            <a:off x="5119444" y="5703913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>
            <a:off x="4800917" y="5506890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rot="5400000" flipV="1">
            <a:off x="4609578" y="5233089"/>
            <a:ext cx="292608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4428924" y="476002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>
            <a:off x="4042735" y="4379025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>
            <a:off x="3652728" y="3989018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3276917" y="3607408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6516197" y="1154291"/>
            <a:ext cx="2170603" cy="116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         Means align</a:t>
            </a:r>
          </a:p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          Means insert</a:t>
            </a:r>
          </a:p>
          <a:p>
            <a:endParaRPr lang="en-US" sz="1400" dirty="0" smtClean="0"/>
          </a:p>
          <a:p>
            <a:r>
              <a:rPr lang="en-US" sz="1400" dirty="0" smtClean="0"/>
              <a:t>          Means delete</a:t>
            </a:r>
            <a:endParaRPr lang="en-US" sz="1400" dirty="0"/>
          </a:p>
        </p:txBody>
      </p:sp>
      <p:cxnSp>
        <p:nvCxnSpPr>
          <p:cNvPr id="147" name="Straight Arrow Connector 146"/>
          <p:cNvCxnSpPr/>
          <p:nvPr/>
        </p:nvCxnSpPr>
        <p:spPr>
          <a:xfrm>
            <a:off x="6669683" y="1268020"/>
            <a:ext cx="160025" cy="220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6601823" y="1746663"/>
            <a:ext cx="292608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rot="5400000" flipV="1">
            <a:off x="6665049" y="2165623"/>
            <a:ext cx="292608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6516197" y="846514"/>
            <a:ext cx="14285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Operations of S1</a:t>
            </a:r>
            <a:endParaRPr lang="en-US" sz="1400" b="1" dirty="0"/>
          </a:p>
        </p:txBody>
      </p:sp>
      <p:grpSp>
        <p:nvGrpSpPr>
          <p:cNvPr id="153" name="Group 36"/>
          <p:cNvGrpSpPr>
            <a:grpSpLocks/>
          </p:cNvGrpSpPr>
          <p:nvPr/>
        </p:nvGrpSpPr>
        <p:grpSpPr bwMode="auto">
          <a:xfrm>
            <a:off x="2209519" y="2198379"/>
            <a:ext cx="3429000" cy="379413"/>
            <a:chOff x="1536" y="1536"/>
            <a:chExt cx="2160" cy="239"/>
          </a:xfrm>
        </p:grpSpPr>
        <p:sp>
          <p:nvSpPr>
            <p:cNvPr id="154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55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56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57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58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59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60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61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2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sp>
        <p:nvSpPr>
          <p:cNvPr id="180" name="Text Box 5"/>
          <p:cNvSpPr txBox="1">
            <a:spLocks noChangeArrowheads="1"/>
          </p:cNvSpPr>
          <p:nvPr/>
        </p:nvSpPr>
        <p:spPr bwMode="auto">
          <a:xfrm>
            <a:off x="6726757" y="3909385"/>
            <a:ext cx="306695" cy="30777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81" name="Text Box 6"/>
          <p:cNvSpPr txBox="1">
            <a:spLocks noChangeArrowheads="1"/>
          </p:cNvSpPr>
          <p:nvPr/>
        </p:nvSpPr>
        <p:spPr bwMode="auto">
          <a:xfrm>
            <a:off x="7033452" y="3909385"/>
            <a:ext cx="306695" cy="30777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82" name="Text Box 7"/>
          <p:cNvSpPr txBox="1">
            <a:spLocks noChangeArrowheads="1"/>
          </p:cNvSpPr>
          <p:nvPr/>
        </p:nvSpPr>
        <p:spPr bwMode="auto">
          <a:xfrm>
            <a:off x="7340148" y="3909385"/>
            <a:ext cx="306695" cy="30777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183" name="Text Box 8"/>
          <p:cNvSpPr txBox="1">
            <a:spLocks noChangeArrowheads="1"/>
          </p:cNvSpPr>
          <p:nvPr/>
        </p:nvSpPr>
        <p:spPr bwMode="auto">
          <a:xfrm>
            <a:off x="7646843" y="3909385"/>
            <a:ext cx="306695" cy="30777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84" name="Text Box 14"/>
          <p:cNvSpPr txBox="1">
            <a:spLocks noChangeArrowheads="1"/>
          </p:cNvSpPr>
          <p:nvPr/>
        </p:nvSpPr>
        <p:spPr bwMode="auto">
          <a:xfrm>
            <a:off x="6420062" y="3909385"/>
            <a:ext cx="306695" cy="30777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186" name="Text Box 16"/>
          <p:cNvSpPr txBox="1">
            <a:spLocks noChangeArrowheads="1"/>
          </p:cNvSpPr>
          <p:nvPr/>
        </p:nvSpPr>
        <p:spPr bwMode="auto">
          <a:xfrm>
            <a:off x="8260233" y="3901397"/>
            <a:ext cx="306695" cy="30777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 dirty="0" smtClean="0">
                <a:solidFill>
                  <a:srgbClr val="FF0000"/>
                </a:solidFill>
              </a:rPr>
              <a:t>C</a:t>
            </a:r>
            <a:endParaRPr lang="en-US" sz="1400" b="0" dirty="0">
              <a:solidFill>
                <a:srgbClr val="FF0000"/>
              </a:solidFill>
            </a:endParaRPr>
          </a:p>
        </p:txBody>
      </p:sp>
      <p:sp>
        <p:nvSpPr>
          <p:cNvPr id="187" name="Text Box 17"/>
          <p:cNvSpPr txBox="1">
            <a:spLocks noChangeArrowheads="1"/>
          </p:cNvSpPr>
          <p:nvPr/>
        </p:nvSpPr>
        <p:spPr bwMode="auto">
          <a:xfrm>
            <a:off x="6112910" y="3909385"/>
            <a:ext cx="306695" cy="30777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 dirty="0" smtClean="0">
                <a:solidFill>
                  <a:srgbClr val="800000"/>
                </a:solidFill>
              </a:rPr>
              <a:t>C</a:t>
            </a:r>
            <a:endParaRPr lang="en-US" sz="1400" b="0" dirty="0">
              <a:solidFill>
                <a:srgbClr val="800000"/>
              </a:solidFill>
            </a:endParaRPr>
          </a:p>
        </p:txBody>
      </p:sp>
      <p:sp>
        <p:nvSpPr>
          <p:cNvPr id="220" name="Text Box 16"/>
          <p:cNvSpPr txBox="1">
            <a:spLocks noChangeArrowheads="1"/>
          </p:cNvSpPr>
          <p:nvPr/>
        </p:nvSpPr>
        <p:spPr bwMode="auto">
          <a:xfrm>
            <a:off x="8565752" y="3895575"/>
            <a:ext cx="306695" cy="30777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 dirty="0" smtClean="0">
                <a:solidFill>
                  <a:srgbClr val="800000"/>
                </a:solidFill>
              </a:rPr>
              <a:t>A</a:t>
            </a:r>
            <a:endParaRPr lang="en-US" sz="1400" b="0" dirty="0">
              <a:solidFill>
                <a:srgbClr val="800000"/>
              </a:solidFill>
            </a:endParaRPr>
          </a:p>
        </p:txBody>
      </p:sp>
      <p:grpSp>
        <p:nvGrpSpPr>
          <p:cNvPr id="226" name="Group 225"/>
          <p:cNvGrpSpPr/>
          <p:nvPr/>
        </p:nvGrpSpPr>
        <p:grpSpPr>
          <a:xfrm>
            <a:off x="7953538" y="3780535"/>
            <a:ext cx="306695" cy="491688"/>
            <a:chOff x="7953538" y="3780535"/>
            <a:chExt cx="306695" cy="491688"/>
          </a:xfrm>
        </p:grpSpPr>
        <p:sp>
          <p:nvSpPr>
            <p:cNvPr id="185" name="Text Box 15"/>
            <p:cNvSpPr txBox="1">
              <a:spLocks noChangeArrowheads="1"/>
            </p:cNvSpPr>
            <p:nvPr/>
          </p:nvSpPr>
          <p:spPr bwMode="auto">
            <a:xfrm>
              <a:off x="7953538" y="3901397"/>
              <a:ext cx="306695" cy="30777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0" dirty="0" smtClean="0">
                  <a:solidFill>
                    <a:srgbClr val="0000FF"/>
                  </a:solidFill>
                </a:rPr>
                <a:t>G</a:t>
              </a:r>
              <a:endParaRPr lang="en-US" sz="1400" b="0" dirty="0">
                <a:solidFill>
                  <a:srgbClr val="0000FF"/>
                </a:solidFill>
              </a:endParaRPr>
            </a:p>
          </p:txBody>
        </p:sp>
        <p:cxnSp>
          <p:nvCxnSpPr>
            <p:cNvPr id="222" name="Straight Connector 221"/>
            <p:cNvCxnSpPr/>
            <p:nvPr/>
          </p:nvCxnSpPr>
          <p:spPr>
            <a:xfrm flipH="1">
              <a:off x="8007581" y="3780535"/>
              <a:ext cx="224498" cy="491688"/>
            </a:xfrm>
            <a:prstGeom prst="line">
              <a:avLst/>
            </a:prstGeom>
            <a:ln w="63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8007581" y="3827564"/>
              <a:ext cx="224498" cy="438057"/>
            </a:xfrm>
            <a:prstGeom prst="line">
              <a:avLst/>
            </a:prstGeom>
            <a:ln w="63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Text Box 17"/>
          <p:cNvSpPr txBox="1">
            <a:spLocks noChangeArrowheads="1"/>
          </p:cNvSpPr>
          <p:nvPr/>
        </p:nvSpPr>
        <p:spPr bwMode="auto">
          <a:xfrm>
            <a:off x="5797927" y="3908366"/>
            <a:ext cx="306695" cy="30777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T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6104622" y="2686515"/>
            <a:ext cx="2445011" cy="590554"/>
            <a:chOff x="6104622" y="2686515"/>
            <a:chExt cx="2445011" cy="590554"/>
          </a:xfrm>
        </p:grpSpPr>
        <p:sp>
          <p:nvSpPr>
            <p:cNvPr id="163" name="Text Box 5"/>
            <p:cNvSpPr txBox="1">
              <a:spLocks noChangeArrowheads="1"/>
            </p:cNvSpPr>
            <p:nvPr/>
          </p:nvSpPr>
          <p:spPr bwMode="auto">
            <a:xfrm>
              <a:off x="6709462" y="2977280"/>
              <a:ext cx="306695" cy="29978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4" name="Text Box 6"/>
            <p:cNvSpPr txBox="1">
              <a:spLocks noChangeArrowheads="1"/>
            </p:cNvSpPr>
            <p:nvPr/>
          </p:nvSpPr>
          <p:spPr bwMode="auto">
            <a:xfrm>
              <a:off x="7016157" y="2977280"/>
              <a:ext cx="306695" cy="29978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65" name="Text Box 7"/>
            <p:cNvSpPr txBox="1">
              <a:spLocks noChangeArrowheads="1"/>
            </p:cNvSpPr>
            <p:nvPr/>
          </p:nvSpPr>
          <p:spPr bwMode="auto">
            <a:xfrm>
              <a:off x="7322853" y="2977280"/>
              <a:ext cx="306695" cy="29978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66" name="Text Box 8"/>
            <p:cNvSpPr txBox="1">
              <a:spLocks noChangeArrowheads="1"/>
            </p:cNvSpPr>
            <p:nvPr/>
          </p:nvSpPr>
          <p:spPr bwMode="auto">
            <a:xfrm>
              <a:off x="7629548" y="2977280"/>
              <a:ext cx="306695" cy="29978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68" name="Text Box 14"/>
            <p:cNvSpPr txBox="1">
              <a:spLocks noChangeArrowheads="1"/>
            </p:cNvSpPr>
            <p:nvPr/>
          </p:nvSpPr>
          <p:spPr bwMode="auto">
            <a:xfrm>
              <a:off x="6402767" y="2977280"/>
              <a:ext cx="306695" cy="29978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69" name="Text Box 15"/>
            <p:cNvSpPr txBox="1">
              <a:spLocks noChangeArrowheads="1"/>
            </p:cNvSpPr>
            <p:nvPr/>
          </p:nvSpPr>
          <p:spPr bwMode="auto">
            <a:xfrm>
              <a:off x="7936243" y="2969292"/>
              <a:ext cx="306695" cy="30777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0" dirty="0" smtClean="0">
                  <a:solidFill>
                    <a:schemeClr val="tx1"/>
                  </a:solidFill>
                </a:rPr>
                <a:t>G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170" name="Text Box 16"/>
            <p:cNvSpPr txBox="1">
              <a:spLocks noChangeArrowheads="1"/>
            </p:cNvSpPr>
            <p:nvPr/>
          </p:nvSpPr>
          <p:spPr bwMode="auto">
            <a:xfrm>
              <a:off x="8242938" y="2969292"/>
              <a:ext cx="306695" cy="30777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0" dirty="0" smtClean="0">
                  <a:solidFill>
                    <a:schemeClr val="tx1"/>
                  </a:solidFill>
                </a:rPr>
                <a:t>C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171" name="Text Box 17"/>
            <p:cNvSpPr txBox="1">
              <a:spLocks noChangeArrowheads="1"/>
            </p:cNvSpPr>
            <p:nvPr/>
          </p:nvSpPr>
          <p:spPr bwMode="auto">
            <a:xfrm>
              <a:off x="6104622" y="2977280"/>
              <a:ext cx="306695" cy="29978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0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112910" y="2686515"/>
              <a:ext cx="9925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Original S1</a:t>
              </a:r>
              <a:endParaRPr lang="en-US" sz="1400" b="1" dirty="0"/>
            </a:p>
          </p:txBody>
        </p:sp>
      </p:grpSp>
      <p:sp>
        <p:nvSpPr>
          <p:cNvPr id="230" name="TextBox 229"/>
          <p:cNvSpPr txBox="1"/>
          <p:nvPr/>
        </p:nvSpPr>
        <p:spPr>
          <a:xfrm>
            <a:off x="6709462" y="4372972"/>
            <a:ext cx="1508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Insert C (position 2)</a:t>
            </a:r>
          </a:p>
          <a:p>
            <a:r>
              <a:rPr lang="en-US" sz="1200" dirty="0" smtClean="0"/>
              <a:t>Delete G (position  7)</a:t>
            </a:r>
          </a:p>
          <a:p>
            <a:r>
              <a:rPr lang="en-US" sz="1200" dirty="0" smtClean="0"/>
              <a:t>Insert A (position 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73522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81" grpId="0" animBg="1"/>
      <p:bldP spid="182" grpId="0" animBg="1"/>
      <p:bldP spid="183" grpId="0" animBg="1"/>
      <p:bldP spid="184" grpId="0" animBg="1"/>
      <p:bldP spid="186" grpId="0" animBg="1"/>
      <p:bldP spid="187" grpId="0" animBg="1"/>
      <p:bldP spid="220" grpId="0" animBg="1"/>
      <p:bldP spid="227" grpId="0" animBg="1"/>
      <p:bldP spid="2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53891" y="5795496"/>
            <a:ext cx="199965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Cost of Insert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Cost of delete  d</a:t>
            </a:r>
          </a:p>
          <a:p>
            <a:r>
              <a:rPr lang="en-US" dirty="0" smtClean="0">
                <a:sym typeface="Wingdings"/>
              </a:rPr>
              <a:t>Cost of align  a</a:t>
            </a:r>
            <a:endParaRPr lang="en-US" dirty="0"/>
          </a:p>
        </p:txBody>
      </p:sp>
      <p:cxnSp>
        <p:nvCxnSpPr>
          <p:cNvPr id="144" name="Straight Arrow Connector 143"/>
          <p:cNvCxnSpPr/>
          <p:nvPr/>
        </p:nvCxnSpPr>
        <p:spPr>
          <a:xfrm flipH="1" flipV="1">
            <a:off x="2940438" y="2567868"/>
            <a:ext cx="993950" cy="745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2940438" y="3302990"/>
            <a:ext cx="3007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Cost of inserting T into S1 to match S2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0" name="Down Arrow 49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4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53891" y="5795496"/>
            <a:ext cx="199965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Cost of Insert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Cost of delete  d</a:t>
            </a:r>
          </a:p>
          <a:p>
            <a:r>
              <a:rPr lang="en-US" dirty="0" smtClean="0">
                <a:sym typeface="Wingdings"/>
              </a:rPr>
              <a:t>Cost of align  a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2940438" y="3302990"/>
            <a:ext cx="326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Cost of inserting  TC    into S1 to match S2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0" name="Down Arrow 49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3060171" y="2336724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2i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144" name="Straight Arrow Connector 143"/>
          <p:cNvCxnSpPr/>
          <p:nvPr/>
        </p:nvCxnSpPr>
        <p:spPr>
          <a:xfrm flipH="1" flipV="1">
            <a:off x="3332915" y="2567868"/>
            <a:ext cx="993950" cy="745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236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53891" y="5795496"/>
            <a:ext cx="199965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Cost of Insert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Cost of delete  d</a:t>
            </a:r>
          </a:p>
          <a:p>
            <a:r>
              <a:rPr lang="en-US" dirty="0" smtClean="0">
                <a:sym typeface="Wingdings"/>
              </a:rPr>
              <a:t>Cost of align  a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30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53891" y="5795496"/>
            <a:ext cx="199965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Cost of Insert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Cost of delete  d</a:t>
            </a:r>
          </a:p>
          <a:p>
            <a:r>
              <a:rPr lang="en-US" dirty="0" smtClean="0">
                <a:sym typeface="Wingdings"/>
              </a:rPr>
              <a:t>Cost of align  a</a:t>
            </a:r>
            <a:endParaRPr lang="en-US" dirty="0"/>
          </a:p>
        </p:txBody>
      </p:sp>
      <p:cxnSp>
        <p:nvCxnSpPr>
          <p:cNvPr id="144" name="Straight Arrow Connector 143"/>
          <p:cNvCxnSpPr/>
          <p:nvPr/>
        </p:nvCxnSpPr>
        <p:spPr>
          <a:xfrm flipH="1" flipV="1">
            <a:off x="2581510" y="2968234"/>
            <a:ext cx="1449512" cy="648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3448890" y="3569637"/>
            <a:ext cx="30700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Cost of deleting  T from S1 to match S2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63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53891" y="5795496"/>
            <a:ext cx="199965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Cost of Insert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Cost of delete  d</a:t>
            </a:r>
          </a:p>
          <a:p>
            <a:r>
              <a:rPr lang="en-US" dirty="0" smtClean="0">
                <a:sym typeface="Wingdings"/>
              </a:rPr>
              <a:t>Cost of align  a</a:t>
            </a:r>
            <a:endParaRPr lang="en-US" dirty="0"/>
          </a:p>
        </p:txBody>
      </p:sp>
      <p:cxnSp>
        <p:nvCxnSpPr>
          <p:cNvPr id="144" name="Straight Arrow Connector 143"/>
          <p:cNvCxnSpPr/>
          <p:nvPr/>
        </p:nvCxnSpPr>
        <p:spPr>
          <a:xfrm flipH="1" flipV="1">
            <a:off x="2553901" y="3230543"/>
            <a:ext cx="1477121" cy="3865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3448890" y="3569637"/>
            <a:ext cx="3223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Cost of deleting  TG  from S1 to match S2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7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686890" y="1955190"/>
            <a:ext cx="3429000" cy="379413"/>
            <a:chOff x="1536" y="1536"/>
            <a:chExt cx="2160" cy="23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9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177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20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21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45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1536" y="15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1726375" y="2717190"/>
            <a:ext cx="419100" cy="3046413"/>
            <a:chOff x="1056" y="2016"/>
            <a:chExt cx="240" cy="1919"/>
          </a:xfrm>
        </p:grpSpPr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056" y="24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056" y="273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1056" y="297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1056" y="32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1056" y="22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1056" y="201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1056" y="345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1056" y="3696"/>
              <a:ext cx="240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145553" y="2336190"/>
            <a:ext cx="541338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686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067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3448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3829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210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591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972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5353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5734891" y="2336190"/>
            <a:ext cx="381000" cy="3794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9i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2140229" y="2717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1d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2140229" y="3098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2d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2140229" y="3479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3d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2140229" y="3860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4d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2140229" y="4241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5d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2140229" y="4622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6d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2140229" y="5003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7d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2140229" y="5384190"/>
            <a:ext cx="537915" cy="36988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8d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252104" y="2730996"/>
            <a:ext cx="394819" cy="304641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59913" y="4027325"/>
            <a:ext cx="448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39" name="Left Brace 138"/>
          <p:cNvSpPr/>
          <p:nvPr/>
        </p:nvSpPr>
        <p:spPr>
          <a:xfrm rot="5400000">
            <a:off x="4193219" y="-31282"/>
            <a:ext cx="411395" cy="343394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210890" y="1131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512824" y="609694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**Edit operations on S1 that converts it into S2 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53891" y="5795496"/>
            <a:ext cx="199965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Cost of Insert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Cost of delete  d</a:t>
            </a:r>
          </a:p>
          <a:p>
            <a:r>
              <a:rPr lang="en-US" dirty="0" smtClean="0">
                <a:sym typeface="Wingdings"/>
              </a:rPr>
              <a:t>Cost of align  a</a:t>
            </a:r>
            <a:endParaRPr lang="en-US" dirty="0"/>
          </a:p>
        </p:txBody>
      </p:sp>
      <p:sp>
        <p:nvSpPr>
          <p:cNvPr id="146" name="TextBox 145"/>
          <p:cNvSpPr txBox="1"/>
          <p:nvPr/>
        </p:nvSpPr>
        <p:spPr>
          <a:xfrm>
            <a:off x="620890" y="2308578"/>
            <a:ext cx="1269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S1 is empty </a:t>
            </a:r>
            <a:r>
              <a:rPr lang="en-US" sz="1400" b="1" dirty="0" smtClean="0">
                <a:solidFill>
                  <a:srgbClr val="FF0000"/>
                </a:solidFill>
                <a:sym typeface="Wingdings"/>
              </a:rPr>
              <a:t>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051598" y="144396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S2 is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empty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2297217" y="2062914"/>
            <a:ext cx="156304" cy="23197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7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3089</Words>
  <Application>Microsoft Macintosh PowerPoint</Application>
  <PresentationFormat>On-screen Show (4:3)</PresentationFormat>
  <Paragraphs>1379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Dynamic Programming (Edit Distance)</vt:lpstr>
      <vt:lpstr>Edit Distance</vt:lpstr>
      <vt:lpstr>Example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</vt:lpstr>
      <vt:lpstr>Edit Distance: Case 1</vt:lpstr>
      <vt:lpstr>Edit Distance: Case 2</vt:lpstr>
      <vt:lpstr>Edit Distance: Case 3</vt:lpstr>
      <vt:lpstr>Edit Distance: Complete Example</vt:lpstr>
      <vt:lpstr>Edit Distance: Complete Example</vt:lpstr>
      <vt:lpstr>Edit Distance: Complete Example</vt:lpstr>
      <vt:lpstr>Edit Distance: Complete Example</vt:lpstr>
      <vt:lpstr>Edit Distance: Complete Example</vt:lpstr>
      <vt:lpstr>Edit Distance: Complete Example</vt:lpstr>
      <vt:lpstr>Edit Distance: Complete Example</vt:lpstr>
      <vt:lpstr>Edit Distance: Complete Example</vt:lpstr>
      <vt:lpstr>Summary of Steps</vt:lpstr>
      <vt:lpstr>Edit Distance: Algorithm</vt:lpstr>
      <vt:lpstr>Edit Distance: Algorithm Analysis</vt:lpstr>
      <vt:lpstr>How to Backtrack </vt:lpstr>
      <vt:lpstr>Backtrack</vt:lpstr>
    </vt:vector>
  </TitlesOfParts>
  <Company>WPI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Programming</dc:title>
  <dc:creator>Mohamed Eltabakh</dc:creator>
  <cp:lastModifiedBy>Mohamed Eltabakh</cp:lastModifiedBy>
  <cp:revision>82</cp:revision>
  <dcterms:created xsi:type="dcterms:W3CDTF">2013-04-18T14:43:47Z</dcterms:created>
  <dcterms:modified xsi:type="dcterms:W3CDTF">2013-04-20T21:49:15Z</dcterms:modified>
</cp:coreProperties>
</file>