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32" r:id="rId18"/>
    <p:sldId id="633" r:id="rId19"/>
    <p:sldId id="648" r:id="rId20"/>
    <p:sldId id="635" r:id="rId21"/>
    <p:sldId id="636" r:id="rId22"/>
    <p:sldId id="637" r:id="rId23"/>
    <p:sldId id="638" r:id="rId24"/>
    <p:sldId id="639" r:id="rId25"/>
    <p:sldId id="640" r:id="rId26"/>
    <p:sldId id="641" r:id="rId27"/>
    <p:sldId id="642" r:id="rId28"/>
    <p:sldId id="643" r:id="rId29"/>
    <p:sldId id="644" r:id="rId30"/>
    <p:sldId id="645" r:id="rId31"/>
    <p:sldId id="646" r:id="rId32"/>
    <p:sldId id="647" r:id="rId33"/>
  </p:sldIdLst>
  <p:sldSz cx="7680325" cy="9601200"/>
  <p:notesSz cx="7302500" cy="9586913"/>
  <p:custDataLst>
    <p:tags r:id="rId3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72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72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35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75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282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694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060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59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586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50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732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85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512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407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744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157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340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355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137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39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798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99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5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92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8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90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84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7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s1004-staff@cs.wpi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Homework #5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485902" y="9339143"/>
            <a:ext cx="708524" cy="13849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Homework #5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93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one or more input files</a:t>
            </a:r>
          </a:p>
          <a:p>
            <a:pPr lvl="1"/>
            <a:endParaRPr lang="en-US" dirty="0"/>
          </a:p>
          <a:p>
            <a:r>
              <a:rPr lang="en-US" dirty="0" smtClean="0"/>
              <a:t>Break into individual words</a:t>
            </a:r>
          </a:p>
          <a:p>
            <a:pPr lvl="1"/>
            <a:endParaRPr lang="en-US" dirty="0"/>
          </a:p>
          <a:p>
            <a:r>
              <a:rPr lang="en-US" dirty="0" smtClean="0"/>
              <a:t>Remove punctuation </a:t>
            </a:r>
            <a:r>
              <a:rPr lang="en-US" i="1" dirty="0" smtClean="0"/>
              <a:t>between</a:t>
            </a:r>
            <a:r>
              <a:rPr lang="en-US" dirty="0" smtClean="0"/>
              <a:t> words …</a:t>
            </a:r>
          </a:p>
          <a:p>
            <a:pPr lvl="1"/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… but not within words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</a:t>
            </a:r>
            <a:endParaRPr lang="en-US" dirty="0"/>
          </a:p>
          <a:p>
            <a:pPr lvl="1"/>
            <a:r>
              <a:rPr lang="en-US" dirty="0" smtClean="0"/>
              <a:t>“</a:t>
            </a:r>
            <a:r>
              <a:rPr lang="en-US" dirty="0"/>
              <a:t>But, in a larger sense, we can not dedicate </a:t>
            </a:r>
            <a:r>
              <a:rPr lang="en-US" dirty="0" smtClean="0"/>
              <a:t>--”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847139" y="6400800"/>
            <a:ext cx="2001970" cy="1131332"/>
            <a:chOff x="3847139" y="6400800"/>
            <a:chExt cx="2001970" cy="1131332"/>
          </a:xfrm>
        </p:grpSpPr>
        <p:sp>
          <p:nvSpPr>
            <p:cNvPr id="7" name="TextBox 6"/>
            <p:cNvSpPr txBox="1"/>
            <p:nvPr/>
          </p:nvSpPr>
          <p:spPr>
            <a:xfrm>
              <a:off x="3847139" y="7162800"/>
              <a:ext cx="1537793" cy="369332"/>
            </a:xfrm>
            <a:prstGeom prst="rect">
              <a:avLst/>
            </a:prstGeom>
            <a:solidFill>
              <a:srgbClr val="A8A8EA"/>
            </a:solidFill>
            <a:ln>
              <a:solidFill>
                <a:srgbClr val="5353D5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Remove these</a:t>
              </a:r>
            </a:p>
          </p:txBody>
        </p:sp>
        <p:cxnSp>
          <p:nvCxnSpPr>
            <p:cNvPr id="11" name="Elbow Connector 10"/>
            <p:cNvCxnSpPr>
              <a:stCxn id="7" idx="3"/>
            </p:cNvCxnSpPr>
            <p:nvPr/>
          </p:nvCxnSpPr>
          <p:spPr bwMode="auto">
            <a:xfrm flipV="1">
              <a:off x="5384932" y="6400800"/>
              <a:ext cx="464177" cy="946666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1935162" y="6466703"/>
            <a:ext cx="1586005" cy="1131332"/>
            <a:chOff x="1935162" y="6466703"/>
            <a:chExt cx="1586005" cy="1131332"/>
          </a:xfrm>
        </p:grpSpPr>
        <p:sp>
          <p:nvSpPr>
            <p:cNvPr id="16" name="TextBox 15"/>
            <p:cNvSpPr txBox="1"/>
            <p:nvPr/>
          </p:nvSpPr>
          <p:spPr>
            <a:xfrm>
              <a:off x="1935162" y="7228703"/>
              <a:ext cx="974947" cy="369332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75B5B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And this</a:t>
              </a:r>
            </a:p>
          </p:txBody>
        </p:sp>
        <p:cxnSp>
          <p:nvCxnSpPr>
            <p:cNvPr id="17" name="Elbow Connector 16"/>
            <p:cNvCxnSpPr>
              <a:stCxn id="16" idx="3"/>
            </p:cNvCxnSpPr>
            <p:nvPr/>
          </p:nvCxnSpPr>
          <p:spPr bwMode="auto">
            <a:xfrm flipV="1">
              <a:off x="2910109" y="6466703"/>
              <a:ext cx="611058" cy="946666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299871" y="6466703"/>
            <a:ext cx="1254291" cy="1480066"/>
            <a:chOff x="299871" y="6466703"/>
            <a:chExt cx="1254291" cy="1480066"/>
          </a:xfrm>
        </p:grpSpPr>
        <p:sp>
          <p:nvSpPr>
            <p:cNvPr id="23" name="TextBox 22"/>
            <p:cNvSpPr txBox="1"/>
            <p:nvPr/>
          </p:nvSpPr>
          <p:spPr>
            <a:xfrm>
              <a:off x="299871" y="7577437"/>
              <a:ext cx="974947" cy="36933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D75B5B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And this</a:t>
              </a:r>
            </a:p>
          </p:txBody>
        </p:sp>
        <p:cxnSp>
          <p:nvCxnSpPr>
            <p:cNvPr id="24" name="Elbow Connector 23"/>
            <p:cNvCxnSpPr>
              <a:stCxn id="23" idx="3"/>
            </p:cNvCxnSpPr>
            <p:nvPr/>
          </p:nvCxnSpPr>
          <p:spPr bwMode="auto">
            <a:xfrm flipV="1">
              <a:off x="1274818" y="6466703"/>
              <a:ext cx="279344" cy="1295400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8629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one or more input files</a:t>
            </a:r>
          </a:p>
          <a:p>
            <a:pPr lvl="1"/>
            <a:endParaRPr lang="en-US" dirty="0"/>
          </a:p>
          <a:p>
            <a:r>
              <a:rPr lang="en-US" dirty="0" smtClean="0"/>
              <a:t>Break into individual words</a:t>
            </a:r>
          </a:p>
          <a:p>
            <a:pPr lvl="1"/>
            <a:endParaRPr lang="en-US" dirty="0"/>
          </a:p>
          <a:p>
            <a:r>
              <a:rPr lang="en-US" dirty="0" smtClean="0"/>
              <a:t>Remove punctuation </a:t>
            </a:r>
            <a:r>
              <a:rPr lang="en-US" i="1" dirty="0" smtClean="0"/>
              <a:t>between</a:t>
            </a:r>
            <a:r>
              <a:rPr lang="en-US" dirty="0" smtClean="0"/>
              <a:t> words …</a:t>
            </a:r>
          </a:p>
          <a:p>
            <a:pPr lvl="1"/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… but not within words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</a:t>
            </a:r>
            <a:endParaRPr lang="en-US" dirty="0"/>
          </a:p>
          <a:p>
            <a:pPr lvl="1"/>
            <a:r>
              <a:rPr lang="en-US" dirty="0" smtClean="0"/>
              <a:t>“Bob’s hard-hearted attitude was his undoing”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414356" y="6400800"/>
            <a:ext cx="1740245" cy="1131332"/>
            <a:chOff x="2414358" y="6400800"/>
            <a:chExt cx="1740245" cy="1131332"/>
          </a:xfrm>
        </p:grpSpPr>
        <p:sp>
          <p:nvSpPr>
            <p:cNvPr id="7" name="TextBox 6"/>
            <p:cNvSpPr txBox="1"/>
            <p:nvPr/>
          </p:nvSpPr>
          <p:spPr>
            <a:xfrm>
              <a:off x="2852644" y="7162800"/>
              <a:ext cx="1301959" cy="369332"/>
            </a:xfrm>
            <a:prstGeom prst="rect">
              <a:avLst/>
            </a:prstGeom>
            <a:solidFill>
              <a:srgbClr val="A8A8EA"/>
            </a:solidFill>
            <a:ln>
              <a:solidFill>
                <a:srgbClr val="5353D5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But not this</a:t>
              </a:r>
            </a:p>
          </p:txBody>
        </p:sp>
        <p:cxnSp>
          <p:nvCxnSpPr>
            <p:cNvPr id="11" name="Elbow Connector 10"/>
            <p:cNvCxnSpPr>
              <a:stCxn id="7" idx="1"/>
            </p:cNvCxnSpPr>
            <p:nvPr/>
          </p:nvCxnSpPr>
          <p:spPr bwMode="auto">
            <a:xfrm rot="10800000">
              <a:off x="2414358" y="6400800"/>
              <a:ext cx="438287" cy="946666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79089" y="6400800"/>
            <a:ext cx="1586005" cy="1131332"/>
            <a:chOff x="1935162" y="6466703"/>
            <a:chExt cx="1586005" cy="1131332"/>
          </a:xfrm>
        </p:grpSpPr>
        <p:sp>
          <p:nvSpPr>
            <p:cNvPr id="16" name="TextBox 15"/>
            <p:cNvSpPr txBox="1"/>
            <p:nvPr/>
          </p:nvSpPr>
          <p:spPr>
            <a:xfrm>
              <a:off x="1935162" y="7228703"/>
              <a:ext cx="825867" cy="369332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75B5B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Or this</a:t>
              </a:r>
            </a:p>
          </p:txBody>
        </p:sp>
        <p:cxnSp>
          <p:nvCxnSpPr>
            <p:cNvPr id="17" name="Elbow Connector 16"/>
            <p:cNvCxnSpPr>
              <a:stCxn id="16" idx="3"/>
            </p:cNvCxnSpPr>
            <p:nvPr/>
          </p:nvCxnSpPr>
          <p:spPr bwMode="auto">
            <a:xfrm flipV="1">
              <a:off x="2761029" y="6466703"/>
              <a:ext cx="760138" cy="946666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7358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lines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 = open(filename, mode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dirty="0"/>
              <a:t> is a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Relative to current directory!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 smtClean="0"/>
              <a:t> should be 'r' (i.e., read)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# process line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	# finished with file!</a:t>
            </a:r>
          </a:p>
          <a:p>
            <a:endParaRPr lang="en-US" dirty="0" smtClean="0"/>
          </a:p>
          <a:p>
            <a:r>
              <a:rPr lang="en-US" dirty="0" smtClean="0"/>
              <a:t>Each line is a string ending in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3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words from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 smtClean="0"/>
              <a:t> be the string</a:t>
            </a:r>
          </a:p>
          <a:p>
            <a:pPr marL="0" indent="0">
              <a:buNone/>
            </a:pPr>
            <a:r>
              <a:rPr lang="en-US" dirty="0"/>
              <a:t>'</a:t>
            </a:r>
            <a:r>
              <a:rPr lang="en-US" dirty="0" smtClean="0"/>
              <a:t>brought </a:t>
            </a:r>
            <a:r>
              <a:rPr lang="en-US" dirty="0"/>
              <a:t>forth on this continent, a new nation</a:t>
            </a:r>
            <a:r>
              <a:rPr lang="en-US" dirty="0" smtClean="0"/>
              <a:t>,\n</a:t>
            </a:r>
            <a:r>
              <a:rPr lang="en-US" dirty="0"/>
              <a:t>'</a:t>
            </a:r>
            <a:endParaRPr lang="en-US" dirty="0" smtClean="0"/>
          </a:p>
          <a:p>
            <a:pPr lvl="1"/>
            <a:r>
              <a:rPr lang="en-US" dirty="0" smtClean="0"/>
              <a:t>(without the enclosing quotes)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returns the list:–</a:t>
            </a:r>
          </a:p>
          <a:p>
            <a:pPr marL="457200" indent="-457200">
              <a:buNone/>
            </a:pPr>
            <a:r>
              <a:rPr lang="en-US" dirty="0"/>
              <a:t>	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['brought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'forth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'on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'this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'continent,',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'a',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'new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'nation,']</a:t>
            </a:r>
          </a:p>
          <a:p>
            <a:pPr lvl="1"/>
            <a:r>
              <a:rPr lang="en-US" dirty="0" smtClean="0"/>
              <a:t>I.e., partitioned at white-space</a:t>
            </a:r>
          </a:p>
          <a:p>
            <a:pPr lvl="1"/>
            <a:endParaRPr lang="en-US" dirty="0"/>
          </a:p>
          <a:p>
            <a:r>
              <a:rPr lang="en-US" dirty="0" smtClean="0"/>
              <a:t>Definition — white-space</a:t>
            </a:r>
          </a:p>
          <a:p>
            <a:pPr lvl="1"/>
            <a:r>
              <a:rPr lang="en-US" dirty="0" smtClean="0"/>
              <a:t>Space, tab, line feed</a:t>
            </a:r>
            <a:r>
              <a:rPr lang="en-US" smtClean="0"/>
              <a:t>, newline, </a:t>
            </a:r>
            <a:r>
              <a:rPr lang="en-US" dirty="0" smtClean="0"/>
              <a:t>form feed, and vertical tab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Python </a:t>
            </a:r>
            <a:r>
              <a:rPr lang="en-US" dirty="0" smtClean="0"/>
              <a:t>documentation &gt; </a:t>
            </a:r>
            <a:r>
              <a:rPr lang="en-US" i="1" dirty="0" smtClean="0"/>
              <a:t>Python</a:t>
            </a:r>
            <a:r>
              <a:rPr lang="en-US" dirty="0" smtClean="0"/>
              <a:t> standard library &gt; Text, §6.1</a:t>
            </a:r>
          </a:p>
          <a:p>
            <a:pPr lvl="2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8523" y="8036778"/>
            <a:ext cx="6123279" cy="764312"/>
          </a:xfrm>
          <a:prstGeom prst="rect">
            <a:avLst/>
          </a:prstGeom>
          <a:solidFill>
            <a:srgbClr val="A8A8EA"/>
          </a:solidFill>
          <a:ln>
            <a:solidFill>
              <a:srgbClr val="6E6EDC"/>
            </a:solidFill>
          </a:ln>
        </p:spPr>
        <p:txBody>
          <a:bodyPr wrap="none" lIns="12700" tIns="12700" rIns="12700" bIns="12700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Note: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line.split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 smtClean="0">
                <a:latin typeface="Calibri" pitchFamily="34" charset="0"/>
              </a:rPr>
              <a:t> method is more general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Can split at any set of characters!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620962" y="4648200"/>
            <a:ext cx="4260202" cy="1115199"/>
            <a:chOff x="2620962" y="4648200"/>
            <a:chExt cx="4260202" cy="1115199"/>
          </a:xfrm>
        </p:grpSpPr>
        <p:sp>
          <p:nvSpPr>
            <p:cNvPr id="8" name="TextBox 7"/>
            <p:cNvSpPr txBox="1"/>
            <p:nvPr/>
          </p:nvSpPr>
          <p:spPr>
            <a:xfrm>
              <a:off x="5332278" y="5209401"/>
              <a:ext cx="1548886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Note embedded</a:t>
              </a:r>
              <a:br>
                <a:rPr lang="en-US" sz="1800" dirty="0" smtClean="0">
                  <a:latin typeface="Calibri" pitchFamily="34" charset="0"/>
                </a:rPr>
              </a:br>
              <a:r>
                <a:rPr lang="en-US" sz="1800" dirty="0" smtClean="0">
                  <a:latin typeface="Calibri" pitchFamily="34" charset="0"/>
                </a:rPr>
                <a:t>commas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V="1">
              <a:off x="6106721" y="4800600"/>
              <a:ext cx="0" cy="40880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13" name="Elbow Connector 12"/>
            <p:cNvCxnSpPr/>
            <p:nvPr/>
          </p:nvCxnSpPr>
          <p:spPr bwMode="auto">
            <a:xfrm rot="10800000">
              <a:off x="2620962" y="4648200"/>
              <a:ext cx="2711316" cy="838200"/>
            </a:xfrm>
            <a:prstGeom prst="bentConnector3">
              <a:avLst>
                <a:gd name="adj1" fmla="val 100120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5725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rid of punctuation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Also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line.rstrip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line.lstrip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Argument is a string of the characters to remove …</a:t>
            </a:r>
          </a:p>
          <a:p>
            <a:pPr lvl="1"/>
            <a:r>
              <a:rPr lang="en-US" dirty="0" smtClean="0"/>
              <a:t>… from leading and trailing end!</a:t>
            </a:r>
          </a:p>
          <a:p>
            <a:pPr lvl="2"/>
            <a:endParaRPr lang="en-US" dirty="0"/>
          </a:p>
          <a:p>
            <a:r>
              <a:rPr lang="en-US" dirty="0" smtClean="0"/>
              <a:t>Example, let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list[4]</a:t>
            </a:r>
            <a:r>
              <a:rPr lang="en-US" dirty="0" smtClean="0"/>
              <a:t> be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'continent,' </a:t>
            </a:r>
            <a:endParaRPr lang="en-US" dirty="0">
              <a:latin typeface="+mn-lt"/>
              <a:cs typeface="Courier New" panose="02070309020205020404" pitchFamily="49" charset="0"/>
            </a:endParaRPr>
          </a:p>
          <a:p>
            <a:pPr lvl="2"/>
            <a:endParaRPr lang="en-US" dirty="0" smtClean="0">
              <a:latin typeface="+mn-lt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Then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0008" lvl="2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list[4].strip('.,;:-?!')</a:t>
            </a:r>
          </a:p>
          <a:p>
            <a:pPr marL="350004" lvl="1" indent="0">
              <a:buNone/>
            </a:pPr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returns a new string with these characters stripped from the ends — i.e.,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'continent'</a:t>
            </a:r>
          </a:p>
          <a:p>
            <a:pPr marL="1042908" lvl="2" indent="-342900"/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/>
            <a:r>
              <a:rPr lang="en-US" sz="27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However,</a:t>
            </a:r>
          </a:p>
          <a:p>
            <a:pPr marL="700008" lvl="2" indent="0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Bob’s".strip</a:t>
            </a: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('.,;:-?!')</a:t>
            </a:r>
          </a:p>
          <a:p>
            <a:pPr marL="350004" lvl="1" indent="0">
              <a:buNone/>
            </a:pPr>
            <a:r>
              <a:rPr lang="en-US" sz="2400" dirty="0" smtClean="0">
                <a:cs typeface="Courier New" panose="02070309020205020404" pitchFamily="49" charset="0"/>
              </a:rPr>
              <a:t>returns</a:t>
            </a:r>
            <a:endParaRPr lang="en-US" sz="2400" dirty="0"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"Bob’s"</a:t>
            </a:r>
            <a:endParaRPr lang="en-US" sz="2700" dirty="0" smtClean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1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</a:t>
            </a:r>
            <a:r>
              <a:rPr lang="en-US" dirty="0" smtClean="0"/>
              <a:t>first, then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strip()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r>
              <a:rPr lang="en-US" dirty="0" smtClean="0"/>
              <a:t>I.e., break into words with punctuation first, …</a:t>
            </a:r>
          </a:p>
          <a:p>
            <a:pPr lvl="1"/>
            <a:endParaRPr lang="en-US" dirty="0"/>
          </a:p>
          <a:p>
            <a:r>
              <a:rPr lang="en-US" dirty="0" smtClean="0"/>
              <a:t>… </a:t>
            </a:r>
            <a:r>
              <a:rPr lang="en-US" i="1" dirty="0" smtClean="0"/>
              <a:t>then</a:t>
            </a:r>
            <a:r>
              <a:rPr lang="en-US" dirty="0" smtClean="0"/>
              <a:t> remove the punctuation from ends of words, …</a:t>
            </a:r>
          </a:p>
          <a:p>
            <a:pPr lvl="1"/>
            <a:endParaRPr lang="en-US" dirty="0"/>
          </a:p>
          <a:p>
            <a:r>
              <a:rPr lang="en-US" dirty="0" smtClean="0"/>
              <a:t>… leaving contractions, possessives, hyphenated word intact!</a:t>
            </a:r>
          </a:p>
          <a:p>
            <a:pPr lvl="1"/>
            <a:endParaRPr lang="en-US" dirty="0"/>
          </a:p>
          <a:p>
            <a:r>
              <a:rPr lang="en-US" dirty="0" smtClean="0"/>
              <a:t>§11.6.3 does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strip()</a:t>
            </a:r>
            <a:r>
              <a:rPr lang="en-US" dirty="0" smtClean="0"/>
              <a:t> </a:t>
            </a:r>
            <a:r>
              <a:rPr lang="en-US" dirty="0"/>
              <a:t>first, then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Loses internal hyphens and apostrophes!</a:t>
            </a:r>
          </a:p>
          <a:p>
            <a:pPr lvl="1"/>
            <a:endParaRPr lang="en-US" dirty="0"/>
          </a:p>
          <a:p>
            <a:r>
              <a:rPr lang="en-US" dirty="0" smtClean="0"/>
              <a:t>Produces many non-words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2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You should have enough to read file and split into list (or lists) of words!</a:t>
            </a:r>
          </a:p>
          <a:p>
            <a:endParaRPr lang="en-US" sz="2400" dirty="0"/>
          </a:p>
          <a:p>
            <a:r>
              <a:rPr lang="en-US" sz="2400" dirty="0" smtClean="0"/>
              <a:t>One module of your homework project!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 all words from all files into a dictionary</a:t>
            </a:r>
          </a:p>
          <a:p>
            <a:pPr lvl="1"/>
            <a:endParaRPr lang="en-US" dirty="0"/>
          </a:p>
          <a:p>
            <a:r>
              <a:rPr lang="en-US" dirty="0"/>
              <a:t>Definition:– “Dictionary”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Python</a:t>
            </a:r>
            <a:r>
              <a:rPr lang="en-US" dirty="0"/>
              <a:t> data type for collections, capable of storing and retrieving key-value pairs, …</a:t>
            </a:r>
          </a:p>
          <a:p>
            <a:pPr marL="912813" lvl="1" indent="-249238"/>
            <a:r>
              <a:rPr lang="en-US" dirty="0"/>
              <a:t>… where keys and values can be </a:t>
            </a:r>
            <a:r>
              <a:rPr lang="en-US" i="1" dirty="0"/>
              <a:t>any</a:t>
            </a:r>
            <a:r>
              <a:rPr lang="en-US" dirty="0"/>
              <a:t> type, …</a:t>
            </a:r>
          </a:p>
          <a:p>
            <a:pPr marL="1141413" lvl="1" indent="-249238"/>
            <a:r>
              <a:rPr lang="en-US" dirty="0"/>
              <a:t>… data is unordered!</a:t>
            </a:r>
          </a:p>
          <a:p>
            <a:pPr marL="1141413" lvl="1" indent="-249238"/>
            <a:endParaRPr lang="en-US" dirty="0"/>
          </a:p>
          <a:p>
            <a:pPr marL="249238" indent="-249238"/>
            <a:r>
              <a:rPr lang="en-US" dirty="0"/>
              <a:t>Called a </a:t>
            </a:r>
            <a:r>
              <a:rPr lang="en-US" i="1" dirty="0"/>
              <a:t>hash table</a:t>
            </a:r>
            <a:r>
              <a:rPr lang="en-US" dirty="0"/>
              <a:t> in most other languages</a:t>
            </a:r>
          </a:p>
          <a:p>
            <a:pPr marL="599242" lvl="1" indent="-249238"/>
            <a:r>
              <a:rPr lang="en-US" dirty="0"/>
              <a:t>Not a built-in data type </a:t>
            </a:r>
            <a:r>
              <a:rPr lang="en-US" sz="1800" dirty="0"/>
              <a:t>(in those languages</a:t>
            </a:r>
            <a:r>
              <a:rPr lang="en-US" sz="1800" dirty="0" smtClean="0"/>
              <a:t>)</a:t>
            </a:r>
          </a:p>
          <a:p>
            <a:pPr marL="599242" lvl="1" indent="-249238"/>
            <a:r>
              <a:rPr lang="en-US" sz="1800" dirty="0" smtClean="0"/>
              <a:t>Also called a </a:t>
            </a:r>
            <a:r>
              <a:rPr lang="en-US" sz="1800" i="1" dirty="0" smtClean="0"/>
              <a:t>map</a:t>
            </a:r>
            <a:r>
              <a:rPr lang="en-US" sz="1800" dirty="0" smtClean="0"/>
              <a:t> in some languages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Read and study §11.6</a:t>
            </a:r>
          </a:p>
          <a:p>
            <a:pPr lvl="1"/>
            <a:r>
              <a:rPr lang="en-US" dirty="0"/>
              <a:t>And all of Chapter 11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r>
              <a:rPr lang="en-US" dirty="0" smtClean="0"/>
              <a:t>More about Dictionaries on Monday!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0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Collecting words and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word is </a:t>
            </a:r>
            <a:r>
              <a:rPr lang="en-US" i="1" dirty="0" smtClean="0"/>
              <a:t>not</a:t>
            </a:r>
            <a:r>
              <a:rPr lang="en-US" dirty="0" smtClean="0"/>
              <a:t> in the dictionary, add it with a count of 1</a:t>
            </a:r>
          </a:p>
          <a:p>
            <a:pPr lvl="1"/>
            <a:endParaRPr lang="en-US" dirty="0"/>
          </a:p>
          <a:p>
            <a:r>
              <a:rPr lang="en-US" dirty="0" smtClean="0"/>
              <a:t>If word is already in dictionary, increment its count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6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— HW5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one or more files of English text</a:t>
            </a:r>
          </a:p>
          <a:p>
            <a:pPr lvl="1"/>
            <a:endParaRPr lang="en-US" dirty="0"/>
          </a:p>
          <a:p>
            <a:r>
              <a:rPr lang="en-US" dirty="0" smtClean="0"/>
              <a:t>Create a list of unique words that occurs in those files</a:t>
            </a:r>
          </a:p>
          <a:p>
            <a:pPr lvl="1"/>
            <a:r>
              <a:rPr lang="en-US" dirty="0" smtClean="0"/>
              <a:t>With count of number of occurrences of each word</a:t>
            </a:r>
          </a:p>
          <a:p>
            <a:pPr lvl="1"/>
            <a:r>
              <a:rPr lang="en-US" dirty="0" smtClean="0"/>
              <a:t>Alphabetically</a:t>
            </a:r>
          </a:p>
          <a:p>
            <a:pPr lvl="1"/>
            <a:endParaRPr lang="en-US" dirty="0"/>
          </a:p>
          <a:p>
            <a:r>
              <a:rPr lang="en-US" dirty="0" smtClean="0"/>
              <a:t>Write that list to another file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9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is second module!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smtClean="0"/>
              <a:t>Short but challenging!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99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 output and write to file</a:t>
            </a:r>
          </a:p>
          <a:p>
            <a:pPr lvl="1"/>
            <a:endParaRPr lang="en-US" dirty="0"/>
          </a:p>
          <a:p>
            <a:r>
              <a:rPr lang="en-US" dirty="0" smtClean="0"/>
              <a:t>Will discuss next time!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4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Windows, Macintosh, and Linux all have “command prompt” windows</a:t>
            </a:r>
          </a:p>
          <a:p>
            <a:pPr lvl="1"/>
            <a:endParaRPr lang="en-US" dirty="0"/>
          </a:p>
          <a:p>
            <a:r>
              <a:rPr lang="en-US" dirty="0" smtClean="0"/>
              <a:t>Command line format:–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arg1 arg2 arg3 ...</a:t>
            </a:r>
          </a:p>
          <a:p>
            <a:pPr lvl="1"/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is name of a program that carries out command action</a:t>
            </a:r>
          </a:p>
          <a:p>
            <a:pPr lvl="1"/>
            <a:endParaRPr lang="en-US" dirty="0"/>
          </a:p>
          <a:p>
            <a:r>
              <a:rPr lang="en-US" dirty="0" smtClean="0"/>
              <a:t>Each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i="1" dirty="0" smtClean="0"/>
              <a:t> </a:t>
            </a:r>
            <a:r>
              <a:rPr lang="en-US" dirty="0" smtClean="0"/>
              <a:t>is a string</a:t>
            </a:r>
          </a:p>
          <a:p>
            <a:pPr lvl="1"/>
            <a:r>
              <a:rPr lang="en-US" dirty="0" smtClean="0"/>
              <a:t>Delimited by spaces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arg0</a:t>
            </a:r>
            <a:r>
              <a:rPr lang="en-US" dirty="0" smtClean="0"/>
              <a:t> is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verb</a:t>
            </a:r>
            <a:r>
              <a:rPr lang="en-US" dirty="0" smtClean="0"/>
              <a:t>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Meaning:– Apply verb to the list of arguments</a:t>
            </a:r>
          </a:p>
          <a:p>
            <a:pPr lvl="1"/>
            <a:r>
              <a:rPr lang="en-US" dirty="0" smtClean="0"/>
              <a:t>Don’t return till finished!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1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System’s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apart command line</a:t>
            </a:r>
          </a:p>
          <a:p>
            <a:pPr lvl="1"/>
            <a:r>
              <a:rPr lang="en-US" dirty="0" smtClean="0"/>
              <a:t>Create a list of strings called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Number of items in list is 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r>
              <a:rPr lang="en-US" dirty="0" smtClean="0"/>
              <a:t>Load the program named verb (i.e.,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arg0</a:t>
            </a:r>
            <a:r>
              <a:rPr lang="en-US" dirty="0" smtClean="0"/>
              <a:t>) into a clean memory space.</a:t>
            </a:r>
          </a:p>
          <a:p>
            <a:pPr lvl="1"/>
            <a:endParaRPr lang="en-US" dirty="0"/>
          </a:p>
          <a:p>
            <a:r>
              <a:rPr lang="en-US" dirty="0" smtClean="0"/>
              <a:t>Call the function with the name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passing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 smtClean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 smtClean="0"/>
              <a:t> as arguments</a:t>
            </a:r>
          </a:p>
          <a:p>
            <a:pPr lvl="1"/>
            <a:endParaRPr lang="en-US" dirty="0"/>
          </a:p>
          <a:p>
            <a:r>
              <a:rPr lang="en-US" dirty="0" smtClean="0"/>
              <a:t>Wait till it returns, </a:t>
            </a:r>
            <a:br>
              <a:rPr lang="en-US" dirty="0" smtClean="0"/>
            </a:br>
            <a:r>
              <a:rPr lang="en-US" dirty="0" smtClean="0"/>
              <a:t>continue with next command 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6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programs in a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“opens” a file or document</a:t>
            </a:r>
          </a:p>
          <a:p>
            <a:pPr lvl="1"/>
            <a:endParaRPr lang="en-US" dirty="0"/>
          </a:p>
          <a:p>
            <a:r>
              <a:rPr lang="en-US" dirty="0" smtClean="0"/>
              <a:t>OS or Window manager consults list of file types</a:t>
            </a:r>
          </a:p>
          <a:p>
            <a:pPr lvl="1"/>
            <a:r>
              <a:rPr lang="en-US" dirty="0" smtClean="0"/>
              <a:t>Finds program that opens the type of this file or document</a:t>
            </a:r>
          </a:p>
          <a:p>
            <a:pPr lvl="1"/>
            <a:r>
              <a:rPr lang="en-US" dirty="0" smtClean="0"/>
              <a:t>Based on “extension” of file name</a:t>
            </a:r>
          </a:p>
          <a:p>
            <a:pPr lvl="1"/>
            <a:endParaRPr lang="en-US" dirty="0"/>
          </a:p>
          <a:p>
            <a:r>
              <a:rPr lang="en-US" dirty="0" smtClean="0"/>
              <a:t>(Essentially) constructs a command line!</a:t>
            </a:r>
          </a:p>
          <a:p>
            <a:pPr lvl="1"/>
            <a:r>
              <a:rPr lang="en-US" dirty="0" smtClean="0"/>
              <a:t>As if it had been typed</a:t>
            </a:r>
          </a:p>
          <a:p>
            <a:pPr lvl="1"/>
            <a:r>
              <a:rPr lang="en-US" dirty="0" smtClean="0"/>
              <a:t>Name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verb</a:t>
            </a:r>
            <a:r>
              <a:rPr lang="en-US" dirty="0" smtClean="0"/>
              <a:t> (i.e., program)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arg0</a:t>
            </a:r>
          </a:p>
          <a:p>
            <a:pPr lvl="1"/>
            <a:r>
              <a:rPr lang="en-US" dirty="0" smtClean="0"/>
              <a:t>Name of file to be opened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arg1</a:t>
            </a:r>
          </a:p>
          <a:p>
            <a:pPr lvl="1"/>
            <a:r>
              <a:rPr lang="en-US" dirty="0" smtClean="0"/>
              <a:t>Other arguments as needed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Calls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function of the program!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03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must be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python3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Command line must be</a:t>
            </a:r>
          </a:p>
          <a:p>
            <a:pPr marL="0" lvl="1" indent="0" algn="ctr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HW5.py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InFile1 InFile2 …</a:t>
            </a:r>
          </a:p>
          <a:p>
            <a:pPr lvl="1"/>
            <a:endParaRPr lang="en-US" dirty="0"/>
          </a:p>
          <a:p>
            <a:r>
              <a:rPr lang="en-US" dirty="0" smtClean="0"/>
              <a:t>Getting the arguments into </a:t>
            </a:r>
            <a:r>
              <a:rPr lang="en-US" i="1" dirty="0" smtClean="0"/>
              <a:t>Python</a:t>
            </a:r>
          </a:p>
          <a:p>
            <a:pPr marL="400004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04" lvl="1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list containing the strings:–</a:t>
            </a:r>
          </a:p>
          <a:p>
            <a:pPr marL="0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['HW5.py',</a:t>
            </a:r>
            <a:r>
              <a:rPr lang="en-US" dirty="0"/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  <a:r>
              <a:rPr lang="en-US" dirty="0"/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'InFile1',</a:t>
            </a:r>
            <a:r>
              <a:rPr lang="en-US" dirty="0"/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'InFile2', …]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236149" y="2286000"/>
            <a:ext cx="923010" cy="607447"/>
            <a:chOff x="3374352" y="2286000"/>
            <a:chExt cx="923010" cy="607447"/>
          </a:xfrm>
        </p:grpSpPr>
        <p:cxnSp>
          <p:nvCxnSpPr>
            <p:cNvPr id="9" name="Straight Arrow Connector 8"/>
            <p:cNvCxnSpPr/>
            <p:nvPr/>
          </p:nvCxnSpPr>
          <p:spPr bwMode="auto">
            <a:xfrm flipV="1">
              <a:off x="3835857" y="2286000"/>
              <a:ext cx="0" cy="3429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374352" y="2590800"/>
              <a:ext cx="923010" cy="302647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45050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Windows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78362" y="2325176"/>
            <a:ext cx="1031180" cy="884446"/>
            <a:chOff x="3374352" y="2286000"/>
            <a:chExt cx="1031180" cy="884446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 flipV="1">
              <a:off x="3889942" y="2286000"/>
              <a:ext cx="0" cy="3429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374352" y="2590800"/>
              <a:ext cx="1031180" cy="579646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45050"/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Macintosh</a:t>
              </a:r>
              <a:br>
                <a:rPr lang="en-US" sz="1800" dirty="0" smtClean="0">
                  <a:latin typeface="Calibri" pitchFamily="34" charset="0"/>
                </a:rPr>
              </a:br>
              <a:r>
                <a:rPr lang="en-US" sz="1800" dirty="0" smtClean="0">
                  <a:latin typeface="Calibri" pitchFamily="34" charset="0"/>
                </a:rPr>
                <a:t>Linux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381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8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string.format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method for formatting output strings </a:t>
            </a:r>
          </a:p>
          <a:p>
            <a:pPr lvl="1"/>
            <a:r>
              <a:rPr lang="en-US" dirty="0" smtClean="0"/>
              <a:t>To keep columns aligned</a:t>
            </a:r>
          </a:p>
          <a:p>
            <a:pPr lvl="1"/>
            <a:r>
              <a:rPr lang="en-US" dirty="0" smtClean="0"/>
              <a:t>To manage ‘field widths’</a:t>
            </a:r>
          </a:p>
          <a:p>
            <a:pPr lvl="1"/>
            <a:r>
              <a:rPr lang="en-US" dirty="0" smtClean="0"/>
              <a:t>To manage #’s of significant digits in floats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/>
          </a:p>
          <a:p>
            <a:r>
              <a:rPr lang="en-US" dirty="0" smtClean="0"/>
              <a:t>Let T be a </a:t>
            </a:r>
            <a:r>
              <a:rPr lang="en-US" i="1" dirty="0" smtClean="0"/>
              <a:t>template</a:t>
            </a:r>
          </a:p>
          <a:p>
            <a:pPr lvl="1"/>
            <a:r>
              <a:rPr lang="en-US" dirty="0" smtClean="0"/>
              <a:t>Structure of template to be described below</a:t>
            </a:r>
          </a:p>
          <a:p>
            <a:pPr lvl="1"/>
            <a:endParaRPr lang="en-US" dirty="0"/>
          </a:p>
          <a:p>
            <a:r>
              <a:rPr lang="en-US" dirty="0" smtClean="0"/>
              <a:t>Then </a:t>
            </a:r>
          </a:p>
          <a:p>
            <a:pPr marL="0" indent="0" algn="ctr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(value, value, value, …)</a:t>
            </a:r>
          </a:p>
          <a:p>
            <a:pPr lvl="1"/>
            <a:r>
              <a:rPr lang="en-US" dirty="0" smtClean="0"/>
              <a:t>Makes a copy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lvl="1"/>
            <a:r>
              <a:rPr lang="en-US" dirty="0" smtClean="0"/>
              <a:t>Fills in the value arguments in the “slots” of new copy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lvl="1"/>
            <a:r>
              <a:rPr lang="en-US" dirty="0" smtClean="0"/>
              <a:t>Formats each value argument according to specifications in each “slot”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6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7" y="1906905"/>
            <a:ext cx="7135629" cy="6960870"/>
          </a:xfrm>
        </p:spPr>
        <p:txBody>
          <a:bodyPr/>
          <a:lstStyle/>
          <a:p>
            <a:r>
              <a:rPr lang="en-US" dirty="0" smtClean="0"/>
              <a:t>See §5.8.2 of textbook</a:t>
            </a:r>
          </a:p>
          <a:p>
            <a:endParaRPr lang="en-US" dirty="0"/>
          </a:p>
          <a:p>
            <a:r>
              <a:rPr lang="en-US" dirty="0" smtClean="0"/>
              <a:t>See 6.1.3 of </a:t>
            </a:r>
            <a:r>
              <a:rPr lang="en-US" i="1" dirty="0" smtClean="0"/>
              <a:t>Python Documentation</a:t>
            </a:r>
          </a:p>
          <a:p>
            <a:pPr lvl="1"/>
            <a:r>
              <a:rPr lang="en-US" dirty="0" smtClean="0"/>
              <a:t>“Format String Syntax”</a:t>
            </a:r>
          </a:p>
          <a:p>
            <a:pPr lvl="1"/>
            <a:endParaRPr lang="en-US" dirty="0"/>
          </a:p>
          <a:p>
            <a:r>
              <a:rPr lang="en-US" dirty="0" smtClean="0"/>
              <a:t>Similar to formatting tools in other high-level languages</a:t>
            </a:r>
          </a:p>
          <a:p>
            <a:endParaRPr lang="en-US" dirty="0"/>
          </a:p>
          <a:p>
            <a:r>
              <a:rPr lang="en-US" dirty="0" smtClean="0"/>
              <a:t>Example:–</a:t>
            </a:r>
          </a:p>
          <a:p>
            <a:pPr marL="3175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"Hello {0} {1}, you may have won ${2}"</a:t>
            </a:r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('Mr.', 'Smith', 1000)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'Hello Mr. Smith, you may have won $1000'</a:t>
            </a:r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8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Become familiar with working with strings, lists, and files</a:t>
            </a:r>
          </a:p>
          <a:p>
            <a:pPr lvl="1"/>
            <a:endParaRPr lang="en-US" dirty="0"/>
          </a:p>
          <a:p>
            <a:r>
              <a:rPr lang="en-US" dirty="0" smtClean="0"/>
              <a:t>Learn how to sort a list</a:t>
            </a:r>
          </a:p>
          <a:p>
            <a:pPr lvl="1"/>
            <a:endParaRPr lang="en-US" dirty="0"/>
          </a:p>
          <a:p>
            <a:r>
              <a:rPr lang="en-US" dirty="0" smtClean="0"/>
              <a:t>Learn how read from and write to files</a:t>
            </a:r>
          </a:p>
          <a:p>
            <a:pPr lvl="1"/>
            <a:endParaRPr lang="en-US" dirty="0"/>
          </a:p>
          <a:p>
            <a:r>
              <a:rPr lang="en-US" dirty="0" smtClean="0"/>
              <a:t>Learn how to create formatted output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Your biggest, most advanced </a:t>
            </a:r>
            <a:r>
              <a:rPr lang="en-US" i="1" dirty="0" smtClean="0"/>
              <a:t>Python</a:t>
            </a:r>
            <a:r>
              <a:rPr lang="en-US" dirty="0" smtClean="0"/>
              <a:t> program to date</a:t>
            </a:r>
          </a:p>
          <a:p>
            <a:pPr lvl="1"/>
            <a:endParaRPr lang="en-US" dirty="0"/>
          </a:p>
          <a:p>
            <a:r>
              <a:rPr lang="en-US" dirty="0" smtClean="0"/>
              <a:t>Due, Friday, September 30, 6:00 PM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1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formatting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'left justification: {0:&lt;5}'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("hi!")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'right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justification: {0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:&gt;5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T.format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("lo!")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Numbers with decimals</a:t>
            </a: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Decimal precisions</a:t>
            </a: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Commas in numbers</a:t>
            </a:r>
          </a:p>
          <a:p>
            <a:endParaRPr lang="en-US" dirty="0">
              <a:latin typeface="+mn-lt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Locale-specific formats</a:t>
            </a:r>
            <a:endParaRPr lang="en-US" dirty="0">
              <a:latin typeface="+mn-lt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8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Textbook, §5.8.2</a:t>
            </a:r>
          </a:p>
          <a:p>
            <a:pPr lvl="1"/>
            <a:endParaRPr lang="en-US" dirty="0"/>
          </a:p>
          <a:p>
            <a:r>
              <a:rPr lang="en-US" dirty="0" smtClean="0"/>
              <a:t>Python 3.4.2 Documentation &gt;</a:t>
            </a:r>
            <a:br>
              <a:rPr lang="en-US" dirty="0" smtClean="0"/>
            </a:br>
            <a:r>
              <a:rPr lang="en-US" dirty="0" smtClean="0"/>
              <a:t>		Python Standard Library &gt;</a:t>
            </a:r>
            <a:br>
              <a:rPr lang="en-US" dirty="0" smtClean="0"/>
            </a:br>
            <a:r>
              <a:rPr lang="en-US" dirty="0" smtClean="0"/>
              <a:t>			Text</a:t>
            </a:r>
          </a:p>
          <a:p>
            <a:pPr lvl="1"/>
            <a:r>
              <a:rPr lang="en-US" dirty="0" smtClean="0"/>
              <a:t> §6.1.2, 6.1.3</a:t>
            </a:r>
          </a:p>
          <a:p>
            <a:pPr lvl="1"/>
            <a:endParaRPr lang="en-US" dirty="0"/>
          </a:p>
          <a:p>
            <a:r>
              <a:rPr lang="en-US" dirty="0" smtClean="0"/>
              <a:t>Online help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Strongly encouraged to work in</a:t>
            </a:r>
            <a:br>
              <a:rPr lang="en-US" dirty="0" smtClean="0"/>
            </a:br>
            <a:r>
              <a:rPr lang="en-US" dirty="0" smtClean="0"/>
              <a:t>2-person teams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 smtClean="0"/>
              <a:t>Send e-mail to </a:t>
            </a:r>
            <a:r>
              <a:rPr lang="en-US" sz="1800" dirty="0" smtClean="0">
                <a:hlinkClick r:id="rId3"/>
              </a:rPr>
              <a:t>cs1004-staff@cs.wpi.edu</a:t>
            </a:r>
            <a:r>
              <a:rPr lang="en-US" sz="1800" dirty="0" smtClean="0"/>
              <a:t> if you would like help in finding a partner</a:t>
            </a:r>
          </a:p>
          <a:p>
            <a:endParaRPr lang="en-US" sz="1800" dirty="0"/>
          </a:p>
          <a:p>
            <a:r>
              <a:rPr lang="en-US" sz="1800" dirty="0" smtClean="0"/>
              <a:t>Existing teams from Homework #4 carry over, unless we hear otherwise from you.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4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common assignment in </a:t>
            </a:r>
            <a:r>
              <a:rPr lang="en-US" i="1" dirty="0" smtClean="0"/>
              <a:t>C</a:t>
            </a:r>
            <a:r>
              <a:rPr lang="en-US" dirty="0" smtClean="0"/>
              <a:t> and C++ language courses</a:t>
            </a:r>
          </a:p>
          <a:p>
            <a:pPr lvl="1"/>
            <a:endParaRPr lang="en-US" dirty="0"/>
          </a:p>
          <a:p>
            <a:r>
              <a:rPr lang="en-US" dirty="0" smtClean="0"/>
              <a:t>Done differently</a:t>
            </a:r>
          </a:p>
          <a:p>
            <a:pPr lvl="1"/>
            <a:r>
              <a:rPr lang="en-US" dirty="0" smtClean="0"/>
              <a:t>Usually with a data structure called </a:t>
            </a:r>
            <a:r>
              <a:rPr lang="en-US" i="1" dirty="0" smtClean="0"/>
              <a:t>binary tree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3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§11.6.3 of textbook shows solution using </a:t>
            </a:r>
            <a:r>
              <a:rPr lang="en-US" i="1" dirty="0" smtClean="0"/>
              <a:t>Python</a:t>
            </a:r>
            <a:r>
              <a:rPr lang="en-US" dirty="0" smtClean="0"/>
              <a:t> dictionaries</a:t>
            </a:r>
          </a:p>
          <a:p>
            <a:pPr lvl="1"/>
            <a:r>
              <a:rPr lang="en-US" dirty="0" smtClean="0"/>
              <a:t>Somewhat simpler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Use this for inspiration, but …</a:t>
            </a:r>
          </a:p>
          <a:p>
            <a:pPr lvl="1"/>
            <a:endParaRPr lang="en-US" dirty="0"/>
          </a:p>
          <a:p>
            <a:r>
              <a:rPr lang="en-US" dirty="0" smtClean="0"/>
              <a:t>… this assignment is more demanding that the implemented by the textbook example.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for HW5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modules plus wrapper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Primary modules</a:t>
            </a:r>
          </a:p>
          <a:p>
            <a:pPr marL="857204" lvl="1" indent="-457200">
              <a:buFont typeface="+mj-lt"/>
              <a:buAutoNum type="arabicPeriod"/>
            </a:pPr>
            <a:r>
              <a:rPr lang="en-US" dirty="0" smtClean="0"/>
              <a:t>Open input file, scan for words, strip punctuation, etc.</a:t>
            </a:r>
          </a:p>
          <a:p>
            <a:pPr marL="857204" lvl="1" indent="-457200">
              <a:buFont typeface="+mj-lt"/>
              <a:buAutoNum type="arabicPeriod"/>
            </a:pPr>
            <a:r>
              <a:rPr lang="en-US" dirty="0" smtClean="0"/>
              <a:t>Accumulate words from multiple files, eliminate duplicates, count</a:t>
            </a:r>
          </a:p>
          <a:p>
            <a:pPr marL="857204" lvl="1" indent="-457200">
              <a:buFont typeface="+mj-lt"/>
              <a:buAutoNum type="arabicPeriod"/>
            </a:pPr>
            <a:r>
              <a:rPr lang="en-US" dirty="0" smtClean="0"/>
              <a:t>Write output file in required format</a:t>
            </a:r>
          </a:p>
          <a:p>
            <a:pPr lvl="2"/>
            <a:endParaRPr lang="en-US" dirty="0"/>
          </a:p>
          <a:p>
            <a:r>
              <a:rPr lang="en-US" dirty="0" smtClean="0"/>
              <a:t>Wrapper</a:t>
            </a:r>
          </a:p>
          <a:p>
            <a:pPr lvl="1"/>
            <a:r>
              <a:rPr lang="en-US" dirty="0" smtClean="0"/>
              <a:t>Manage other modules</a:t>
            </a:r>
          </a:p>
          <a:p>
            <a:pPr lvl="1"/>
            <a:r>
              <a:rPr lang="en-US" dirty="0" smtClean="0"/>
              <a:t>Prompt user for file names, etc.</a:t>
            </a:r>
          </a:p>
          <a:p>
            <a:pPr lvl="1"/>
            <a:r>
              <a:rPr lang="en-US" dirty="0" smtClean="0"/>
              <a:t>(Extra credit) interpret command line arguments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Test parts of program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— Gettysburg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Four score and seven years ago our fathers brought forth on this continent, a new nation, conceived in Liberty, and dedicated to the proposition that all men are created equal.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/>
              <a:t>Now we are engaged in a great civil war, testing whether that nation, or any nation so conceived and so dedicated, can long endure. We are met on a great battle-field of that war. We have come to dedicate a portion of that field, as a final resting place for those who here gave their lives that that nation might live. It is altogether fitting and proper that we should do this.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/>
              <a:t>But, in a larger sense, we can not dedicate -- we can not consecrate -- we can not hallow -- this ground. The brave men, living and dead, who struggled here, have consecrated it, far above our 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665757" cy="1066800"/>
          </a:xfrm>
        </p:spPr>
        <p:txBody>
          <a:bodyPr/>
          <a:lstStyle/>
          <a:p>
            <a:r>
              <a:rPr lang="en-US" dirty="0" smtClean="0"/>
              <a:t>Example output — Gettysburg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7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1 above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1 add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1 advanced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1 ago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1 all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task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1 testing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13 that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11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...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1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work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1 world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1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years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------------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138 Distinct words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Homework #5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 bwMode="auto">
          <a:xfrm>
            <a:off x="6965628" y="8991600"/>
            <a:ext cx="447570" cy="447570"/>
          </a:xfrm>
          <a:prstGeom prst="actionButtonReturn">
            <a:avLst/>
          </a:prstGeo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25</TotalTime>
  <Words>1630</Words>
  <Application>Microsoft Office PowerPoint</Application>
  <PresentationFormat>Custom</PresentationFormat>
  <Paragraphs>428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PortraitTemplate</vt:lpstr>
      <vt:lpstr>Homework #5</vt:lpstr>
      <vt:lpstr>Assignment — HW5</vt:lpstr>
      <vt:lpstr>Objectives</vt:lpstr>
      <vt:lpstr>Strongly encouraged to work in 2-person teams</vt:lpstr>
      <vt:lpstr>Note</vt:lpstr>
      <vt:lpstr>Note 2</vt:lpstr>
      <vt:lpstr>Structure for HW5</vt:lpstr>
      <vt:lpstr>Example — Gettysburg address</vt:lpstr>
      <vt:lpstr>Example output — Gettysburg address</vt:lpstr>
      <vt:lpstr>Requirement</vt:lpstr>
      <vt:lpstr>Requirement</vt:lpstr>
      <vt:lpstr>How to read lines from a file</vt:lpstr>
      <vt:lpstr>Extracting words from string</vt:lpstr>
      <vt:lpstr>Questions?</vt:lpstr>
      <vt:lpstr>How to get rid of punctuation</vt:lpstr>
      <vt:lpstr>Note</vt:lpstr>
      <vt:lpstr>Questions?</vt:lpstr>
      <vt:lpstr>What next?</vt:lpstr>
      <vt:lpstr>Collecting words and counts</vt:lpstr>
      <vt:lpstr>This is second module!</vt:lpstr>
      <vt:lpstr>Third Module</vt:lpstr>
      <vt:lpstr>Questions?</vt:lpstr>
      <vt:lpstr>Command Lines</vt:lpstr>
      <vt:lpstr>Operating System’s Responsibility</vt:lpstr>
      <vt:lpstr>Starting programs in a GUI</vt:lpstr>
      <vt:lpstr>What about Python?</vt:lpstr>
      <vt:lpstr>Questions?</vt:lpstr>
      <vt:lpstr>string.format()</vt:lpstr>
      <vt:lpstr>Template</vt:lpstr>
      <vt:lpstr>Other formatting examples</vt:lpstr>
      <vt:lpstr>References</vt:lpstr>
      <vt:lpstr>Questions?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5, Homework #5</dc:title>
  <dc:creator>Hugh C. Lauer</dc:creator>
  <dc:description>Redesign of slides created by Randal E. Bryant and David R. O'Hallaron</dc:description>
  <cp:lastModifiedBy>Hugh C. Lauer</cp:lastModifiedBy>
  <cp:revision>4</cp:revision>
  <cp:lastPrinted>1999-09-20T15:19:18Z</cp:lastPrinted>
  <dcterms:created xsi:type="dcterms:W3CDTF">2016-09-22T21:20:11Z</dcterms:created>
  <dcterms:modified xsi:type="dcterms:W3CDTF">2016-09-23T00:40:21Z</dcterms:modified>
</cp:coreProperties>
</file>