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15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50" r:id="rId10"/>
    <p:sldId id="626" r:id="rId11"/>
    <p:sldId id="651" r:id="rId12"/>
    <p:sldId id="627" r:id="rId13"/>
    <p:sldId id="628" r:id="rId14"/>
    <p:sldId id="652" r:id="rId15"/>
    <p:sldId id="630" r:id="rId16"/>
    <p:sldId id="631" r:id="rId17"/>
    <p:sldId id="632" r:id="rId18"/>
    <p:sldId id="633" r:id="rId19"/>
    <p:sldId id="634" r:id="rId20"/>
    <p:sldId id="653" r:id="rId21"/>
    <p:sldId id="654" r:id="rId22"/>
    <p:sldId id="647" r:id="rId23"/>
    <p:sldId id="648" r:id="rId24"/>
    <p:sldId id="649" r:id="rId25"/>
  </p:sldIdLst>
  <p:sldSz cx="7680325" cy="9601200"/>
  <p:notesSz cx="7302500" cy="9586913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A4A"/>
    <a:srgbClr val="F0C2C2"/>
    <a:srgbClr val="F1EF95"/>
    <a:srgbClr val="C0EAB8"/>
    <a:srgbClr val="F2F09C"/>
    <a:srgbClr val="F2F2F2"/>
    <a:srgbClr val="DBDBDB"/>
    <a:srgbClr val="F5F5BD"/>
    <a:srgbClr val="CFEFC9"/>
    <a:srgbClr val="D4D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14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59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31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9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6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91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92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048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927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1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6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36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54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43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384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57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87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1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38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10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14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1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Files, Format method, and Other Useful Stuff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521167" y="9339143"/>
            <a:ext cx="637992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Files, Format, etc.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90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'w')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= open(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outputfilename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'a')</a:t>
            </a:r>
          </a:p>
          <a:p>
            <a:pPr lvl="1"/>
            <a:r>
              <a:rPr lang="en-US" dirty="0" smtClean="0"/>
              <a:t>'w' truncates file — i.e., removes existing contents</a:t>
            </a:r>
          </a:p>
          <a:p>
            <a:pPr lvl="1"/>
            <a:r>
              <a:rPr lang="en-US" dirty="0" smtClean="0"/>
              <a:t>'a' appends to file </a:t>
            </a:r>
            <a:r>
              <a:rPr lang="en-US" dirty="0"/>
              <a:t>— i.e., </a:t>
            </a:r>
            <a:r>
              <a:rPr lang="en-US" dirty="0" smtClean="0"/>
              <a:t>preserves existing contents</a:t>
            </a:r>
            <a:endParaRPr lang="en-US" dirty="0"/>
          </a:p>
          <a:p>
            <a:pPr lvl="2"/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f.write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	</a:t>
            </a:r>
            <a:r>
              <a:rPr lang="en-US" dirty="0" smtClean="0"/>
              <a:t>Writes the string at the end of the file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Returns number of bytes written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i="1" dirty="0" smtClean="0"/>
              <a:t>You</a:t>
            </a:r>
            <a:r>
              <a:rPr lang="en-US" dirty="0" smtClean="0"/>
              <a:t> need to supply trailing '\n' character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To denote end of line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You </a:t>
            </a:r>
            <a:r>
              <a:rPr lang="en-US" i="1" dirty="0" smtClean="0"/>
              <a:t>may</a:t>
            </a:r>
            <a:r>
              <a:rPr lang="en-US" dirty="0" smtClean="0"/>
              <a:t> write partial lines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i.e., with no trailing </a:t>
            </a:r>
            <a:r>
              <a:rPr lang="en-US" dirty="0"/>
              <a:t>'\n'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You </a:t>
            </a:r>
            <a:r>
              <a:rPr lang="en-US" i="1" dirty="0" smtClean="0"/>
              <a:t>may</a:t>
            </a:r>
            <a:r>
              <a:rPr lang="en-US" dirty="0" smtClean="0"/>
              <a:t> write multiple lines at one time</a:t>
            </a:r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 smtClean="0"/>
              <a:t>Until you are more skilled,</a:t>
            </a:r>
            <a:br>
              <a:rPr lang="en-US" dirty="0" smtClean="0"/>
            </a:br>
            <a:r>
              <a:rPr lang="en-US" dirty="0" smtClean="0"/>
              <a:t>concentrate on writing one full line at a time!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6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way to write to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oFile</a:t>
            </a:r>
            <a:r>
              <a:rPr lang="en-US" dirty="0" smtClean="0"/>
              <a:t> = open('fileName.txt', 'w')</a:t>
            </a:r>
          </a:p>
          <a:p>
            <a:endParaRPr lang="en-US" dirty="0"/>
          </a:p>
          <a:p>
            <a:r>
              <a:rPr lang="en-US" dirty="0" smtClean="0"/>
              <a:t>print('string', file=</a:t>
            </a:r>
            <a:r>
              <a:rPr lang="en-US" dirty="0" err="1" smtClean="0"/>
              <a:t>oFile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See p. 156 (bottom)</a:t>
            </a:r>
          </a:p>
          <a:p>
            <a:pPr lvl="2"/>
            <a:endParaRPr lang="en-US" dirty="0"/>
          </a:p>
          <a:p>
            <a:r>
              <a:rPr lang="en-US" dirty="0" smtClean="0"/>
              <a:t>Similar to</a:t>
            </a:r>
            <a:br>
              <a:rPr lang="en-US" dirty="0" smtClean="0"/>
            </a:br>
            <a:r>
              <a:rPr lang="en-US" dirty="0" err="1" smtClean="0"/>
              <a:t>oFile.write</a:t>
            </a:r>
            <a:r>
              <a:rPr lang="en-US" dirty="0"/>
              <a:t> (</a:t>
            </a:r>
            <a:r>
              <a:rPr lang="en-US" dirty="0" smtClean="0"/>
              <a:t>'string')</a:t>
            </a:r>
          </a:p>
          <a:p>
            <a:pPr lvl="1"/>
            <a:endParaRPr lang="en-US" dirty="0"/>
          </a:p>
          <a:p>
            <a:r>
              <a:rPr lang="en-US" dirty="0" smtClean="0"/>
              <a:t>print function by default adds '\n'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end=</a:t>
            </a:r>
            <a:r>
              <a:rPr lang="en-US" dirty="0" smtClean="0"/>
              <a:t> default parameter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rite method does not</a:t>
            </a:r>
          </a:p>
          <a:p>
            <a:pPr lvl="2"/>
            <a:endParaRPr lang="en-US" dirty="0"/>
          </a:p>
          <a:p>
            <a:r>
              <a:rPr lang="en-US" dirty="0" smtClean="0"/>
              <a:t>print function accepts multiple strings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print(s1, s2, …, </a:t>
            </a:r>
            <a:r>
              <a:rPr lang="en-US" dirty="0" err="1" smtClean="0"/>
              <a:t>nN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Separated by default by spaces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 default parameter</a:t>
            </a:r>
          </a:p>
          <a:p>
            <a:pPr lvl="1"/>
            <a:r>
              <a:rPr lang="en-US" dirty="0" smtClean="0"/>
              <a:t>write method does ???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494745" y="1168917"/>
            <a:ext cx="3181957" cy="1823966"/>
            <a:chOff x="3521168" y="1071634"/>
            <a:chExt cx="3181957" cy="1823966"/>
          </a:xfrm>
        </p:grpSpPr>
        <p:sp>
          <p:nvSpPr>
            <p:cNvPr id="7" name="TextBox 6"/>
            <p:cNvSpPr txBox="1"/>
            <p:nvPr/>
          </p:nvSpPr>
          <p:spPr>
            <a:xfrm>
              <a:off x="4535737" y="1071634"/>
              <a:ext cx="2167388" cy="1015663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24A4A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Must refer to a file</a:t>
              </a:r>
              <a:br>
                <a:rPr lang="en-US" sz="2000" dirty="0" smtClean="0">
                  <a:latin typeface="Calibri" pitchFamily="34" charset="0"/>
                </a:rPr>
              </a:br>
              <a:r>
                <a:rPr lang="en-US" sz="2000" dirty="0" smtClean="0">
                  <a:latin typeface="Calibri" pitchFamily="34" charset="0"/>
                </a:rPr>
                <a:t>object opened for </a:t>
              </a:r>
              <a:br>
                <a:rPr lang="en-US" sz="2000" dirty="0" smtClean="0">
                  <a:latin typeface="Calibri" pitchFamily="34" charset="0"/>
                </a:rPr>
              </a:br>
              <a:r>
                <a:rPr lang="en-US" sz="2000" dirty="0" smtClean="0">
                  <a:latin typeface="Calibri" pitchFamily="34" charset="0"/>
                </a:rPr>
                <a:t>writing!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3521168" y="2087297"/>
              <a:ext cx="1014569" cy="808303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lg" len="lg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4545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the file!</a:t>
            </a:r>
          </a:p>
          <a:p>
            <a:pPr lvl="1"/>
            <a:endParaRPr lang="en-US" dirty="0"/>
          </a:p>
          <a:p>
            <a:r>
              <a:rPr lang="en-US" dirty="0" smtClean="0"/>
              <a:t>Note:– both </a:t>
            </a:r>
            <a:r>
              <a:rPr lang="en-US" i="1" dirty="0" smtClean="0"/>
              <a:t>Python</a:t>
            </a:r>
            <a:r>
              <a:rPr lang="en-US" dirty="0" smtClean="0"/>
              <a:t> and </a:t>
            </a:r>
            <a:r>
              <a:rPr lang="en-US" i="1" dirty="0" smtClean="0"/>
              <a:t>OS</a:t>
            </a:r>
            <a:r>
              <a:rPr lang="en-US" dirty="0" smtClean="0"/>
              <a:t> keep contents of file buffered in memory</a:t>
            </a:r>
          </a:p>
          <a:p>
            <a:pPr lvl="1"/>
            <a:r>
              <a:rPr lang="en-US" dirty="0" smtClean="0"/>
              <a:t>I.e., volatile memory!</a:t>
            </a:r>
          </a:p>
          <a:p>
            <a:pPr lvl="1"/>
            <a:r>
              <a:rPr lang="en-US" dirty="0" smtClean="0"/>
              <a:t>Closing flushes the buffers to disk</a:t>
            </a:r>
          </a:p>
          <a:p>
            <a:pPr lvl="1"/>
            <a:r>
              <a:rPr lang="en-US" dirty="0" smtClean="0"/>
              <a:t>Where it is stored safe from (most) failures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2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files in Python</a:t>
            </a:r>
          </a:p>
          <a:p>
            <a:pPr lvl="1"/>
            <a:endParaRPr lang="en-US" dirty="0"/>
          </a:p>
          <a:p>
            <a:r>
              <a:rPr lang="en-US" dirty="0" smtClean="0"/>
              <a:t>String methods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dirty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string.split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string.join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string.lstrip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string.rstrip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… (more on p. 140)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4"/>
            <a:ext cx="7273487" cy="7160895"/>
          </a:xfrm>
        </p:spPr>
        <p:txBody>
          <a:bodyPr>
            <a:normAutofit/>
          </a:bodyPr>
          <a:lstStyle/>
          <a:p>
            <a:r>
              <a:rPr lang="en-US" dirty="0" smtClean="0"/>
              <a:t>Simple use of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3175" lvl="1" indent="0"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= "Hello {0} {1}, you may have won ${2</a:t>
            </a:r>
            <a:r>
              <a:rPr lang="en-US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pPr marL="3175" lvl="1" indent="0">
              <a:buNone/>
            </a:pPr>
            <a:endParaRPr lang="en-US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175" lvl="1" indent="0">
              <a:buNone/>
            </a:pPr>
            <a:r>
              <a:rPr lang="en-US" sz="2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('Mr.', 'Smith', 1000</a:t>
            </a:r>
            <a:r>
              <a:rPr lang="en-US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</a:t>
            </a:r>
          </a:p>
          <a:p>
            <a:pPr marL="0" lvl="0" indent="0" algn="ctr">
              <a:buNone/>
            </a:pPr>
            <a:r>
              <a:rPr 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Mr. Smith, you may have won $1000'</a:t>
            </a:r>
          </a:p>
          <a:p>
            <a:pPr marL="3175" lvl="1" indent="0">
              <a:buNone/>
            </a:pPr>
            <a:endParaRPr lang="en-US" sz="2200" b="1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Definitions:–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Template string:–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 a string with </a:t>
            </a:r>
            <a:r>
              <a:rPr lang="en-US" i="1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replacement fields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 delimited by braces (i.e., curly brackets)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Replacement field:--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 </a:t>
            </a:r>
          </a:p>
          <a:p>
            <a:pPr marL="400004" lvl="1" indent="0" algn="ctr"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&lt;index&gt;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&lt;format-specifier&gt;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index:</a:t>
            </a:r>
            <a:r>
              <a:rPr lang="en-US" i="1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–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 position of argument to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format()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 method</a:t>
            </a:r>
          </a:p>
          <a:p>
            <a:pPr lvl="2"/>
            <a:r>
              <a:rPr lang="en-US" i="1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Empty index means “Use the next argument in order”</a:t>
            </a:r>
          </a:p>
          <a:p>
            <a:pPr lvl="2"/>
            <a:endParaRPr lang="en-US" i="1" dirty="0">
              <a:solidFill>
                <a:srgbClr val="000000"/>
              </a:solidFill>
              <a:latin typeface="+mn-lt"/>
              <a:cs typeface="Courier New" panose="02070309020205020404" pitchFamily="49" charset="0"/>
            </a:endParaRPr>
          </a:p>
          <a:p>
            <a:pPr marL="300003" lvl="1" indent="-300003">
              <a:spcBef>
                <a:spcPct val="20000"/>
              </a:spcBef>
              <a:buSzPct val="60000"/>
              <a:buFont typeface="Wingdings 2" pitchFamily="18" charset="2"/>
              <a:buChar char="¢"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Meaning:–</a:t>
            </a:r>
          </a:p>
          <a:p>
            <a:pPr marL="650007" lvl="2" indent="-300003">
              <a:spcBef>
                <a:spcPct val="20000"/>
              </a:spcBef>
              <a:buSzPct val="60000"/>
              <a:buFont typeface="Wingdings 2" pitchFamily="18" charset="2"/>
              <a:buChar char="¢"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Make and return a copy of </a:t>
            </a:r>
            <a:r>
              <a:rPr lang="en-US" sz="2000" b="1" i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template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string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 in which each </a:t>
            </a:r>
            <a:r>
              <a:rPr lang="en-US" sz="2000" b="1" i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replacement field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 is replaced by the value of the argument numbered by </a:t>
            </a:r>
            <a:r>
              <a:rPr lang="en-US" sz="2000" b="1" i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index …</a:t>
            </a:r>
            <a:endParaRPr lang="en-US" sz="2000" b="1" dirty="0" smtClean="0">
              <a:solidFill>
                <a:srgbClr val="000000"/>
              </a:solidFill>
              <a:latin typeface="+mn-lt"/>
              <a:ea typeface="+mn-ea"/>
              <a:cs typeface="Courier New" panose="02070309020205020404" pitchFamily="49" charset="0"/>
            </a:endParaRPr>
          </a:p>
          <a:p>
            <a:pPr marL="650007" lvl="2" indent="-300003">
              <a:spcBef>
                <a:spcPct val="20000"/>
              </a:spcBef>
              <a:buSzPct val="60000"/>
              <a:buFont typeface="Wingdings 2" pitchFamily="18" charset="2"/>
              <a:buChar char="¢"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… formatted according to the </a:t>
            </a:r>
            <a:r>
              <a:rPr lang="en-US" sz="2000" b="1" i="1" dirty="0" smtClean="0">
                <a:solidFill>
                  <a:srgbClr val="000000"/>
                </a:solidFill>
                <a:latin typeface="+mn-lt"/>
                <a:ea typeface="+mn-ea"/>
                <a:cs typeface="Courier New" panose="02070309020205020404" pitchFamily="49" charset="0"/>
              </a:rPr>
              <a:t>format-specifier</a:t>
            </a:r>
            <a:endParaRPr lang="en-US" sz="2000" b="1" dirty="0">
              <a:solidFill>
                <a:srgbClr val="000000"/>
              </a:solidFill>
              <a:latin typeface="+mn-lt"/>
              <a:ea typeface="+mn-ea"/>
              <a:cs typeface="Courier New" panose="02070309020205020404" pitchFamily="49" charset="0"/>
            </a:endParaRPr>
          </a:p>
          <a:p>
            <a:pPr marL="3175" lvl="1" indent="0">
              <a:buNone/>
            </a:pP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+mn-lt"/>
              <a:cs typeface="Courier New" panose="02070309020205020404" pitchFamily="49" charset="0"/>
            </a:endParaRPr>
          </a:p>
          <a:p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38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5"/>
            <a:ext cx="6707215" cy="6960870"/>
          </a:xfrm>
        </p:spPr>
        <p:txBody>
          <a:bodyPr/>
          <a:lstStyle/>
          <a:p>
            <a:r>
              <a:rPr lang="en-US" dirty="0" smtClean="0"/>
              <a:t>The following are equivalent:–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"{0}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{1}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{2}"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(pi,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(2),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</a:t>
            </a:r>
          </a:p>
          <a:p>
            <a:pPr marL="0" indent="0" algn="ctr">
              <a:buNone/>
            </a:pPr>
            <a:r>
              <a:rPr lang="en-US" dirty="0" smtClean="0"/>
              <a:t>and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"{0}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{1}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}".format(pi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(2),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Reason:–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format()</a:t>
            </a:r>
            <a:r>
              <a:rPr lang="en-US" dirty="0" smtClean="0"/>
              <a:t> method can apply to </a:t>
            </a:r>
            <a:r>
              <a:rPr lang="en-US" i="1" dirty="0" smtClean="0"/>
              <a:t>any</a:t>
            </a:r>
            <a:r>
              <a:rPr lang="en-US" dirty="0" smtClean="0"/>
              <a:t> string, constant or variable!</a:t>
            </a:r>
          </a:p>
          <a:p>
            <a:pPr lvl="1"/>
            <a:r>
              <a:rPr lang="en-US" dirty="0" smtClean="0"/>
              <a:t>Second version used heavily in textbook §5.8.2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4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specifiers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160895"/>
          </a:xfrm>
        </p:spPr>
        <p:txBody>
          <a:bodyPr/>
          <a:lstStyle/>
          <a:p>
            <a:r>
              <a:rPr lang="en-US" dirty="0" smtClean="0"/>
              <a:t>An entire sub-language</a:t>
            </a:r>
          </a:p>
          <a:p>
            <a:pPr lvl="2"/>
            <a:endParaRPr lang="en-US" dirty="0"/>
          </a:p>
          <a:p>
            <a:r>
              <a:rPr lang="en-US" dirty="0" smtClean="0"/>
              <a:t>Examples:–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{0}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No format for argument </a:t>
            </a:r>
            <a:r>
              <a:rPr lang="en-US" i="1" dirty="0" smtClean="0"/>
              <a:t>0</a:t>
            </a:r>
            <a:r>
              <a:rPr lang="en-US" dirty="0" smtClean="0"/>
              <a:t> specified</a:t>
            </a:r>
          </a:p>
          <a:p>
            <a:pPr lvl="1"/>
            <a:r>
              <a:rPr lang="en-US" dirty="0" smtClean="0"/>
              <a:t>Use default formatting for that type</a:t>
            </a:r>
          </a:p>
          <a:p>
            <a:pPr lvl="1"/>
            <a:r>
              <a:rPr lang="en-US" dirty="0" smtClean="0"/>
              <a:t>Take as much space as needed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{2:5}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Format argument </a:t>
            </a:r>
            <a:r>
              <a:rPr lang="en-US" i="1" dirty="0" smtClean="0"/>
              <a:t>2 </a:t>
            </a:r>
            <a:r>
              <a:rPr lang="en-US" dirty="0" smtClean="0"/>
              <a:t>to take at least 5 spaces</a:t>
            </a:r>
          </a:p>
          <a:p>
            <a:pPr lvl="2"/>
            <a:r>
              <a:rPr lang="en-US" dirty="0" smtClean="0"/>
              <a:t>(More if needed)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{1:7.5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dirty="0"/>
              <a:t>Format argument </a:t>
            </a:r>
            <a:r>
              <a:rPr lang="en-US" i="1" dirty="0" smtClean="0"/>
              <a:t>1 </a:t>
            </a:r>
            <a:r>
              <a:rPr lang="en-US" dirty="0"/>
              <a:t>to take at least </a:t>
            </a:r>
            <a:r>
              <a:rPr lang="en-US" dirty="0" smtClean="0"/>
              <a:t>7 spaces with five </a:t>
            </a:r>
            <a:r>
              <a:rPr lang="en-US" u="sng" dirty="0" smtClean="0"/>
              <a:t>total</a:t>
            </a:r>
            <a:r>
              <a:rPr lang="en-US" dirty="0" smtClean="0"/>
              <a:t> </a:t>
            </a:r>
            <a:r>
              <a:rPr lang="en-US" u="sng" dirty="0" smtClean="0"/>
              <a:t>digits</a:t>
            </a:r>
            <a:r>
              <a:rPr lang="en-US" dirty="0" smtClean="0"/>
              <a:t> of precision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1:7.5f}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Format argument </a:t>
            </a:r>
            <a:r>
              <a:rPr lang="en-US" i="1" dirty="0"/>
              <a:t>1 </a:t>
            </a:r>
            <a:r>
              <a:rPr lang="en-US" dirty="0"/>
              <a:t>to take at least 7 spaces with five </a:t>
            </a:r>
            <a:r>
              <a:rPr lang="en-US" dirty="0" smtClean="0"/>
              <a:t>decimal digits </a:t>
            </a:r>
            <a:r>
              <a:rPr lang="en-US" i="1" u="sng" dirty="0" smtClean="0"/>
              <a:t>after</a:t>
            </a:r>
            <a:r>
              <a:rPr lang="en-US" i="1" dirty="0" smtClean="0"/>
              <a:t> </a:t>
            </a:r>
            <a:r>
              <a:rPr lang="en-US" dirty="0" smtClean="0"/>
              <a:t>decimal point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2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specifiers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line up numbers?</a:t>
            </a:r>
          </a:p>
          <a:p>
            <a:pPr marL="400004" lvl="1" indent="0">
              <a:buNone/>
            </a:pP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won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wreaths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you’ve</a:t>
            </a:r>
          </a:p>
          <a:p>
            <a:pPr marL="400004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113 Distinct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"{0:&gt;5} {1}"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Argument </a:t>
            </a:r>
            <a:r>
              <a:rPr lang="en-US" i="1" dirty="0" smtClean="0"/>
              <a:t>0</a:t>
            </a:r>
            <a:r>
              <a:rPr lang="en-US" dirty="0" smtClean="0"/>
              <a:t> in five spaces, right justified</a:t>
            </a:r>
          </a:p>
          <a:p>
            <a:pPr lvl="1"/>
            <a:r>
              <a:rPr lang="en-US" dirty="0" smtClean="0"/>
              <a:t>Argument </a:t>
            </a:r>
            <a:r>
              <a:rPr lang="en-US" i="1" dirty="0" smtClean="0"/>
              <a:t>1</a:t>
            </a:r>
            <a:r>
              <a:rPr lang="en-US" dirty="0"/>
              <a:t> </a:t>
            </a:r>
            <a:r>
              <a:rPr lang="en-US" dirty="0" smtClean="0"/>
              <a:t>with default formatting (a string!)</a:t>
            </a:r>
          </a:p>
          <a:p>
            <a:pPr lvl="2"/>
            <a:endParaRPr lang="en-US" dirty="0"/>
          </a:p>
          <a:p>
            <a:r>
              <a:rPr lang="en-US" dirty="0" smtClean="0"/>
              <a:t>Left justifying, centering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{:&lt;5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}.format(…)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{:^5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r>
              <a:rPr lang="en-US" dirty="0" smtClean="0"/>
              <a:t>Aligning decimal points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"{:8.4f}".format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8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2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files in Python</a:t>
            </a:r>
          </a:p>
          <a:p>
            <a:pPr lvl="1"/>
            <a:endParaRPr lang="en-US" dirty="0"/>
          </a:p>
          <a:p>
            <a:r>
              <a:rPr lang="en-US" dirty="0" smtClean="0"/>
              <a:t>String methods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1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p. 140, Table 5.2</a:t>
            </a:r>
          </a:p>
          <a:p>
            <a:pPr lvl="1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(chars)</a:t>
            </a:r>
          </a:p>
          <a:p>
            <a:pPr lvl="1"/>
            <a:r>
              <a:rPr lang="en-US" dirty="0" smtClean="0"/>
              <a:t>Split into substrings</a:t>
            </a:r>
          </a:p>
          <a:p>
            <a:pPr lvl="1"/>
            <a:r>
              <a:rPr lang="en-US" dirty="0" smtClean="0"/>
              <a:t>Any character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chars</a:t>
            </a:r>
            <a:r>
              <a:rPr lang="en-US" dirty="0" smtClean="0"/>
              <a:t> delimits a split</a:t>
            </a:r>
          </a:p>
          <a:p>
            <a:pPr lvl="2"/>
            <a:r>
              <a:rPr lang="en-US" dirty="0" smtClean="0"/>
              <a:t>Defaults to “white space” — i.e., tabs, spaces, newlines, etc.</a:t>
            </a:r>
          </a:p>
          <a:p>
            <a:pPr lvl="1"/>
            <a:r>
              <a:rPr lang="en-US" dirty="0" smtClean="0"/>
              <a:t>Returns list of strings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string.strip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(chars)</a:t>
            </a:r>
          </a:p>
          <a:p>
            <a:pPr lvl="1"/>
            <a:r>
              <a:rPr lang="en-US" dirty="0" smtClean="0"/>
              <a:t>Remove any sequence of characters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chars</a:t>
            </a:r>
            <a:r>
              <a:rPr lang="en-US" dirty="0" smtClean="0"/>
              <a:t> from beginning or end of string</a:t>
            </a:r>
          </a:p>
          <a:p>
            <a:pPr lvl="1"/>
            <a:r>
              <a:rPr lang="en-US" dirty="0" smtClean="0"/>
              <a:t>Returns a new string</a:t>
            </a:r>
          </a:p>
          <a:p>
            <a:pPr lvl="2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string.lstrip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(chars)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string.rstrip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Remove any sequence of characters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chars</a:t>
            </a:r>
            <a:r>
              <a:rPr lang="en-US" dirty="0"/>
              <a:t> from beginning </a:t>
            </a:r>
            <a:r>
              <a:rPr lang="en-US" dirty="0" smtClean="0"/>
              <a:t>OR end </a:t>
            </a:r>
            <a:r>
              <a:rPr lang="en-US" dirty="0"/>
              <a:t>of </a:t>
            </a:r>
            <a:r>
              <a:rPr lang="en-US" dirty="0" smtClean="0"/>
              <a:t>string</a:t>
            </a:r>
          </a:p>
          <a:p>
            <a:pPr lvl="1"/>
            <a:r>
              <a:rPr lang="en-US" dirty="0"/>
              <a:t>Returns a new </a:t>
            </a:r>
            <a:r>
              <a:rPr lang="en-US" dirty="0" smtClean="0"/>
              <a:t>string</a:t>
            </a:r>
            <a:endParaRPr lang="en-US" dirty="0"/>
          </a:p>
          <a:p>
            <a:pPr marL="800009" lvl="2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2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tidbits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Lists the current directory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Lists the directory found 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os.getcwd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Gets the current working directory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os.chdir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Changes the current working directory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2"/>
            <a:endParaRPr lang="en-US" dirty="0" smtClean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Creates a new directory with name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1"/>
            <a:r>
              <a:rPr lang="en-US" dirty="0" smtClean="0"/>
              <a:t>Absolute or relative to current working directory</a:t>
            </a:r>
          </a:p>
          <a:p>
            <a:pPr lvl="2"/>
            <a:endParaRPr lang="en-US" dirty="0"/>
          </a:p>
          <a:p>
            <a:r>
              <a:rPr lang="en-US" dirty="0" smtClean="0"/>
              <a:t>Lots of other tidbits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menu items in </a:t>
            </a:r>
            <a:r>
              <a:rPr lang="en-US" i="1" dirty="0" smtClean="0"/>
              <a:t>IDLE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browser</a:t>
            </a:r>
          </a:p>
          <a:p>
            <a:pPr lvl="1"/>
            <a:r>
              <a:rPr lang="en-US" dirty="0" smtClean="0"/>
              <a:t>Shows the various directories that </a:t>
            </a:r>
            <a:r>
              <a:rPr lang="en-US" i="1" dirty="0" smtClean="0"/>
              <a:t>Python</a:t>
            </a:r>
            <a:r>
              <a:rPr lang="en-US" dirty="0" smtClean="0"/>
              <a:t> searches to find modules, etc.</a:t>
            </a:r>
          </a:p>
          <a:p>
            <a:pPr lvl="1"/>
            <a:r>
              <a:rPr lang="en-US" dirty="0" smtClean="0"/>
              <a:t>Listed in order of search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See example</a:t>
            </a:r>
          </a:p>
          <a:p>
            <a:pPr lvl="2"/>
            <a:endParaRPr lang="en-US" dirty="0"/>
          </a:p>
          <a:p>
            <a:r>
              <a:rPr lang="en-US" dirty="0" smtClean="0"/>
              <a:t>Class browser</a:t>
            </a:r>
          </a:p>
          <a:p>
            <a:pPr lvl="1"/>
            <a:r>
              <a:rPr lang="en-US" dirty="0" smtClean="0"/>
              <a:t>Shows the classes and functions defined in current module</a:t>
            </a:r>
          </a:p>
          <a:p>
            <a:pPr lvl="1"/>
            <a:r>
              <a:rPr lang="en-US" dirty="0" smtClean="0"/>
              <a:t>Click to get to definition</a:t>
            </a:r>
          </a:p>
          <a:p>
            <a:pPr lvl="2"/>
            <a:endParaRPr lang="en-US" dirty="0"/>
          </a:p>
          <a:p>
            <a:r>
              <a:rPr lang="en-US" dirty="0" smtClean="0"/>
              <a:t>Open Module …</a:t>
            </a:r>
          </a:p>
          <a:p>
            <a:pPr lvl="1"/>
            <a:r>
              <a:rPr lang="en-US" dirty="0" smtClean="0"/>
              <a:t>Tries to find and open the module by searching the </a:t>
            </a:r>
            <a:r>
              <a:rPr lang="en-US" i="1" dirty="0" smtClean="0"/>
              <a:t>path</a:t>
            </a:r>
          </a:p>
          <a:p>
            <a:pPr lvl="1"/>
            <a:r>
              <a:rPr lang="en-US" dirty="0" smtClean="0"/>
              <a:t>Opens </a:t>
            </a:r>
            <a:r>
              <a:rPr lang="en-US" i="1" dirty="0" smtClean="0"/>
              <a:t>Python</a:t>
            </a:r>
            <a:r>
              <a:rPr lang="en-US" dirty="0" smtClean="0"/>
              <a:t> modules but not built-in internal modules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—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(potentially) large amount of information that lives a (potentially) very long time</a:t>
            </a:r>
          </a:p>
          <a:p>
            <a:pPr lvl="1"/>
            <a:endParaRPr lang="en-US" dirty="0"/>
          </a:p>
          <a:p>
            <a:r>
              <a:rPr lang="en-US" dirty="0" smtClean="0"/>
              <a:t>May be (much) larger than the amount of RAM in your computer</a:t>
            </a:r>
          </a:p>
          <a:p>
            <a:pPr lvl="1"/>
            <a:endParaRPr lang="en-US" dirty="0"/>
          </a:p>
          <a:p>
            <a:r>
              <a:rPr lang="en-US" dirty="0" smtClean="0"/>
              <a:t>(Usually) expected to outlive the running of your program</a:t>
            </a:r>
          </a:p>
          <a:p>
            <a:r>
              <a:rPr lang="en-US" dirty="0" smtClean="0"/>
              <a:t>(May be) expected to outlive the computer itself!</a:t>
            </a:r>
          </a:p>
          <a:p>
            <a:pPr lvl="1"/>
            <a:endParaRPr lang="en-US" dirty="0"/>
          </a:p>
          <a:p>
            <a:r>
              <a:rPr lang="en-US" dirty="0" smtClean="0"/>
              <a:t>Stored on</a:t>
            </a:r>
          </a:p>
          <a:p>
            <a:pPr lvl="1"/>
            <a:r>
              <a:rPr lang="en-US" dirty="0" smtClean="0"/>
              <a:t>Hard drive</a:t>
            </a:r>
          </a:p>
          <a:p>
            <a:pPr lvl="1"/>
            <a:r>
              <a:rPr lang="en-US" dirty="0" smtClean="0"/>
              <a:t>Flash drive</a:t>
            </a:r>
          </a:p>
          <a:p>
            <a:pPr lvl="1"/>
            <a:r>
              <a:rPr lang="en-US" dirty="0" smtClean="0"/>
              <a:t>Spread out across multiple disks</a:t>
            </a:r>
          </a:p>
          <a:p>
            <a:pPr lvl="1"/>
            <a:r>
              <a:rPr lang="en-US" dirty="0" smtClean="0"/>
              <a:t>Somewhere in the “cloud”</a:t>
            </a:r>
          </a:p>
          <a:p>
            <a:pPr lvl="1"/>
            <a:r>
              <a:rPr lang="en-US" dirty="0" smtClean="0"/>
              <a:t>On some other medium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7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(Usually) stored as a sequence of </a:t>
            </a:r>
            <a:r>
              <a:rPr lang="en-US" i="1" dirty="0" smtClean="0"/>
              <a:t>bytes</a:t>
            </a:r>
            <a:endParaRPr lang="en-US" dirty="0"/>
          </a:p>
          <a:p>
            <a:pPr lvl="1"/>
            <a:r>
              <a:rPr lang="en-US" i="1" dirty="0" smtClean="0"/>
              <a:t>Byte:</a:t>
            </a:r>
            <a:r>
              <a:rPr lang="en-US" dirty="0" smtClean="0"/>
              <a:t> an 8-bit character</a:t>
            </a:r>
          </a:p>
          <a:p>
            <a:pPr lvl="1"/>
            <a:r>
              <a:rPr lang="en-US" dirty="0" smtClean="0"/>
              <a:t>The standard unit of storage since 1964</a:t>
            </a:r>
          </a:p>
          <a:p>
            <a:pPr lvl="1"/>
            <a:r>
              <a:rPr lang="en-US" dirty="0" smtClean="0"/>
              <a:t>Other data types built up from sequences of bytes</a:t>
            </a:r>
          </a:p>
          <a:p>
            <a:pPr lvl="1"/>
            <a:endParaRPr lang="en-US" dirty="0"/>
          </a:p>
          <a:p>
            <a:r>
              <a:rPr lang="en-US" dirty="0" smtClean="0"/>
              <a:t>Organization of data within file defined by application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Numerical data</a:t>
            </a:r>
          </a:p>
          <a:p>
            <a:pPr lvl="1"/>
            <a:r>
              <a:rPr lang="en-US" dirty="0" smtClean="0"/>
              <a:t>Big databases</a:t>
            </a:r>
          </a:p>
          <a:p>
            <a:pPr lvl="1"/>
            <a:r>
              <a:rPr lang="en-US" dirty="0" smtClean="0"/>
              <a:t>Program code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Directory (a.k.a. folder) — special kind of file containing list of names and locations of other files</a:t>
            </a:r>
          </a:p>
          <a:p>
            <a:pPr lvl="2"/>
            <a:r>
              <a:rPr lang="en-US" dirty="0" smtClean="0"/>
              <a:t>Owned and maintained by operating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237095"/>
          </a:xfrm>
        </p:spPr>
        <p:txBody>
          <a:bodyPr>
            <a:normAutofit/>
          </a:bodyPr>
          <a:lstStyle/>
          <a:p>
            <a:r>
              <a:rPr lang="en-US" dirty="0" smtClean="0"/>
              <a:t>Must be </a:t>
            </a:r>
            <a:r>
              <a:rPr lang="en-US" i="1" dirty="0" smtClean="0"/>
              <a:t>Opened</a:t>
            </a:r>
            <a:r>
              <a:rPr lang="en-US" dirty="0" smtClean="0"/>
              <a:t> before use</a:t>
            </a:r>
          </a:p>
          <a:p>
            <a:pPr lvl="1"/>
            <a:r>
              <a:rPr lang="en-US" dirty="0" smtClean="0"/>
              <a:t>Tells OS to make file ready for access</a:t>
            </a:r>
          </a:p>
          <a:p>
            <a:pPr lvl="2"/>
            <a:endParaRPr lang="en-US" dirty="0"/>
          </a:p>
          <a:p>
            <a:r>
              <a:rPr lang="en-US" dirty="0" smtClean="0"/>
              <a:t>Must be </a:t>
            </a:r>
            <a:r>
              <a:rPr lang="en-US" i="1" dirty="0" smtClean="0"/>
              <a:t>Closed</a:t>
            </a:r>
            <a:r>
              <a:rPr lang="en-US" dirty="0" smtClean="0"/>
              <a:t> when finished</a:t>
            </a:r>
          </a:p>
          <a:p>
            <a:pPr lvl="1"/>
            <a:r>
              <a:rPr lang="en-US" dirty="0" smtClean="0"/>
              <a:t>Tells OS to “put the file away”</a:t>
            </a:r>
          </a:p>
          <a:p>
            <a:pPr lvl="1"/>
            <a:r>
              <a:rPr lang="en-US" dirty="0" smtClean="0"/>
              <a:t>Make it safe for long term storage</a:t>
            </a:r>
          </a:p>
          <a:p>
            <a:pPr lvl="2"/>
            <a:endParaRPr lang="en-US" dirty="0"/>
          </a:p>
          <a:p>
            <a:r>
              <a:rPr lang="en-US" dirty="0" smtClean="0"/>
              <a:t>Note: Most operating systems automatically close files that are still open when program exits</a:t>
            </a:r>
          </a:p>
          <a:p>
            <a:pPr marL="0" indent="0" algn="ctr">
              <a:buNone/>
            </a:pPr>
            <a:r>
              <a:rPr lang="en-US" sz="2800" dirty="0" smtClean="0"/>
              <a:t>Don’t depend on this!</a:t>
            </a:r>
          </a:p>
          <a:p>
            <a:r>
              <a:rPr lang="en-US" dirty="0" smtClean="0"/>
              <a:t>Stale data may live in volatile memory for long time</a:t>
            </a:r>
          </a:p>
          <a:p>
            <a:pPr lvl="1"/>
            <a:r>
              <a:rPr lang="en-US" dirty="0" smtClean="0"/>
              <a:t>Where it can become corrupted …</a:t>
            </a:r>
          </a:p>
          <a:p>
            <a:pPr lvl="1"/>
            <a:r>
              <a:rPr lang="en-US" dirty="0" smtClean="0"/>
              <a:t>… or forgotten …</a:t>
            </a:r>
          </a:p>
          <a:p>
            <a:pPr lvl="1"/>
            <a:r>
              <a:rPr lang="en-US" dirty="0" smtClean="0"/>
              <a:t>… or lost</a:t>
            </a:r>
          </a:p>
          <a:p>
            <a:pPr lvl="1"/>
            <a:r>
              <a:rPr lang="en-US" dirty="0" smtClean="0"/>
              <a:t>… before OS gets around to writing to disk!</a:t>
            </a:r>
          </a:p>
          <a:p>
            <a:pPr marL="0" indent="0" algn="ctr">
              <a:buNone/>
            </a:pPr>
            <a:r>
              <a:rPr lang="en-US" dirty="0" smtClean="0"/>
              <a:t>Remember to close your files before</a:t>
            </a:r>
            <a:br>
              <a:rPr lang="en-US" dirty="0" smtClean="0"/>
            </a:br>
            <a:r>
              <a:rPr lang="en-US" dirty="0" smtClean="0"/>
              <a:t>exiting your program!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4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Gets a file ready for use</a:t>
            </a:r>
          </a:p>
          <a:p>
            <a:pPr lvl="1"/>
            <a:r>
              <a:rPr lang="en-US" dirty="0" smtClean="0"/>
              <a:t>OS sets up internal tables</a:t>
            </a:r>
          </a:p>
          <a:p>
            <a:pPr lvl="1"/>
            <a:r>
              <a:rPr lang="en-US" dirty="0" smtClean="0"/>
              <a:t>May fetch copy off remote disk</a:t>
            </a:r>
          </a:p>
          <a:p>
            <a:pPr lvl="1"/>
            <a:r>
              <a:rPr lang="en-US" dirty="0" smtClean="0"/>
              <a:t>Validates protection,</a:t>
            </a:r>
          </a:p>
          <a:p>
            <a:pPr lvl="1"/>
            <a:r>
              <a:rPr lang="en-US" dirty="0" smtClean="0"/>
              <a:t>Etc.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= open(filename, mode)</a:t>
            </a:r>
          </a:p>
          <a:p>
            <a:r>
              <a:rPr lang="en-US" dirty="0" smtClean="0"/>
              <a:t>Built-in function</a:t>
            </a:r>
          </a:p>
          <a:p>
            <a:r>
              <a:rPr lang="en-US" dirty="0" smtClean="0"/>
              <a:t>Filename</a:t>
            </a:r>
          </a:p>
          <a:p>
            <a:pPr lvl="1"/>
            <a:r>
              <a:rPr lang="en-US" dirty="0" smtClean="0"/>
              <a:t>String of text</a:t>
            </a:r>
          </a:p>
          <a:p>
            <a:pPr lvl="1"/>
            <a:r>
              <a:rPr lang="en-US" dirty="0" smtClean="0"/>
              <a:t>Name of the file (as seen in directory), with extension</a:t>
            </a:r>
          </a:p>
          <a:p>
            <a:pPr lvl="1"/>
            <a:r>
              <a:rPr lang="en-US" dirty="0" smtClean="0"/>
              <a:t>Possibly including directory “path”</a:t>
            </a:r>
          </a:p>
          <a:p>
            <a:pPr lvl="1"/>
            <a:endParaRPr lang="en-US" dirty="0"/>
          </a:p>
          <a:p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'r' – 	read (default)</a:t>
            </a:r>
          </a:p>
          <a:p>
            <a:pPr lvl="1"/>
            <a:r>
              <a:rPr lang="en-US" dirty="0" smtClean="0"/>
              <a:t>'w' –	write (truncate to zero length)</a:t>
            </a:r>
          </a:p>
          <a:p>
            <a:pPr lvl="1"/>
            <a:r>
              <a:rPr lang="en-US" dirty="0" smtClean="0"/>
              <a:t>'a' – 	append</a:t>
            </a:r>
          </a:p>
          <a:p>
            <a:pPr lvl="1"/>
            <a:r>
              <a:rPr lang="en-US" dirty="0" smtClean="0"/>
              <a:t>… (other modes — see </a:t>
            </a:r>
            <a:r>
              <a:rPr lang="en-US" i="1" dirty="0" smtClean="0"/>
              <a:t>Python</a:t>
            </a:r>
            <a:r>
              <a:rPr lang="en-US" dirty="0" smtClean="0"/>
              <a:t> documentation)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43418" y="349999"/>
            <a:ext cx="3438634" cy="1502976"/>
          </a:xfrm>
          <a:prstGeom prst="rect">
            <a:avLst/>
          </a:prstGeom>
          <a:solidFill>
            <a:srgbClr val="F0C2C2"/>
          </a:solidFill>
          <a:ln>
            <a:solidFill>
              <a:srgbClr val="D45050"/>
            </a:solidFill>
          </a:ln>
        </p:spPr>
        <p:txBody>
          <a:bodyPr wrap="none" lIns="12700" tIns="12700" rIns="12700" bIns="12700" rtlCol="0">
            <a:spAutoFit/>
          </a:bodyPr>
          <a:lstStyle/>
          <a:p>
            <a:pPr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400" dirty="0" smtClean="0">
                <a:latin typeface="Calibri" pitchFamily="34" charset="0"/>
              </a:rPr>
              <a:t>Three other modes:–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b="0" dirty="0" smtClean="0">
                <a:latin typeface="Calibri" pitchFamily="34" charset="0"/>
              </a:rPr>
              <a:t>'t' – text mode (default)</a:t>
            </a:r>
            <a:br>
              <a:rPr lang="en-US" sz="2400" b="0" dirty="0" smtClean="0">
                <a:latin typeface="Calibri" pitchFamily="34" charset="0"/>
              </a:rPr>
            </a:br>
            <a:r>
              <a:rPr lang="en-US" sz="2400" b="0" dirty="0">
                <a:latin typeface="Calibri" pitchFamily="34" charset="0"/>
              </a:rPr>
              <a:t>	</a:t>
            </a:r>
            <a:r>
              <a:rPr lang="en-US" sz="2400" b="0" dirty="0" smtClean="0">
                <a:latin typeface="Calibri" pitchFamily="34" charset="0"/>
              </a:rPr>
              <a:t>'b' </a:t>
            </a:r>
            <a:r>
              <a:rPr lang="en-US" sz="2400" b="0" dirty="0">
                <a:latin typeface="Calibri" pitchFamily="34" charset="0"/>
              </a:rPr>
              <a:t>– </a:t>
            </a:r>
            <a:r>
              <a:rPr lang="en-US" sz="2400" b="0" dirty="0" smtClean="0">
                <a:latin typeface="Calibri" pitchFamily="34" charset="0"/>
              </a:rPr>
              <a:t>binary</a:t>
            </a:r>
            <a:br>
              <a:rPr lang="en-US" sz="2400" b="0" dirty="0" smtClean="0">
                <a:latin typeface="Calibri" pitchFamily="34" charset="0"/>
              </a:rPr>
            </a:br>
            <a:r>
              <a:rPr lang="en-US" sz="2400" b="0" dirty="0" smtClean="0">
                <a:latin typeface="Calibri" pitchFamily="34" charset="0"/>
              </a:rPr>
              <a:t>	'+' </a:t>
            </a:r>
            <a:r>
              <a:rPr lang="en-US" sz="2400" b="0" dirty="0">
                <a:latin typeface="Calibri" pitchFamily="34" charset="0"/>
              </a:rPr>
              <a:t>– </a:t>
            </a:r>
            <a:r>
              <a:rPr lang="en-US" sz="2400" b="0" dirty="0" smtClean="0">
                <a:latin typeface="Calibri" pitchFamily="34" charset="0"/>
              </a:rPr>
              <a:t>update in place</a:t>
            </a:r>
            <a:endParaRPr lang="en-US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File method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Closes the file</a:t>
            </a:r>
          </a:p>
          <a:p>
            <a:pPr lvl="1"/>
            <a:r>
              <a:rPr lang="en-US" dirty="0"/>
              <a:t>Clears internal buffers</a:t>
            </a:r>
          </a:p>
          <a:p>
            <a:pPr lvl="1"/>
            <a:r>
              <a:rPr lang="en-US" dirty="0" smtClean="0"/>
              <a:t>I.e., puts it away safely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forget to do this in your program!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enalty for forgetting!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= open(filename, mode)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f.read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	Reads </a:t>
            </a:r>
            <a:r>
              <a:rPr lang="en-US" i="1" dirty="0" smtClean="0"/>
              <a:t>entire</a:t>
            </a:r>
            <a:r>
              <a:rPr lang="en-US" dirty="0" smtClean="0"/>
              <a:t> remaining contents of file into one (potentially humungous) string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Line endings represented by '\n' characters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“Remaining” means from where we left off reading most recently to end of file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f.read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	Reads </a:t>
            </a:r>
            <a:r>
              <a:rPr lang="en-US" i="1" dirty="0" smtClean="0"/>
              <a:t>n </a:t>
            </a:r>
            <a:r>
              <a:rPr lang="en-US" dirty="0" smtClean="0"/>
              <a:t>characters from the file.</a:t>
            </a: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f.readline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	</a:t>
            </a:r>
            <a:r>
              <a:rPr lang="en-US" dirty="0" smtClean="0"/>
              <a:t>Reads one line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Including </a:t>
            </a:r>
            <a:r>
              <a:rPr lang="en-US" dirty="0"/>
              <a:t>'\n' </a:t>
            </a:r>
            <a:r>
              <a:rPr lang="en-US" dirty="0" smtClean="0"/>
              <a:t>character (a.k.a. </a:t>
            </a:r>
            <a:r>
              <a:rPr lang="en-US" i="1" dirty="0" smtClean="0"/>
              <a:t>newline </a:t>
            </a:r>
            <a:r>
              <a:rPr lang="en-US" dirty="0" smtClean="0"/>
              <a:t>character)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Returns line as a string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f.readlines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	Reads </a:t>
            </a:r>
            <a:r>
              <a:rPr lang="en-US" dirty="0" smtClean="0"/>
              <a:t>all </a:t>
            </a:r>
            <a:r>
              <a:rPr lang="en-US" dirty="0" smtClean="0"/>
              <a:t>remaining lines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 smtClean="0"/>
              <a:t>Returns a list of strings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Each representing one line — as from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9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thru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 = open(</a:t>
            </a:r>
            <a:r>
              <a:rPr lang="en-US" dirty="0" err="1" smtClean="0"/>
              <a:t>fileName</a:t>
            </a:r>
            <a:r>
              <a:rPr lang="en-US" dirty="0" smtClean="0"/>
              <a:t>, ‘r’)</a:t>
            </a:r>
          </a:p>
          <a:p>
            <a:pPr lvl="1"/>
            <a:endParaRPr lang="en-US" dirty="0"/>
          </a:p>
          <a:p>
            <a:r>
              <a:rPr lang="en-US" dirty="0" smtClean="0"/>
              <a:t>for line in F:</a:t>
            </a:r>
            <a:br>
              <a:rPr lang="en-US" dirty="0" smtClean="0"/>
            </a:br>
            <a:r>
              <a:rPr lang="en-US" dirty="0" smtClean="0"/>
              <a:t>		# line is a string ending </a:t>
            </a:r>
            <a:r>
              <a:rPr lang="en-US" dirty="0"/>
              <a:t>with '\n'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# do something with this line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print(line)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print(line[:-1])	#without trailing </a:t>
            </a:r>
            <a:r>
              <a:rPr lang="en-US" dirty="0"/>
              <a:t>'\</a:t>
            </a:r>
            <a:r>
              <a:rPr lang="en-US" dirty="0" smtClean="0"/>
              <a:t>n'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376</TotalTime>
  <Words>1249</Words>
  <Application>Microsoft Office PowerPoint</Application>
  <PresentationFormat>Custom</PresentationFormat>
  <Paragraphs>381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PortraitTemplate</vt:lpstr>
      <vt:lpstr>Files, Format method, and Other Useful Stuff</vt:lpstr>
      <vt:lpstr>Today</vt:lpstr>
      <vt:lpstr>Definition — File</vt:lpstr>
      <vt:lpstr>Files (continued)</vt:lpstr>
      <vt:lpstr>Using Files</vt:lpstr>
      <vt:lpstr>Open</vt:lpstr>
      <vt:lpstr>Close</vt:lpstr>
      <vt:lpstr>Reading from text files</vt:lpstr>
      <vt:lpstr>Iterating thru a file</vt:lpstr>
      <vt:lpstr>Writing to a file</vt:lpstr>
      <vt:lpstr>Alternative way to write to file</vt:lpstr>
      <vt:lpstr>What next?</vt:lpstr>
      <vt:lpstr>Questions?</vt:lpstr>
      <vt:lpstr>Today</vt:lpstr>
      <vt:lpstr>string.format()</vt:lpstr>
      <vt:lpstr>string.format() (continued)</vt:lpstr>
      <vt:lpstr>Format specifiers</vt:lpstr>
      <vt:lpstr>Format specifiers (continued)</vt:lpstr>
      <vt:lpstr>Questions?</vt:lpstr>
      <vt:lpstr>More string methods</vt:lpstr>
      <vt:lpstr>Questions?</vt:lpstr>
      <vt:lpstr>Useful tidbits</vt:lpstr>
      <vt:lpstr>Useful menu items in IDLE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Files, Format method, and Other String methods</dc:title>
  <dc:creator>Hugh C. Lauer</dc:creator>
  <dc:description>Redesign of slides created by Randal E. Bryant and David R. O'Hallaron</dc:description>
  <cp:lastModifiedBy>Hugh C. Lauer</cp:lastModifiedBy>
  <cp:revision>23</cp:revision>
  <cp:lastPrinted>1999-09-20T15:19:18Z</cp:lastPrinted>
  <dcterms:created xsi:type="dcterms:W3CDTF">2016-09-19T17:07:10Z</dcterms:created>
  <dcterms:modified xsi:type="dcterms:W3CDTF">2016-09-22T00:48:10Z</dcterms:modified>
</cp:coreProperties>
</file>