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9" r:id="rId13"/>
    <p:sldId id="630" r:id="rId14"/>
    <p:sldId id="631" r:id="rId15"/>
    <p:sldId id="632" r:id="rId16"/>
    <p:sldId id="628" r:id="rId17"/>
    <p:sldId id="643" r:id="rId18"/>
    <p:sldId id="633" r:id="rId19"/>
    <p:sldId id="634" r:id="rId20"/>
    <p:sldId id="635" r:id="rId21"/>
    <p:sldId id="636" r:id="rId22"/>
    <p:sldId id="644" r:id="rId23"/>
    <p:sldId id="637" r:id="rId24"/>
    <p:sldId id="638" r:id="rId25"/>
    <p:sldId id="639" r:id="rId26"/>
    <p:sldId id="640" r:id="rId27"/>
    <p:sldId id="641" r:id="rId28"/>
    <p:sldId id="642" r:id="rId29"/>
  </p:sldIdLst>
  <p:sldSz cx="7680325" cy="9601200"/>
  <p:notesSz cx="7302500" cy="9586913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0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33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1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5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75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18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18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18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0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51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4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9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44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5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1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40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355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396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9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7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65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Introduction to Dictionaries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 smtClean="0"/>
              <a:t>CS-1004 </a:t>
            </a:r>
            <a:r>
              <a:rPr lang="en-US" sz="2100" dirty="0"/>
              <a:t>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35597" y="9339143"/>
            <a:ext cx="609138" cy="138499"/>
          </a:xfrm>
        </p:spPr>
        <p:txBody>
          <a:bodyPr/>
          <a:lstStyle/>
          <a:p>
            <a:r>
              <a:rPr lang="en-US" dirty="0" smtClean="0"/>
              <a:t>Dictionaries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45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with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stuff!</a:t>
            </a:r>
          </a:p>
          <a:p>
            <a:pPr lvl="1"/>
            <a:r>
              <a:rPr lang="en-US" dirty="0" smtClean="0"/>
              <a:t>Easily</a:t>
            </a:r>
          </a:p>
          <a:p>
            <a:pPr lvl="1"/>
            <a:r>
              <a:rPr lang="en-US" dirty="0" smtClean="0"/>
              <a:t>So it is easily retrievable</a:t>
            </a:r>
          </a:p>
          <a:p>
            <a:pPr lvl="1"/>
            <a:endParaRPr lang="en-US" dirty="0"/>
          </a:p>
          <a:p>
            <a:r>
              <a:rPr lang="en-US" dirty="0" smtClean="0"/>
              <a:t>Organize data by different criteria</a:t>
            </a:r>
          </a:p>
          <a:p>
            <a:pPr lvl="1"/>
            <a:r>
              <a:rPr lang="en-US" dirty="0" smtClean="0"/>
              <a:t>Pull out non-numeric data</a:t>
            </a:r>
          </a:p>
          <a:p>
            <a:pPr lvl="1"/>
            <a:endParaRPr lang="en-US" dirty="0"/>
          </a:p>
          <a:p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HW#5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 smtClean="0"/>
              <a:t> is a dictionary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word-count</a:t>
            </a:r>
            <a:r>
              <a:rPr lang="en-US" dirty="0" smtClean="0"/>
              <a:t> pairs</a:t>
            </a:r>
          </a:p>
          <a:p>
            <a:pPr lvl="1"/>
            <a:r>
              <a:rPr lang="en-US" dirty="0" smtClean="0"/>
              <a:t>Indexed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file, split into words, strip, lower-case</a:t>
            </a:r>
          </a:p>
          <a:p>
            <a:pPr lvl="2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dirty="0"/>
              <a:t> </a:t>
            </a:r>
            <a:r>
              <a:rPr lang="en-US" dirty="0" smtClean="0"/>
              <a:t>of input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dirty="0" smtClean="0"/>
              <a:t> in dictionary, increment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[word]</a:t>
            </a:r>
          </a:p>
          <a:p>
            <a:pPr lvl="1"/>
            <a:r>
              <a:rPr lang="en-US" dirty="0" smtClean="0"/>
              <a:t>If not,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[word] = 1</a:t>
            </a:r>
          </a:p>
          <a:p>
            <a:pPr lvl="2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list of unique words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uniqueWords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2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uniqueWords.sort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counts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word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uniqueWords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write(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[word], word)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16562" y="7010400"/>
            <a:ext cx="1742465" cy="456535"/>
          </a:xfrm>
          <a:prstGeom prst="rect">
            <a:avLst/>
          </a:prstGeom>
          <a:solidFill>
            <a:srgbClr val="F0C2C2"/>
          </a:solidFill>
          <a:ln>
            <a:solidFill>
              <a:srgbClr val="DF7B7B"/>
            </a:solidFill>
          </a:ln>
        </p:spPr>
        <p:txBody>
          <a:bodyPr wrap="none" lIns="12700" tIns="12700" rIns="12700" bIns="12700" rtlCol="0" anchor="ctr" anchorCtr="1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See §11.6.3</a:t>
            </a:r>
          </a:p>
        </p:txBody>
      </p:sp>
    </p:spTree>
    <p:extLst>
      <p:ext uri="{BB962C8B-B14F-4D97-AF65-F5344CB8AC3E}">
        <p14:creationId xmlns:p14="http://schemas.microsoft.com/office/powerpoint/2010/main" val="219245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lines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open(filename, mode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/>
              <a:t> is a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Relative to current directory!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 smtClean="0"/>
              <a:t> should be 'r' (i.e., read)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# process line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# finished with file!</a:t>
            </a:r>
          </a:p>
          <a:p>
            <a:endParaRPr lang="en-US" dirty="0" smtClean="0"/>
          </a:p>
          <a:p>
            <a:r>
              <a:rPr lang="en-US" dirty="0" smtClean="0"/>
              <a:t>Each line is a string ending in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9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words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be the string</a:t>
            </a:r>
          </a:p>
          <a:p>
            <a:pPr marL="0" indent="0">
              <a:buNone/>
            </a:pPr>
            <a:r>
              <a:rPr lang="en-US" dirty="0"/>
              <a:t>'</a:t>
            </a:r>
            <a:r>
              <a:rPr lang="en-US" dirty="0" smtClean="0"/>
              <a:t>brought </a:t>
            </a:r>
            <a:r>
              <a:rPr lang="en-US" dirty="0"/>
              <a:t>forth on this continent, a new nation</a:t>
            </a:r>
            <a:r>
              <a:rPr lang="en-US" dirty="0" smtClean="0"/>
              <a:t>,\n</a:t>
            </a:r>
            <a:r>
              <a:rPr lang="en-US" dirty="0"/>
              <a:t>'</a:t>
            </a:r>
            <a:endParaRPr lang="en-US" dirty="0" smtClean="0"/>
          </a:p>
          <a:p>
            <a:pPr lvl="1"/>
            <a:r>
              <a:rPr lang="en-US" dirty="0" smtClean="0"/>
              <a:t>(without the enclosing quotes)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returns the list:–</a:t>
            </a:r>
          </a:p>
          <a:p>
            <a:pPr marL="457200" indent="-457200">
              <a:buNone/>
            </a:pPr>
            <a:r>
              <a:rPr lang="en-US" dirty="0"/>
              <a:t>	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['brought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'forth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'on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'this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'continent,',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'new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'nation,']</a:t>
            </a:r>
          </a:p>
          <a:p>
            <a:pPr lvl="1"/>
            <a:r>
              <a:rPr lang="en-US" dirty="0" smtClean="0"/>
              <a:t>I.e., partitioned at white-space</a:t>
            </a:r>
          </a:p>
          <a:p>
            <a:pPr lvl="1"/>
            <a:endParaRPr lang="en-US" dirty="0"/>
          </a:p>
          <a:p>
            <a:r>
              <a:rPr lang="en-US" dirty="0" smtClean="0"/>
              <a:t>Definition — white-space</a:t>
            </a:r>
          </a:p>
          <a:p>
            <a:pPr lvl="1"/>
            <a:r>
              <a:rPr lang="en-US" dirty="0" smtClean="0"/>
              <a:t>Space, tab, line feed</a:t>
            </a:r>
            <a:r>
              <a:rPr lang="en-US" smtClean="0"/>
              <a:t>, newline, </a:t>
            </a:r>
            <a:r>
              <a:rPr lang="en-US" dirty="0" smtClean="0"/>
              <a:t>form feed, and vertical tab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Python </a:t>
            </a:r>
            <a:r>
              <a:rPr lang="en-US" dirty="0" smtClean="0"/>
              <a:t>documentation &gt; </a:t>
            </a:r>
            <a:r>
              <a:rPr lang="en-US" i="1" dirty="0" smtClean="0"/>
              <a:t>Python</a:t>
            </a:r>
            <a:r>
              <a:rPr lang="en-US" dirty="0" smtClean="0"/>
              <a:t> standard library &gt; Text, §6.1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8523" y="8036778"/>
            <a:ext cx="6123279" cy="764312"/>
          </a:xfrm>
          <a:prstGeom prst="rect">
            <a:avLst/>
          </a:prstGeom>
          <a:solidFill>
            <a:srgbClr val="A8A8EA"/>
          </a:solidFill>
          <a:ln>
            <a:solidFill>
              <a:srgbClr val="6E6EDC"/>
            </a:solidFill>
          </a:ln>
        </p:spPr>
        <p:txBody>
          <a:bodyPr wrap="none" lIns="12700" tIns="12700" rIns="12700" bIns="12700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Note: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latin typeface="Calibri" pitchFamily="34" charset="0"/>
              </a:rPr>
              <a:t> method is more general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Can split at any set of characters!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20962" y="4648200"/>
            <a:ext cx="4260202" cy="1115199"/>
            <a:chOff x="2620962" y="4648200"/>
            <a:chExt cx="4260202" cy="1115199"/>
          </a:xfrm>
        </p:grpSpPr>
        <p:sp>
          <p:nvSpPr>
            <p:cNvPr id="8" name="TextBox 7"/>
            <p:cNvSpPr txBox="1"/>
            <p:nvPr/>
          </p:nvSpPr>
          <p:spPr>
            <a:xfrm>
              <a:off x="5332278" y="5209401"/>
              <a:ext cx="1548886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800" dirty="0" smtClean="0">
                  <a:latin typeface="Calibri" pitchFamily="34" charset="0"/>
                </a:rPr>
                <a:t>Note embedded</a:t>
              </a:r>
              <a:br>
                <a:rPr lang="en-US" sz="1800" dirty="0" smtClean="0">
                  <a:latin typeface="Calibri" pitchFamily="34" charset="0"/>
                </a:rPr>
              </a:br>
              <a:r>
                <a:rPr lang="en-US" sz="1800" dirty="0" smtClean="0">
                  <a:latin typeface="Calibri" pitchFamily="34" charset="0"/>
                </a:rPr>
                <a:t>commas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6106721" y="4800600"/>
              <a:ext cx="0" cy="40880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3" name="Elbow Connector 12"/>
            <p:cNvCxnSpPr/>
            <p:nvPr/>
          </p:nvCxnSpPr>
          <p:spPr bwMode="auto">
            <a:xfrm rot="10800000">
              <a:off x="2620962" y="4648200"/>
              <a:ext cx="2711316" cy="838200"/>
            </a:xfrm>
            <a:prstGeom prst="bentConnector3">
              <a:avLst>
                <a:gd name="adj1" fmla="val 100120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3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and process lines from multiple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7" y="1906905"/>
            <a:ext cx="7273487" cy="696087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400004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 = input('Enter filename:-')</a:t>
            </a:r>
          </a:p>
          <a:p>
            <a:pPr marL="400004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(filename) == 0:</a:t>
            </a:r>
          </a:p>
          <a:p>
            <a:pPr marL="400004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</a:p>
          <a:p>
            <a:pPr marL="400004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OpenAndRead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00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input('Enter output filename:- ')</a:t>
            </a:r>
          </a:p>
          <a:p>
            <a:pPr marL="5000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OpenAndWrite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00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and process lines from multiple files </a:t>
            </a:r>
            <a:r>
              <a:rPr lang="en-US" smtClean="0"/>
              <a:t>(alternative)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7" y="1906905"/>
            <a:ext cx="7273487" cy="696087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input('Enter output filename:- ')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400004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 = input('Enter filename:-')</a:t>
            </a:r>
          </a:p>
          <a:p>
            <a:pPr marL="400004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(filename) == 0:</a:t>
            </a:r>
          </a:p>
          <a:p>
            <a:pPr marL="400004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</a:p>
          <a:p>
            <a:pPr marL="400004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OpenAndRead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00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OpenAndWrite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00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00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file names from command line</a:t>
            </a:r>
          </a:p>
          <a:p>
            <a:pPr lvl="1"/>
            <a:endParaRPr lang="en-US" dirty="0"/>
          </a:p>
          <a:p>
            <a:r>
              <a:rPr lang="en-US" dirty="0" smtClean="0"/>
              <a:t>What in *&amp;^%$ is a </a:t>
            </a:r>
            <a:r>
              <a:rPr lang="en-US" i="1" dirty="0" smtClean="0"/>
              <a:t>Command Line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Windows, Macintosh, and Linux all have “command prompt” windows</a:t>
            </a:r>
          </a:p>
          <a:p>
            <a:pPr lvl="1"/>
            <a:endParaRPr lang="en-US" dirty="0"/>
          </a:p>
          <a:p>
            <a:r>
              <a:rPr lang="en-US" dirty="0" smtClean="0"/>
              <a:t>Command line format:–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arg1 arg2 arg3 ...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is name of a program that carries out command action</a:t>
            </a:r>
          </a:p>
          <a:p>
            <a:pPr lvl="1"/>
            <a:endParaRPr lang="en-US" dirty="0"/>
          </a:p>
          <a:p>
            <a:r>
              <a:rPr lang="en-US" dirty="0" smtClean="0"/>
              <a:t>Each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i="1" dirty="0" smtClean="0"/>
              <a:t> </a:t>
            </a:r>
            <a:r>
              <a:rPr lang="en-US" dirty="0" smtClean="0"/>
              <a:t>is a string</a:t>
            </a:r>
          </a:p>
          <a:p>
            <a:pPr lvl="1"/>
            <a:r>
              <a:rPr lang="en-US" dirty="0" smtClean="0"/>
              <a:t>Delimited by spaces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arg0</a:t>
            </a:r>
            <a:r>
              <a:rPr lang="en-US" dirty="0" smtClean="0"/>
              <a:t> is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Meaning:– Apply verb to the list of arguments</a:t>
            </a:r>
          </a:p>
          <a:p>
            <a:pPr lvl="1"/>
            <a:r>
              <a:rPr lang="en-US" dirty="0" smtClean="0"/>
              <a:t>Don’t return till finished!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8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System’s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apart command line</a:t>
            </a:r>
          </a:p>
          <a:p>
            <a:pPr lvl="1"/>
            <a:r>
              <a:rPr lang="en-US" dirty="0" smtClean="0"/>
              <a:t>Create a list of strings called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Number of items in list is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Load the program named verb (i.e.,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arg0</a:t>
            </a:r>
            <a:r>
              <a:rPr lang="en-US" dirty="0" smtClean="0"/>
              <a:t>) into a </a:t>
            </a:r>
            <a:r>
              <a:rPr lang="en-US" dirty="0" smtClean="0"/>
              <a:t>new, clean </a:t>
            </a:r>
            <a:r>
              <a:rPr lang="en-US" dirty="0" smtClean="0"/>
              <a:t>memory space.</a:t>
            </a:r>
          </a:p>
          <a:p>
            <a:pPr lvl="1"/>
            <a:endParaRPr lang="en-US" dirty="0"/>
          </a:p>
          <a:p>
            <a:r>
              <a:rPr lang="en-US" dirty="0" smtClean="0"/>
              <a:t>Call the function with the 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passing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 smtClean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/>
              <a:t> as </a:t>
            </a:r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i.e.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main(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/>
          </a:p>
          <a:p>
            <a:pPr lvl="2"/>
            <a:endParaRPr lang="en-US" dirty="0"/>
          </a:p>
          <a:p>
            <a:r>
              <a:rPr lang="en-US" dirty="0" smtClean="0"/>
              <a:t>Wait till it returns</a:t>
            </a:r>
            <a:r>
              <a:rPr lang="en-US" dirty="0" smtClean="0"/>
              <a:t>, then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continue with next command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5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data type in </a:t>
            </a:r>
            <a:r>
              <a:rPr lang="en-US" i="1" dirty="0" smtClean="0"/>
              <a:t>Python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Read and study §11.6</a:t>
            </a:r>
          </a:p>
          <a:p>
            <a:pPr lvl="1"/>
            <a:r>
              <a:rPr lang="en-US" dirty="0" smtClean="0"/>
              <a:t>And all of Chapter 11!</a:t>
            </a:r>
          </a:p>
          <a:p>
            <a:pPr lvl="1"/>
            <a:endParaRPr lang="en-US" dirty="0"/>
          </a:p>
          <a:p>
            <a:r>
              <a:rPr lang="en-US" dirty="0" smtClean="0"/>
              <a:t>Definition:– “Dictionary”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Python</a:t>
            </a:r>
            <a:r>
              <a:rPr lang="en-US" dirty="0" smtClean="0"/>
              <a:t> data type for collections, capable of storing and retrieving key-value pairs, …</a:t>
            </a:r>
          </a:p>
          <a:p>
            <a:pPr marL="912813" lvl="1" indent="-249238"/>
            <a:r>
              <a:rPr lang="en-US" dirty="0" smtClean="0"/>
              <a:t>… where keys and values can be </a:t>
            </a:r>
            <a:r>
              <a:rPr lang="en-US" i="1" dirty="0" smtClean="0"/>
              <a:t>any</a:t>
            </a:r>
            <a:r>
              <a:rPr lang="en-US" dirty="0" smtClean="0"/>
              <a:t> type, …</a:t>
            </a:r>
          </a:p>
          <a:p>
            <a:pPr marL="1141413" lvl="1" indent="-249238"/>
            <a:r>
              <a:rPr lang="en-US" dirty="0" smtClean="0"/>
              <a:t>… data is unordered!</a:t>
            </a:r>
          </a:p>
          <a:p>
            <a:pPr marL="1141413" lvl="1" indent="-249238"/>
            <a:endParaRPr lang="en-US" dirty="0"/>
          </a:p>
          <a:p>
            <a:pPr marL="249238" indent="-249238"/>
            <a:r>
              <a:rPr lang="en-US" dirty="0" smtClean="0"/>
              <a:t>Called a </a:t>
            </a:r>
            <a:r>
              <a:rPr lang="en-US" i="1" dirty="0" smtClean="0"/>
              <a:t>hash table</a:t>
            </a:r>
            <a:r>
              <a:rPr lang="en-US" dirty="0" smtClean="0"/>
              <a:t> in most other languages</a:t>
            </a:r>
          </a:p>
          <a:p>
            <a:pPr marL="599242" lvl="1" indent="-249238"/>
            <a:r>
              <a:rPr lang="en-US" dirty="0" smtClean="0"/>
              <a:t>Not a built-in data type </a:t>
            </a:r>
            <a:r>
              <a:rPr lang="en-US" sz="1800" dirty="0" smtClean="0"/>
              <a:t>(in those languages)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programs in a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“opens” a file or document</a:t>
            </a:r>
          </a:p>
          <a:p>
            <a:pPr lvl="1"/>
            <a:endParaRPr lang="en-US" dirty="0"/>
          </a:p>
          <a:p>
            <a:r>
              <a:rPr lang="en-US" dirty="0" smtClean="0"/>
              <a:t>OS or Window manager consults list of file types</a:t>
            </a:r>
          </a:p>
          <a:p>
            <a:pPr lvl="1"/>
            <a:r>
              <a:rPr lang="en-US" dirty="0" smtClean="0"/>
              <a:t>Finds program that opens the type of this file or document</a:t>
            </a:r>
          </a:p>
          <a:p>
            <a:pPr lvl="1"/>
            <a:r>
              <a:rPr lang="en-US" dirty="0" smtClean="0"/>
              <a:t>Based on “extension” of file name</a:t>
            </a:r>
          </a:p>
          <a:p>
            <a:pPr lvl="1"/>
            <a:endParaRPr lang="en-US" dirty="0"/>
          </a:p>
          <a:p>
            <a:r>
              <a:rPr lang="en-US" dirty="0" smtClean="0"/>
              <a:t>(Essentially) constructs a command line!</a:t>
            </a:r>
          </a:p>
          <a:p>
            <a:pPr lvl="1"/>
            <a:r>
              <a:rPr lang="en-US" dirty="0" smtClean="0"/>
              <a:t>As if it had been typed</a:t>
            </a:r>
          </a:p>
          <a:p>
            <a:pPr lvl="1"/>
            <a:r>
              <a:rPr lang="en-US" dirty="0" smtClean="0"/>
              <a:t>Name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 smtClean="0"/>
              <a:t> (i.e., program)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arg0</a:t>
            </a:r>
          </a:p>
          <a:p>
            <a:pPr lvl="1"/>
            <a:r>
              <a:rPr lang="en-US" dirty="0" smtClean="0"/>
              <a:t>Name of file to be opened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</a:p>
          <a:p>
            <a:pPr lvl="1"/>
            <a:r>
              <a:rPr lang="en-US" dirty="0" smtClean="0"/>
              <a:t>Other arguments as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function of the program!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must be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python3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Command line must be</a:t>
            </a:r>
          </a:p>
          <a:p>
            <a:pPr marL="0" lvl="1" indent="0" algn="ctr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HW5.py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InFile1 InFile2 …</a:t>
            </a:r>
          </a:p>
          <a:p>
            <a:pPr lvl="1"/>
            <a:endParaRPr lang="en-US" dirty="0"/>
          </a:p>
          <a:p>
            <a:r>
              <a:rPr lang="en-US" dirty="0" smtClean="0"/>
              <a:t>Getting the arguments into </a:t>
            </a:r>
            <a:r>
              <a:rPr lang="en-US" i="1" dirty="0" smtClean="0"/>
              <a:t>Python</a:t>
            </a:r>
          </a:p>
          <a:p>
            <a:pPr marL="400004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04" lvl="1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list containing the strings:–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['HW5.py',</a:t>
            </a:r>
            <a:r>
              <a:rPr lang="en-US" dirty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en-US" dirty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'InFile1',</a:t>
            </a:r>
            <a:r>
              <a:rPr lang="en-US" dirty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'InFile2', …]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36149" y="2286000"/>
            <a:ext cx="923010" cy="607447"/>
            <a:chOff x="3374352" y="2286000"/>
            <a:chExt cx="923010" cy="60744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3835857" y="2286000"/>
              <a:ext cx="0" cy="3429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374352" y="2590800"/>
              <a:ext cx="923010" cy="302647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45050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Windows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78362" y="2325176"/>
            <a:ext cx="1031180" cy="884446"/>
            <a:chOff x="3374352" y="2286000"/>
            <a:chExt cx="1031180" cy="884446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V="1">
              <a:off x="3889942" y="2286000"/>
              <a:ext cx="0" cy="3429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374352" y="2590800"/>
              <a:ext cx="1031180" cy="579646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45050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pPr algn="ctr"/>
              <a:r>
                <a:rPr lang="en-US" sz="1800" dirty="0" smtClean="0">
                  <a:latin typeface="Calibri" pitchFamily="34" charset="0"/>
                </a:rPr>
                <a:t>Macintosh</a:t>
              </a:r>
              <a:br>
                <a:rPr lang="en-US" sz="1800" dirty="0" smtClean="0">
                  <a:latin typeface="Calibri" pitchFamily="34" charset="0"/>
                </a:rPr>
              </a:br>
              <a:r>
                <a:rPr lang="en-US" sz="1800" dirty="0" smtClean="0">
                  <a:latin typeface="Calibri" pitchFamily="34" charset="0"/>
                </a:rPr>
                <a:t>Linux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9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sys.argv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everything else is working:– (!!)</a:t>
            </a:r>
            <a:endParaRPr lang="en-US" dirty="0"/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&gt; 1: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= 2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&gt; i: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[i]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readAndProcess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prepareAndWrite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2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string.format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for formatting output strings </a:t>
            </a:r>
          </a:p>
          <a:p>
            <a:pPr lvl="1"/>
            <a:r>
              <a:rPr lang="en-US" dirty="0" smtClean="0"/>
              <a:t>To keep columns aligned</a:t>
            </a:r>
          </a:p>
          <a:p>
            <a:pPr lvl="1"/>
            <a:r>
              <a:rPr lang="en-US" dirty="0" smtClean="0"/>
              <a:t>To manage ‘field widths’</a:t>
            </a:r>
          </a:p>
          <a:p>
            <a:pPr lvl="1"/>
            <a:r>
              <a:rPr lang="en-US" dirty="0" smtClean="0"/>
              <a:t>To manage #’s of significant digits in floats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Let T be a </a:t>
            </a:r>
            <a:r>
              <a:rPr lang="en-US" i="1" dirty="0" smtClean="0"/>
              <a:t>template</a:t>
            </a:r>
          </a:p>
          <a:p>
            <a:pPr lvl="1"/>
            <a:r>
              <a:rPr lang="en-US" dirty="0" smtClean="0"/>
              <a:t>Structure of template to be described below</a:t>
            </a:r>
          </a:p>
          <a:p>
            <a:pPr lvl="1"/>
            <a:endParaRPr lang="en-US" dirty="0"/>
          </a:p>
          <a:p>
            <a:r>
              <a:rPr lang="en-US" dirty="0" smtClean="0"/>
              <a:t>Then </a:t>
            </a:r>
          </a:p>
          <a:p>
            <a:pPr marL="0" indent="0" algn="ctr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(value, value, value, …)</a:t>
            </a:r>
          </a:p>
          <a:p>
            <a:pPr lvl="1"/>
            <a:r>
              <a:rPr lang="en-US" dirty="0" smtClean="0"/>
              <a:t>Makes a copy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1"/>
            <a:r>
              <a:rPr lang="en-US" dirty="0" smtClean="0"/>
              <a:t>Fills in the value arguments in the “slots” of new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1"/>
            <a:r>
              <a:rPr lang="en-US" dirty="0" smtClean="0"/>
              <a:t>Formats each value argument according to specifications in each “slot”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6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7" y="1906905"/>
            <a:ext cx="7135629" cy="6960870"/>
          </a:xfrm>
        </p:spPr>
        <p:txBody>
          <a:bodyPr/>
          <a:lstStyle/>
          <a:p>
            <a:r>
              <a:rPr lang="en-US" dirty="0" smtClean="0"/>
              <a:t>See §5.8.2 of textbook</a:t>
            </a:r>
          </a:p>
          <a:p>
            <a:endParaRPr lang="en-US" dirty="0"/>
          </a:p>
          <a:p>
            <a:r>
              <a:rPr lang="en-US" dirty="0" smtClean="0"/>
              <a:t>See 6.1.3 of </a:t>
            </a:r>
            <a:r>
              <a:rPr lang="en-US" i="1" dirty="0" smtClean="0"/>
              <a:t>Python Documentation</a:t>
            </a:r>
          </a:p>
          <a:p>
            <a:pPr lvl="1"/>
            <a:r>
              <a:rPr lang="en-US" dirty="0" smtClean="0"/>
              <a:t>“Format String Syntax”</a:t>
            </a:r>
          </a:p>
          <a:p>
            <a:pPr lvl="1"/>
            <a:endParaRPr lang="en-US" dirty="0"/>
          </a:p>
          <a:p>
            <a:r>
              <a:rPr lang="en-US" dirty="0" smtClean="0"/>
              <a:t>Similar to formatting tools in other high-level languages</a:t>
            </a:r>
          </a:p>
          <a:p>
            <a:endParaRPr lang="en-US" dirty="0"/>
          </a:p>
          <a:p>
            <a:r>
              <a:rPr lang="en-US" dirty="0" smtClean="0"/>
              <a:t>Example:–</a:t>
            </a:r>
          </a:p>
          <a:p>
            <a:pPr marL="31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"Hello {0} {1}, you may have won ${2}"</a:t>
            </a: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('Mr.', 'Smith', 1000)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Mr. Smith, you may have won $1000'</a:t>
            </a: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8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formatting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'left justification: {0:&lt;5}'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("hi!")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'right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justification: {0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:&gt;5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("lo!")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Numbers with decimals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Decimal precisions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Commas in numbers</a:t>
            </a: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Locale-specific formats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Textbook, §5.8.2</a:t>
            </a:r>
          </a:p>
          <a:p>
            <a:pPr lvl="1"/>
            <a:endParaRPr lang="en-US" dirty="0"/>
          </a:p>
          <a:p>
            <a:r>
              <a:rPr lang="en-US" dirty="0" smtClean="0"/>
              <a:t>Python 3.4.2 Documentation &gt;</a:t>
            </a:r>
            <a:br>
              <a:rPr lang="en-US" dirty="0" smtClean="0"/>
            </a:br>
            <a:r>
              <a:rPr lang="en-US" dirty="0" smtClean="0"/>
              <a:t>		Python Standard Library &gt;</a:t>
            </a:r>
            <a:br>
              <a:rPr lang="en-US" dirty="0" smtClean="0"/>
            </a:br>
            <a:r>
              <a:rPr lang="en-US" dirty="0" smtClean="0"/>
              <a:t>			Text</a:t>
            </a:r>
          </a:p>
          <a:p>
            <a:pPr lvl="1"/>
            <a:r>
              <a:rPr lang="en-US" dirty="0" smtClean="0"/>
              <a:t> §6.1.2, 6.1.3</a:t>
            </a:r>
          </a:p>
          <a:p>
            <a:pPr lvl="1"/>
            <a:endParaRPr lang="en-US" dirty="0"/>
          </a:p>
          <a:p>
            <a:r>
              <a:rPr lang="en-US" dirty="0" smtClean="0"/>
              <a:t>Online help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11162" y="5181600"/>
            <a:ext cx="1524000" cy="304800"/>
          </a:xfrm>
          <a:prstGeom prst="rect">
            <a:avLst/>
          </a:prstGeom>
          <a:solidFill>
            <a:srgbClr val="F0C2C2"/>
          </a:solidFill>
          <a:ln w="25400">
            <a:solidFill>
              <a:srgbClr val="D24A4A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“Write </a:t>
            </a:r>
            <a:r>
              <a:rPr lang="en-US" dirty="0"/>
              <a:t>the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PlayManyGames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 needed by Homework </a:t>
            </a:r>
            <a:r>
              <a:rPr lang="en-US" dirty="0" smtClean="0"/>
              <a:t>#HW4. </a:t>
            </a:r>
          </a:p>
          <a:p>
            <a:r>
              <a:rPr lang="en-US" dirty="0" smtClean="0"/>
              <a:t>This </a:t>
            </a:r>
            <a:r>
              <a:rPr lang="en-US" dirty="0"/>
              <a:t>must call your previous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PlayOneGame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PlayOneGame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i="1" dirty="0"/>
              <a:t>use the result to index into a list and increment the value stored that location in the list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A hassle!</a:t>
            </a:r>
          </a:p>
          <a:p>
            <a:pPr lvl="2"/>
            <a:endParaRPr lang="en-US" dirty="0"/>
          </a:p>
          <a:p>
            <a:r>
              <a:rPr lang="en-US" dirty="0" smtClean="0"/>
              <a:t>Using indexing into list to store values not directly associated with indexes!</a:t>
            </a:r>
          </a:p>
          <a:p>
            <a:pPr lvl="1"/>
            <a:r>
              <a:rPr lang="en-US" dirty="0" smtClean="0"/>
              <a:t>Win in 1 roll </a:t>
            </a:r>
            <a:r>
              <a:rPr lang="en-US" dirty="0" smtClean="0">
                <a:sym typeface="Symbol"/>
              </a:rPr>
              <a:t> </a:t>
            </a:r>
            <a:r>
              <a:rPr lang="en-US" dirty="0" err="1" smtClean="0">
                <a:sym typeface="Symbol"/>
              </a:rPr>
              <a:t>winList</a:t>
            </a:r>
            <a:r>
              <a:rPr lang="en-US" dirty="0" smtClean="0">
                <a:sym typeface="Symbol"/>
              </a:rPr>
              <a:t>[0]</a:t>
            </a:r>
          </a:p>
          <a:p>
            <a:pPr lvl="1"/>
            <a:r>
              <a:rPr lang="en-US" dirty="0" smtClean="0">
                <a:sym typeface="Symbol"/>
              </a:rPr>
              <a:t>Win in 2 rolls </a:t>
            </a:r>
            <a:r>
              <a:rPr lang="en-US" dirty="0">
                <a:sym typeface="Symbol"/>
              </a:rPr>
              <a:t> </a:t>
            </a:r>
            <a:r>
              <a:rPr lang="en-US" dirty="0" err="1" smtClean="0">
                <a:sym typeface="Symbol"/>
              </a:rPr>
              <a:t>winList</a:t>
            </a:r>
            <a:r>
              <a:rPr lang="en-US" dirty="0" smtClean="0">
                <a:sym typeface="Symbol"/>
              </a:rPr>
              <a:t>[1]</a:t>
            </a:r>
          </a:p>
          <a:p>
            <a:pPr lvl="1"/>
            <a:r>
              <a:rPr lang="en-US" dirty="0" smtClean="0">
                <a:sym typeface="Symbol"/>
              </a:rPr>
              <a:t>…</a:t>
            </a:r>
          </a:p>
          <a:p>
            <a:pPr lvl="1"/>
            <a:r>
              <a:rPr lang="en-US" dirty="0" smtClean="0">
                <a:sym typeface="Symbol"/>
              </a:rPr>
              <a:t>Win in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rolls </a:t>
            </a:r>
            <a:r>
              <a:rPr lang="en-US" dirty="0">
                <a:sym typeface="Symbol"/>
              </a:rPr>
              <a:t> </a:t>
            </a:r>
            <a:r>
              <a:rPr lang="en-US" dirty="0" err="1" smtClean="0">
                <a:sym typeface="Symbol"/>
              </a:rPr>
              <a:t>winList</a:t>
            </a:r>
            <a:r>
              <a:rPr lang="en-US" dirty="0" smtClean="0">
                <a:sym typeface="Symbol"/>
              </a:rPr>
              <a:t>[k-1]</a:t>
            </a:r>
          </a:p>
          <a:p>
            <a:r>
              <a:rPr lang="en-US" dirty="0" smtClean="0">
                <a:sym typeface="Symbol"/>
              </a:rPr>
              <a:t>Have to create empty list entries for long games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2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and HW4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really like </a:t>
            </a:r>
            <a:r>
              <a:rPr lang="en-US" dirty="0"/>
              <a:t>s</a:t>
            </a:r>
            <a:r>
              <a:rPr lang="en-US" dirty="0" smtClean="0"/>
              <a:t>omething like:–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nThrows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playOneGame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nThrows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nThrows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nThrows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endParaRPr lang="en-US" dirty="0"/>
          </a:p>
          <a:p>
            <a:pPr lvl="1"/>
            <a:r>
              <a:rPr lang="en-US" dirty="0" smtClean="0"/>
              <a:t>Remember that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PlayOneGame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returns a tuple (win/loss, # of throws)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With dictionaries, we can do this!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= {}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Remember:–</a:t>
            </a:r>
          </a:p>
          <a:p>
            <a:pPr marL="398463" lvl="1" indent="287338">
              <a:buNone/>
            </a:pPr>
            <a:r>
              <a:rPr lang="en-US" dirty="0" smtClean="0"/>
              <a:t>Tuple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parentheses — ()</a:t>
            </a:r>
          </a:p>
          <a:p>
            <a:pPr marL="398463" lvl="1" indent="287338">
              <a:buNone/>
            </a:pPr>
            <a:r>
              <a:rPr lang="en-US" dirty="0" smtClean="0"/>
              <a:t>Lists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square brackets — [ ]</a:t>
            </a:r>
          </a:p>
          <a:p>
            <a:pPr marL="398463" lvl="1" indent="287338">
              <a:buNone/>
            </a:pPr>
            <a:r>
              <a:rPr lang="en-US" dirty="0" smtClean="0"/>
              <a:t>Dictionaries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curly </a:t>
            </a:r>
            <a:r>
              <a:rPr lang="en-US" dirty="0" smtClean="0"/>
              <a:t>brackets — { }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Adding an item to dictionary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D[key]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</a:t>
            </a:r>
            <a:r>
              <a:rPr lang="en-US" dirty="0" smtClean="0"/>
              <a:t> may number, string, tuple</a:t>
            </a:r>
          </a:p>
          <a:p>
            <a:pPr lvl="2"/>
            <a:r>
              <a:rPr lang="en-US" dirty="0" smtClean="0"/>
              <a:t>i.e., anything ‘immutable’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/>
              <a:t> can be anything at all!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D[key]</a:t>
            </a:r>
            <a:r>
              <a:rPr lang="en-US" dirty="0" smtClean="0"/>
              <a:t> acts like a variable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400004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45467" y="1941572"/>
            <a:ext cx="3108928" cy="420628"/>
          </a:xfrm>
          <a:prstGeom prst="rect">
            <a:avLst/>
          </a:prstGeom>
          <a:solidFill>
            <a:srgbClr val="A8A8EA"/>
          </a:solidFill>
          <a:ln>
            <a:solidFill>
              <a:srgbClr val="5B5BD7"/>
            </a:solidFill>
          </a:ln>
        </p:spPr>
        <p:txBody>
          <a:bodyPr wrap="none" lIns="25400" tIns="25400" rIns="25400" bIns="25400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Also called a “mapping”</a:t>
            </a:r>
          </a:p>
        </p:txBody>
      </p:sp>
    </p:spTree>
    <p:extLst>
      <p:ext uri="{BB962C8B-B14F-4D97-AF65-F5344CB8AC3E}">
        <p14:creationId xmlns:p14="http://schemas.microsoft.com/office/powerpoint/2010/main" val="12378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item from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00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D[key]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Very fast, efficient “lookup”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</a:p>
          <a:p>
            <a:pPr lvl="1"/>
            <a:endParaRPr lang="en-US" dirty="0"/>
          </a:p>
          <a:p>
            <a:r>
              <a:rPr lang="en-US" dirty="0" smtClean="0"/>
              <a:t>Uses technique in computing called “hashing”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 smtClean="0"/>
              <a:t> is scrambled</a:t>
            </a:r>
          </a:p>
          <a:p>
            <a:pPr lvl="1"/>
            <a:r>
              <a:rPr lang="en-US" dirty="0" smtClean="0"/>
              <a:t>Scrambled value used to index into big list</a:t>
            </a:r>
          </a:p>
          <a:p>
            <a:pPr lvl="1"/>
            <a:r>
              <a:rPr lang="en-US" dirty="0" smtClean="0"/>
              <a:t>Easy to find by simple search from there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preserve order</a:t>
            </a:r>
          </a:p>
          <a:p>
            <a:pPr lvl="1"/>
            <a:r>
              <a:rPr lang="en-US" dirty="0" smtClean="0"/>
              <a:t>Organized internally for speed of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Operators, functions,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 smtClean="0"/>
              <a:t> is in the dictionary,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if not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dict.keys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keys</a:t>
            </a:r>
            <a:r>
              <a:rPr lang="en-US" dirty="0" smtClean="0"/>
              <a:t> in the dictionary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 smtClean="0"/>
              <a:t> in dictionary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key,value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pairs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key,default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Returns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[key]</a:t>
            </a:r>
            <a:r>
              <a:rPr lang="en-US" dirty="0" smtClean="0"/>
              <a:t> if present,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 smtClean="0"/>
              <a:t> otherwise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</a:t>
            </a:r>
          </a:p>
          <a:p>
            <a:pPr lvl="1"/>
            <a:r>
              <a:rPr lang="en-US" dirty="0" smtClean="0"/>
              <a:t>Deletes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 smtClean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[key]</a:t>
            </a:r>
            <a:r>
              <a:rPr lang="en-US" dirty="0" smtClean="0"/>
              <a:t> from dictionary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 smtClean="0"/>
              <a:t>Loop over all keys in the dictionary</a:t>
            </a:r>
          </a:p>
          <a:p>
            <a:pPr lvl="1"/>
            <a:r>
              <a:rPr lang="en-US" dirty="0" smtClean="0"/>
              <a:t>Internal order of storage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100" b="1" dirty="0" smtClean="0">
                <a:ea typeface="+mj-ea"/>
                <a:cs typeface="+mj-cs"/>
              </a:rPr>
              <a:t>Questions?</a:t>
            </a:r>
            <a:endParaRPr lang="en-US" sz="3100" b="1" dirty="0"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218282" cy="138499"/>
          </a:xfrm>
        </p:spPr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0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192</TotalTime>
  <Words>1291</Words>
  <Application>Microsoft Office PowerPoint</Application>
  <PresentationFormat>Custom</PresentationFormat>
  <Paragraphs>413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PortraitTemplate</vt:lpstr>
      <vt:lpstr>Introduction to Dictionaries</vt:lpstr>
      <vt:lpstr>Dictionary</vt:lpstr>
      <vt:lpstr>HW4</vt:lpstr>
      <vt:lpstr>Lab 4 and HW4 (continued)</vt:lpstr>
      <vt:lpstr>Using Dictionaries</vt:lpstr>
      <vt:lpstr>Getting item from Dictionary</vt:lpstr>
      <vt:lpstr>Examples</vt:lpstr>
      <vt:lpstr>Operators, functions, &amp; methods</vt:lpstr>
      <vt:lpstr>More Examples</vt:lpstr>
      <vt:lpstr>What can we do with dictionaries</vt:lpstr>
      <vt:lpstr>Example – HW#5</vt:lpstr>
      <vt:lpstr>How to read lines from a file</vt:lpstr>
      <vt:lpstr>Extracting words from string</vt:lpstr>
      <vt:lpstr>How to read and process lines from multiple files</vt:lpstr>
      <vt:lpstr>How to read and process lines from multiple files (alternative)</vt:lpstr>
      <vt:lpstr>Questions?</vt:lpstr>
      <vt:lpstr>Extra Credit</vt:lpstr>
      <vt:lpstr>Command Lines</vt:lpstr>
      <vt:lpstr>Operating System’s Responsibility</vt:lpstr>
      <vt:lpstr>Starting programs in a GUI</vt:lpstr>
      <vt:lpstr>What about Python?</vt:lpstr>
      <vt:lpstr>Using sys.argv</vt:lpstr>
      <vt:lpstr>Questions?</vt:lpstr>
      <vt:lpstr>string.format()</vt:lpstr>
      <vt:lpstr>Template</vt:lpstr>
      <vt:lpstr>Other formatting examples</vt:lpstr>
      <vt:lpstr>References</vt:lpstr>
      <vt:lpstr>Questions?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5, Introduction to Dictionaries</dc:title>
  <dc:creator>Hugh C. Lauer</dc:creator>
  <dc:description>Redesign of slides created by Randal E. Bryant and David R. O'Hallaron</dc:description>
  <cp:lastModifiedBy>Hugh C. Lauer</cp:lastModifiedBy>
  <cp:revision>12</cp:revision>
  <cp:lastPrinted>1999-09-20T15:19:18Z</cp:lastPrinted>
  <dcterms:created xsi:type="dcterms:W3CDTF">2016-09-25T17:36:54Z</dcterms:created>
  <dcterms:modified xsi:type="dcterms:W3CDTF">2016-09-25T20:52:31Z</dcterms:modified>
</cp:coreProperties>
</file>