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616" r:id="rId2"/>
    <p:sldId id="617" r:id="rId3"/>
    <p:sldId id="618" r:id="rId4"/>
    <p:sldId id="619" r:id="rId5"/>
    <p:sldId id="620" r:id="rId6"/>
    <p:sldId id="621" r:id="rId7"/>
    <p:sldId id="622" r:id="rId8"/>
    <p:sldId id="623" r:id="rId9"/>
    <p:sldId id="624" r:id="rId10"/>
    <p:sldId id="625" r:id="rId11"/>
    <p:sldId id="626" r:id="rId12"/>
    <p:sldId id="627" r:id="rId13"/>
    <p:sldId id="628" r:id="rId14"/>
    <p:sldId id="629" r:id="rId15"/>
    <p:sldId id="630" r:id="rId16"/>
    <p:sldId id="631" r:id="rId17"/>
    <p:sldId id="632" r:id="rId18"/>
    <p:sldId id="633" r:id="rId19"/>
  </p:sldIdLst>
  <p:sldSz cx="7680325" cy="9601200"/>
  <p:notesSz cx="7302500" cy="9586913"/>
  <p:custDataLst>
    <p:tags r:id="rId2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00004"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800009"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200013"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600017"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000021" algn="l" defTabSz="800009" rtl="0" eaLnBrk="1" latinLnBrk="0" hangingPunct="1"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400026" algn="l" defTabSz="800009" rtl="0" eaLnBrk="1" latinLnBrk="0" hangingPunct="1"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2800030" algn="l" defTabSz="800009" rtl="0" eaLnBrk="1" latinLnBrk="0" hangingPunct="1"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200034" algn="l" defTabSz="800009" rtl="0" eaLnBrk="1" latinLnBrk="0" hangingPunct="1"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EF95"/>
    <a:srgbClr val="C0EAB8"/>
    <a:srgbClr val="F2F09C"/>
    <a:srgbClr val="F2F2F2"/>
    <a:srgbClr val="DBDBDB"/>
    <a:srgbClr val="F5F5BD"/>
    <a:srgbClr val="CFEFC9"/>
    <a:srgbClr val="F0C2C2"/>
    <a:srgbClr val="D4D4F4"/>
    <a:srgbClr val="A8A8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13" autoAdjust="0"/>
    <p:restoredTop sz="94626" autoAdjust="0"/>
  </p:normalViewPr>
  <p:slideViewPr>
    <p:cSldViewPr snapToObjects="1">
      <p:cViewPr varScale="1">
        <p:scale>
          <a:sx n="79" d="100"/>
          <a:sy n="79" d="100"/>
        </p:scale>
        <p:origin x="-762" y="-102"/>
      </p:cViewPr>
      <p:guideLst>
        <p:guide orient="horz" pos="3091"/>
        <p:guide pos="241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80" d="100"/>
          <a:sy n="80" d="100"/>
        </p:scale>
        <p:origin x="-2772" y="-108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1679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93925" y="685800"/>
            <a:ext cx="292735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209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00004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800009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20001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600017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000021" algn="l" defTabSz="80000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400026" algn="l" defTabSz="80000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800030" algn="l" defTabSz="80000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200034" algn="l" defTabSz="80000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F01151-53C9-4D64-8AAE-89A32F2B2A25}" type="slidenum">
              <a:rPr lang="en-US"/>
              <a:pPr/>
              <a:t>1</a:t>
            </a:fld>
            <a:endParaRPr lang="en-US"/>
          </a:p>
        </p:txBody>
      </p:sp>
      <p:sp>
        <p:nvSpPr>
          <p:cNvPr id="321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3925" y="685800"/>
            <a:ext cx="2927350" cy="3657600"/>
          </a:xfrm>
          <a:ln/>
        </p:spPr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784"/>
            <a:ext cx="5355167" cy="4314111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6709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873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1973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1340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3761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0822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4821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0561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573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9690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256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7389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674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3348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0719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386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334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6025" y="2391218"/>
            <a:ext cx="6528276" cy="2058035"/>
          </a:xfrm>
        </p:spPr>
        <p:txBody>
          <a:bodyPr/>
          <a:lstStyle>
            <a:lvl1pPr defTabSz="400004"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025" y="5440680"/>
            <a:ext cx="6448560" cy="2453640"/>
          </a:xfrm>
        </p:spPr>
        <p:txBody>
          <a:bodyPr/>
          <a:lstStyle>
            <a:lvl1pPr marL="0" indent="0" algn="l">
              <a:buNone/>
              <a:defRPr sz="1700" b="0">
                <a:latin typeface="Calibri" pitchFamily="34" charset="0"/>
              </a:defRPr>
            </a:lvl1pPr>
            <a:lvl2pPr marL="400004" indent="0" algn="ctr">
              <a:buNone/>
              <a:defRPr/>
            </a:lvl2pPr>
            <a:lvl3pPr marL="800009" indent="0" algn="ctr">
              <a:buNone/>
              <a:defRPr/>
            </a:lvl3pPr>
            <a:lvl4pPr marL="1200013" indent="0" algn="ctr">
              <a:buNone/>
              <a:defRPr/>
            </a:lvl4pPr>
            <a:lvl5pPr marL="1600017" indent="0" algn="ctr">
              <a:buNone/>
              <a:defRPr/>
            </a:lvl5pPr>
            <a:lvl6pPr marL="2000021" indent="0" algn="ctr">
              <a:buNone/>
              <a:defRPr/>
            </a:lvl6pPr>
            <a:lvl7pPr marL="2400026" indent="0" algn="ctr">
              <a:buNone/>
              <a:defRPr/>
            </a:lvl7pPr>
            <a:lvl8pPr marL="2800030" indent="0" algn="ctr">
              <a:buNone/>
              <a:defRPr/>
            </a:lvl8pPr>
            <a:lvl9pPr marL="3200034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Notes about Homework #4</a:t>
            </a:r>
            <a:endParaRPr lang="en-US" dirty="0"/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5398" y="6720841"/>
            <a:ext cx="4608195" cy="793433"/>
          </a:xfrm>
        </p:spPr>
        <p:txBody>
          <a:bodyPr anchor="b"/>
          <a:lstStyle>
            <a:lvl1pPr algn="l">
              <a:defRPr sz="1700" b="1"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5398" y="857885"/>
            <a:ext cx="4608195" cy="5760720"/>
          </a:xfrm>
        </p:spPr>
        <p:txBody>
          <a:bodyPr/>
          <a:lstStyle>
            <a:lvl1pPr marL="0" indent="0">
              <a:buNone/>
              <a:defRPr sz="2800">
                <a:latin typeface="Calibri" pitchFamily="34" charset="0"/>
              </a:defRPr>
            </a:lvl1pPr>
            <a:lvl2pPr marL="400004" indent="0">
              <a:buNone/>
              <a:defRPr sz="2400"/>
            </a:lvl2pPr>
            <a:lvl3pPr marL="800009" indent="0">
              <a:buNone/>
              <a:defRPr sz="2100"/>
            </a:lvl3pPr>
            <a:lvl4pPr marL="1200013" indent="0">
              <a:buNone/>
              <a:defRPr sz="1700"/>
            </a:lvl4pPr>
            <a:lvl5pPr marL="1600017" indent="0">
              <a:buNone/>
              <a:defRPr sz="1700"/>
            </a:lvl5pPr>
            <a:lvl6pPr marL="2000021" indent="0">
              <a:buNone/>
              <a:defRPr sz="1700"/>
            </a:lvl6pPr>
            <a:lvl7pPr marL="2400026" indent="0">
              <a:buNone/>
              <a:defRPr sz="1700"/>
            </a:lvl7pPr>
            <a:lvl8pPr marL="2800030" indent="0">
              <a:buNone/>
              <a:defRPr sz="1700"/>
            </a:lvl8pPr>
            <a:lvl9pPr marL="3200034" indent="0">
              <a:buNone/>
              <a:defRPr sz="17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05398" y="7514274"/>
            <a:ext cx="4608195" cy="1126807"/>
          </a:xfrm>
        </p:spPr>
        <p:txBody>
          <a:bodyPr/>
          <a:lstStyle>
            <a:lvl1pPr marL="0" indent="0">
              <a:buNone/>
              <a:defRPr sz="1200">
                <a:latin typeface="Calibri" pitchFamily="34" charset="0"/>
              </a:defRPr>
            </a:lvl1pPr>
            <a:lvl2pPr marL="400004" indent="0">
              <a:buNone/>
              <a:defRPr sz="1000"/>
            </a:lvl2pPr>
            <a:lvl3pPr marL="800009" indent="0">
              <a:buNone/>
              <a:defRPr sz="900"/>
            </a:lvl3pPr>
            <a:lvl4pPr marL="1200013" indent="0">
              <a:buNone/>
              <a:defRPr sz="800"/>
            </a:lvl4pPr>
            <a:lvl5pPr marL="1600017" indent="0">
              <a:buNone/>
              <a:defRPr sz="800"/>
            </a:lvl5pPr>
            <a:lvl6pPr marL="2000021" indent="0">
              <a:buNone/>
              <a:defRPr sz="800"/>
            </a:lvl6pPr>
            <a:lvl7pPr marL="2400026" indent="0">
              <a:buNone/>
              <a:defRPr sz="800"/>
            </a:lvl7pPr>
            <a:lvl8pPr marL="2800030" indent="0">
              <a:buNone/>
              <a:defRPr sz="800"/>
            </a:lvl8pPr>
            <a:lvl9pPr marL="3200034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Notes about Homework #4</a:t>
            </a:r>
            <a:endParaRPr lang="en-US" dirty="0"/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 defTabSz="400004">
              <a:defRPr>
                <a:latin typeface="Calibri" pitchFamily="34" charset="0"/>
              </a:defRPr>
            </a:lvl4pPr>
            <a:lvl5pPr defTabSz="400004"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Notes about Homework #4</a:t>
            </a: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44248" y="320041"/>
            <a:ext cx="1836077" cy="854773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3347" y="320041"/>
            <a:ext cx="5382895" cy="854773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Notes about Homework #4</a:t>
            </a: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348" y="320040"/>
            <a:ext cx="7346977" cy="10668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024" y="1906905"/>
            <a:ext cx="3252138" cy="696087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916166" y="1906906"/>
            <a:ext cx="3252137" cy="337375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916166" y="5494021"/>
            <a:ext cx="3252137" cy="337375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Notes about Homework #4</a:t>
            </a:r>
            <a:endParaRPr lang="en-US" dirty="0"/>
          </a:p>
        </p:txBody>
      </p:sp>
      <p:sp>
        <p:nvSpPr>
          <p:cNvPr id="11" name="Date Placeholder 1"/>
          <p:cNvSpPr>
            <a:spLocks noGrp="1"/>
          </p:cNvSpPr>
          <p:nvPr>
            <p:ph type="dt" sz="half" idx="11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348" y="320040"/>
            <a:ext cx="7346977" cy="10668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6024" y="1906905"/>
            <a:ext cx="3252138" cy="696087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16166" y="1906905"/>
            <a:ext cx="3252137" cy="696087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Notes about Homework #4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71" y="609949"/>
            <a:ext cx="6376831" cy="10668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Notes about Homework #4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024" y="1906905"/>
            <a:ext cx="3252138" cy="6960870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100">
                <a:latin typeface="Calibri" pitchFamily="34" charset="0"/>
              </a:defRPr>
            </a:lvl2pPr>
            <a:lvl3pPr>
              <a:defRPr sz="17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16166" y="1906905"/>
            <a:ext cx="3252137" cy="6960870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100">
                <a:latin typeface="Calibri" pitchFamily="34" charset="0"/>
              </a:defRPr>
            </a:lvl2pPr>
            <a:lvl3pPr>
              <a:defRPr sz="17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Notes about Homework #4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16" y="384493"/>
            <a:ext cx="6912293" cy="16002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017" y="2149159"/>
            <a:ext cx="3393477" cy="895667"/>
          </a:xfrm>
        </p:spPr>
        <p:txBody>
          <a:bodyPr anchor="b"/>
          <a:lstStyle>
            <a:lvl1pPr marL="0" indent="0">
              <a:buNone/>
              <a:defRPr sz="2100" b="1">
                <a:latin typeface="Calibri" pitchFamily="34" charset="0"/>
              </a:defRPr>
            </a:lvl1pPr>
            <a:lvl2pPr marL="400004" indent="0">
              <a:buNone/>
              <a:defRPr sz="1700" b="1"/>
            </a:lvl2pPr>
            <a:lvl3pPr marL="800009" indent="0">
              <a:buNone/>
              <a:defRPr sz="1600" b="1"/>
            </a:lvl3pPr>
            <a:lvl4pPr marL="1200013" indent="0">
              <a:buNone/>
              <a:defRPr sz="1400" b="1"/>
            </a:lvl4pPr>
            <a:lvl5pPr marL="1600017" indent="0">
              <a:buNone/>
              <a:defRPr sz="1400" b="1"/>
            </a:lvl5pPr>
            <a:lvl6pPr marL="2000021" indent="0">
              <a:buNone/>
              <a:defRPr sz="1400" b="1"/>
            </a:lvl6pPr>
            <a:lvl7pPr marL="2400026" indent="0">
              <a:buNone/>
              <a:defRPr sz="1400" b="1"/>
            </a:lvl7pPr>
            <a:lvl8pPr marL="2800030" indent="0">
              <a:buNone/>
              <a:defRPr sz="1400" b="1"/>
            </a:lvl8pPr>
            <a:lvl9pPr marL="3200034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017" y="3044826"/>
            <a:ext cx="3393477" cy="5531803"/>
          </a:xfrm>
        </p:spPr>
        <p:txBody>
          <a:bodyPr/>
          <a:lstStyle>
            <a:lvl1pPr>
              <a:defRPr sz="2100">
                <a:latin typeface="Calibri" pitchFamily="34" charset="0"/>
              </a:defRPr>
            </a:lvl1pPr>
            <a:lvl2pPr>
              <a:defRPr sz="1700">
                <a:latin typeface="Calibri" pitchFamily="34" charset="0"/>
              </a:defRPr>
            </a:lvl2pPr>
            <a:lvl3pPr>
              <a:defRPr sz="1600">
                <a:latin typeface="Calibri" pitchFamily="34" charset="0"/>
              </a:defRPr>
            </a:lvl3pPr>
            <a:lvl4pPr>
              <a:defRPr sz="1400">
                <a:latin typeface="Calibri" pitchFamily="34" charset="0"/>
              </a:defRPr>
            </a:lvl4pPr>
            <a:lvl5pPr>
              <a:defRPr sz="1400">
                <a:latin typeface="Calibri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01499" y="2149159"/>
            <a:ext cx="3394811" cy="895667"/>
          </a:xfrm>
        </p:spPr>
        <p:txBody>
          <a:bodyPr anchor="b"/>
          <a:lstStyle>
            <a:lvl1pPr marL="0" indent="0">
              <a:buNone/>
              <a:defRPr sz="2100" b="1">
                <a:latin typeface="Calibri" pitchFamily="34" charset="0"/>
              </a:defRPr>
            </a:lvl1pPr>
            <a:lvl2pPr marL="400004" indent="0">
              <a:buNone/>
              <a:defRPr sz="1700" b="1"/>
            </a:lvl2pPr>
            <a:lvl3pPr marL="800009" indent="0">
              <a:buNone/>
              <a:defRPr sz="1600" b="1"/>
            </a:lvl3pPr>
            <a:lvl4pPr marL="1200013" indent="0">
              <a:buNone/>
              <a:defRPr sz="1400" b="1"/>
            </a:lvl4pPr>
            <a:lvl5pPr marL="1600017" indent="0">
              <a:buNone/>
              <a:defRPr sz="1400" b="1"/>
            </a:lvl5pPr>
            <a:lvl6pPr marL="2000021" indent="0">
              <a:buNone/>
              <a:defRPr sz="1400" b="1"/>
            </a:lvl6pPr>
            <a:lvl7pPr marL="2400026" indent="0">
              <a:buNone/>
              <a:defRPr sz="1400" b="1"/>
            </a:lvl7pPr>
            <a:lvl8pPr marL="2800030" indent="0">
              <a:buNone/>
              <a:defRPr sz="1400" b="1"/>
            </a:lvl8pPr>
            <a:lvl9pPr marL="3200034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01499" y="3044826"/>
            <a:ext cx="3394811" cy="5531803"/>
          </a:xfrm>
        </p:spPr>
        <p:txBody>
          <a:bodyPr/>
          <a:lstStyle>
            <a:lvl1pPr>
              <a:defRPr sz="2100">
                <a:latin typeface="Calibri" pitchFamily="34" charset="0"/>
              </a:defRPr>
            </a:lvl1pPr>
            <a:lvl2pPr>
              <a:defRPr sz="1700">
                <a:latin typeface="Calibri" pitchFamily="34" charset="0"/>
              </a:defRPr>
            </a:lvl2pPr>
            <a:lvl3pPr>
              <a:defRPr sz="1600">
                <a:latin typeface="Calibri" pitchFamily="34" charset="0"/>
              </a:defRPr>
            </a:lvl3pPr>
            <a:lvl4pPr>
              <a:defRPr sz="1400">
                <a:latin typeface="Calibri" pitchFamily="34" charset="0"/>
              </a:defRPr>
            </a:lvl4pPr>
            <a:lvl5pPr>
              <a:defRPr sz="1400">
                <a:latin typeface="Calibri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Notes about Homework #4</a:t>
            </a:r>
            <a:endParaRPr lang="en-US" dirty="0"/>
          </a:p>
        </p:txBody>
      </p:sp>
      <p:sp>
        <p:nvSpPr>
          <p:cNvPr id="12" name="Date Placeholder 1"/>
          <p:cNvSpPr>
            <a:spLocks noGrp="1"/>
          </p:cNvSpPr>
          <p:nvPr>
            <p:ph type="dt" sz="half" idx="11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496" y="623098"/>
            <a:ext cx="6376270" cy="10668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Notes about Homework #4</a:t>
            </a: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Notes about Homework #4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for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Notes about Homework #4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84017" y="1817828"/>
            <a:ext cx="3716387" cy="992836"/>
          </a:xfrm>
          <a:solidFill>
            <a:srgbClr val="F2F09C"/>
          </a:solidFill>
          <a:ln>
            <a:solidFill>
              <a:schemeClr val="tx1"/>
            </a:solidFill>
          </a:ln>
        </p:spPr>
        <p:txBody>
          <a:bodyPr wrap="none" lIns="22222" tIns="22222" rIns="22222" bIns="22222">
            <a:spAutoFit/>
          </a:bodyPr>
          <a:lstStyle>
            <a:lvl1pPr marL="0" indent="0">
              <a:buFontTx/>
              <a:buNone/>
              <a:defRPr sz="1400" baseline="0">
                <a:solidFill>
                  <a:schemeClr val="tx1"/>
                </a:solidFill>
                <a:latin typeface="Courier New" pitchFamily="49" charset="0"/>
              </a:defRPr>
            </a:lvl1pPr>
          </a:lstStyle>
          <a:p>
            <a:pPr lvl="0"/>
            <a:r>
              <a:rPr lang="en-US" dirty="0" smtClean="0"/>
              <a:t>/*Click to edit Master text styles</a:t>
            </a:r>
            <a:br>
              <a:rPr lang="en-US" dirty="0" smtClean="0"/>
            </a:br>
            <a:r>
              <a:rPr lang="en-US" dirty="0" smtClean="0"/>
              <a:t>	comments are in red */</a:t>
            </a:r>
          </a:p>
          <a:p>
            <a:pPr lvl="0"/>
            <a:r>
              <a:rPr lang="en-US" dirty="0" smtClean="0"/>
              <a:t>Code is in black</a:t>
            </a:r>
          </a:p>
          <a:p>
            <a:pPr lvl="0"/>
            <a:r>
              <a:rPr lang="en-US" dirty="0" smtClean="0"/>
              <a:t>/*Resizes to fit code*/</a:t>
            </a:r>
          </a:p>
        </p:txBody>
      </p:sp>
    </p:spTree>
    <p:extLst>
      <p:ext uri="{BB962C8B-B14F-4D97-AF65-F5344CB8AC3E}">
        <p14:creationId xmlns:p14="http://schemas.microsoft.com/office/powerpoint/2010/main" val="1311495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-by-sid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Code and alternative code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Notes about Homework #4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84017" y="2560320"/>
            <a:ext cx="3264138" cy="4006901"/>
          </a:xfrm>
          <a:solidFill>
            <a:srgbClr val="F2F09C"/>
          </a:solidFill>
          <a:ln>
            <a:solidFill>
              <a:schemeClr val="tx1"/>
            </a:solidFill>
          </a:ln>
        </p:spPr>
        <p:txBody>
          <a:bodyPr lIns="22222" tIns="11111" rIns="22222" bIns="11111">
            <a:normAutofit/>
          </a:bodyPr>
          <a:lstStyle>
            <a:lvl1pPr marL="0" indent="0">
              <a:buFontTx/>
              <a:buNone/>
              <a:defRPr sz="1600" baseline="0">
                <a:latin typeface="Courier New" pitchFamily="49" charset="0"/>
              </a:defRPr>
            </a:lvl1pPr>
          </a:lstStyle>
          <a:p>
            <a:pPr lvl="0"/>
            <a:r>
              <a:rPr lang="en-US" dirty="0" smtClean="0"/>
              <a:t>/* Code in black, comments in red */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84017" y="2133600"/>
            <a:ext cx="1920081" cy="426720"/>
          </a:xfrm>
        </p:spPr>
        <p:txBody>
          <a:bodyPr wrap="none" lIns="0" tIns="0" rIns="0" bIns="0">
            <a:noAutofit/>
          </a:bodyPr>
          <a:lstStyle>
            <a:lvl1pPr marL="0" indent="0">
              <a:buFontTx/>
              <a:buNone/>
              <a:defRPr sz="2100" baseline="0"/>
            </a:lvl1pPr>
          </a:lstStyle>
          <a:p>
            <a:pPr lvl="0"/>
            <a:r>
              <a:rPr lang="en-US" dirty="0" smtClean="0"/>
              <a:t>Title – sample 1</a:t>
            </a:r>
            <a:endParaRPr lang="en-US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4032170" y="2583595"/>
            <a:ext cx="3264138" cy="4006901"/>
          </a:xfrm>
          <a:solidFill>
            <a:srgbClr val="C0EAB8"/>
          </a:solidFill>
          <a:ln>
            <a:solidFill>
              <a:schemeClr val="tx1"/>
            </a:solidFill>
          </a:ln>
        </p:spPr>
        <p:txBody>
          <a:bodyPr lIns="22222" tIns="11111" rIns="22222" bIns="11111">
            <a:normAutofit/>
          </a:bodyPr>
          <a:lstStyle>
            <a:lvl1pPr marL="0" indent="0">
              <a:buFontTx/>
              <a:buNone/>
              <a:defRPr sz="1600" baseline="0">
                <a:latin typeface="Courier New" pitchFamily="49" charset="0"/>
              </a:defRPr>
            </a:lvl1pPr>
          </a:lstStyle>
          <a:p>
            <a:pPr lvl="0"/>
            <a:r>
              <a:rPr lang="en-US" dirty="0" smtClean="0"/>
              <a:t>/* Code in black, comments in red */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032171" y="2156875"/>
            <a:ext cx="1920081" cy="426720"/>
          </a:xfrm>
        </p:spPr>
        <p:txBody>
          <a:bodyPr wrap="none" lIns="0" tIns="0" rIns="0" bIns="0">
            <a:noAutofit/>
          </a:bodyPr>
          <a:lstStyle>
            <a:lvl1pPr marL="0" indent="0">
              <a:buFontTx/>
              <a:buNone/>
              <a:defRPr sz="2100" baseline="0"/>
            </a:lvl1pPr>
          </a:lstStyle>
          <a:p>
            <a:pPr lvl="0"/>
            <a:r>
              <a:rPr lang="en-US" dirty="0" smtClean="0"/>
              <a:t>Title – sample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670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17" y="382270"/>
            <a:ext cx="2526774" cy="1626870"/>
          </a:xfrm>
        </p:spPr>
        <p:txBody>
          <a:bodyPr anchor="b"/>
          <a:lstStyle>
            <a:lvl1pPr algn="l">
              <a:defRPr sz="1700" b="1"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2794" y="382272"/>
            <a:ext cx="4293515" cy="8194358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100">
                <a:latin typeface="Calibri" pitchFamily="34" charset="0"/>
              </a:defRPr>
            </a:lvl3pPr>
            <a:lvl4pPr>
              <a:defRPr sz="1700">
                <a:latin typeface="Calibri" pitchFamily="34" charset="0"/>
              </a:defRPr>
            </a:lvl4pPr>
            <a:lvl5pPr>
              <a:defRPr sz="1700">
                <a:latin typeface="Calibri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17" y="2009142"/>
            <a:ext cx="2526774" cy="6567488"/>
          </a:xfrm>
        </p:spPr>
        <p:txBody>
          <a:bodyPr/>
          <a:lstStyle>
            <a:lvl1pPr marL="0" indent="0">
              <a:buNone/>
              <a:defRPr sz="1200">
                <a:latin typeface="Calibri" pitchFamily="34" charset="0"/>
              </a:defRPr>
            </a:lvl1pPr>
            <a:lvl2pPr marL="400004" indent="0">
              <a:buNone/>
              <a:defRPr sz="1000"/>
            </a:lvl2pPr>
            <a:lvl3pPr marL="800009" indent="0">
              <a:buNone/>
              <a:defRPr sz="900"/>
            </a:lvl3pPr>
            <a:lvl4pPr marL="1200013" indent="0">
              <a:buNone/>
              <a:defRPr sz="800"/>
            </a:lvl4pPr>
            <a:lvl5pPr marL="1600017" indent="0">
              <a:buNone/>
              <a:defRPr sz="800"/>
            </a:lvl5pPr>
            <a:lvl6pPr marL="2000021" indent="0">
              <a:buNone/>
              <a:defRPr sz="800"/>
            </a:lvl6pPr>
            <a:lvl7pPr marL="2400026" indent="0">
              <a:buNone/>
              <a:defRPr sz="800"/>
            </a:lvl7pPr>
            <a:lvl8pPr marL="2800030" indent="0">
              <a:buNone/>
              <a:defRPr sz="800"/>
            </a:lvl8pPr>
            <a:lvl9pPr marL="3200034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Notes about Homework #4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14210" y="519655"/>
            <a:ext cx="637627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001" tIns="40000" rIns="80001" bIns="40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48" y="1906905"/>
            <a:ext cx="6632280" cy="6960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001" tIns="40000" rIns="80001" bIns="4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633615" y="-37782"/>
            <a:ext cx="1100046" cy="23467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80001" tIns="40000" rIns="80001" bIns="40000">
            <a:spAutoFit/>
          </a:bodyPr>
          <a:lstStyle/>
          <a:p>
            <a:pPr>
              <a:defRPr/>
            </a:pPr>
            <a:r>
              <a:rPr lang="en-US" sz="10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Notes about Homework #4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8" r:id="rId3"/>
    <p:sldLayoutId id="2147483657" r:id="rId4"/>
    <p:sldLayoutId id="2147483656" r:id="rId5"/>
    <p:sldLayoutId id="2147483655" r:id="rId6"/>
    <p:sldLayoutId id="2147483662" r:id="rId7"/>
    <p:sldLayoutId id="2147483663" r:id="rId8"/>
    <p:sldLayoutId id="2147483654" r:id="rId9"/>
    <p:sldLayoutId id="2147483653" r:id="rId10"/>
    <p:sldLayoutId id="2147483652" r:id="rId11"/>
    <p:sldLayoutId id="2147483651" r:id="rId12"/>
    <p:sldLayoutId id="2147483650" r:id="rId13"/>
    <p:sldLayoutId id="2147483649" r:id="rId14"/>
  </p:sldLayoutIdLst>
  <p:timing>
    <p:tnLst>
      <p:par>
        <p:cTn id="1" dur="indefinite" restart="never" nodeType="tmRoot"/>
      </p:par>
    </p:tnLst>
  </p:timing>
  <p:hf hdr="0"/>
  <p:txStyles>
    <p:titleStyle>
      <a:lvl1pPr marL="104168" indent="-104168" algn="l" defTabSz="400004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04168" indent="-104168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2pPr>
      <a:lvl3pPr marL="104168" indent="-104168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3pPr>
      <a:lvl4pPr marL="104168" indent="-104168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4pPr>
      <a:lvl5pPr marL="104168" indent="-104168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5pPr>
      <a:lvl6pPr marL="504172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6pPr>
      <a:lvl7pPr marL="904177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7pPr>
      <a:lvl8pPr marL="1304181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8pPr>
      <a:lvl9pPr marL="1704185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9pPr>
    </p:titleStyle>
    <p:bodyStyle>
      <a:lvl1pPr marL="300003" indent="-300003" algn="l" defTabSz="400004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50007" indent="-250003" algn="l" defTabSz="400004" rtl="0" eaLnBrk="1" fontAlgn="base" hangingPunct="1">
        <a:spcBef>
          <a:spcPts val="437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100">
          <a:solidFill>
            <a:schemeClr val="tx1"/>
          </a:solidFill>
          <a:latin typeface="Calibri" pitchFamily="34" charset="0"/>
        </a:defRPr>
      </a:lvl2pPr>
      <a:lvl3pPr marL="1000011" indent="-200002" algn="l" defTabSz="400004" rtl="0" eaLnBrk="1" fontAlgn="base" hangingPunct="1">
        <a:spcBef>
          <a:spcPts val="394"/>
        </a:spcBef>
        <a:spcAft>
          <a:spcPct val="0"/>
        </a:spcAft>
        <a:buSzPct val="80000"/>
        <a:buFont typeface="Wingdings" pitchFamily="2" charset="2"/>
        <a:buChar char="§"/>
        <a:defRPr sz="1700">
          <a:solidFill>
            <a:schemeClr val="tx1"/>
          </a:solidFill>
          <a:latin typeface="Calibri" pitchFamily="34" charset="0"/>
        </a:defRPr>
      </a:lvl3pPr>
      <a:lvl4pPr marL="1400015" indent="-200002" algn="l" defTabSz="400004" rtl="0" eaLnBrk="1" fontAlgn="base" hangingPunct="1">
        <a:spcBef>
          <a:spcPts val="350"/>
        </a:spcBef>
        <a:spcAft>
          <a:spcPct val="0"/>
        </a:spcAft>
        <a:buChar char="–"/>
        <a:defRPr sz="1700">
          <a:solidFill>
            <a:schemeClr val="tx1"/>
          </a:solidFill>
          <a:latin typeface="Calibri" pitchFamily="34" charset="0"/>
        </a:defRPr>
      </a:lvl4pPr>
      <a:lvl5pPr marL="1800019" indent="-200002" algn="l" defTabSz="400004" rtl="0" eaLnBrk="1" fontAlgn="base" hangingPunct="1">
        <a:spcBef>
          <a:spcPts val="306"/>
        </a:spcBef>
        <a:spcAft>
          <a:spcPct val="0"/>
        </a:spcAft>
        <a:buChar char="»"/>
        <a:defRPr sz="1600">
          <a:solidFill>
            <a:schemeClr val="tx1"/>
          </a:solidFill>
          <a:latin typeface="Calibri" pitchFamily="34" charset="0"/>
        </a:defRPr>
      </a:lvl5pPr>
      <a:lvl6pPr marL="2200024" indent="-200002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Arial" charset="0"/>
        </a:defRPr>
      </a:lvl6pPr>
      <a:lvl7pPr marL="2600028" indent="-200002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Arial" charset="0"/>
        </a:defRPr>
      </a:lvl7pPr>
      <a:lvl8pPr marL="3000032" indent="-200002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Arial" charset="0"/>
        </a:defRPr>
      </a:lvl8pPr>
      <a:lvl9pPr marL="3400036" indent="-200002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0004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0009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13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017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0021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0026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0030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00034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6025" y="2391218"/>
            <a:ext cx="6848290" cy="2058035"/>
          </a:xfrm>
        </p:spPr>
        <p:txBody>
          <a:bodyPr/>
          <a:lstStyle/>
          <a:p>
            <a:pPr marL="0" indent="0"/>
            <a:r>
              <a:rPr lang="en-US" b="0" dirty="0" smtClean="0"/>
              <a:t>Notes about Homework #4</a:t>
            </a:r>
            <a:endParaRPr lang="en-US" b="0" dirty="0"/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spcAft>
                <a:spcPts val="1050"/>
              </a:spcAft>
            </a:pPr>
            <a:r>
              <a:rPr lang="en-US" sz="2100" dirty="0"/>
              <a:t>Professor Hugh C. Lauer</a:t>
            </a:r>
            <a:br>
              <a:rPr lang="en-US" sz="2100" dirty="0"/>
            </a:br>
            <a:r>
              <a:rPr lang="en-US" sz="2100" dirty="0"/>
              <a:t>CS-1004 — Introduction to Programming for Non-Majors</a:t>
            </a:r>
          </a:p>
          <a:p>
            <a:r>
              <a:rPr lang="en-US" sz="1000" dirty="0"/>
              <a:t>(Slides include materials from </a:t>
            </a:r>
            <a:r>
              <a:rPr lang="en-US" sz="1000" i="1" dirty="0"/>
              <a:t>Python Programming: An Introduction to Computer Science</a:t>
            </a:r>
            <a:r>
              <a:rPr lang="en-US" sz="1000" dirty="0"/>
              <a:t>, 2</a:t>
            </a:r>
            <a:r>
              <a:rPr lang="en-US" sz="1000" baseline="30000" dirty="0"/>
              <a:t>nd</a:t>
            </a:r>
            <a:r>
              <a:rPr lang="en-US" sz="1000" dirty="0"/>
              <a:t> edition, by John </a:t>
            </a:r>
            <a:r>
              <a:rPr lang="en-US" sz="1000" dirty="0" err="1"/>
              <a:t>Zelle</a:t>
            </a:r>
            <a:r>
              <a:rPr lang="en-US" sz="1000" dirty="0"/>
              <a:t> and copyright notes by Prof. George Heineman of Worcester Polytechnic Institute)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3485902" y="9339143"/>
            <a:ext cx="708524" cy="138499"/>
          </a:xfrm>
        </p:spPr>
        <p:txBody>
          <a:bodyPr/>
          <a:lstStyle/>
          <a:p>
            <a:r>
              <a:rPr lang="en-US" smtClean="0">
                <a:latin typeface="+mn-lt"/>
              </a:rPr>
              <a:t>Notes about Homework #4</a:t>
            </a:r>
            <a:endParaRPr lang="en-US" dirty="0">
              <a:latin typeface="+mn-lt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2"/>
          </p:nvPr>
        </p:nvSpPr>
        <p:spPr>
          <a:xfrm>
            <a:off x="64002" y="9300671"/>
            <a:ext cx="1051570" cy="138499"/>
          </a:xfrm>
        </p:spPr>
        <p:txBody>
          <a:bodyPr/>
          <a:lstStyle/>
          <a:p>
            <a:r>
              <a:rPr lang="en-US" smtClean="0">
                <a:latin typeface="+mn-lt"/>
              </a:rPr>
              <a:t>CS-1004, A-Term 2016</a:t>
            </a:r>
            <a:endParaRPr lang="en-US" dirty="0">
              <a:latin typeface="+mn-lt"/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549127" y="9300671"/>
            <a:ext cx="57708" cy="138499"/>
          </a:xfrm>
        </p:spPr>
        <p:txBody>
          <a:bodyPr/>
          <a:lstStyle/>
          <a:p>
            <a:fld id="{CEF07275-A34F-4845-9371-CAAC7967A479}" type="slidenum">
              <a:rPr lang="en-US">
                <a:latin typeface="+mn-lt"/>
              </a:rPr>
              <a:pPr/>
              <a:t>1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3468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 new module, write one or more functions …</a:t>
            </a:r>
          </a:p>
          <a:p>
            <a:pPr lvl="1"/>
            <a:endParaRPr lang="en-US" dirty="0"/>
          </a:p>
          <a:p>
            <a:r>
              <a:rPr lang="en-US" dirty="0" smtClean="0"/>
              <a:t>… repeatedly call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PlayOneGame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dirty="0" smtClean="0"/>
              <a:t>i.e., within a for-loop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Build up a data structure to record wins and losses</a:t>
            </a:r>
          </a:p>
          <a:p>
            <a:pPr lvl="1"/>
            <a:r>
              <a:rPr lang="en-US" dirty="0" smtClean="0"/>
              <a:t>Allows plot of wins </a:t>
            </a:r>
            <a:r>
              <a:rPr lang="en-US" i="1" dirty="0" smtClean="0"/>
              <a:t>vs.</a:t>
            </a:r>
            <a:r>
              <a:rPr lang="en-US" dirty="0" smtClean="0"/>
              <a:t> count</a:t>
            </a:r>
          </a:p>
          <a:p>
            <a:pPr lvl="1"/>
            <a:r>
              <a:rPr lang="en-US" dirty="0" smtClean="0"/>
              <a:t>Separate plot of losses </a:t>
            </a:r>
            <a:r>
              <a:rPr lang="en-US" i="1" dirty="0" smtClean="0"/>
              <a:t>vs.</a:t>
            </a:r>
            <a:r>
              <a:rPr lang="en-US" dirty="0" smtClean="0"/>
              <a:t> count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Test again</a:t>
            </a:r>
          </a:p>
          <a:p>
            <a:pPr lvl="1"/>
            <a:r>
              <a:rPr lang="en-US" dirty="0" smtClean="0"/>
              <a:t>Modify wrapper to prompt for number of games, collect results in data structure</a:t>
            </a:r>
          </a:p>
          <a:p>
            <a:pPr lvl="1"/>
            <a:r>
              <a:rPr lang="en-US" dirty="0" smtClean="0"/>
              <a:t>Inspect result manually</a:t>
            </a:r>
          </a:p>
          <a:p>
            <a:pPr lvl="1"/>
            <a:endParaRPr lang="en-US" dirty="0"/>
          </a:p>
          <a:p>
            <a:r>
              <a:rPr lang="en-US" dirty="0" smtClean="0"/>
              <a:t>Finally, plot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Notes about Homework #4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00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Step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Beef up your wrapper (i.e., control module or test module, or whatever you call it)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…</a:t>
            </a:r>
          </a:p>
          <a:p>
            <a:pPr marL="300003" lvl="2" indent="-300003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</a:pPr>
            <a:endParaRPr lang="en-US" dirty="0"/>
          </a:p>
          <a:p>
            <a:r>
              <a:rPr lang="en-US" dirty="0" smtClean="0"/>
              <a:t>Print out and inspect result manually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Notes about Homework #4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665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Still not done!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to ask and answer questions in Homework assignment!</a:t>
            </a:r>
          </a:p>
          <a:p>
            <a:pPr lvl="1"/>
            <a:r>
              <a:rPr lang="en-US" dirty="0"/>
              <a:t>What is the probability that player wins eventually wins?</a:t>
            </a:r>
          </a:p>
          <a:p>
            <a:pPr lvl="1"/>
            <a:r>
              <a:rPr lang="en-US" dirty="0"/>
              <a:t>What percentage of games are decided on 1</a:t>
            </a:r>
            <a:r>
              <a:rPr lang="en-US" baseline="30000" dirty="0"/>
              <a:t>st</a:t>
            </a:r>
            <a:r>
              <a:rPr lang="en-US" dirty="0"/>
              <a:t> roll?</a:t>
            </a:r>
            <a:br>
              <a:rPr lang="en-US" dirty="0"/>
            </a:br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roll? 3</a:t>
            </a:r>
            <a:r>
              <a:rPr lang="en-US" baseline="30000" dirty="0"/>
              <a:t>rd</a:t>
            </a:r>
            <a:r>
              <a:rPr lang="en-US" dirty="0"/>
              <a:t> roll? etc.?</a:t>
            </a:r>
          </a:p>
          <a:p>
            <a:pPr lvl="1"/>
            <a:r>
              <a:rPr lang="en-US" dirty="0"/>
              <a:t>What is average number of rolls per game?</a:t>
            </a:r>
          </a:p>
          <a:p>
            <a:pPr lvl="1"/>
            <a:r>
              <a:rPr lang="en-US" dirty="0"/>
              <a:t>…</a:t>
            </a:r>
          </a:p>
          <a:p>
            <a:pPr lvl="1"/>
            <a:endParaRPr lang="en-US" i="1" dirty="0" smtClean="0"/>
          </a:p>
          <a:p>
            <a:r>
              <a:rPr lang="en-US" dirty="0" smtClean="0"/>
              <a:t>You need to invent code to get these answers</a:t>
            </a:r>
          </a:p>
          <a:p>
            <a:pPr lvl="1"/>
            <a:r>
              <a:rPr lang="en-US" dirty="0" smtClean="0"/>
              <a:t>In the wrapper!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Notes about Homework #4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021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Questions?</a:t>
            </a:r>
            <a:endParaRPr lang="en-US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Notes about Homework #4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42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random.randint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(a, b)</a:t>
            </a:r>
            <a:r>
              <a:rPr lang="en-US" dirty="0"/>
              <a:t> </a:t>
            </a:r>
            <a:r>
              <a:rPr lang="en-US" dirty="0" smtClean="0"/>
              <a:t>is same as</a:t>
            </a:r>
            <a:br>
              <a:rPr lang="en-US" dirty="0" smtClean="0"/>
            </a:br>
            <a:r>
              <a:rPr lang="en-US" dirty="0" smtClean="0"/>
              <a:t>	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random.randrange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b+1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I.e.,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random.randint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(1,6)</a:t>
            </a:r>
            <a:r>
              <a:rPr lang="en-US" dirty="0" smtClean="0"/>
              <a:t> simulates a normal six-sided die with faces 1, 2, 3, 4, 5, 6</a:t>
            </a:r>
          </a:p>
          <a:p>
            <a:pPr lvl="2"/>
            <a:r>
              <a:rPr lang="en-US" dirty="0"/>
              <a:t>See Python docs §9.6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Notes about Homework #4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60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Brainstorm about Data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48" y="1906904"/>
            <a:ext cx="6632280" cy="7313295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What is required output?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A: Graphs of #s of games versus #s of throws</a:t>
            </a:r>
          </a:p>
          <a:p>
            <a:pPr lvl="2"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dirty="0" smtClean="0"/>
              <a:t>What function can produce that output?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A: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pyplot.plot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2"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dirty="0" smtClean="0"/>
              <a:t>What arguments does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pyplot.plot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</a:t>
            </a:r>
            <a:r>
              <a:rPr lang="en-US" dirty="0" smtClean="0"/>
              <a:t>need to produce that output?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A: Lists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Specifically, y-value list contains numbers of games indexed by numbers of throws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What about x-value list?</a:t>
            </a:r>
          </a:p>
          <a:p>
            <a:pPr lvl="2">
              <a:lnSpc>
                <a:spcPct val="110000"/>
              </a:lnSpc>
            </a:pPr>
            <a:r>
              <a:rPr lang="en-US" dirty="0" smtClean="0"/>
              <a:t>Is it needed at all? If not, why? If so, how organized?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List value indicates number of games ending in that number of throws</a:t>
            </a:r>
          </a:p>
          <a:p>
            <a:pPr lvl="2">
              <a:lnSpc>
                <a:spcPct val="110000"/>
              </a:lnSpc>
            </a:pPr>
            <a:r>
              <a:rPr lang="en-US" dirty="0" smtClean="0"/>
              <a:t>Separate lists for wins and losses</a:t>
            </a:r>
          </a:p>
          <a:p>
            <a:pPr lvl="2">
              <a:lnSpc>
                <a:spcPct val="110000"/>
              </a:lnSpc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Notes about Homework #4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63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wait!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big should the list be if number of throws is unknown and/or unbounded?</a:t>
            </a:r>
          </a:p>
          <a:p>
            <a:pPr lvl="1"/>
            <a:endParaRPr lang="en-US" dirty="0"/>
          </a:p>
          <a:p>
            <a:r>
              <a:rPr lang="en-US" dirty="0" smtClean="0"/>
              <a:t>Answer:–</a:t>
            </a:r>
          </a:p>
          <a:p>
            <a:pPr lvl="1"/>
            <a:r>
              <a:rPr lang="en-US" dirty="0" smtClean="0"/>
              <a:t>Make it grow to accommodate the results of experiments!</a:t>
            </a:r>
          </a:p>
          <a:p>
            <a:pPr lvl="1"/>
            <a:r>
              <a:rPr lang="en-US" dirty="0" smtClean="0"/>
              <a:t>Add more entries as needed</a:t>
            </a:r>
          </a:p>
          <a:p>
            <a:pPr lvl="2"/>
            <a:r>
              <a:rPr lang="en-US" dirty="0" smtClean="0"/>
              <a:t>Zeros for intervening values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Notes about Homework #4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596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Easy</a:t>
            </a:r>
            <a:r>
              <a:rPr lang="en-US" dirty="0" smtClean="0"/>
              <a:t> </a:t>
            </a:r>
            <a:r>
              <a:rPr lang="en-US" u="sng" dirty="0" smtClean="0"/>
              <a:t>parts</a:t>
            </a:r>
            <a:r>
              <a:rPr lang="en-US" dirty="0" smtClean="0"/>
              <a:t>:–</a:t>
            </a:r>
          </a:p>
          <a:p>
            <a:pPr lvl="2"/>
            <a:endParaRPr lang="en-US" dirty="0"/>
          </a:p>
          <a:p>
            <a:r>
              <a:rPr lang="en-US" dirty="0" smtClean="0"/>
              <a:t>Playing one game</a:t>
            </a:r>
          </a:p>
          <a:p>
            <a:pPr lvl="1"/>
            <a:r>
              <a:rPr lang="en-US" dirty="0" smtClean="0"/>
              <a:t>Multiple rolls of dice</a:t>
            </a:r>
          </a:p>
          <a:p>
            <a:pPr lvl="1"/>
            <a:r>
              <a:rPr lang="en-US" dirty="0" smtClean="0"/>
              <a:t>Returning a pair of results</a:t>
            </a:r>
          </a:p>
          <a:p>
            <a:pPr lvl="2"/>
            <a:endParaRPr lang="en-US" dirty="0"/>
          </a:p>
          <a:p>
            <a:r>
              <a:rPr lang="en-US" dirty="0" smtClean="0"/>
              <a:t>Rolling the dice</a:t>
            </a:r>
          </a:p>
          <a:p>
            <a:pPr lvl="1"/>
            <a:r>
              <a:rPr lang="en-US" dirty="0" smtClean="0"/>
              <a:t>Two independent dice</a:t>
            </a:r>
          </a:p>
          <a:p>
            <a:pPr lvl="2"/>
            <a:r>
              <a:rPr lang="en-US" dirty="0" smtClean="0"/>
              <a:t>Values 1 – 6 each</a:t>
            </a:r>
          </a:p>
          <a:p>
            <a:pPr lvl="1"/>
            <a:r>
              <a:rPr lang="en-US" dirty="0" smtClean="0"/>
              <a:t>Use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random.randint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/>
          </a:p>
          <a:p>
            <a:pPr lvl="2"/>
            <a:r>
              <a:rPr lang="en-US" dirty="0"/>
              <a:t>Variant of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random.randrange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/>
          </a:p>
          <a:p>
            <a:pPr lvl="2"/>
            <a:r>
              <a:rPr lang="en-US" dirty="0"/>
              <a:t>See Python docs §9.6</a:t>
            </a:r>
          </a:p>
          <a:p>
            <a:pPr marL="0" indent="0">
              <a:buNone/>
            </a:pPr>
            <a:r>
              <a:rPr lang="en-US" u="sng" dirty="0" smtClean="0"/>
              <a:t>Harder </a:t>
            </a:r>
            <a:r>
              <a:rPr lang="en-US" dirty="0" smtClean="0"/>
              <a:t> </a:t>
            </a:r>
            <a:r>
              <a:rPr lang="en-US" u="sng" dirty="0" smtClean="0"/>
              <a:t>parts</a:t>
            </a:r>
            <a:r>
              <a:rPr lang="en-US" dirty="0"/>
              <a:t>:–</a:t>
            </a:r>
          </a:p>
          <a:p>
            <a:pPr lvl="2"/>
            <a:endParaRPr lang="en-US" dirty="0"/>
          </a:p>
          <a:p>
            <a:r>
              <a:rPr lang="en-US" dirty="0" smtClean="0"/>
              <a:t>Setting up the lists</a:t>
            </a:r>
          </a:p>
          <a:p>
            <a:r>
              <a:rPr lang="en-US" dirty="0" smtClean="0"/>
              <a:t>Growing lists to accommodate long games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Notes about Homework #4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71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Notes about Homework #4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91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Multi-module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Big jump in complexity</a:t>
            </a:r>
          </a:p>
          <a:p>
            <a:pPr lvl="1"/>
            <a:endParaRPr lang="en-US" dirty="0"/>
          </a:p>
          <a:p>
            <a:r>
              <a:rPr lang="en-US" dirty="0" smtClean="0"/>
              <a:t>Big jump in stress!</a:t>
            </a:r>
          </a:p>
          <a:p>
            <a:pPr lvl="1"/>
            <a:endParaRPr lang="en-US" dirty="0"/>
          </a:p>
          <a:p>
            <a:r>
              <a:rPr lang="en-US" dirty="0" smtClean="0"/>
              <a:t>More planning needed …</a:t>
            </a:r>
          </a:p>
          <a:p>
            <a:pPr lvl="1"/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… just to get started!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Notes about Homework #4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373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48" y="1906904"/>
            <a:ext cx="6632280" cy="7313295"/>
          </a:xfrm>
        </p:spPr>
        <p:txBody>
          <a:bodyPr>
            <a:normAutofit/>
          </a:bodyPr>
          <a:lstStyle/>
          <a:p>
            <a:r>
              <a:rPr lang="en-US" dirty="0" smtClean="0"/>
              <a:t>Three separate modules required</a:t>
            </a:r>
          </a:p>
          <a:p>
            <a:pPr lvl="1"/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Playing the game</a:t>
            </a:r>
          </a:p>
          <a:p>
            <a:pPr marL="807204" lvl="1" indent="-457200"/>
            <a:r>
              <a:rPr lang="en-US" dirty="0" smtClean="0"/>
              <a:t>I.e., rolling dice</a:t>
            </a:r>
          </a:p>
          <a:p>
            <a:pPr marL="807204" lvl="1" indent="-457200"/>
            <a:r>
              <a:rPr lang="en-US" dirty="0" smtClean="0"/>
              <a:t>Figuring out whether win or lose</a:t>
            </a:r>
          </a:p>
          <a:p>
            <a:pPr marL="807204" lvl="1" indent="-457200"/>
            <a:r>
              <a:rPr lang="en-US" dirty="0" smtClean="0"/>
              <a:t>Continuing with multiple rolls</a:t>
            </a:r>
          </a:p>
          <a:p>
            <a:pPr marL="807204" lvl="1" indent="-457200"/>
            <a:r>
              <a:rPr lang="en-US" dirty="0" smtClean="0"/>
              <a:t>Reporting win/loss to calling function</a:t>
            </a:r>
          </a:p>
          <a:p>
            <a:pPr marL="1157208" lvl="2" indent="-457200"/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Keeping and reporting the statistics</a:t>
            </a:r>
          </a:p>
          <a:p>
            <a:pPr marL="807204" lvl="1" indent="-457200"/>
            <a:r>
              <a:rPr lang="en-US" dirty="0" smtClean="0"/>
              <a:t>Collecting the win/loss data</a:t>
            </a:r>
          </a:p>
          <a:p>
            <a:pPr marL="807204" lvl="1" indent="-457200"/>
            <a:r>
              <a:rPr lang="en-US" dirty="0" smtClean="0"/>
              <a:t>Creating the plot in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matplotlib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7204" lvl="1" indent="-457200"/>
            <a:r>
              <a:rPr lang="en-US" dirty="0" smtClean="0"/>
              <a:t>Inferring probabilities from simulation</a:t>
            </a:r>
            <a:endParaRPr lang="en-US" dirty="0"/>
          </a:p>
          <a:p>
            <a:pPr marL="1157208" lvl="2" indent="-457200"/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Managing the other two</a:t>
            </a:r>
          </a:p>
          <a:p>
            <a:pPr marL="807204" lvl="1" indent="-457200"/>
            <a:r>
              <a:rPr lang="en-US" dirty="0" smtClean="0"/>
              <a:t>Starting and finishing the program</a:t>
            </a:r>
          </a:p>
          <a:p>
            <a:pPr marL="807204" lvl="1" indent="-457200"/>
            <a:r>
              <a:rPr lang="en-US" dirty="0"/>
              <a:t>Calling the right functions at the right time</a:t>
            </a:r>
          </a:p>
          <a:p>
            <a:pPr marL="807204" lvl="1" indent="-457200"/>
            <a:r>
              <a:rPr lang="en-US" dirty="0" smtClean="0"/>
              <a:t>Seeding random number generator!</a:t>
            </a:r>
          </a:p>
          <a:p>
            <a:pPr marL="807204" lvl="1" indent="-457200"/>
            <a:r>
              <a:rPr lang="en-US" dirty="0" smtClean="0"/>
              <a:t>Vehicle for test code — i.e., code that exists only to help you develop other code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Notes about Homework #4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387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Maximum function length = 25 lines</a:t>
            </a:r>
          </a:p>
          <a:p>
            <a:pPr lvl="1"/>
            <a:endParaRPr lang="en-US" dirty="0"/>
          </a:p>
          <a:p>
            <a:r>
              <a:rPr lang="en-US" dirty="0" smtClean="0"/>
              <a:t>However, good practice </a:t>
            </a:r>
            <a:r>
              <a:rPr lang="en-US" dirty="0" smtClean="0">
                <a:sym typeface="Symbol"/>
              </a:rPr>
              <a:t> &lt; 10–15 lines!</a:t>
            </a:r>
          </a:p>
          <a:p>
            <a:pPr lvl="1"/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Make your modules into logical units — e.g.,</a:t>
            </a:r>
          </a:p>
          <a:p>
            <a:pPr lvl="1"/>
            <a:r>
              <a:rPr lang="en-US" dirty="0" smtClean="0">
                <a:sym typeface="Symbol"/>
              </a:rPr>
              <a:t>Playing the game</a:t>
            </a:r>
          </a:p>
          <a:p>
            <a:pPr lvl="1"/>
            <a:r>
              <a:rPr lang="en-US" dirty="0" smtClean="0">
                <a:sym typeface="Symbol"/>
              </a:rPr>
              <a:t>Recording and keeping statistics</a:t>
            </a:r>
          </a:p>
          <a:p>
            <a:pPr lvl="1"/>
            <a:r>
              <a:rPr lang="en-US" dirty="0" smtClean="0">
                <a:sym typeface="Symbol"/>
              </a:rPr>
              <a:t>Control (and testing)</a:t>
            </a:r>
          </a:p>
          <a:p>
            <a:pPr lvl="1"/>
            <a:endParaRPr lang="en-US" dirty="0">
              <a:sym typeface="Symbol"/>
            </a:endParaRPr>
          </a:p>
          <a:p>
            <a:r>
              <a:rPr lang="en-US" dirty="0" smtClean="0"/>
              <a:t>Within each module, make functions into logical units</a:t>
            </a:r>
          </a:p>
          <a:p>
            <a:pPr lvl="1"/>
            <a:r>
              <a:rPr lang="en-US" dirty="0" smtClean="0"/>
              <a:t>Loop for calling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PlayOneGame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is one function</a:t>
            </a:r>
          </a:p>
          <a:p>
            <a:pPr lvl="2"/>
            <a:r>
              <a:rPr lang="en-US" dirty="0" smtClean="0"/>
              <a:t>Returns </a:t>
            </a:r>
            <a:r>
              <a:rPr lang="en-US" i="1" dirty="0" smtClean="0"/>
              <a:t>two </a:t>
            </a:r>
            <a:r>
              <a:rPr lang="en-US" dirty="0" smtClean="0"/>
              <a:t>values — win/loss, # of rolls</a:t>
            </a:r>
          </a:p>
          <a:p>
            <a:pPr lvl="1"/>
            <a:r>
              <a:rPr lang="en-US" dirty="0" smtClean="0"/>
              <a:t>Recording result of one game is another function</a:t>
            </a:r>
          </a:p>
          <a:p>
            <a:pPr lvl="1"/>
            <a:r>
              <a:rPr lang="en-US" dirty="0" smtClean="0"/>
              <a:t>Analyzing results is a third function</a:t>
            </a:r>
          </a:p>
          <a:p>
            <a:pPr lvl="2"/>
            <a:endParaRPr lang="en-US" dirty="0"/>
          </a:p>
          <a:p>
            <a:r>
              <a:rPr lang="en-US" dirty="0" smtClean="0"/>
              <a:t>Testing requires additional code that is not part of solution!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Notes about Homework #4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260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Yeah! — I understand all that, but I just cannot get my head around it.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Notes about Homework #4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5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look at the pieces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</a:t>
            </a:r>
            <a:r>
              <a:rPr lang="en-US" i="1" dirty="0" smtClean="0"/>
              <a:t>near</a:t>
            </a:r>
            <a:r>
              <a:rPr lang="en-US" dirty="0" smtClean="0"/>
              <a:t> the beginning …</a:t>
            </a:r>
          </a:p>
          <a:p>
            <a:r>
              <a:rPr lang="en-US" dirty="0" smtClean="0"/>
              <a:t>… but not </a:t>
            </a:r>
            <a:r>
              <a:rPr lang="en-US" i="1" dirty="0" smtClean="0"/>
              <a:t>at</a:t>
            </a:r>
            <a:r>
              <a:rPr lang="en-US" dirty="0" smtClean="0"/>
              <a:t> the beginning</a:t>
            </a:r>
          </a:p>
          <a:p>
            <a:pPr lvl="2"/>
            <a:endParaRPr lang="en-US" dirty="0"/>
          </a:p>
          <a:p>
            <a:r>
              <a:rPr lang="en-US" i="1" dirty="0" smtClean="0"/>
              <a:t>One</a:t>
            </a:r>
            <a:r>
              <a:rPr lang="en-US" dirty="0" smtClean="0"/>
              <a:t> module, </a:t>
            </a:r>
            <a:r>
              <a:rPr lang="en-US" i="1" dirty="0" smtClean="0"/>
              <a:t>one</a:t>
            </a:r>
            <a:r>
              <a:rPr lang="en-US" dirty="0" smtClean="0"/>
              <a:t> function</a:t>
            </a:r>
          </a:p>
          <a:p>
            <a:pPr lvl="1"/>
            <a:r>
              <a:rPr lang="en-US" dirty="0" smtClean="0"/>
              <a:t>Play one game of craps</a:t>
            </a:r>
          </a:p>
          <a:p>
            <a:pPr lvl="1"/>
            <a:r>
              <a:rPr lang="en-US" dirty="0" smtClean="0"/>
              <a:t>Roll dice multiple times</a:t>
            </a:r>
          </a:p>
          <a:p>
            <a:pPr lvl="2"/>
            <a:r>
              <a:rPr lang="en-US" dirty="0" smtClean="0"/>
              <a:t>Decide whether win, lose, or continue!</a:t>
            </a:r>
          </a:p>
          <a:p>
            <a:pPr lvl="1"/>
            <a:r>
              <a:rPr lang="en-US" dirty="0" smtClean="0"/>
              <a:t>Return a pair of results!!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Test it!</a:t>
            </a:r>
          </a:p>
          <a:p>
            <a:pPr lvl="1"/>
            <a:r>
              <a:rPr lang="en-US" dirty="0"/>
              <a:t>Write a separate module called </a:t>
            </a:r>
            <a:r>
              <a:rPr lang="en-US" i="1" dirty="0"/>
              <a:t>Wrapper, Control, </a:t>
            </a:r>
            <a:r>
              <a:rPr lang="en-US" i="1" dirty="0" smtClean="0"/>
              <a:t>Test</a:t>
            </a:r>
            <a:r>
              <a:rPr lang="en-US" i="1" dirty="0"/>
              <a:t>,</a:t>
            </a:r>
            <a:r>
              <a:rPr lang="en-US" dirty="0"/>
              <a:t> or something like that</a:t>
            </a:r>
          </a:p>
          <a:p>
            <a:pPr lvl="1"/>
            <a:r>
              <a:rPr lang="en-US" dirty="0" smtClean="0"/>
              <a:t>Add another parameter to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PlayOneGame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called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verbose</a:t>
            </a:r>
          </a:p>
          <a:p>
            <a:pPr lvl="2"/>
            <a:r>
              <a:rPr lang="en-US" dirty="0"/>
              <a:t>Defaults to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  <a:p>
            <a:pPr lvl="2"/>
            <a:r>
              <a:rPr lang="en-US" dirty="0"/>
              <a:t>Prints out every roll if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Manually check, convince yourself that it is correct</a:t>
            </a:r>
          </a:p>
          <a:p>
            <a:pPr lvl="2"/>
            <a:endParaRPr lang="en-US" dirty="0" smtClean="0"/>
          </a:p>
          <a:p>
            <a:pPr marL="0" indent="0" algn="ctr">
              <a:buNone/>
            </a:pPr>
            <a:r>
              <a:rPr lang="en-US" sz="3200" dirty="0" smtClean="0"/>
              <a:t>Questions so far?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Notes about Homework #4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996255" y="5257800"/>
            <a:ext cx="915058" cy="461665"/>
          </a:xfrm>
          <a:prstGeom prst="rect">
            <a:avLst/>
          </a:prstGeom>
          <a:solidFill>
            <a:srgbClr val="A8A8EA"/>
          </a:solidFill>
          <a:ln>
            <a:solidFill>
              <a:srgbClr val="5353D5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Calibri" pitchFamily="34" charset="0"/>
              </a:rPr>
              <a:t>How?</a:t>
            </a:r>
          </a:p>
        </p:txBody>
      </p:sp>
    </p:spTree>
    <p:extLst>
      <p:ext uri="{BB962C8B-B14F-4D97-AF65-F5344CB8AC3E}">
        <p14:creationId xmlns:p14="http://schemas.microsoft.com/office/powerpoint/2010/main" val="3984030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Digression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Returning more than one value from a function</a:t>
            </a:r>
          </a:p>
          <a:p>
            <a:pPr marL="400004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count  = …</a:t>
            </a:r>
          </a:p>
          <a:p>
            <a:pPr marL="400004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win:</a:t>
            </a:r>
            <a:b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return True, count</a:t>
            </a:r>
            <a:b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  <a:b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return False, count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Caller:–</a:t>
            </a:r>
          </a:p>
          <a:p>
            <a:pPr marL="400004" lvl="1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winLoss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nRolls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PlayOneGame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endParaRPr lang="en-US" dirty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Notes about Homework #4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62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Digression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Default values of parameters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F(n,</a:t>
            </a:r>
            <a:r>
              <a:rPr lang="en-US" b="1" dirty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d=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someValue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lvl="1"/>
            <a:endParaRPr lang="en-US" dirty="0"/>
          </a:p>
          <a:p>
            <a:r>
              <a:rPr lang="en-US" dirty="0" smtClean="0"/>
              <a:t>When calling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dirty="0" smtClean="0"/>
              <a:t>, </a:t>
            </a:r>
          </a:p>
          <a:p>
            <a:pPr lvl="1"/>
            <a:r>
              <a:rPr lang="en-US" dirty="0" smtClean="0"/>
              <a:t>Second argument is optional!</a:t>
            </a:r>
          </a:p>
          <a:p>
            <a:pPr lvl="1"/>
            <a:r>
              <a:rPr lang="en-US" dirty="0" smtClean="0"/>
              <a:t>Defaults to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someValue</a:t>
            </a:r>
            <a:r>
              <a:rPr lang="en-US" dirty="0"/>
              <a:t> if not specified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Example uses</a:t>
            </a:r>
          </a:p>
          <a:p>
            <a:pPr lvl="1"/>
            <a:r>
              <a:rPr lang="en-US" dirty="0" smtClean="0"/>
              <a:t>In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PlayOneGame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</a:t>
            </a:r>
            <a:r>
              <a:rPr lang="en-US" dirty="0" smtClean="0"/>
              <a:t>to control verbose printing!</a:t>
            </a:r>
          </a:p>
          <a:p>
            <a:pPr lvl="1"/>
            <a:r>
              <a:rPr lang="en-US" dirty="0" smtClean="0"/>
              <a:t>As a seed random number generator </a:t>
            </a:r>
          </a:p>
          <a:p>
            <a:pPr lvl="2"/>
            <a:r>
              <a:rPr lang="en-US" dirty="0" smtClean="0"/>
              <a:t>During development only!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Notes about Homework #4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383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look at the pieces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</a:t>
            </a:r>
            <a:r>
              <a:rPr lang="en-US" i="1" dirty="0" smtClean="0"/>
              <a:t>near</a:t>
            </a:r>
            <a:r>
              <a:rPr lang="en-US" dirty="0" smtClean="0"/>
              <a:t> the beginning …</a:t>
            </a:r>
          </a:p>
          <a:p>
            <a:r>
              <a:rPr lang="en-US" dirty="0" smtClean="0"/>
              <a:t>… but not </a:t>
            </a:r>
            <a:r>
              <a:rPr lang="en-US" i="1" dirty="0" smtClean="0"/>
              <a:t>at</a:t>
            </a:r>
            <a:r>
              <a:rPr lang="en-US" dirty="0" smtClean="0"/>
              <a:t> the beginning</a:t>
            </a:r>
          </a:p>
          <a:p>
            <a:pPr lvl="2"/>
            <a:endParaRPr lang="en-US" dirty="0"/>
          </a:p>
          <a:p>
            <a:r>
              <a:rPr lang="en-US" i="1" dirty="0" smtClean="0"/>
              <a:t>One</a:t>
            </a:r>
            <a:r>
              <a:rPr lang="en-US" dirty="0" smtClean="0"/>
              <a:t> module, </a:t>
            </a:r>
            <a:r>
              <a:rPr lang="en-US" i="1" dirty="0" smtClean="0"/>
              <a:t>one</a:t>
            </a:r>
            <a:r>
              <a:rPr lang="en-US" dirty="0" smtClean="0"/>
              <a:t> function</a:t>
            </a:r>
          </a:p>
          <a:p>
            <a:pPr lvl="1"/>
            <a:r>
              <a:rPr lang="en-US" dirty="0" smtClean="0"/>
              <a:t>Play one game of craps</a:t>
            </a:r>
          </a:p>
          <a:p>
            <a:pPr lvl="1"/>
            <a:r>
              <a:rPr lang="en-US" dirty="0" smtClean="0"/>
              <a:t>Roll dice multiple times</a:t>
            </a:r>
          </a:p>
          <a:p>
            <a:pPr lvl="2"/>
            <a:r>
              <a:rPr lang="en-US" dirty="0" smtClean="0"/>
              <a:t>Decide whether win, lose, or continue!</a:t>
            </a:r>
          </a:p>
          <a:p>
            <a:pPr lvl="1"/>
            <a:r>
              <a:rPr lang="en-US" dirty="0" smtClean="0"/>
              <a:t>Return a pair of results!!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Test it!</a:t>
            </a:r>
          </a:p>
          <a:p>
            <a:pPr lvl="1"/>
            <a:r>
              <a:rPr lang="en-US" dirty="0"/>
              <a:t>Write a separate module called </a:t>
            </a:r>
            <a:r>
              <a:rPr lang="en-US" i="1" dirty="0"/>
              <a:t>Wrapper, Control, </a:t>
            </a:r>
            <a:r>
              <a:rPr lang="en-US" i="1" dirty="0" smtClean="0"/>
              <a:t>Test</a:t>
            </a:r>
            <a:r>
              <a:rPr lang="en-US" i="1" dirty="0"/>
              <a:t>,</a:t>
            </a:r>
            <a:r>
              <a:rPr lang="en-US" dirty="0"/>
              <a:t> or something like that</a:t>
            </a:r>
          </a:p>
          <a:p>
            <a:pPr lvl="1"/>
            <a:r>
              <a:rPr lang="en-US" dirty="0" smtClean="0"/>
              <a:t>Add another parameter to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PlayOneGame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called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verbose</a:t>
            </a:r>
          </a:p>
          <a:p>
            <a:pPr lvl="2"/>
            <a:r>
              <a:rPr lang="en-US" dirty="0"/>
              <a:t>Defaults to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  <a:p>
            <a:pPr lvl="2"/>
            <a:r>
              <a:rPr lang="en-US" dirty="0"/>
              <a:t>Prints out every roll if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Manually check, convince yourself that it is correct</a:t>
            </a:r>
          </a:p>
          <a:p>
            <a:pPr lvl="2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Notes about Homework #4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996255" y="5257800"/>
            <a:ext cx="915058" cy="461665"/>
          </a:xfrm>
          <a:prstGeom prst="rect">
            <a:avLst/>
          </a:prstGeom>
          <a:solidFill>
            <a:srgbClr val="A8A8EA"/>
          </a:solidFill>
          <a:ln>
            <a:solidFill>
              <a:srgbClr val="5353D5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Calibri" pitchFamily="34" charset="0"/>
              </a:rPr>
              <a:t>How?</a:t>
            </a:r>
          </a:p>
        </p:txBody>
      </p:sp>
    </p:spTree>
    <p:extLst>
      <p:ext uri="{BB962C8B-B14F-4D97-AF65-F5344CB8AC3E}">
        <p14:creationId xmlns:p14="http://schemas.microsoft.com/office/powerpoint/2010/main" val="381832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PortraitTemplat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/>
        </a:solidFill>
        <a:ln w="25400">
          <a:solidFill>
            <a:schemeClr val="tx1"/>
          </a:solidFill>
          <a:round/>
          <a:headEnd/>
          <a:tailEnd/>
        </a:ln>
        <a:effectLst/>
      </a:spPr>
      <a:bodyPr wrap="none" anchor="ctr">
        <a:spAutoFit/>
      </a:bodyPr>
      <a:lstStyle>
        <a:defPPr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PortraitTemplate</Template>
  <TotalTime>1</TotalTime>
  <Words>1004</Words>
  <Application>Microsoft Office PowerPoint</Application>
  <PresentationFormat>Custom</PresentationFormat>
  <Paragraphs>251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PortraitTemplate</vt:lpstr>
      <vt:lpstr>Notes about Homework #4</vt:lpstr>
      <vt:lpstr>Multi-module program</vt:lpstr>
      <vt:lpstr>Homework #4</vt:lpstr>
      <vt:lpstr>Homework #4</vt:lpstr>
      <vt:lpstr>Yeah! — I understand all that, but I just cannot get my head around it.</vt:lpstr>
      <vt:lpstr>Let’s look at the pieces</vt:lpstr>
      <vt:lpstr>Digression 1</vt:lpstr>
      <vt:lpstr>Digression 2</vt:lpstr>
      <vt:lpstr>Let’s look at the pieces</vt:lpstr>
      <vt:lpstr>Next Step</vt:lpstr>
      <vt:lpstr>Testing Step #3</vt:lpstr>
      <vt:lpstr>Still not done!</vt:lpstr>
      <vt:lpstr>Questions?</vt:lpstr>
      <vt:lpstr>Additional note</vt:lpstr>
      <vt:lpstr>Brainstorm about Data Structure</vt:lpstr>
      <vt:lpstr>But wait!</vt:lpstr>
      <vt:lpstr>Homework #4</vt:lpstr>
      <vt:lpstr>Questions?</vt:lpstr>
    </vt:vector>
  </TitlesOfParts>
  <Company>Worcester Polytechnic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#4. Notes about Homework 4</dc:title>
  <dc:creator>Hugh C. Lauer</dc:creator>
  <dc:description>Redesign of slides created by Randal E. Bryant and David R. O'Hallaron</dc:description>
  <cp:lastModifiedBy>Hugh C. Lauer</cp:lastModifiedBy>
  <cp:revision>1</cp:revision>
  <cp:lastPrinted>1999-09-20T15:19:18Z</cp:lastPrinted>
  <dcterms:created xsi:type="dcterms:W3CDTF">2016-09-14T23:30:49Z</dcterms:created>
  <dcterms:modified xsi:type="dcterms:W3CDTF">2016-09-14T23:32:34Z</dcterms:modified>
</cp:coreProperties>
</file>