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616" r:id="rId2"/>
    <p:sldId id="617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29" r:id="rId15"/>
    <p:sldId id="630" r:id="rId16"/>
    <p:sldId id="631" r:id="rId17"/>
    <p:sldId id="632" r:id="rId18"/>
    <p:sldId id="633" r:id="rId19"/>
    <p:sldId id="634" r:id="rId20"/>
    <p:sldId id="635" r:id="rId21"/>
    <p:sldId id="636" r:id="rId22"/>
    <p:sldId id="637" r:id="rId23"/>
    <p:sldId id="638" r:id="rId24"/>
    <p:sldId id="639" r:id="rId25"/>
    <p:sldId id="640" r:id="rId26"/>
    <p:sldId id="641" r:id="rId27"/>
    <p:sldId id="642" r:id="rId28"/>
    <p:sldId id="643" r:id="rId29"/>
    <p:sldId id="644" r:id="rId30"/>
    <p:sldId id="645" r:id="rId31"/>
    <p:sldId id="646" r:id="rId32"/>
    <p:sldId id="647" r:id="rId33"/>
    <p:sldId id="648" r:id="rId34"/>
  </p:sldIdLst>
  <p:sldSz cx="7680325" cy="9601200"/>
  <p:notesSz cx="7302500" cy="9586913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00004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800009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200013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600017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000021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400026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2800030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200034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F95"/>
    <a:srgbClr val="C0EAB8"/>
    <a:srgbClr val="F2F09C"/>
    <a:srgbClr val="F2F2F2"/>
    <a:srgbClr val="DBDBDB"/>
    <a:srgbClr val="F5F5BD"/>
    <a:srgbClr val="CFEFC9"/>
    <a:srgbClr val="F0C2C2"/>
    <a:srgbClr val="D4D4F4"/>
    <a:srgbClr val="A8A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3" autoAdjust="0"/>
    <p:restoredTop sz="94626" autoAdjust="0"/>
  </p:normalViewPr>
  <p:slideViewPr>
    <p:cSldViewPr snapToObjects="1">
      <p:cViewPr varScale="1">
        <p:scale>
          <a:sx n="79" d="100"/>
          <a:sy n="79" d="100"/>
        </p:scale>
        <p:origin x="-762" y="-102"/>
      </p:cViewPr>
      <p:guideLst>
        <p:guide orient="horz" pos="3091"/>
        <p:guide pos="24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2772" y="-108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67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3925" y="685800"/>
            <a:ext cx="292735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0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0000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00009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000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0001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000021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00026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00030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00034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01151-53C9-4D64-8AAE-89A32F2B2A25}" type="slidenum">
              <a:rPr lang="en-US"/>
              <a:pPr/>
              <a:t>1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3925" y="685800"/>
            <a:ext cx="2927350" cy="3657600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784"/>
            <a:ext cx="5355167" cy="431411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11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61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95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610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153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57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244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326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574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26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909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834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261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527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799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062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08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773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499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234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40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448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7617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432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3846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09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3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9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82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56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73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35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2391218"/>
            <a:ext cx="6528276" cy="2058035"/>
          </a:xfrm>
        </p:spPr>
        <p:txBody>
          <a:bodyPr/>
          <a:lstStyle>
            <a:lvl1pPr defTabSz="400004"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25" y="5440680"/>
            <a:ext cx="6448560" cy="2453640"/>
          </a:xfrm>
        </p:spPr>
        <p:txBody>
          <a:bodyPr/>
          <a:lstStyle>
            <a:lvl1pPr marL="0" indent="0" algn="l">
              <a:buNone/>
              <a:defRPr sz="1700" b="0">
                <a:latin typeface="Calibri" pitchFamily="34" charset="0"/>
              </a:defRPr>
            </a:lvl1pPr>
            <a:lvl2pPr marL="400004" indent="0" algn="ctr">
              <a:buNone/>
              <a:defRPr/>
            </a:lvl2pPr>
            <a:lvl3pPr marL="800009" indent="0" algn="ctr">
              <a:buNone/>
              <a:defRPr/>
            </a:lvl3pPr>
            <a:lvl4pPr marL="1200013" indent="0" algn="ctr">
              <a:buNone/>
              <a:defRPr/>
            </a:lvl4pPr>
            <a:lvl5pPr marL="1600017" indent="0" algn="ctr">
              <a:buNone/>
              <a:defRPr/>
            </a:lvl5pPr>
            <a:lvl6pPr marL="2000021" indent="0" algn="ctr">
              <a:buNone/>
              <a:defRPr/>
            </a:lvl6pPr>
            <a:lvl7pPr marL="2400026" indent="0" algn="ctr">
              <a:buNone/>
              <a:defRPr/>
            </a:lvl7pPr>
            <a:lvl8pPr marL="2800030" indent="0" algn="ctr">
              <a:buNone/>
              <a:defRPr/>
            </a:lvl8pPr>
            <a:lvl9pPr marL="320003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398" y="6720841"/>
            <a:ext cx="4608195" cy="793433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5398" y="857885"/>
            <a:ext cx="4608195" cy="5760720"/>
          </a:xfrm>
        </p:spPr>
        <p:txBody>
          <a:bodyPr/>
          <a:lstStyle>
            <a:lvl1pPr marL="0" indent="0">
              <a:buNone/>
              <a:defRPr sz="2800">
                <a:latin typeface="Calibri" pitchFamily="34" charset="0"/>
              </a:defRPr>
            </a:lvl1pPr>
            <a:lvl2pPr marL="400004" indent="0">
              <a:buNone/>
              <a:defRPr sz="2400"/>
            </a:lvl2pPr>
            <a:lvl3pPr marL="800009" indent="0">
              <a:buNone/>
              <a:defRPr sz="2100"/>
            </a:lvl3pPr>
            <a:lvl4pPr marL="1200013" indent="0">
              <a:buNone/>
              <a:defRPr sz="1700"/>
            </a:lvl4pPr>
            <a:lvl5pPr marL="1600017" indent="0">
              <a:buNone/>
              <a:defRPr sz="1700"/>
            </a:lvl5pPr>
            <a:lvl6pPr marL="2000021" indent="0">
              <a:buNone/>
              <a:defRPr sz="1700"/>
            </a:lvl6pPr>
            <a:lvl7pPr marL="2400026" indent="0">
              <a:buNone/>
              <a:defRPr sz="1700"/>
            </a:lvl7pPr>
            <a:lvl8pPr marL="2800030" indent="0">
              <a:buNone/>
              <a:defRPr sz="1700"/>
            </a:lvl8pPr>
            <a:lvl9pPr marL="3200034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5398" y="7514274"/>
            <a:ext cx="4608195" cy="1126807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 defTabSz="400004">
              <a:defRPr>
                <a:latin typeface="Calibri" pitchFamily="34" charset="0"/>
              </a:defRPr>
            </a:lvl4pPr>
            <a:lvl5pPr defTabSz="400004"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44248" y="320041"/>
            <a:ext cx="1836077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47" y="320041"/>
            <a:ext cx="5382895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16166" y="1906906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916166" y="5494021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6376831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6" y="384493"/>
            <a:ext cx="6912293" cy="1600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17" y="2149159"/>
            <a:ext cx="3393477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17" y="3044826"/>
            <a:ext cx="3393477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1499" y="2149159"/>
            <a:ext cx="3394811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1499" y="3044826"/>
            <a:ext cx="3394811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96" y="623098"/>
            <a:ext cx="6376270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r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1817828"/>
            <a:ext cx="3716387" cy="992836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wrap="none" lIns="22222" tIns="22222" rIns="22222" bIns="22222">
            <a:sp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/*Click to edit Master text styles</a:t>
            </a:r>
            <a:br>
              <a:rPr lang="en-US" dirty="0" smtClean="0"/>
            </a:br>
            <a:r>
              <a:rPr lang="en-US" dirty="0" smtClean="0"/>
              <a:t>	comments are in red */</a:t>
            </a:r>
          </a:p>
          <a:p>
            <a:pPr lvl="0"/>
            <a:r>
              <a:rPr lang="en-US" dirty="0" smtClean="0"/>
              <a:t>Code is in black</a:t>
            </a:r>
          </a:p>
          <a:p>
            <a:pPr lvl="0"/>
            <a:r>
              <a:rPr lang="en-US" dirty="0" smtClean="0"/>
              <a:t>/*Resizes to fit code*/</a:t>
            </a:r>
          </a:p>
        </p:txBody>
      </p:sp>
    </p:spTree>
    <p:extLst>
      <p:ext uri="{BB962C8B-B14F-4D97-AF65-F5344CB8AC3E}">
        <p14:creationId xmlns:p14="http://schemas.microsoft.com/office/powerpoint/2010/main" val="131149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Code and alternative code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2560320"/>
            <a:ext cx="3264138" cy="4006901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84017" y="2133600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1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032170" y="2583595"/>
            <a:ext cx="3264138" cy="4006901"/>
          </a:xfrm>
          <a:solidFill>
            <a:srgbClr val="C0EAB8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2171" y="2156875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7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7" y="382270"/>
            <a:ext cx="2526774" cy="1626870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794" y="382272"/>
            <a:ext cx="4293515" cy="819435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100">
                <a:latin typeface="Calibri" pitchFamily="34" charset="0"/>
              </a:defRPr>
            </a:lvl3pPr>
            <a:lvl4pPr>
              <a:defRPr sz="1700">
                <a:latin typeface="Calibri" pitchFamily="34" charset="0"/>
              </a:defRPr>
            </a:lvl4pPr>
            <a:lvl5pPr>
              <a:defRPr sz="1700">
                <a:latin typeface="Calibri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17" y="2009142"/>
            <a:ext cx="2526774" cy="6567488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210" y="519655"/>
            <a:ext cx="637627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48" y="1906905"/>
            <a:ext cx="6632280" cy="696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33615" y="-37782"/>
            <a:ext cx="1100046" cy="23467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80001" tIns="40000" rIns="80001" bIns="4000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2" r:id="rId7"/>
    <p:sldLayoutId id="2147483663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iming>
    <p:tnLst>
      <p:par>
        <p:cTn id="1" dur="indefinite" restart="never" nodeType="tmRoot"/>
      </p:par>
    </p:tnLst>
  </p:timing>
  <p:hf hdr="0"/>
  <p:txStyles>
    <p:titleStyle>
      <a:lvl1pPr marL="104168" indent="-104168" algn="l" defTabSz="400004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2pPr>
      <a:lvl3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3pPr>
      <a:lvl4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4pPr>
      <a:lvl5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5pPr>
      <a:lvl6pPr marL="504172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6pPr>
      <a:lvl7pPr marL="904177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7pPr>
      <a:lvl8pPr marL="1304181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8pPr>
      <a:lvl9pPr marL="1704185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9pPr>
    </p:titleStyle>
    <p:bodyStyle>
      <a:lvl1pPr marL="300003" indent="-300003" algn="l" defTabSz="400004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0007" indent="-250003" algn="l" defTabSz="400004" rtl="0" eaLnBrk="1" fontAlgn="base" hangingPunct="1">
        <a:spcBef>
          <a:spcPts val="437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1000011" indent="-200002" algn="l" defTabSz="400004" rtl="0" eaLnBrk="1" fontAlgn="base" hangingPunct="1">
        <a:spcBef>
          <a:spcPts val="394"/>
        </a:spcBef>
        <a:spcAft>
          <a:spcPct val="0"/>
        </a:spcAft>
        <a:buSzPct val="80000"/>
        <a:buFont typeface="Wingdings" pitchFamily="2" charset="2"/>
        <a:buChar char="§"/>
        <a:defRPr sz="1700">
          <a:solidFill>
            <a:schemeClr val="tx1"/>
          </a:solidFill>
          <a:latin typeface="Calibri" pitchFamily="34" charset="0"/>
        </a:defRPr>
      </a:lvl3pPr>
      <a:lvl4pPr marL="1400015" indent="-200002" algn="l" defTabSz="400004" rtl="0" eaLnBrk="1" fontAlgn="base" hangingPunct="1">
        <a:spcBef>
          <a:spcPts val="350"/>
        </a:spcBef>
        <a:spcAft>
          <a:spcPct val="0"/>
        </a:spcAft>
        <a:buChar char="–"/>
        <a:defRPr sz="1700">
          <a:solidFill>
            <a:schemeClr val="tx1"/>
          </a:solidFill>
          <a:latin typeface="Calibri" pitchFamily="34" charset="0"/>
        </a:defRPr>
      </a:lvl4pPr>
      <a:lvl5pPr marL="1800019" indent="-200002" algn="l" defTabSz="400004" rtl="0" eaLnBrk="1" fontAlgn="base" hangingPunct="1">
        <a:spcBef>
          <a:spcPts val="306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200024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6pPr>
      <a:lvl7pPr marL="2600028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7pPr>
      <a:lvl8pPr marL="3000032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8pPr>
      <a:lvl9pPr marL="3400036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0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009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017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021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026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03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03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EEE_floating_point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25" y="2391218"/>
            <a:ext cx="6848290" cy="2058035"/>
          </a:xfrm>
        </p:spPr>
        <p:txBody>
          <a:bodyPr/>
          <a:lstStyle/>
          <a:p>
            <a:pPr marL="0" indent="0"/>
            <a:r>
              <a:rPr lang="en-US" b="0" dirty="0" smtClean="0"/>
              <a:t>More about Homework #4</a:t>
            </a:r>
            <a:endParaRPr lang="en-US" b="0" dirty="0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1050"/>
              </a:spcAft>
            </a:pPr>
            <a:r>
              <a:rPr lang="en-US" sz="2100" dirty="0"/>
              <a:t>Professor Hugh C. Lauer</a:t>
            </a:r>
            <a:br>
              <a:rPr lang="en-US" sz="2100" dirty="0"/>
            </a:br>
            <a:r>
              <a:rPr lang="en-US" sz="2100" dirty="0"/>
              <a:t>CS-1004 — Introduction to Programming for Non-Majors</a:t>
            </a:r>
          </a:p>
          <a:p>
            <a:r>
              <a:rPr lang="en-US" sz="1000" dirty="0"/>
              <a:t>(Slides include materials from </a:t>
            </a:r>
            <a:r>
              <a:rPr lang="en-US" sz="1000" i="1" dirty="0"/>
              <a:t>Python Programming: An Introduction to Computer Science</a:t>
            </a:r>
            <a:r>
              <a:rPr lang="en-US" sz="1000" dirty="0"/>
              <a:t>, 2</a:t>
            </a:r>
            <a:r>
              <a:rPr lang="en-US" sz="1000" baseline="30000" dirty="0"/>
              <a:t>nd</a:t>
            </a:r>
            <a:r>
              <a:rPr lang="en-US" sz="1000" dirty="0"/>
              <a:t> edition, by John </a:t>
            </a:r>
            <a:r>
              <a:rPr lang="en-US" sz="1000" dirty="0" err="1"/>
              <a:t>Zelle</a:t>
            </a:r>
            <a:r>
              <a:rPr lang="en-US" sz="1000" dirty="0"/>
              <a:t> and copyright notes by Prof. George Heineman of Worcester Polytechnic Institute)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020229" y="9339143"/>
            <a:ext cx="1639869" cy="138499"/>
          </a:xfrm>
        </p:spPr>
        <p:txBody>
          <a:bodyPr/>
          <a:lstStyle/>
          <a:p>
            <a:r>
              <a:rPr lang="en-US" smtClean="0"/>
              <a:t>More about Homework #4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4002" y="9300671"/>
            <a:ext cx="1051570" cy="138499"/>
          </a:xfrm>
        </p:spPr>
        <p:txBody>
          <a:bodyPr/>
          <a:lstStyle/>
          <a:p>
            <a:r>
              <a:rPr lang="en-US" smtClean="0">
                <a:latin typeface="+mn-lt"/>
              </a:rPr>
              <a:t>CS-1004, A-Term 2016</a:t>
            </a:r>
            <a:endParaRPr lang="en-US" dirty="0">
              <a:latin typeface="+mn-lt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49127" y="9300671"/>
            <a:ext cx="57708" cy="138499"/>
          </a:xfrm>
        </p:spPr>
        <p:txBody>
          <a:bodyPr/>
          <a:lstStyle/>
          <a:p>
            <a:fld id="{CEF07275-A34F-4845-9371-CAAC7967A479}" type="slidenum">
              <a:rPr lang="en-US">
                <a:latin typeface="+mn-lt"/>
              </a:rPr>
              <a:pPr/>
              <a:t>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67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 have functions?</a:t>
            </a:r>
          </a:p>
          <a:p>
            <a:pPr lvl="1"/>
            <a:r>
              <a:rPr lang="en-US" dirty="0" smtClean="0"/>
              <a:t>To avoid writing the same code in multiple places</a:t>
            </a:r>
          </a:p>
          <a:p>
            <a:pPr lvl="1"/>
            <a:r>
              <a:rPr lang="en-US" dirty="0" smtClean="0"/>
              <a:t>To encapsulate a sub-idea of the program or problem</a:t>
            </a:r>
          </a:p>
          <a:p>
            <a:pPr lvl="1"/>
            <a:r>
              <a:rPr lang="en-US" dirty="0" smtClean="0"/>
              <a:t>To solve a subset of a problem and put it out of our minds while we concentrate on the rest of the job!</a:t>
            </a:r>
          </a:p>
          <a:p>
            <a:pPr lvl="1"/>
            <a:r>
              <a:rPr lang="en-US" dirty="0" smtClean="0"/>
              <a:t>To make it easier to build up a working program …</a:t>
            </a:r>
          </a:p>
          <a:p>
            <a:pPr lvl="1"/>
            <a:r>
              <a:rPr lang="en-US" dirty="0" smtClean="0"/>
              <a:t>… to solve interesting problems …</a:t>
            </a:r>
          </a:p>
          <a:p>
            <a:pPr lvl="1"/>
            <a:r>
              <a:rPr lang="en-US" dirty="0" smtClean="0"/>
              <a:t>… … that are too difficult to solve “by hand”</a:t>
            </a:r>
          </a:p>
          <a:p>
            <a:pPr lvl="1"/>
            <a:endParaRPr lang="en-US" dirty="0"/>
          </a:p>
          <a:p>
            <a:r>
              <a:rPr lang="en-US" dirty="0" smtClean="0"/>
              <a:t>… have parameters?</a:t>
            </a:r>
          </a:p>
          <a:p>
            <a:pPr lvl="1"/>
            <a:r>
              <a:rPr lang="en-US" dirty="0" smtClean="0"/>
              <a:t>To be able to supply values and objects to function</a:t>
            </a:r>
          </a:p>
          <a:p>
            <a:pPr lvl="1"/>
            <a:r>
              <a:rPr lang="en-US" dirty="0" smtClean="0"/>
              <a:t>So we can apply function to broader range of things</a:t>
            </a:r>
          </a:p>
          <a:p>
            <a:pPr lvl="1"/>
            <a:endParaRPr lang="en-US" dirty="0"/>
          </a:p>
          <a:p>
            <a:r>
              <a:rPr lang="en-US" dirty="0" smtClean="0"/>
              <a:t>… have results?</a:t>
            </a:r>
          </a:p>
          <a:p>
            <a:pPr lvl="1"/>
            <a:r>
              <a:rPr lang="en-US" dirty="0" smtClean="0"/>
              <a:t>To pass answers back from functions!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Definition:– the region where an identifier is meaningful</a:t>
            </a:r>
          </a:p>
          <a:p>
            <a:pPr lvl="1"/>
            <a:r>
              <a:rPr lang="en-US" dirty="0" smtClean="0"/>
              <a:t>I.e., where it can be used to refer to the same value, object, function, etc.</a:t>
            </a:r>
          </a:p>
          <a:p>
            <a:pPr lvl="1"/>
            <a:endParaRPr lang="en-US" dirty="0"/>
          </a:p>
          <a:p>
            <a:r>
              <a:rPr lang="en-US" dirty="0" smtClean="0"/>
              <a:t>Scope rule #1:–</a:t>
            </a:r>
          </a:p>
          <a:p>
            <a:pPr lvl="1"/>
            <a:r>
              <a:rPr lang="en-US" dirty="0" smtClean="0"/>
              <a:t>A variable name </a:t>
            </a:r>
            <a:r>
              <a:rPr lang="en-US" sz="1800" dirty="0" smtClean="0"/>
              <a:t>(or any other identifier)</a:t>
            </a:r>
            <a:r>
              <a:rPr lang="en-US" dirty="0" smtClean="0"/>
              <a:t> defined </a:t>
            </a:r>
            <a:r>
              <a:rPr lang="en-US" i="1" dirty="0" smtClean="0"/>
              <a:t>inside</a:t>
            </a:r>
            <a:r>
              <a:rPr lang="en-US" dirty="0" smtClean="0"/>
              <a:t> a function </a:t>
            </a:r>
            <a:r>
              <a:rPr lang="en-US" u="sng" dirty="0" smtClean="0"/>
              <a:t>cannot</a:t>
            </a:r>
            <a:r>
              <a:rPr lang="en-US" dirty="0" smtClean="0"/>
              <a:t> be seen </a:t>
            </a:r>
            <a:r>
              <a:rPr lang="en-US" i="1" dirty="0" smtClean="0"/>
              <a:t>outside</a:t>
            </a:r>
            <a:r>
              <a:rPr lang="en-US" dirty="0" smtClean="0"/>
              <a:t> of a function</a:t>
            </a:r>
          </a:p>
          <a:p>
            <a:pPr lvl="1"/>
            <a:r>
              <a:rPr lang="en-US" dirty="0" smtClean="0"/>
              <a:t>I.e., it is </a:t>
            </a:r>
            <a:r>
              <a:rPr lang="en-US" i="1" dirty="0" smtClean="0"/>
              <a:t>local</a:t>
            </a:r>
            <a:r>
              <a:rPr lang="en-US" dirty="0" smtClean="0"/>
              <a:t> to that function</a:t>
            </a:r>
          </a:p>
          <a:p>
            <a:pPr lvl="2"/>
            <a:r>
              <a:rPr lang="en-US" dirty="0" smtClean="0"/>
              <a:t>See bottom p. 175</a:t>
            </a:r>
          </a:p>
          <a:p>
            <a:pPr lvl="1"/>
            <a:r>
              <a:rPr lang="en-US" dirty="0" smtClean="0"/>
              <a:t>Variable name </a:t>
            </a:r>
            <a:r>
              <a:rPr lang="en-US" i="1" dirty="0" smtClean="0"/>
              <a:t>ceases to exist</a:t>
            </a:r>
            <a:r>
              <a:rPr lang="en-US" dirty="0" smtClean="0"/>
              <a:t> when function returns!</a:t>
            </a:r>
          </a:p>
          <a:p>
            <a:pPr lvl="1"/>
            <a:r>
              <a:rPr lang="en-US" dirty="0" smtClean="0"/>
              <a:t>Comes back into existence as a </a:t>
            </a:r>
            <a:r>
              <a:rPr lang="en-US" i="1" dirty="0" smtClean="0"/>
              <a:t>brand new </a:t>
            </a:r>
            <a:r>
              <a:rPr lang="en-US" dirty="0" smtClean="0"/>
              <a:t>variable on next invocation</a:t>
            </a:r>
          </a:p>
          <a:p>
            <a:pPr lvl="1"/>
            <a:r>
              <a:rPr lang="en-US" dirty="0" smtClean="0"/>
              <a:t>This rule is common to </a:t>
            </a:r>
            <a:r>
              <a:rPr lang="en-US" sz="1800" dirty="0" smtClean="0"/>
              <a:t>(essentially)</a:t>
            </a:r>
            <a:r>
              <a:rPr lang="en-US" dirty="0" smtClean="0"/>
              <a:t> all modern programming languages</a:t>
            </a:r>
          </a:p>
          <a:p>
            <a:pPr lvl="1"/>
            <a:endParaRPr lang="en-US" dirty="0"/>
          </a:p>
          <a:p>
            <a:r>
              <a:rPr lang="en-US" dirty="0" smtClean="0"/>
              <a:t>Reminder:– Definition of </a:t>
            </a:r>
            <a:r>
              <a:rPr lang="en-US" i="1" dirty="0" smtClean="0"/>
              <a:t>variable</a:t>
            </a:r>
          </a:p>
          <a:p>
            <a:pPr lvl="1"/>
            <a:r>
              <a:rPr lang="en-US" i="1" dirty="0" smtClean="0"/>
              <a:t>Name</a:t>
            </a:r>
            <a:r>
              <a:rPr lang="en-US" dirty="0" smtClean="0"/>
              <a:t> used to refer to a value, object, list, function, etc.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have Scope Rule #1?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two people working on different functions in the same project, …</a:t>
            </a:r>
          </a:p>
          <a:p>
            <a:pPr lvl="1"/>
            <a:endParaRPr lang="en-US" dirty="0"/>
          </a:p>
          <a:p>
            <a:r>
              <a:rPr lang="en-US" dirty="0" smtClean="0"/>
              <a:t>… don’t want the </a:t>
            </a:r>
            <a:r>
              <a:rPr lang="en-US" i="1" dirty="0" smtClean="0"/>
              <a:t>local</a:t>
            </a:r>
            <a:r>
              <a:rPr lang="en-US" dirty="0" smtClean="0"/>
              <a:t> identifiers of one to interfere with the other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Even one person working on a large project needs to be able to put details of a function out of mind while working on other functions</a:t>
            </a:r>
          </a:p>
          <a:p>
            <a:pPr lvl="1"/>
            <a:r>
              <a:rPr lang="en-US" dirty="0" smtClean="0"/>
              <a:t>Include names of all of its local variables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12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</a:t>
            </a:r>
            <a:r>
              <a:rPr lang="en-US" sz="2800" b="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Scope Rule #2:–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function can see the </a:t>
            </a:r>
            <a:r>
              <a:rPr lang="en-US" i="1" dirty="0" smtClean="0"/>
              <a:t>names</a:t>
            </a:r>
            <a:r>
              <a:rPr lang="en-US" dirty="0" smtClean="0"/>
              <a:t> (i.e., variables, objects, functions, etc.) defined </a:t>
            </a:r>
            <a:r>
              <a:rPr lang="en-US" i="1" dirty="0" smtClean="0"/>
              <a:t>outside</a:t>
            </a:r>
            <a:r>
              <a:rPr lang="en-US" dirty="0" smtClean="0"/>
              <a:t> that function but in same module</a:t>
            </a:r>
          </a:p>
          <a:p>
            <a:pPr lvl="1"/>
            <a:r>
              <a:rPr lang="en-US" dirty="0" smtClean="0"/>
              <a:t>Even if defined later in the module</a:t>
            </a:r>
          </a:p>
          <a:p>
            <a:pPr lvl="1"/>
            <a:r>
              <a:rPr lang="en-US" dirty="0" smtClean="0"/>
              <a:t>But not inside another function!</a:t>
            </a:r>
          </a:p>
          <a:p>
            <a:pPr lvl="1"/>
            <a:endParaRPr lang="en-US" dirty="0"/>
          </a:p>
          <a:p>
            <a:r>
              <a:rPr lang="en-US" dirty="0" smtClean="0"/>
              <a:t>Why Scope Rule #2?</a:t>
            </a:r>
          </a:p>
          <a:p>
            <a:pPr lvl="1"/>
            <a:r>
              <a:rPr lang="en-US" dirty="0" smtClean="0"/>
              <a:t>So functions can store values (and objects) that persist from one call to next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76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and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import do?</a:t>
            </a:r>
          </a:p>
          <a:p>
            <a:pPr lvl="1"/>
            <a:endParaRPr lang="en-US" dirty="0"/>
          </a:p>
          <a:p>
            <a:r>
              <a:rPr lang="en-US" dirty="0" smtClean="0"/>
              <a:t>Answer:–</a:t>
            </a:r>
          </a:p>
          <a:p>
            <a:pPr lvl="1"/>
            <a:r>
              <a:rPr lang="en-US" dirty="0" smtClean="0"/>
              <a:t>Makes names of one module available to another</a:t>
            </a:r>
          </a:p>
          <a:p>
            <a:pPr lvl="1"/>
            <a:r>
              <a:rPr lang="en-US" dirty="0" smtClean="0"/>
              <a:t>I.e., adds to the “scope” of the module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/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scopeExample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Makes identifier 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scopeExample</a:t>
            </a:r>
            <a:r>
              <a:rPr lang="en-US" dirty="0" smtClean="0"/>
              <a:t>” available to current scope</a:t>
            </a:r>
          </a:p>
          <a:p>
            <a:pPr lvl="1"/>
            <a:r>
              <a:rPr lang="en-US" dirty="0" smtClean="0"/>
              <a:t>Implicitly makes all components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scopeExample</a:t>
            </a:r>
            <a:r>
              <a:rPr lang="en-US" dirty="0" smtClean="0"/>
              <a:t> also available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scopeExample.m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scopeExample.appendSin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scopeExample.printM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/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scopeExample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as 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Same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 smtClean="0"/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ScopeExample</a:t>
            </a:r>
            <a:r>
              <a:rPr lang="en-US" dirty="0" smtClean="0"/>
              <a:t> but gives it a shorthand name ‘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</a:t>
            </a:r>
            <a:r>
              <a:rPr lang="en-US" dirty="0" smtClean="0"/>
              <a:t>’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16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and </a:t>
            </a:r>
            <a:r>
              <a:rPr lang="en-US" dirty="0" smtClean="0"/>
              <a:t>Scope</a:t>
            </a:r>
            <a:r>
              <a:rPr lang="en-US" b="0" dirty="0"/>
              <a:t> </a:t>
            </a:r>
            <a:r>
              <a:rPr lang="en-US" sz="2400" b="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scopeExample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/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appendSin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scopeExample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/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Imports identifiers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appendSin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Adds to current scope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… but </a:t>
            </a:r>
            <a:r>
              <a:rPr lang="en-US" i="1" dirty="0" smtClean="0"/>
              <a:t>NOT</a:t>
            </a:r>
            <a:r>
              <a:rPr lang="en-US" dirty="0" smtClean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scopeExample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7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Good/bad Python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Python</a:t>
            </a:r>
            <a:r>
              <a:rPr lang="en-US" dirty="0" smtClean="0"/>
              <a:t> experts advise AGAINST USING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Because it will bring a large number of unknown variables/names into your scope</a:t>
            </a:r>
          </a:p>
          <a:p>
            <a:pPr lvl="1"/>
            <a:r>
              <a:rPr lang="en-US" dirty="0" smtClean="0"/>
              <a:t>If you (unwittingly) re-use any name …</a:t>
            </a:r>
          </a:p>
          <a:p>
            <a:pPr lvl="1"/>
            <a:r>
              <a:rPr lang="en-US" dirty="0" smtClean="0"/>
              <a:t>… could cause truly mysterious havoc to your program</a:t>
            </a:r>
          </a:p>
          <a:p>
            <a:pPr lvl="1"/>
            <a:endParaRPr lang="en-US" dirty="0"/>
          </a:p>
          <a:p>
            <a:r>
              <a:rPr lang="en-US" dirty="0" smtClean="0"/>
              <a:t>But we all do it all the time:–</a:t>
            </a:r>
          </a:p>
          <a:p>
            <a:pPr marL="400004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 import *</a:t>
            </a:r>
          </a:p>
          <a:p>
            <a:pPr marL="400004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It is a good idea to avoid it as much as possible!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27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i="1" dirty="0" smtClean="0"/>
              <a:t>Python</a:t>
            </a:r>
            <a:r>
              <a:rPr lang="en-US" dirty="0" smtClean="0"/>
              <a:t>, it is best practice to use ‘_’ at start of function or variable to name to mean</a:t>
            </a:r>
          </a:p>
          <a:p>
            <a:pPr lvl="1"/>
            <a:r>
              <a:rPr lang="en-US" dirty="0" smtClean="0"/>
              <a:t>This name should be treated as private!</a:t>
            </a:r>
          </a:p>
          <a:p>
            <a:pPr lvl="1"/>
            <a:r>
              <a:rPr lang="en-US" dirty="0" smtClean="0"/>
              <a:t>Don’t use it!</a:t>
            </a:r>
          </a:p>
          <a:p>
            <a:pPr lvl="1"/>
            <a:r>
              <a:rPr lang="en-US" dirty="0" smtClean="0"/>
              <a:t>Don’t mess with it!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Many other programming languages have means to enforce privacy</a:t>
            </a:r>
          </a:p>
          <a:p>
            <a:pPr lvl="1"/>
            <a:r>
              <a:rPr lang="en-US" i="1" dirty="0" smtClean="0"/>
              <a:t>Python</a:t>
            </a:r>
            <a:r>
              <a:rPr lang="en-US" dirty="0" smtClean="0"/>
              <a:t> does not!</a:t>
            </a:r>
          </a:p>
          <a:p>
            <a:pPr lvl="1"/>
            <a:r>
              <a:rPr lang="en-US" dirty="0" smtClean="0"/>
              <a:t>It is just a matter of good practice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2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72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Reminder:– Line </a:t>
            </a:r>
            <a:r>
              <a:rPr lang="en-US" dirty="0" smtClean="0"/>
              <a:t>limit on functions</a:t>
            </a:r>
          </a:p>
          <a:p>
            <a:pPr lvl="1"/>
            <a:endParaRPr lang="en-US" dirty="0"/>
          </a:p>
          <a:p>
            <a:r>
              <a:rPr lang="en-US" dirty="0" smtClean="0"/>
              <a:t>Mutable and </a:t>
            </a:r>
            <a:r>
              <a:rPr lang="en-US" dirty="0"/>
              <a:t>Immutable</a:t>
            </a:r>
          </a:p>
          <a:p>
            <a:pPr lvl="1"/>
            <a:endParaRPr lang="en-US" dirty="0"/>
          </a:p>
          <a:p>
            <a:r>
              <a:rPr lang="en-US" dirty="0"/>
              <a:t>Tuples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6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Notes about Program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prescriptive rule about how to write a program</a:t>
            </a:r>
          </a:p>
          <a:p>
            <a:pPr lvl="1"/>
            <a:endParaRPr lang="en-US" dirty="0"/>
          </a:p>
          <a:p>
            <a:r>
              <a:rPr lang="en-US" dirty="0" smtClean="0"/>
              <a:t>Every problem is different</a:t>
            </a:r>
          </a:p>
          <a:p>
            <a:pPr lvl="1"/>
            <a:endParaRPr lang="en-US" dirty="0"/>
          </a:p>
          <a:p>
            <a:r>
              <a:rPr lang="en-US" dirty="0" smtClean="0"/>
              <a:t>Every programmer thinks about a problem differently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Best we can do is offer </a:t>
            </a:r>
            <a:r>
              <a:rPr lang="en-US" i="1" dirty="0" smtClean="0"/>
              <a:t>guidelines</a:t>
            </a:r>
            <a:r>
              <a:rPr lang="en-US" dirty="0" smtClean="0"/>
              <a:t> about how to get started, how to go about it.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2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limits 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p. 190</a:t>
            </a:r>
          </a:p>
          <a:p>
            <a:pPr lvl="1"/>
            <a:endParaRPr lang="en-US" dirty="0"/>
          </a:p>
          <a:p>
            <a:r>
              <a:rPr lang="en-US" dirty="0" smtClean="0"/>
              <a:t>… “not to put too fine a point on it — this function is just too long”</a:t>
            </a:r>
          </a:p>
          <a:p>
            <a:pPr lvl="1"/>
            <a:endParaRPr lang="en-US" dirty="0"/>
          </a:p>
          <a:p>
            <a:r>
              <a:rPr lang="en-US" dirty="0" smtClean="0"/>
              <a:t>What is wrong with functions that are too long?</a:t>
            </a:r>
          </a:p>
          <a:p>
            <a:pPr lvl="1"/>
            <a:r>
              <a:rPr lang="en-US" dirty="0" smtClean="0"/>
              <a:t>Discussion</a:t>
            </a:r>
          </a:p>
          <a:p>
            <a:pPr lvl="1"/>
            <a:endParaRPr lang="en-US" dirty="0"/>
          </a:p>
          <a:p>
            <a:r>
              <a:rPr lang="en-US" dirty="0" smtClean="0"/>
              <a:t>What do you do if a function evolves to become too long?</a:t>
            </a:r>
          </a:p>
          <a:p>
            <a:pPr lvl="1"/>
            <a:r>
              <a:rPr lang="en-US" dirty="0" smtClean="0"/>
              <a:t>Discussion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Note penalty in HW5</a:t>
            </a:r>
          </a:p>
          <a:p>
            <a:pPr lvl="1"/>
            <a:r>
              <a:rPr lang="en-US" dirty="0" smtClean="0"/>
              <a:t>Does not include comments</a:t>
            </a:r>
          </a:p>
          <a:p>
            <a:pPr lvl="1"/>
            <a:r>
              <a:rPr lang="en-US" dirty="0" smtClean="0"/>
              <a:t>25 lines maximum per function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4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Line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limit on functions</a:t>
            </a:r>
          </a:p>
          <a:p>
            <a:pPr lvl="1"/>
            <a:endParaRPr lang="en-US" dirty="0"/>
          </a:p>
          <a:p>
            <a:r>
              <a:rPr lang="en-US" dirty="0" smtClean="0"/>
              <a:t>Mutable and </a:t>
            </a:r>
            <a:r>
              <a:rPr lang="en-US" dirty="0"/>
              <a:t>Immutable</a:t>
            </a:r>
          </a:p>
          <a:p>
            <a:pPr lvl="1"/>
            <a:endParaRPr lang="en-US" dirty="0"/>
          </a:p>
          <a:p>
            <a:r>
              <a:rPr lang="en-US" dirty="0"/>
              <a:t>Tuples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8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“Mutable” </a:t>
            </a:r>
            <a:r>
              <a:rPr lang="en-US" i="1" dirty="0" smtClean="0"/>
              <a:t>vs.</a:t>
            </a:r>
            <a:r>
              <a:rPr lang="en-US" dirty="0" smtClean="0"/>
              <a:t> “Immutable”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Fundamental to </a:t>
            </a:r>
            <a:r>
              <a:rPr lang="en-US" i="1" dirty="0" smtClean="0"/>
              <a:t>Python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Only glancing reference in textbook</a:t>
            </a:r>
          </a:p>
          <a:p>
            <a:pPr lvl="1"/>
            <a:endParaRPr lang="en-US" dirty="0"/>
          </a:p>
          <a:p>
            <a:r>
              <a:rPr lang="en-US" dirty="0" smtClean="0"/>
              <a:t>Definition:– </a:t>
            </a:r>
            <a:r>
              <a:rPr lang="en-US" i="1" dirty="0" smtClean="0"/>
              <a:t>Variable</a:t>
            </a:r>
          </a:p>
          <a:p>
            <a:pPr marL="400004" lvl="1" indent="0">
              <a:buNone/>
            </a:pPr>
            <a:r>
              <a:rPr lang="en-US" i="1" dirty="0" smtClean="0"/>
              <a:t>Symbolic name used to refer to a value!</a:t>
            </a:r>
          </a:p>
          <a:p>
            <a:pPr marL="400004" lvl="1" indent="0">
              <a:buNone/>
            </a:pPr>
            <a:endParaRPr lang="en-US" i="1" dirty="0"/>
          </a:p>
          <a:p>
            <a:r>
              <a:rPr lang="en-US" dirty="0" smtClean="0"/>
              <a:t>More precisely:– </a:t>
            </a:r>
            <a:r>
              <a:rPr lang="en-US" i="1" dirty="0"/>
              <a:t>Variable</a:t>
            </a:r>
          </a:p>
          <a:p>
            <a:pPr marL="400004" lvl="1" indent="0">
              <a:buNone/>
            </a:pPr>
            <a:r>
              <a:rPr lang="en-US" i="1" dirty="0"/>
              <a:t>Symbolic name used to refer to a </a:t>
            </a:r>
            <a:r>
              <a:rPr lang="en-US" i="1" dirty="0" smtClean="0"/>
              <a:t>value or an object!</a:t>
            </a:r>
            <a:endParaRPr lang="en-US" i="1" dirty="0"/>
          </a:p>
          <a:p>
            <a:pPr marL="400004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kinds of values in </a:t>
            </a:r>
            <a:r>
              <a:rPr lang="en-US" i="1" dirty="0" smtClean="0"/>
              <a:t>Python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ints</a:t>
            </a:r>
            <a:r>
              <a:rPr lang="en-US" dirty="0" smtClean="0"/>
              <a:t> — i.e., the integers</a:t>
            </a:r>
          </a:p>
          <a:p>
            <a:pPr lvl="1"/>
            <a:r>
              <a:rPr lang="en-US" dirty="0" smtClean="0"/>
              <a:t>Arbitrary precision</a:t>
            </a:r>
          </a:p>
          <a:p>
            <a:pPr lvl="2"/>
            <a:endParaRPr lang="en-US" dirty="0"/>
          </a:p>
          <a:p>
            <a:r>
              <a:rPr lang="en-US" dirty="0" smtClean="0"/>
              <a:t>floats — i.e., floating point numbers in IEEE 754 standard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en.wikipedia.org/wiki/IEEE_floating_point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err="1" smtClean="0"/>
              <a:t>bools</a:t>
            </a:r>
            <a:r>
              <a:rPr lang="en-US" dirty="0" smtClean="0"/>
              <a:t> — i.e.,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2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Strings </a:t>
            </a:r>
            <a:r>
              <a:rPr lang="en-US" dirty="0" smtClean="0"/>
              <a:t>— Any sequence of (printable) characters</a:t>
            </a:r>
          </a:p>
          <a:p>
            <a:pPr lvl="1"/>
            <a:r>
              <a:rPr lang="en-US" dirty="0" smtClean="0"/>
              <a:t>String literal — enclosed in quote marks</a:t>
            </a:r>
          </a:p>
          <a:p>
            <a:pPr lvl="1"/>
            <a:r>
              <a:rPr lang="en-US" dirty="0" smtClean="0"/>
              <a:t>String itself — not including the enclosing quotes</a:t>
            </a:r>
          </a:p>
          <a:p>
            <a:pPr lvl="2"/>
            <a:endParaRPr lang="en-US" dirty="0"/>
          </a:p>
          <a:p>
            <a:r>
              <a:rPr lang="en-US" dirty="0" smtClean="0"/>
              <a:t>Tuples</a:t>
            </a:r>
          </a:p>
          <a:p>
            <a:pPr lvl="1"/>
            <a:r>
              <a:rPr lang="en-US" dirty="0" smtClean="0"/>
              <a:t>See below!</a:t>
            </a:r>
          </a:p>
          <a:p>
            <a:pPr lvl="1"/>
            <a:endParaRPr lang="en-US" dirty="0"/>
          </a:p>
          <a:p>
            <a:r>
              <a:rPr lang="en-US" dirty="0" smtClean="0"/>
              <a:t>All of these are </a:t>
            </a:r>
            <a:r>
              <a:rPr lang="en-US" i="1" dirty="0" smtClean="0"/>
              <a:t>Immutable</a:t>
            </a:r>
            <a:endParaRPr lang="en-US" dirty="0" smtClean="0"/>
          </a:p>
          <a:p>
            <a:pPr lvl="1"/>
            <a:r>
              <a:rPr lang="en-US" dirty="0" smtClean="0"/>
              <a:t>I.e., they never change</a:t>
            </a:r>
          </a:p>
          <a:p>
            <a:pPr lvl="1"/>
            <a:r>
              <a:rPr lang="en-US" dirty="0" smtClean="0"/>
              <a:t>Assignment simply changes what the variable refers to!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21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other kinds of things can be assigned to variables in </a:t>
            </a:r>
            <a:r>
              <a:rPr lang="en-US" i="1" dirty="0" smtClean="0"/>
              <a:t>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Objects of any class</a:t>
            </a:r>
          </a:p>
          <a:p>
            <a:pPr lvl="1"/>
            <a:endParaRPr lang="en-US" dirty="0"/>
          </a:p>
          <a:p>
            <a:r>
              <a:rPr lang="en-US" dirty="0" smtClean="0"/>
              <a:t>Files</a:t>
            </a:r>
          </a:p>
          <a:p>
            <a:pPr lvl="1"/>
            <a:endParaRPr lang="en-US" dirty="0"/>
          </a:p>
          <a:p>
            <a:r>
              <a:rPr lang="en-US" dirty="0" smtClean="0"/>
              <a:t>Dictionaries</a:t>
            </a:r>
          </a:p>
          <a:p>
            <a:pPr lvl="1"/>
            <a:r>
              <a:rPr lang="en-US" dirty="0" smtClean="0"/>
              <a:t>Coming up next assignment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Functions (!)</a:t>
            </a:r>
          </a:p>
          <a:p>
            <a:pPr lvl="1"/>
            <a:r>
              <a:rPr lang="en-US" dirty="0" smtClean="0"/>
              <a:t>Not often used, but possible!</a:t>
            </a:r>
          </a:p>
          <a:p>
            <a:pPr lvl="1"/>
            <a:endParaRPr lang="en-US" dirty="0" smtClean="0"/>
          </a:p>
          <a:p>
            <a:r>
              <a:rPr lang="en-US" dirty="0"/>
              <a:t>All of these are </a:t>
            </a:r>
            <a:r>
              <a:rPr lang="en-US" i="1" dirty="0"/>
              <a:t>M</a:t>
            </a:r>
            <a:r>
              <a:rPr lang="en-US" i="1" dirty="0" smtClean="0"/>
              <a:t>utable</a:t>
            </a:r>
            <a:endParaRPr lang="en-US" dirty="0"/>
          </a:p>
          <a:p>
            <a:pPr lvl="1"/>
            <a:r>
              <a:rPr lang="en-US" dirty="0" smtClean="0"/>
              <a:t>They can (and do) change</a:t>
            </a:r>
            <a:endParaRPr lang="en-US" dirty="0"/>
          </a:p>
          <a:p>
            <a:pPr lvl="1"/>
            <a:r>
              <a:rPr lang="en-US" dirty="0" smtClean="0"/>
              <a:t>Multiple variables can </a:t>
            </a:r>
            <a:r>
              <a:rPr lang="en-US" dirty="0" smtClean="0"/>
              <a:t>refer to </a:t>
            </a:r>
            <a:r>
              <a:rPr lang="en-US" dirty="0" smtClean="0"/>
              <a:t>same thing</a:t>
            </a:r>
          </a:p>
          <a:p>
            <a:pPr lvl="1"/>
            <a:r>
              <a:rPr lang="en-US" dirty="0" smtClean="0"/>
              <a:t>All such variable see changes to object, entity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77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 can a variable be?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</a:p>
          <a:p>
            <a:pPr lvl="1"/>
            <a:endParaRPr lang="en-US" dirty="0"/>
          </a:p>
          <a:p>
            <a:r>
              <a:rPr lang="en-US" dirty="0" smtClean="0"/>
              <a:t>Not a value!</a:t>
            </a:r>
          </a:p>
          <a:p>
            <a:pPr lvl="1"/>
            <a:endParaRPr lang="en-US" dirty="0"/>
          </a:p>
          <a:p>
            <a:r>
              <a:rPr lang="en-US" dirty="0" smtClean="0"/>
              <a:t>Results from</a:t>
            </a:r>
          </a:p>
          <a:p>
            <a:pPr lvl="1"/>
            <a:r>
              <a:rPr lang="en-US" dirty="0" smtClean="0"/>
              <a:t>Functions that return no result</a:t>
            </a:r>
          </a:p>
          <a:p>
            <a:pPr lvl="1"/>
            <a:r>
              <a:rPr lang="en-US" dirty="0" smtClean="0"/>
              <a:t>Other unusual circumstances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Cannot do arithmetic, comparisons, etc.</a:t>
            </a:r>
          </a:p>
          <a:p>
            <a:pPr lvl="1"/>
            <a:endParaRPr lang="en-US" dirty="0"/>
          </a:p>
          <a:p>
            <a:r>
              <a:rPr lang="en-US" dirty="0" smtClean="0"/>
              <a:t>Can test for None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v is None: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# do something sensible that 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# does not depend upon value of v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95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Definition:– An immutable sequence of values and/or object references</a:t>
            </a:r>
          </a:p>
          <a:p>
            <a:pPr lvl="1"/>
            <a:r>
              <a:rPr lang="en-US" dirty="0" smtClean="0"/>
              <a:t>Looks like a list …</a:t>
            </a:r>
          </a:p>
          <a:p>
            <a:pPr lvl="2"/>
            <a:r>
              <a:rPr lang="en-US" dirty="0" smtClean="0"/>
              <a:t>But with parentheses instead of square brackets</a:t>
            </a:r>
          </a:p>
          <a:p>
            <a:pPr lvl="1"/>
            <a:r>
              <a:rPr lang="en-US" dirty="0" smtClean="0"/>
              <a:t>P. 363</a:t>
            </a:r>
          </a:p>
          <a:p>
            <a:pPr lvl="2"/>
            <a:endParaRPr lang="en-US" dirty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5)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(10,</a:t>
            </a:r>
            <a:r>
              <a:rPr lang="en-US" dirty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'word')</a:t>
            </a:r>
          </a:p>
          <a:p>
            <a:pPr lvl="2"/>
            <a:endParaRPr lang="en-US" dirty="0"/>
          </a:p>
          <a:p>
            <a:r>
              <a:rPr lang="en-US" dirty="0" smtClean="0"/>
              <a:t>Tuples themselves are immutable!</a:t>
            </a:r>
          </a:p>
          <a:p>
            <a:pPr lvl="1"/>
            <a:r>
              <a:rPr lang="en-US" dirty="0" smtClean="0"/>
              <a:t>Cannot change what any element refers to</a:t>
            </a:r>
          </a:p>
          <a:p>
            <a:pPr lvl="1"/>
            <a:r>
              <a:rPr lang="en-US" dirty="0" smtClean="0"/>
              <a:t>Elements may refer to numbers, strings, etc.</a:t>
            </a:r>
          </a:p>
          <a:p>
            <a:pPr lvl="2"/>
            <a:r>
              <a:rPr lang="en-US" dirty="0" smtClean="0"/>
              <a:t>Unchangeable!</a:t>
            </a:r>
          </a:p>
          <a:p>
            <a:pPr lvl="1"/>
            <a:r>
              <a:rPr lang="en-US" dirty="0" smtClean="0"/>
              <a:t>Elements may refer to objects</a:t>
            </a:r>
          </a:p>
          <a:p>
            <a:pPr lvl="2"/>
            <a:r>
              <a:rPr lang="en-US" dirty="0" smtClean="0"/>
              <a:t>Objects themselves may be mutable</a:t>
            </a:r>
          </a:p>
          <a:p>
            <a:pPr lvl="2"/>
            <a:r>
              <a:rPr lang="en-US" dirty="0" smtClean="0"/>
              <a:t>Identity of objects cannot change!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30562" y="8163796"/>
            <a:ext cx="3818481" cy="1133644"/>
          </a:xfrm>
          <a:prstGeom prst="rect">
            <a:avLst/>
          </a:prstGeom>
          <a:solidFill>
            <a:schemeClr val="accent1"/>
          </a:solidFill>
          <a:ln>
            <a:solidFill>
              <a:srgbClr val="00966F"/>
            </a:solidFill>
          </a:ln>
        </p:spPr>
        <p:txBody>
          <a:bodyPr wrap="none" lIns="12700" tIns="12700" rIns="12700" bIns="12700" rtlCol="0" anchor="ctr" anchorCtr="1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A little bit like a string:–</a:t>
            </a:r>
          </a:p>
          <a:p>
            <a:r>
              <a:rPr lang="en-US" sz="2400" dirty="0" smtClean="0">
                <a:latin typeface="Calibri" pitchFamily="34" charset="0"/>
              </a:rPr>
              <a:t>If you want to change a tuple,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you have to create a copy!</a:t>
            </a:r>
          </a:p>
        </p:txBody>
      </p:sp>
    </p:spTree>
    <p:extLst>
      <p:ext uri="{BB962C8B-B14F-4D97-AF65-F5344CB8AC3E}">
        <p14:creationId xmlns:p14="http://schemas.microsoft.com/office/powerpoint/2010/main" val="70234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Tuples </a:t>
            </a:r>
            <a:r>
              <a:rPr lang="en-US" sz="24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Tuples can be created by comma-separated sequence of literals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6,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Tuples </a:t>
            </a:r>
            <a:r>
              <a:rPr lang="en-US" dirty="0"/>
              <a:t>can be </a:t>
            </a:r>
            <a:r>
              <a:rPr lang="en-US" dirty="0" smtClean="0"/>
              <a:t>created and decomposed by </a:t>
            </a:r>
            <a:r>
              <a:rPr lang="en-US" dirty="0"/>
              <a:t>multiple assignment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(r, s)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r,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  <a:p>
            <a:pPr lvl="2"/>
            <a:endParaRPr lang="en-US" dirty="0"/>
          </a:p>
          <a:p>
            <a:r>
              <a:rPr lang="en-US" dirty="0"/>
              <a:t>Tuples can be indexed like lists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t[0]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t[1]</a:t>
            </a:r>
          </a:p>
          <a:p>
            <a:pPr lvl="2"/>
            <a:endParaRPr lang="en-US" dirty="0"/>
          </a:p>
          <a:p>
            <a:r>
              <a:rPr lang="en-US" dirty="0"/>
              <a:t>But </a:t>
            </a:r>
            <a:r>
              <a:rPr lang="en-US" dirty="0" smtClean="0"/>
              <a:t>elements cannot be assigned </a:t>
            </a:r>
            <a:r>
              <a:rPr lang="en-US" dirty="0"/>
              <a:t>to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t[0]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28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868362" y="7543800"/>
            <a:ext cx="1600200" cy="381000"/>
            <a:chOff x="868362" y="7239000"/>
            <a:chExt cx="1600200" cy="381000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868362" y="7239000"/>
              <a:ext cx="1600200" cy="38100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868362" y="7239000"/>
              <a:ext cx="1600200" cy="38100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9151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tuples?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already use them:–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(W,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count)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playOneGame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Parentheses are optional if unambiguous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 smtClean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playOneGame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Need for dictionaries, and possibly future homework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27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from Chapter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§2.1 – p. 28</a:t>
            </a:r>
          </a:p>
          <a:p>
            <a:pPr lvl="1"/>
            <a:endParaRPr lang="en-US" dirty="0"/>
          </a:p>
          <a:p>
            <a:r>
              <a:rPr lang="en-US" dirty="0" smtClean="0"/>
              <a:t>Analyze the Problem</a:t>
            </a:r>
          </a:p>
          <a:p>
            <a:pPr lvl="1"/>
            <a:r>
              <a:rPr lang="en-US" i="1" dirty="0" smtClean="0"/>
              <a:t>Exactly</a:t>
            </a:r>
            <a:r>
              <a:rPr lang="en-US" dirty="0" smtClean="0"/>
              <a:t> what problem are you trying to solve</a:t>
            </a:r>
          </a:p>
          <a:p>
            <a:pPr lvl="1"/>
            <a:r>
              <a:rPr lang="en-US" i="1" dirty="0" smtClean="0"/>
              <a:t>In detail</a:t>
            </a:r>
          </a:p>
          <a:p>
            <a:pPr lvl="2"/>
            <a:endParaRPr lang="en-US" i="1" dirty="0" smtClean="0"/>
          </a:p>
          <a:p>
            <a:r>
              <a:rPr lang="en-US" dirty="0" smtClean="0"/>
              <a:t>Specifications</a:t>
            </a:r>
          </a:p>
          <a:p>
            <a:pPr lvl="1"/>
            <a:r>
              <a:rPr lang="en-US" dirty="0" smtClean="0"/>
              <a:t>What your program will </a:t>
            </a:r>
            <a:r>
              <a:rPr lang="en-US" i="1" dirty="0" smtClean="0"/>
              <a:t>do</a:t>
            </a:r>
            <a:endParaRPr lang="en-US" dirty="0" smtClean="0"/>
          </a:p>
          <a:p>
            <a:pPr lvl="1"/>
            <a:r>
              <a:rPr lang="en-US" dirty="0" smtClean="0"/>
              <a:t>Not </a:t>
            </a:r>
            <a:r>
              <a:rPr lang="en-US" i="1" dirty="0" smtClean="0"/>
              <a:t>how</a:t>
            </a:r>
            <a:r>
              <a:rPr lang="en-US" dirty="0" smtClean="0"/>
              <a:t> it does it, but </a:t>
            </a:r>
            <a:r>
              <a:rPr lang="en-US" i="1" dirty="0" smtClean="0"/>
              <a:t>what</a:t>
            </a:r>
            <a:r>
              <a:rPr lang="en-US" dirty="0" smtClean="0"/>
              <a:t> it accomplishes</a:t>
            </a:r>
          </a:p>
          <a:p>
            <a:pPr lvl="2"/>
            <a:endParaRPr lang="en-US" i="1" dirty="0"/>
          </a:p>
          <a:p>
            <a:r>
              <a:rPr lang="en-US" dirty="0" smtClean="0"/>
              <a:t>Create Design</a:t>
            </a:r>
          </a:p>
          <a:p>
            <a:pPr lvl="1"/>
            <a:r>
              <a:rPr lang="en-US" dirty="0" smtClean="0"/>
              <a:t>For your program</a:t>
            </a:r>
          </a:p>
          <a:p>
            <a:pPr lvl="1"/>
            <a:r>
              <a:rPr lang="en-US" i="1" dirty="0" smtClean="0"/>
              <a:t>How</a:t>
            </a:r>
            <a:r>
              <a:rPr lang="en-US" dirty="0" smtClean="0"/>
              <a:t> your program works</a:t>
            </a:r>
          </a:p>
          <a:p>
            <a:pPr lvl="2"/>
            <a:endParaRPr lang="en-US" i="1" dirty="0"/>
          </a:p>
          <a:p>
            <a:r>
              <a:rPr lang="en-US" dirty="0" smtClean="0"/>
              <a:t>Test and Debug</a:t>
            </a:r>
          </a:p>
          <a:p>
            <a:pPr lvl="1"/>
            <a:r>
              <a:rPr lang="en-US" dirty="0" smtClean="0"/>
              <a:t>Nobody gets it right the first time</a:t>
            </a:r>
          </a:p>
          <a:p>
            <a:pPr lvl="2"/>
            <a:endParaRPr lang="en-US" dirty="0"/>
          </a:p>
          <a:p>
            <a:r>
              <a:rPr lang="en-US" dirty="0" smtClean="0"/>
              <a:t>Maintain the program</a:t>
            </a:r>
          </a:p>
          <a:p>
            <a:pPr lvl="1"/>
            <a:r>
              <a:rPr lang="en-US" dirty="0" smtClean="0"/>
              <a:t>Programs usually evolve and adapt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86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1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tidbits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/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os.listdir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smtClean="0"/>
              <a:t>Lists the current directory</a:t>
            </a:r>
          </a:p>
          <a:p>
            <a:pPr lvl="2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os.listdir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(path)</a:t>
            </a:r>
          </a:p>
          <a:p>
            <a:pPr lvl="1"/>
            <a:r>
              <a:rPr lang="en-US" dirty="0" smtClean="0"/>
              <a:t>Lists the directory found at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</a:p>
          <a:p>
            <a:pPr lvl="2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os.getcwd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smtClean="0"/>
              <a:t>Gets the current working directory</a:t>
            </a:r>
          </a:p>
          <a:p>
            <a:pPr lvl="2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os.chdir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(path)</a:t>
            </a:r>
          </a:p>
          <a:p>
            <a:pPr lvl="1"/>
            <a:r>
              <a:rPr lang="en-US" dirty="0" smtClean="0"/>
              <a:t>Changes the current working directory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</a:p>
          <a:p>
            <a:pPr lvl="2"/>
            <a:endParaRPr lang="en-US" dirty="0" smtClean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os.mkdir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(path)</a:t>
            </a:r>
          </a:p>
          <a:p>
            <a:pPr lvl="1"/>
            <a:r>
              <a:rPr lang="en-US" dirty="0" smtClean="0"/>
              <a:t>Creates a new directory with name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</a:p>
          <a:p>
            <a:pPr lvl="1"/>
            <a:r>
              <a:rPr lang="en-US" dirty="0" smtClean="0"/>
              <a:t>Absolute or relative to current working directory</a:t>
            </a:r>
          </a:p>
          <a:p>
            <a:pPr lvl="2"/>
            <a:endParaRPr lang="en-US" dirty="0"/>
          </a:p>
          <a:p>
            <a:r>
              <a:rPr lang="en-US" dirty="0" smtClean="0"/>
              <a:t>Lots of other tidbits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83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menu items in </a:t>
            </a:r>
            <a:r>
              <a:rPr lang="en-US" i="1" dirty="0" smtClean="0"/>
              <a:t>IDLE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 browser</a:t>
            </a:r>
          </a:p>
          <a:p>
            <a:pPr lvl="1"/>
            <a:r>
              <a:rPr lang="en-US" dirty="0" smtClean="0"/>
              <a:t>Shows the various directories that </a:t>
            </a:r>
            <a:r>
              <a:rPr lang="en-US" i="1" dirty="0" smtClean="0"/>
              <a:t>Python</a:t>
            </a:r>
            <a:r>
              <a:rPr lang="en-US" dirty="0" smtClean="0"/>
              <a:t> searches to find modules, etc.</a:t>
            </a:r>
          </a:p>
          <a:p>
            <a:pPr lvl="1"/>
            <a:r>
              <a:rPr lang="en-US" dirty="0" smtClean="0"/>
              <a:t>Listed in order of search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See example</a:t>
            </a:r>
          </a:p>
          <a:p>
            <a:pPr lvl="2"/>
            <a:endParaRPr lang="en-US" dirty="0"/>
          </a:p>
          <a:p>
            <a:r>
              <a:rPr lang="en-US" dirty="0" smtClean="0"/>
              <a:t>Class browser</a:t>
            </a:r>
          </a:p>
          <a:p>
            <a:pPr lvl="1"/>
            <a:r>
              <a:rPr lang="en-US" dirty="0" smtClean="0"/>
              <a:t>Shows the classes and functions defined in current module</a:t>
            </a:r>
          </a:p>
          <a:p>
            <a:pPr lvl="1"/>
            <a:r>
              <a:rPr lang="en-US" dirty="0" smtClean="0"/>
              <a:t>Click to get to definition</a:t>
            </a:r>
          </a:p>
          <a:p>
            <a:pPr lvl="2"/>
            <a:endParaRPr lang="en-US" dirty="0"/>
          </a:p>
          <a:p>
            <a:r>
              <a:rPr lang="en-US" dirty="0" smtClean="0"/>
              <a:t>Open Module …</a:t>
            </a:r>
          </a:p>
          <a:p>
            <a:pPr lvl="1"/>
            <a:r>
              <a:rPr lang="en-US" dirty="0" smtClean="0"/>
              <a:t>Tries to find and open the module by searching the </a:t>
            </a:r>
            <a:r>
              <a:rPr lang="en-US" i="1" dirty="0" smtClean="0"/>
              <a:t>path</a:t>
            </a:r>
          </a:p>
          <a:p>
            <a:pPr lvl="1"/>
            <a:r>
              <a:rPr lang="en-US" dirty="0" smtClean="0"/>
              <a:t>Opens </a:t>
            </a:r>
            <a:r>
              <a:rPr lang="en-US" i="1" dirty="0" smtClean="0"/>
              <a:t>Python</a:t>
            </a:r>
            <a:r>
              <a:rPr lang="en-US" dirty="0" smtClean="0"/>
              <a:t> modules but not built-in internal modules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7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Files, Format, Tuples,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64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ways to think about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kind of data is needed to get desired result?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Working backwards …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… how to get that data together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… and then work backwards from there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… how to get </a:t>
            </a:r>
            <a:r>
              <a:rPr lang="en-US" i="1" dirty="0" smtClean="0"/>
              <a:t>that</a:t>
            </a:r>
            <a:r>
              <a:rPr lang="en-US" dirty="0" smtClean="0"/>
              <a:t> data together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		…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38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“Top-down”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§9.3</a:t>
            </a:r>
          </a:p>
          <a:p>
            <a:pPr lvl="1"/>
            <a:endParaRPr lang="en-US" dirty="0"/>
          </a:p>
          <a:p>
            <a:r>
              <a:rPr lang="en-US" dirty="0" smtClean="0"/>
              <a:t>Partition into sub-problems</a:t>
            </a:r>
          </a:p>
          <a:p>
            <a:pPr lvl="1"/>
            <a:r>
              <a:rPr lang="en-US" dirty="0" smtClean="0"/>
              <a:t>“Separation of concerns”</a:t>
            </a:r>
          </a:p>
          <a:p>
            <a:pPr lvl="1"/>
            <a:endParaRPr lang="en-US" dirty="0"/>
          </a:p>
          <a:p>
            <a:r>
              <a:rPr lang="en-US" dirty="0" smtClean="0"/>
              <a:t>Attack each sub-problem separately</a:t>
            </a:r>
          </a:p>
          <a:p>
            <a:pPr lvl="1"/>
            <a:r>
              <a:rPr lang="en-US" dirty="0" smtClean="0"/>
              <a:t>With own test cases</a:t>
            </a:r>
          </a:p>
          <a:p>
            <a:pPr lvl="1"/>
            <a:endParaRPr lang="en-US" dirty="0"/>
          </a:p>
          <a:p>
            <a:r>
              <a:rPr lang="en-US" dirty="0" smtClean="0"/>
              <a:t>Progressively work down to finer detail</a:t>
            </a:r>
          </a:p>
          <a:p>
            <a:pPr lvl="1"/>
            <a:r>
              <a:rPr lang="en-US" dirty="0" smtClean="0"/>
              <a:t>Get each part working before moving on</a:t>
            </a:r>
          </a:p>
          <a:p>
            <a:pPr lvl="1"/>
            <a:endParaRPr lang="en-US" dirty="0"/>
          </a:p>
          <a:p>
            <a:r>
              <a:rPr lang="en-US" dirty="0" smtClean="0"/>
              <a:t>Pull it all back together!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48" y="1906904"/>
            <a:ext cx="6632280" cy="731329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What was required output?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A: Graphs of #s of games versus #s of throws</a:t>
            </a:r>
          </a:p>
          <a:p>
            <a:pPr lvl="2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What function can produce that output?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pyplot.plot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What arguments does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pyplot.plot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need to produce that output?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A: Lists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Specifically, y-value list contains numbers of games indexed by numbers of throws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What about x-value list?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Is it needed at all? If not, why? If so, how organized?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List value indicates number of games ending in that number of throws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Separate lists for wins and losses</a:t>
            </a:r>
          </a:p>
          <a:p>
            <a:pPr lvl="2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Now we are in position to start to design program!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Working backwards from end result!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14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Easy</a:t>
            </a:r>
            <a:r>
              <a:rPr lang="en-US" dirty="0" smtClean="0"/>
              <a:t> </a:t>
            </a:r>
            <a:r>
              <a:rPr lang="en-US" u="sng" dirty="0" smtClean="0"/>
              <a:t>parts</a:t>
            </a:r>
            <a:r>
              <a:rPr lang="en-US" dirty="0" smtClean="0"/>
              <a:t>:–</a:t>
            </a:r>
          </a:p>
          <a:p>
            <a:pPr lvl="2"/>
            <a:endParaRPr lang="en-US" dirty="0"/>
          </a:p>
          <a:p>
            <a:r>
              <a:rPr lang="en-US" dirty="0" smtClean="0"/>
              <a:t>Playing one game</a:t>
            </a:r>
          </a:p>
          <a:p>
            <a:pPr lvl="1"/>
            <a:r>
              <a:rPr lang="en-US" dirty="0" smtClean="0"/>
              <a:t>Multiple rolls of dice</a:t>
            </a:r>
          </a:p>
          <a:p>
            <a:pPr lvl="1"/>
            <a:r>
              <a:rPr lang="en-US" dirty="0" smtClean="0"/>
              <a:t>Returning a pair of results</a:t>
            </a:r>
          </a:p>
          <a:p>
            <a:pPr lvl="2"/>
            <a:endParaRPr lang="en-US" dirty="0"/>
          </a:p>
          <a:p>
            <a:r>
              <a:rPr lang="en-US" dirty="0" smtClean="0"/>
              <a:t>Rolling the dice</a:t>
            </a:r>
          </a:p>
          <a:p>
            <a:pPr lvl="1"/>
            <a:r>
              <a:rPr lang="en-US" dirty="0" smtClean="0"/>
              <a:t>Two independent dice</a:t>
            </a:r>
          </a:p>
          <a:p>
            <a:pPr lvl="2"/>
            <a:r>
              <a:rPr lang="en-US" dirty="0" smtClean="0"/>
              <a:t>Values 1 – 6 each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random.randint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lvl="2"/>
            <a:r>
              <a:rPr lang="en-US" dirty="0"/>
              <a:t>Variant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lvl="2"/>
            <a:r>
              <a:rPr lang="en-US" dirty="0"/>
              <a:t>See Python docs §9.6</a:t>
            </a:r>
          </a:p>
          <a:p>
            <a:pPr marL="0" indent="0">
              <a:buNone/>
            </a:pPr>
            <a:r>
              <a:rPr lang="en-US" u="sng" dirty="0" smtClean="0"/>
              <a:t>Harder </a:t>
            </a:r>
            <a:r>
              <a:rPr lang="en-US" dirty="0" smtClean="0"/>
              <a:t> </a:t>
            </a:r>
            <a:r>
              <a:rPr lang="en-US" u="sng" dirty="0" smtClean="0"/>
              <a:t>parts</a:t>
            </a:r>
            <a:r>
              <a:rPr lang="en-US" dirty="0"/>
              <a:t>:–</a:t>
            </a:r>
          </a:p>
          <a:p>
            <a:pPr lvl="2"/>
            <a:endParaRPr lang="en-US" dirty="0"/>
          </a:p>
          <a:p>
            <a:r>
              <a:rPr lang="en-US" dirty="0" smtClean="0"/>
              <a:t>Setting up the lists</a:t>
            </a:r>
          </a:p>
          <a:p>
            <a:r>
              <a:rPr lang="en-US" dirty="0" smtClean="0"/>
              <a:t>Growing lists to accommodate long games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42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assignment — Chapter 6</a:t>
            </a:r>
          </a:p>
          <a:p>
            <a:pPr lvl="1"/>
            <a:r>
              <a:rPr lang="en-US" dirty="0" smtClean="0"/>
              <a:t>§6.1 – </a:t>
            </a:r>
            <a:r>
              <a:rPr lang="en-US" dirty="0"/>
              <a:t>§</a:t>
            </a:r>
            <a:r>
              <a:rPr lang="en-US" dirty="0" smtClean="0"/>
              <a:t>6.3 are easy &amp; mostly review</a:t>
            </a:r>
          </a:p>
          <a:p>
            <a:pPr lvl="1"/>
            <a:r>
              <a:rPr lang="en-US" dirty="0"/>
              <a:t>§</a:t>
            </a:r>
            <a:r>
              <a:rPr lang="en-US" dirty="0" smtClean="0"/>
              <a:t>6.4 </a:t>
            </a:r>
            <a:r>
              <a:rPr lang="en-US" dirty="0"/>
              <a:t>– §</a:t>
            </a:r>
            <a:r>
              <a:rPr lang="en-US" dirty="0" smtClean="0"/>
              <a:t>6.6:– read carefully</a:t>
            </a:r>
          </a:p>
          <a:p>
            <a:pPr lvl="2"/>
            <a:endParaRPr lang="en-US" dirty="0"/>
          </a:p>
          <a:p>
            <a:r>
              <a:rPr lang="en-US" dirty="0" smtClean="0"/>
              <a:t>What is a </a:t>
            </a:r>
            <a:r>
              <a:rPr lang="en-US" i="1" dirty="0" smtClean="0"/>
              <a:t>function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A sequence of one or more lines of Python code that can be invoked as a group under a single </a:t>
            </a:r>
            <a:r>
              <a:rPr lang="en-US" dirty="0" smtClean="0"/>
              <a:t>name </a:t>
            </a:r>
            <a:r>
              <a:rPr lang="en-US" sz="1800" dirty="0" smtClean="0"/>
              <a:t>(from Week 1)</a:t>
            </a:r>
          </a:p>
          <a:p>
            <a:pPr lvl="1"/>
            <a:r>
              <a:rPr lang="en-US" dirty="0" smtClean="0"/>
              <a:t>A subprogram to accomplish a specific, defined “sub-computation”</a:t>
            </a:r>
          </a:p>
          <a:p>
            <a:pPr lvl="1"/>
            <a:r>
              <a:rPr lang="en-US" dirty="0" smtClean="0"/>
              <a:t>(Usually) takes parameters</a:t>
            </a:r>
          </a:p>
          <a:p>
            <a:pPr lvl="1"/>
            <a:r>
              <a:rPr lang="en-US" dirty="0" smtClean="0"/>
              <a:t>(Usually) returns a result</a:t>
            </a:r>
          </a:p>
          <a:p>
            <a:pPr lvl="1"/>
            <a:endParaRPr lang="en-US" dirty="0"/>
          </a:p>
          <a:p>
            <a:r>
              <a:rPr lang="en-US" dirty="0" smtClean="0"/>
              <a:t>What is a </a:t>
            </a:r>
            <a:r>
              <a:rPr lang="en-US" i="1" dirty="0" smtClean="0"/>
              <a:t>method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 function that lives inside of an object</a:t>
            </a:r>
          </a:p>
          <a:p>
            <a:pPr lvl="1"/>
            <a:r>
              <a:rPr lang="en-US" dirty="0" smtClean="0"/>
              <a:t>Has access to the “innards” of </a:t>
            </a:r>
            <a:r>
              <a:rPr lang="en-US" i="1" dirty="0" smtClean="0"/>
              <a:t>that specific </a:t>
            </a:r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Homework #4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28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Portrait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PortraitTemplate</Template>
  <TotalTime>18</TotalTime>
  <Words>2069</Words>
  <Application>Microsoft Office PowerPoint</Application>
  <PresentationFormat>Custom</PresentationFormat>
  <Paragraphs>508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PortraitTemplate</vt:lpstr>
      <vt:lpstr>More about Homework #4</vt:lpstr>
      <vt:lpstr>More Notes about Program Design</vt:lpstr>
      <vt:lpstr>Guidelines from Chapter 2</vt:lpstr>
      <vt:lpstr>Other ways to think about problem</vt:lpstr>
      <vt:lpstr>“Top-down” design</vt:lpstr>
      <vt:lpstr>Homework #4</vt:lpstr>
      <vt:lpstr>Homework #4</vt:lpstr>
      <vt:lpstr>Questions?</vt:lpstr>
      <vt:lpstr>Review of Functions</vt:lpstr>
      <vt:lpstr>Why do we …</vt:lpstr>
      <vt:lpstr>Scope</vt:lpstr>
      <vt:lpstr>Why do we have Scope Rule #1?</vt:lpstr>
      <vt:lpstr>Scope (continued)</vt:lpstr>
      <vt:lpstr>Importing and Scope</vt:lpstr>
      <vt:lpstr>Importing and Scope (continued)</vt:lpstr>
      <vt:lpstr>Good/bad Python practice</vt:lpstr>
      <vt:lpstr>Important convention</vt:lpstr>
      <vt:lpstr>Questions?</vt:lpstr>
      <vt:lpstr>Today</vt:lpstr>
      <vt:lpstr>Line limits on function</vt:lpstr>
      <vt:lpstr>Today</vt:lpstr>
      <vt:lpstr>“Mutable” vs. “Immutable”</vt:lpstr>
      <vt:lpstr>What kinds of values in Python?</vt:lpstr>
      <vt:lpstr>What other kinds of things can be assigned to variables in Python?</vt:lpstr>
      <vt:lpstr>What else can a variable be?</vt:lpstr>
      <vt:lpstr>Questions?</vt:lpstr>
      <vt:lpstr>Tuple</vt:lpstr>
      <vt:lpstr>Tuples (continued)</vt:lpstr>
      <vt:lpstr>Why tuples?</vt:lpstr>
      <vt:lpstr>Questions?</vt:lpstr>
      <vt:lpstr>Useful tidbits</vt:lpstr>
      <vt:lpstr>Useful menu items in IDLE</vt:lpstr>
      <vt:lpstr>Questions?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4, More About Homework #4</dc:title>
  <dc:creator>Hugh C. Lauer</dc:creator>
  <dc:description>Redesign of slides created by Randal E. Bryant and David R. O'Hallaron</dc:description>
  <cp:lastModifiedBy>Hugh C. Lauer</cp:lastModifiedBy>
  <cp:revision>2</cp:revision>
  <cp:lastPrinted>1999-09-20T15:19:18Z</cp:lastPrinted>
  <dcterms:created xsi:type="dcterms:W3CDTF">2016-09-18T19:25:53Z</dcterms:created>
  <dcterms:modified xsi:type="dcterms:W3CDTF">2016-09-19T21:47:12Z</dcterms:modified>
</cp:coreProperties>
</file>