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616" r:id="rId2"/>
    <p:sldId id="617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</p:sldIdLst>
  <p:sldSz cx="7680325" cy="9601200"/>
  <p:notesSz cx="7302500" cy="9586913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00004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800009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200013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600017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000021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400026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2800030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200034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F95"/>
    <a:srgbClr val="C0EAB8"/>
    <a:srgbClr val="F2F09C"/>
    <a:srgbClr val="F2F2F2"/>
    <a:srgbClr val="DBDBDB"/>
    <a:srgbClr val="F5F5BD"/>
    <a:srgbClr val="CFEFC9"/>
    <a:srgbClr val="F0C2C2"/>
    <a:srgbClr val="D4D4F4"/>
    <a:srgbClr val="A8A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13" autoAdjust="0"/>
    <p:restoredTop sz="94626" autoAdjust="0"/>
  </p:normalViewPr>
  <p:slideViewPr>
    <p:cSldViewPr snapToObjects="1">
      <p:cViewPr varScale="1">
        <p:scale>
          <a:sx n="79" d="100"/>
          <a:sy n="79" d="100"/>
        </p:scale>
        <p:origin x="-762" y="-102"/>
      </p:cViewPr>
      <p:guideLst>
        <p:guide orient="horz" pos="3091"/>
        <p:guide pos="24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2772" y="-108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67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3925" y="685800"/>
            <a:ext cx="292735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0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0000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00009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000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0001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000021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00026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00030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00034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01151-53C9-4D64-8AAE-89A32F2B2A25}" type="slidenum">
              <a:rPr lang="en-US"/>
              <a:pPr/>
              <a:t>1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3925" y="685800"/>
            <a:ext cx="2927350" cy="3657600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784"/>
            <a:ext cx="5355167" cy="431411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78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82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83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9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16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20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01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1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26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00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97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2391218"/>
            <a:ext cx="6528276" cy="2058035"/>
          </a:xfrm>
        </p:spPr>
        <p:txBody>
          <a:bodyPr/>
          <a:lstStyle>
            <a:lvl1pPr defTabSz="400004"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25" y="5440680"/>
            <a:ext cx="6448560" cy="2453640"/>
          </a:xfrm>
        </p:spPr>
        <p:txBody>
          <a:bodyPr/>
          <a:lstStyle>
            <a:lvl1pPr marL="0" indent="0" algn="l">
              <a:buNone/>
              <a:defRPr sz="1700" b="0">
                <a:latin typeface="Calibri" pitchFamily="34" charset="0"/>
              </a:defRPr>
            </a:lvl1pPr>
            <a:lvl2pPr marL="400004" indent="0" algn="ctr">
              <a:buNone/>
              <a:defRPr/>
            </a:lvl2pPr>
            <a:lvl3pPr marL="800009" indent="0" algn="ctr">
              <a:buNone/>
              <a:defRPr/>
            </a:lvl3pPr>
            <a:lvl4pPr marL="1200013" indent="0" algn="ctr">
              <a:buNone/>
              <a:defRPr/>
            </a:lvl4pPr>
            <a:lvl5pPr marL="1600017" indent="0" algn="ctr">
              <a:buNone/>
              <a:defRPr/>
            </a:lvl5pPr>
            <a:lvl6pPr marL="2000021" indent="0" algn="ctr">
              <a:buNone/>
              <a:defRPr/>
            </a:lvl6pPr>
            <a:lvl7pPr marL="2400026" indent="0" algn="ctr">
              <a:buNone/>
              <a:defRPr/>
            </a:lvl7pPr>
            <a:lvl8pPr marL="2800030" indent="0" algn="ctr">
              <a:buNone/>
              <a:defRPr/>
            </a:lvl8pPr>
            <a:lvl9pPr marL="320003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398" y="6720841"/>
            <a:ext cx="4608195" cy="793433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5398" y="857885"/>
            <a:ext cx="4608195" cy="5760720"/>
          </a:xfrm>
        </p:spPr>
        <p:txBody>
          <a:bodyPr/>
          <a:lstStyle>
            <a:lvl1pPr marL="0" indent="0">
              <a:buNone/>
              <a:defRPr sz="2800">
                <a:latin typeface="Calibri" pitchFamily="34" charset="0"/>
              </a:defRPr>
            </a:lvl1pPr>
            <a:lvl2pPr marL="400004" indent="0">
              <a:buNone/>
              <a:defRPr sz="2400"/>
            </a:lvl2pPr>
            <a:lvl3pPr marL="800009" indent="0">
              <a:buNone/>
              <a:defRPr sz="2100"/>
            </a:lvl3pPr>
            <a:lvl4pPr marL="1200013" indent="0">
              <a:buNone/>
              <a:defRPr sz="1700"/>
            </a:lvl4pPr>
            <a:lvl5pPr marL="1600017" indent="0">
              <a:buNone/>
              <a:defRPr sz="1700"/>
            </a:lvl5pPr>
            <a:lvl6pPr marL="2000021" indent="0">
              <a:buNone/>
              <a:defRPr sz="1700"/>
            </a:lvl6pPr>
            <a:lvl7pPr marL="2400026" indent="0">
              <a:buNone/>
              <a:defRPr sz="1700"/>
            </a:lvl7pPr>
            <a:lvl8pPr marL="2800030" indent="0">
              <a:buNone/>
              <a:defRPr sz="1700"/>
            </a:lvl8pPr>
            <a:lvl9pPr marL="3200034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5398" y="7514274"/>
            <a:ext cx="4608195" cy="1126807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 defTabSz="400004">
              <a:defRPr>
                <a:latin typeface="Calibri" pitchFamily="34" charset="0"/>
              </a:defRPr>
            </a:lvl4pPr>
            <a:lvl5pPr defTabSz="400004"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44248" y="320041"/>
            <a:ext cx="1836077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47" y="320041"/>
            <a:ext cx="5382895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16166" y="1906906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916166" y="5494021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6376831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6" y="384493"/>
            <a:ext cx="6912293" cy="1600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17" y="2149159"/>
            <a:ext cx="3393477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17" y="3044826"/>
            <a:ext cx="3393477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1499" y="2149159"/>
            <a:ext cx="3394811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1499" y="3044826"/>
            <a:ext cx="3394811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96" y="623098"/>
            <a:ext cx="6376270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r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1817828"/>
            <a:ext cx="3716387" cy="992836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wrap="none" lIns="22222" tIns="22222" rIns="22222" bIns="22222">
            <a:sp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/*Click to edit Master text styles</a:t>
            </a:r>
            <a:br>
              <a:rPr lang="en-US" dirty="0" smtClean="0"/>
            </a:br>
            <a:r>
              <a:rPr lang="en-US" dirty="0" smtClean="0"/>
              <a:t>	comments are in red */</a:t>
            </a:r>
          </a:p>
          <a:p>
            <a:pPr lvl="0"/>
            <a:r>
              <a:rPr lang="en-US" dirty="0" smtClean="0"/>
              <a:t>Code is in black</a:t>
            </a:r>
          </a:p>
          <a:p>
            <a:pPr lvl="0"/>
            <a:r>
              <a:rPr lang="en-US" dirty="0" smtClean="0"/>
              <a:t>/*Resizes to fit code*/</a:t>
            </a:r>
          </a:p>
        </p:txBody>
      </p:sp>
    </p:spTree>
    <p:extLst>
      <p:ext uri="{BB962C8B-B14F-4D97-AF65-F5344CB8AC3E}">
        <p14:creationId xmlns:p14="http://schemas.microsoft.com/office/powerpoint/2010/main" val="131149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Code and alternative code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2560320"/>
            <a:ext cx="3264138" cy="4006901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84017" y="2133600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1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032170" y="2583595"/>
            <a:ext cx="3264138" cy="4006901"/>
          </a:xfrm>
          <a:solidFill>
            <a:srgbClr val="C0EAB8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2171" y="2156875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7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7" y="382270"/>
            <a:ext cx="2526774" cy="1626870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794" y="382272"/>
            <a:ext cx="4293515" cy="819435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100">
                <a:latin typeface="Calibri" pitchFamily="34" charset="0"/>
              </a:defRPr>
            </a:lvl3pPr>
            <a:lvl4pPr>
              <a:defRPr sz="1700">
                <a:latin typeface="Calibri" pitchFamily="34" charset="0"/>
              </a:defRPr>
            </a:lvl4pPr>
            <a:lvl5pPr>
              <a:defRPr sz="1700">
                <a:latin typeface="Calibri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17" y="2009142"/>
            <a:ext cx="2526774" cy="6567488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210" y="519655"/>
            <a:ext cx="637627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48" y="1906905"/>
            <a:ext cx="6632280" cy="696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33615" y="-37782"/>
            <a:ext cx="1100046" cy="23467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80001" tIns="40000" rIns="80001" bIns="4000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2" r:id="rId7"/>
    <p:sldLayoutId id="2147483663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iming>
    <p:tnLst>
      <p:par>
        <p:cTn id="1" dur="indefinite" restart="never" nodeType="tmRoot"/>
      </p:par>
    </p:tnLst>
  </p:timing>
  <p:hf hdr="0"/>
  <p:txStyles>
    <p:titleStyle>
      <a:lvl1pPr marL="104168" indent="-104168" algn="l" defTabSz="400004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2pPr>
      <a:lvl3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3pPr>
      <a:lvl4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4pPr>
      <a:lvl5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5pPr>
      <a:lvl6pPr marL="504172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6pPr>
      <a:lvl7pPr marL="904177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7pPr>
      <a:lvl8pPr marL="1304181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8pPr>
      <a:lvl9pPr marL="1704185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9pPr>
    </p:titleStyle>
    <p:bodyStyle>
      <a:lvl1pPr marL="300003" indent="-300003" algn="l" defTabSz="400004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0007" indent="-250003" algn="l" defTabSz="400004" rtl="0" eaLnBrk="1" fontAlgn="base" hangingPunct="1">
        <a:spcBef>
          <a:spcPts val="437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1000011" indent="-200002" algn="l" defTabSz="400004" rtl="0" eaLnBrk="1" fontAlgn="base" hangingPunct="1">
        <a:spcBef>
          <a:spcPts val="394"/>
        </a:spcBef>
        <a:spcAft>
          <a:spcPct val="0"/>
        </a:spcAft>
        <a:buSzPct val="80000"/>
        <a:buFont typeface="Wingdings" pitchFamily="2" charset="2"/>
        <a:buChar char="§"/>
        <a:defRPr sz="1700">
          <a:solidFill>
            <a:schemeClr val="tx1"/>
          </a:solidFill>
          <a:latin typeface="Calibri" pitchFamily="34" charset="0"/>
        </a:defRPr>
      </a:lvl3pPr>
      <a:lvl4pPr marL="1400015" indent="-200002" algn="l" defTabSz="400004" rtl="0" eaLnBrk="1" fontAlgn="base" hangingPunct="1">
        <a:spcBef>
          <a:spcPts val="350"/>
        </a:spcBef>
        <a:spcAft>
          <a:spcPct val="0"/>
        </a:spcAft>
        <a:buChar char="–"/>
        <a:defRPr sz="1700">
          <a:solidFill>
            <a:schemeClr val="tx1"/>
          </a:solidFill>
          <a:latin typeface="Calibri" pitchFamily="34" charset="0"/>
        </a:defRPr>
      </a:lvl4pPr>
      <a:lvl5pPr marL="1800019" indent="-200002" algn="l" defTabSz="400004" rtl="0" eaLnBrk="1" fontAlgn="base" hangingPunct="1">
        <a:spcBef>
          <a:spcPts val="306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200024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6pPr>
      <a:lvl7pPr marL="2600028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7pPr>
      <a:lvl8pPr marL="3000032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8pPr>
      <a:lvl9pPr marL="3400036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0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009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017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021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026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03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03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25" y="2391218"/>
            <a:ext cx="6848290" cy="2058035"/>
          </a:xfrm>
        </p:spPr>
        <p:txBody>
          <a:bodyPr/>
          <a:lstStyle/>
          <a:p>
            <a:pPr marL="0" indent="0"/>
            <a:r>
              <a:rPr lang="en-US" b="0" dirty="0" smtClean="0"/>
              <a:t>Homework #4 — Monte Carlo </a:t>
            </a:r>
            <a:r>
              <a:rPr lang="en-US" b="0" dirty="0" smtClean="0"/>
              <a:t>Simulation</a:t>
            </a:r>
            <a:endParaRPr lang="en-US" b="0" dirty="0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1050"/>
              </a:spcAft>
            </a:pPr>
            <a:r>
              <a:rPr lang="en-US" sz="2100" dirty="0"/>
              <a:t>Professor Hugh C. Lauer</a:t>
            </a:r>
            <a:br>
              <a:rPr lang="en-US" sz="2100" dirty="0"/>
            </a:br>
            <a:r>
              <a:rPr lang="en-US" sz="2100" dirty="0"/>
              <a:t>CS-1004 — Introduction to Programming for Non-Majors</a:t>
            </a:r>
          </a:p>
          <a:p>
            <a:r>
              <a:rPr lang="en-US" sz="1000" dirty="0"/>
              <a:t>(Slides include materials from </a:t>
            </a:r>
            <a:r>
              <a:rPr lang="en-US" sz="1000" i="1" dirty="0"/>
              <a:t>Python Programming: An Introduction to Computer Science</a:t>
            </a:r>
            <a:r>
              <a:rPr lang="en-US" sz="1000" dirty="0"/>
              <a:t>, 2</a:t>
            </a:r>
            <a:r>
              <a:rPr lang="en-US" sz="1000" baseline="30000" dirty="0"/>
              <a:t>nd</a:t>
            </a:r>
            <a:r>
              <a:rPr lang="en-US" sz="1000" dirty="0"/>
              <a:t> edition, by John </a:t>
            </a:r>
            <a:r>
              <a:rPr lang="en-US" sz="1000" dirty="0" err="1"/>
              <a:t>Zelle</a:t>
            </a:r>
            <a:r>
              <a:rPr lang="en-US" sz="1000" dirty="0"/>
              <a:t> and copyright notes by Prof. George Heineman of Worcester Polytechnic Institute)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249458" y="9339143"/>
            <a:ext cx="1181410" cy="138499"/>
          </a:xfrm>
        </p:spPr>
        <p:txBody>
          <a:bodyPr/>
          <a:lstStyle/>
          <a:p>
            <a:r>
              <a:rPr lang="en-US" smtClean="0"/>
              <a:t>Monte Carlo Simulations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4002" y="9300671"/>
            <a:ext cx="1051570" cy="138499"/>
          </a:xfrm>
        </p:spPr>
        <p:txBody>
          <a:bodyPr/>
          <a:lstStyle/>
          <a:p>
            <a:r>
              <a:rPr lang="en-US" smtClean="0">
                <a:latin typeface="+mn-lt"/>
              </a:rPr>
              <a:t>CS-1004, A-Term 2016</a:t>
            </a:r>
            <a:endParaRPr lang="en-US" dirty="0">
              <a:latin typeface="+mn-lt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49127" y="9300671"/>
            <a:ext cx="57708" cy="138499"/>
          </a:xfrm>
        </p:spPr>
        <p:txBody>
          <a:bodyPr/>
          <a:lstStyle/>
          <a:p>
            <a:fld id="{CEF07275-A34F-4845-9371-CAAC7967A479}" type="slidenum">
              <a:rPr lang="en-US">
                <a:latin typeface="+mn-lt"/>
              </a:rPr>
              <a:pPr/>
              <a:t>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16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Python</a:t>
            </a:r>
            <a:r>
              <a:rPr lang="en-US" dirty="0" smtClean="0"/>
              <a:t> random number class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random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random.random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+mn-lt"/>
                <a:cs typeface="Courier New" panose="02070309020205020404" pitchFamily="49" charset="0"/>
              </a:rPr>
              <a:t>generates a new “random” number</a:t>
            </a:r>
          </a:p>
          <a:p>
            <a:pPr marL="0" indent="0">
              <a:buNone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+mn-lt"/>
                <a:cs typeface="Courier New" panose="02070309020205020404" pitchFamily="49" charset="0"/>
              </a:rPr>
              <a:t>to a specified distribution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random.seed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 smtClean="0"/>
          </a:p>
          <a:p>
            <a:pPr lvl="1"/>
            <a:r>
              <a:rPr lang="en-US" sz="2400" b="1" dirty="0" smtClean="0">
                <a:latin typeface="+mn-lt"/>
                <a:ea typeface="+mn-ea"/>
                <a:cs typeface="Courier New" panose="02070309020205020404" pitchFamily="49" charset="0"/>
              </a:rPr>
              <a:t>Initializes random number generator</a:t>
            </a:r>
          </a:p>
          <a:p>
            <a:pPr lvl="1"/>
            <a:r>
              <a:rPr lang="en-US" sz="2400" b="1" dirty="0" smtClean="0">
                <a:latin typeface="+mn-lt"/>
                <a:ea typeface="+mn-ea"/>
                <a:cs typeface="Courier New" panose="02070309020205020404" pitchFamily="49" charset="0"/>
              </a:rPr>
              <a:t>Examples</a:t>
            </a:r>
          </a:p>
          <a:p>
            <a:pPr lvl="1"/>
            <a:endParaRPr lang="en-US" sz="2400" b="1" dirty="0">
              <a:latin typeface="+mn-lt"/>
              <a:ea typeface="+mn-ea"/>
              <a:cs typeface="Courier New" panose="02070309020205020404" pitchFamily="49" charset="0"/>
            </a:endParaRPr>
          </a:p>
          <a:p>
            <a:r>
              <a:rPr lang="en-US" sz="2700" dirty="0" smtClean="0">
                <a:latin typeface="+mn-lt"/>
                <a:cs typeface="Courier New" panose="02070309020205020404" pitchFamily="49" charset="0"/>
              </a:rPr>
              <a:t>If no seed, random class initializes from internal variable in OS</a:t>
            </a:r>
          </a:p>
          <a:p>
            <a:pPr lvl="1"/>
            <a:r>
              <a:rPr lang="en-US" b="1" dirty="0" smtClean="0">
                <a:latin typeface="+mn-lt"/>
                <a:ea typeface="+mn-ea"/>
                <a:cs typeface="Courier New" panose="02070309020205020404" pitchFamily="49" charset="0"/>
              </a:rPr>
              <a:t>Good quality random variable</a:t>
            </a:r>
          </a:p>
          <a:p>
            <a:pPr lvl="1"/>
            <a:r>
              <a:rPr lang="en-US" b="1" dirty="0" smtClean="0">
                <a:latin typeface="+mn-lt"/>
                <a:ea typeface="+mn-ea"/>
                <a:cs typeface="Courier New" panose="02070309020205020404" pitchFamily="49" charset="0"/>
              </a:rPr>
              <a:t>Very, very difficult to reproduce</a:t>
            </a:r>
          </a:p>
          <a:p>
            <a:pPr lvl="1"/>
            <a:r>
              <a:rPr lang="en-US" b="1" dirty="0" smtClean="0">
                <a:latin typeface="+mn-lt"/>
                <a:ea typeface="+mn-ea"/>
                <a:cs typeface="Courier New" panose="02070309020205020404" pitchFamily="49" charset="0"/>
              </a:rPr>
              <a:t>Very, very difficult to predict</a:t>
            </a:r>
            <a:endParaRPr lang="en-US" b="1" dirty="0">
              <a:latin typeface="+mn-lt"/>
              <a:ea typeface="+mn-ea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7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 many 1000’s or 10,000s of games of Craps</a:t>
            </a:r>
          </a:p>
          <a:p>
            <a:pPr lvl="1"/>
            <a:endParaRPr lang="en-US" dirty="0"/>
          </a:p>
          <a:p>
            <a:r>
              <a:rPr lang="en-US" dirty="0" smtClean="0"/>
              <a:t>Use random number generator to provide data values that satisfy a probability distribution</a:t>
            </a:r>
          </a:p>
          <a:p>
            <a:pPr lvl="1"/>
            <a:endParaRPr lang="en-US" dirty="0"/>
          </a:p>
          <a:p>
            <a:r>
              <a:rPr lang="en-US" dirty="0" smtClean="0"/>
              <a:t>Gather statistics</a:t>
            </a:r>
          </a:p>
          <a:p>
            <a:pPr lvl="1"/>
            <a:endParaRPr lang="en-US" dirty="0"/>
          </a:p>
          <a:p>
            <a:r>
              <a:rPr lang="en-US" dirty="0" smtClean="0"/>
              <a:t>Use information to answer the questions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Justify your answer with words, graphs, and data!</a:t>
            </a:r>
          </a:p>
          <a:p>
            <a:pPr lvl="1"/>
            <a:r>
              <a:rPr lang="en-US" dirty="0" smtClean="0"/>
              <a:t>Plot using </a:t>
            </a:r>
            <a:r>
              <a:rPr lang="en-US" dirty="0" err="1" smtClean="0"/>
              <a:t>matplotlib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37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29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 that mimics the behavior of a real-world system</a:t>
            </a:r>
          </a:p>
          <a:p>
            <a:pPr lvl="1"/>
            <a:r>
              <a:rPr lang="en-US" dirty="0" smtClean="0"/>
              <a:t>Or a system under design, …</a:t>
            </a:r>
          </a:p>
          <a:p>
            <a:pPr lvl="1"/>
            <a:r>
              <a:rPr lang="en-US" dirty="0" smtClean="0"/>
              <a:t>… or a fantasy world!</a:t>
            </a:r>
          </a:p>
          <a:p>
            <a:pPr lvl="1"/>
            <a:endParaRPr lang="en-US" dirty="0"/>
          </a:p>
          <a:p>
            <a:r>
              <a:rPr lang="en-US" i="1" dirty="0" smtClean="0"/>
              <a:t>Values</a:t>
            </a:r>
            <a:r>
              <a:rPr lang="en-US" dirty="0" smtClean="0"/>
              <a:t> of program variables model </a:t>
            </a:r>
            <a:r>
              <a:rPr lang="en-US" i="1" dirty="0" smtClean="0"/>
              <a:t>states</a:t>
            </a:r>
            <a:r>
              <a:rPr lang="en-US" dirty="0" smtClean="0"/>
              <a:t> of the system</a:t>
            </a:r>
          </a:p>
          <a:p>
            <a:pPr lvl="1"/>
            <a:endParaRPr lang="en-US" i="1" dirty="0"/>
          </a:p>
          <a:p>
            <a:r>
              <a:rPr lang="en-US" i="1" dirty="0" smtClean="0"/>
              <a:t>Actions</a:t>
            </a:r>
            <a:r>
              <a:rPr lang="en-US" dirty="0" smtClean="0"/>
              <a:t> of program model </a:t>
            </a:r>
            <a:r>
              <a:rPr lang="en-US" i="1" dirty="0" smtClean="0"/>
              <a:t>behavior</a:t>
            </a:r>
            <a:r>
              <a:rPr lang="en-US" dirty="0" smtClean="0"/>
              <a:t> of the </a:t>
            </a:r>
            <a:r>
              <a:rPr lang="en-US" i="1" dirty="0" smtClean="0"/>
              <a:t>system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E.g., graphic ball of HW#3 models behavior of a bouncing ball in a 2-dimensional, frictionless world with no gravity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00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Monte Carlo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simulation of a system whose behavior is characterized by probabilities</a:t>
            </a:r>
          </a:p>
          <a:p>
            <a:pPr lvl="1"/>
            <a:endParaRPr lang="en-US" dirty="0"/>
          </a:p>
          <a:p>
            <a:pPr marL="0" indent="0" algn="ctr">
              <a:buNone/>
            </a:pPr>
            <a:r>
              <a:rPr lang="en-US" sz="3200" dirty="0" smtClean="0"/>
              <a:t>Examples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Stock market</a:t>
            </a:r>
          </a:p>
          <a:p>
            <a:pPr lvl="1"/>
            <a:endParaRPr lang="en-US" dirty="0"/>
          </a:p>
          <a:p>
            <a:r>
              <a:rPr lang="en-US" dirty="0" smtClean="0"/>
              <a:t>Weather </a:t>
            </a:r>
          </a:p>
          <a:p>
            <a:pPr lvl="1"/>
            <a:endParaRPr lang="en-US" dirty="0"/>
          </a:p>
          <a:p>
            <a:r>
              <a:rPr lang="en-US" dirty="0" smtClean="0"/>
              <a:t>Traffic patterns</a:t>
            </a:r>
          </a:p>
          <a:p>
            <a:pPr lvl="1"/>
            <a:endParaRPr lang="en-US" dirty="0"/>
          </a:p>
          <a:p>
            <a:r>
              <a:rPr lang="en-US" dirty="0" smtClean="0"/>
              <a:t>Migratory bird patterns</a:t>
            </a:r>
          </a:p>
          <a:p>
            <a:pPr lvl="1"/>
            <a:endParaRPr lang="en-US" dirty="0"/>
          </a:p>
          <a:p>
            <a:r>
              <a:rPr lang="en-US" dirty="0" smtClean="0"/>
              <a:t>Diseases and epidemics</a:t>
            </a:r>
          </a:p>
          <a:p>
            <a:pPr lvl="1"/>
            <a:endParaRPr lang="en-US" dirty="0"/>
          </a:p>
          <a:p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0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the game of Craps</a:t>
            </a:r>
          </a:p>
          <a:p>
            <a:pPr lvl="1"/>
            <a:endParaRPr lang="en-US" dirty="0"/>
          </a:p>
          <a:p>
            <a:r>
              <a:rPr lang="en-US" dirty="0" smtClean="0"/>
              <a:t>Player rolls two (normal) dice</a:t>
            </a:r>
          </a:p>
          <a:p>
            <a:pPr lvl="1"/>
            <a:r>
              <a:rPr lang="en-US" dirty="0" smtClean="0"/>
              <a:t>2, 3, 12 </a:t>
            </a:r>
            <a:r>
              <a:rPr lang="en-US" dirty="0" smtClean="0">
                <a:sym typeface="Symbol"/>
              </a:rPr>
              <a:t> player loses</a:t>
            </a:r>
          </a:p>
          <a:p>
            <a:pPr lvl="1"/>
            <a:r>
              <a:rPr lang="en-US" dirty="0" smtClean="0">
                <a:sym typeface="Symbol"/>
              </a:rPr>
              <a:t>7, 11  player wins</a:t>
            </a:r>
          </a:p>
          <a:p>
            <a:pPr lvl="1"/>
            <a:r>
              <a:rPr lang="en-US" dirty="0" smtClean="0">
                <a:sym typeface="Symbol"/>
              </a:rPr>
              <a:t>Otherwise roll again</a:t>
            </a:r>
          </a:p>
          <a:p>
            <a:pPr lvl="2"/>
            <a:r>
              <a:rPr lang="en-US" dirty="0" smtClean="0"/>
              <a:t>Initial roll value </a:t>
            </a:r>
            <a:r>
              <a:rPr lang="en-US" dirty="0" smtClean="0">
                <a:sym typeface="Symbol"/>
              </a:rPr>
              <a:t> player wins</a:t>
            </a:r>
          </a:p>
          <a:p>
            <a:pPr lvl="2"/>
            <a:r>
              <a:rPr lang="en-US" dirty="0" smtClean="0">
                <a:sym typeface="Symbol"/>
              </a:rPr>
              <a:t>7  player loses</a:t>
            </a:r>
          </a:p>
          <a:p>
            <a:pPr lvl="2"/>
            <a:r>
              <a:rPr lang="en-US" dirty="0" smtClean="0">
                <a:sym typeface="Symbol"/>
              </a:rPr>
              <a:t>Otherwise, repeat!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/>
              <a:t>Questions to answer for this assignment:–</a:t>
            </a:r>
          </a:p>
          <a:p>
            <a:pPr lvl="1"/>
            <a:r>
              <a:rPr lang="en-US" dirty="0" smtClean="0"/>
              <a:t>What is the probability that player wins eventually wins?</a:t>
            </a:r>
          </a:p>
          <a:p>
            <a:pPr lvl="1"/>
            <a:r>
              <a:rPr lang="en-US" dirty="0" smtClean="0"/>
              <a:t>What percentage of games are decided on 1</a:t>
            </a:r>
            <a:r>
              <a:rPr lang="en-US" baseline="30000" dirty="0" smtClean="0"/>
              <a:t>st</a:t>
            </a:r>
            <a:r>
              <a:rPr lang="en-US" dirty="0" smtClean="0"/>
              <a:t> roll?</a:t>
            </a:r>
            <a:br>
              <a:rPr lang="en-US" dirty="0" smtClean="0"/>
            </a:b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roll? 3</a:t>
            </a:r>
            <a:r>
              <a:rPr lang="en-US" baseline="30000" dirty="0" smtClean="0"/>
              <a:t>rd</a:t>
            </a:r>
            <a:r>
              <a:rPr lang="en-US" dirty="0" smtClean="0"/>
              <a:t> roll? etc.?</a:t>
            </a:r>
          </a:p>
          <a:p>
            <a:pPr lvl="1"/>
            <a:r>
              <a:rPr lang="en-US" dirty="0" smtClean="0"/>
              <a:t>What is average number of rolls per game?</a:t>
            </a:r>
          </a:p>
          <a:p>
            <a:pPr lvl="1"/>
            <a:r>
              <a:rPr lang="en-US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03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answer questions like these?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Roll the dice 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… many times …</a:t>
            </a:r>
          </a:p>
          <a:p>
            <a:pPr lvl="1"/>
            <a:r>
              <a:rPr lang="en-US" dirty="0" smtClean="0"/>
              <a:t>(i.e., 1000s, 10,000s, or more games!)</a:t>
            </a:r>
          </a:p>
          <a:p>
            <a:pPr lvl="1"/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… make experimental observations, and</a:t>
            </a:r>
          </a:p>
          <a:p>
            <a:pPr lvl="1"/>
            <a:endParaRPr lang="en-US" dirty="0"/>
          </a:p>
          <a:p>
            <a:r>
              <a:rPr lang="en-US" dirty="0" smtClean="0"/>
              <a:t>			… infer probabilities from them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			… i.e., what percentage win, lose,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6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roll dice in a computer?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Answer:– Random number generator</a:t>
            </a:r>
          </a:p>
          <a:p>
            <a:pPr lvl="1"/>
            <a:endParaRPr lang="en-US" dirty="0"/>
          </a:p>
          <a:p>
            <a:r>
              <a:rPr lang="en-US" dirty="0" smtClean="0"/>
              <a:t>Object of class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</a:p>
          <a:p>
            <a:pPr lvl="1"/>
            <a:endParaRPr lang="en-US" dirty="0"/>
          </a:p>
          <a:p>
            <a:r>
              <a:rPr lang="en-US" dirty="0" smtClean="0"/>
              <a:t>Returns a different value each time its method is called</a:t>
            </a:r>
          </a:p>
          <a:p>
            <a:pPr lvl="1"/>
            <a:endParaRPr lang="en-US" dirty="0"/>
          </a:p>
          <a:p>
            <a:r>
              <a:rPr lang="en-US" dirty="0" smtClean="0"/>
              <a:t>Seemingly random, unpredictable …</a:t>
            </a:r>
          </a:p>
          <a:p>
            <a:pPr lvl="1"/>
            <a:endParaRPr lang="en-US" dirty="0"/>
          </a:p>
          <a:p>
            <a:r>
              <a:rPr lang="en-US" dirty="0" smtClean="0"/>
              <a:t>… but values exhibit a desired probability distribution</a:t>
            </a:r>
          </a:p>
          <a:p>
            <a:r>
              <a:rPr lang="en-US" dirty="0" smtClean="0"/>
              <a:t>E.g.,</a:t>
            </a:r>
          </a:p>
          <a:p>
            <a:pPr lvl="1"/>
            <a:r>
              <a:rPr lang="en-US" dirty="0" smtClean="0"/>
              <a:t>Uniform</a:t>
            </a:r>
          </a:p>
          <a:p>
            <a:pPr lvl="1"/>
            <a:r>
              <a:rPr lang="en-US" dirty="0" smtClean="0"/>
              <a:t>Normal</a:t>
            </a:r>
          </a:p>
          <a:p>
            <a:pPr lvl="1"/>
            <a:r>
              <a:rPr lang="en-US" dirty="0" smtClean="0"/>
              <a:t>Logarithmic</a:t>
            </a:r>
          </a:p>
          <a:p>
            <a:pPr lvl="1"/>
            <a:r>
              <a:rPr lang="en-US" dirty="0" smtClean="0"/>
              <a:t>Exponential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64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number generators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Extensive mathematical theory</a:t>
            </a:r>
          </a:p>
          <a:p>
            <a:pPr lvl="1"/>
            <a:endParaRPr lang="en-US" dirty="0"/>
          </a:p>
          <a:p>
            <a:r>
              <a:rPr lang="en-US" dirty="0" smtClean="0"/>
              <a:t>Tests exist to measure the “quality” of the randomness</a:t>
            </a:r>
          </a:p>
          <a:p>
            <a:pPr lvl="1"/>
            <a:r>
              <a:rPr lang="en-US" dirty="0" smtClean="0"/>
              <a:t>Detect bias</a:t>
            </a:r>
          </a:p>
          <a:p>
            <a:pPr lvl="1"/>
            <a:r>
              <a:rPr lang="en-US" dirty="0" smtClean="0"/>
              <a:t>Etc.	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4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news and bad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news:– </a:t>
            </a:r>
          </a:p>
          <a:p>
            <a:r>
              <a:rPr lang="en-US" dirty="0" smtClean="0"/>
              <a:t>Seemingly unpredictable sequence of numbers that does not repeat</a:t>
            </a:r>
          </a:p>
          <a:p>
            <a:pPr lvl="1"/>
            <a:r>
              <a:rPr lang="en-US" dirty="0" smtClean="0"/>
              <a:t>Great for modeling probabilistic systems</a:t>
            </a:r>
          </a:p>
          <a:p>
            <a:pPr lvl="1"/>
            <a:r>
              <a:rPr lang="en-US" dirty="0" smtClean="0"/>
              <a:t>Can run many, many experiments in a short amount of time</a:t>
            </a:r>
          </a:p>
          <a:p>
            <a:pPr lvl="2"/>
            <a:r>
              <a:rPr lang="en-US" dirty="0" smtClean="0"/>
              <a:t>Without impacting physical environment!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Bad news:–</a:t>
            </a:r>
          </a:p>
          <a:p>
            <a:r>
              <a:rPr lang="en-US" dirty="0"/>
              <a:t>Seemingly unpredictable sequence of numbers that </a:t>
            </a:r>
            <a:r>
              <a:rPr lang="en-US" dirty="0" smtClean="0"/>
              <a:t>does </a:t>
            </a:r>
            <a:r>
              <a:rPr lang="en-US" dirty="0"/>
              <a:t>not </a:t>
            </a:r>
            <a:r>
              <a:rPr lang="en-US" dirty="0" smtClean="0"/>
              <a:t>repeat</a:t>
            </a:r>
          </a:p>
          <a:p>
            <a:pPr lvl="1"/>
            <a:r>
              <a:rPr lang="en-US" dirty="0" smtClean="0"/>
              <a:t>Terrible for debugging programs!</a:t>
            </a:r>
          </a:p>
          <a:p>
            <a:pPr lvl="1"/>
            <a:r>
              <a:rPr lang="en-US" dirty="0" smtClean="0"/>
              <a:t>Non-reproducible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2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— the “seed”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number generators … </a:t>
            </a:r>
          </a:p>
          <a:p>
            <a:r>
              <a:rPr lang="en-US" dirty="0" smtClean="0"/>
              <a:t>… generate sequences of numbers that only </a:t>
            </a:r>
            <a:r>
              <a:rPr lang="en-US" i="1" dirty="0" smtClean="0"/>
              <a:t>look</a:t>
            </a:r>
            <a:r>
              <a:rPr lang="en-US" dirty="0" smtClean="0"/>
              <a:t> random</a:t>
            </a:r>
          </a:p>
          <a:p>
            <a:pPr lvl="1"/>
            <a:endParaRPr lang="en-US" dirty="0"/>
          </a:p>
          <a:p>
            <a:r>
              <a:rPr lang="en-US" dirty="0" smtClean="0"/>
              <a:t>Can be restarted to generate same sequence again …</a:t>
            </a:r>
          </a:p>
          <a:p>
            <a:pPr lvl="1"/>
            <a:r>
              <a:rPr lang="en-US" dirty="0" smtClean="0"/>
              <a:t>… and again …</a:t>
            </a:r>
          </a:p>
          <a:p>
            <a:pPr lvl="2"/>
            <a:r>
              <a:rPr lang="en-US" dirty="0" smtClean="0"/>
              <a:t>… and again …</a:t>
            </a:r>
          </a:p>
          <a:p>
            <a:pPr lvl="3"/>
            <a:r>
              <a:rPr lang="en-US" dirty="0" smtClean="0"/>
              <a:t>…etc.</a:t>
            </a:r>
          </a:p>
          <a:p>
            <a:pPr lvl="1"/>
            <a:r>
              <a:rPr lang="en-US" dirty="0" smtClean="0"/>
              <a:t>… without compromising the </a:t>
            </a:r>
            <a:r>
              <a:rPr lang="en-US" u="sng" dirty="0" smtClean="0"/>
              <a:t>appearance</a:t>
            </a:r>
            <a:r>
              <a:rPr lang="en-US" dirty="0" smtClean="0"/>
              <a:t> of randomness</a:t>
            </a:r>
          </a:p>
          <a:p>
            <a:pPr lvl="3"/>
            <a:endParaRPr lang="en-US" dirty="0"/>
          </a:p>
          <a:p>
            <a:r>
              <a:rPr lang="en-US" dirty="0" smtClean="0"/>
              <a:t>Definition:– “seed”</a:t>
            </a:r>
          </a:p>
          <a:p>
            <a:pPr lvl="1"/>
            <a:r>
              <a:rPr lang="en-US" dirty="0" smtClean="0"/>
              <a:t>Value for initializing internal state of random number generator</a:t>
            </a:r>
          </a:p>
          <a:p>
            <a:pPr lvl="1"/>
            <a:r>
              <a:rPr lang="en-US" dirty="0" smtClean="0"/>
              <a:t>… so that it can be replayed exactly as before!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 Carlo Simulations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4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Portrait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PortraitTemplate</Template>
  <TotalTime>3</TotalTime>
  <Words>561</Words>
  <Application>Microsoft Office PowerPoint</Application>
  <PresentationFormat>Custom</PresentationFormat>
  <Paragraphs>178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PortraitTemplate</vt:lpstr>
      <vt:lpstr>Homework #4 — Monte Carlo Simulation</vt:lpstr>
      <vt:lpstr>Simulation</vt:lpstr>
      <vt:lpstr>Monte Carlo Simulation</vt:lpstr>
      <vt:lpstr>Homework #4</vt:lpstr>
      <vt:lpstr>How to answer questions like these?</vt:lpstr>
      <vt:lpstr>How do we roll dice in a computer?</vt:lpstr>
      <vt:lpstr>Random number generators</vt:lpstr>
      <vt:lpstr>Good news and bad news</vt:lpstr>
      <vt:lpstr>Solution — the “seed”</vt:lpstr>
      <vt:lpstr>Python random number class</vt:lpstr>
      <vt:lpstr>Summary</vt:lpstr>
      <vt:lpstr>Questions?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#4 — Monte Carlo Simulation</dc:title>
  <dc:creator>Hugh C. Lauer</dc:creator>
  <dc:description>Redesign of slides created by Randal E. Bryant and David R. O'Hallaron</dc:description>
  <cp:lastModifiedBy>Hugh C. Lauer</cp:lastModifiedBy>
  <cp:revision>1</cp:revision>
  <cp:lastPrinted>1999-09-20T15:19:18Z</cp:lastPrinted>
  <dcterms:created xsi:type="dcterms:W3CDTF">2016-09-14T16:46:57Z</dcterms:created>
  <dcterms:modified xsi:type="dcterms:W3CDTF">2016-09-14T16:50:42Z</dcterms:modified>
</cp:coreProperties>
</file>