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616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</p:sldIdLst>
  <p:sldSz cx="7680325" cy="9601200"/>
  <p:notesSz cx="7302500" cy="9586913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6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34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43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10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576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93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7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17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05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37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19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11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03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16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 smtClean="0"/>
              <a:t>Strings, Lists, and Files</a:t>
            </a:r>
            <a:endParaRPr lang="en-US" b="0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286327" y="9339143"/>
            <a:ext cx="1107673" cy="138499"/>
          </a:xfrm>
        </p:spPr>
        <p:txBody>
          <a:bodyPr/>
          <a:lstStyle/>
          <a:p>
            <a:r>
              <a:rPr lang="en-US" dirty="0"/>
              <a:t>Strings, Lists, and Files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0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have methods, too!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L.append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Our friend</a:t>
            </a:r>
          </a:p>
          <a:p>
            <a:pPr lvl="2"/>
            <a:endParaRPr lang="en-US" dirty="0"/>
          </a:p>
          <a:p>
            <a:r>
              <a:rPr lang="en-US" dirty="0" err="1" smtClean="0"/>
              <a:t>L.sort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Sorts elements </a:t>
            </a:r>
            <a:r>
              <a:rPr lang="en-US" i="1" dirty="0" smtClean="0"/>
              <a:t>in place</a:t>
            </a:r>
            <a:r>
              <a:rPr lang="en-US" dirty="0" smtClean="0"/>
              <a:t>. May be high-to-low or low-to-high</a:t>
            </a:r>
          </a:p>
          <a:p>
            <a:pPr lvl="2"/>
            <a:endParaRPr lang="en-US" dirty="0"/>
          </a:p>
          <a:p>
            <a:r>
              <a:rPr lang="en-US" dirty="0" err="1" smtClean="0"/>
              <a:t>L.reverse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Reverses the list</a:t>
            </a:r>
          </a:p>
          <a:p>
            <a:pPr lvl="2"/>
            <a:endParaRPr lang="en-US" dirty="0"/>
          </a:p>
          <a:p>
            <a:r>
              <a:rPr lang="en-US" dirty="0" err="1" smtClean="0"/>
              <a:t>L.index</a:t>
            </a:r>
            <a:r>
              <a:rPr lang="en-US" dirty="0" smtClean="0"/>
              <a:t>(x)</a:t>
            </a:r>
            <a:br>
              <a:rPr lang="en-US" dirty="0" smtClean="0"/>
            </a:br>
            <a:r>
              <a:rPr lang="en-US" dirty="0" err="1" smtClean="0"/>
              <a:t>L.count</a:t>
            </a:r>
            <a:r>
              <a:rPr lang="en-US" dirty="0" smtClean="0"/>
              <a:t>(x)</a:t>
            </a:r>
          </a:p>
          <a:p>
            <a:pPr lvl="1"/>
            <a:r>
              <a:rPr lang="en-US" dirty="0" smtClean="0"/>
              <a:t>Returns index of first occurrence of x in list or count of x’s in list</a:t>
            </a:r>
          </a:p>
          <a:p>
            <a:pPr lvl="2"/>
            <a:endParaRPr lang="en-US" dirty="0"/>
          </a:p>
          <a:p>
            <a:r>
              <a:rPr lang="en-US" dirty="0" err="1" smtClean="0"/>
              <a:t>L.pop</a:t>
            </a:r>
            <a:r>
              <a:rPr lang="en-US" dirty="0" smtClean="0"/>
              <a:t>(i)</a:t>
            </a:r>
            <a:br>
              <a:rPr lang="en-US" dirty="0" smtClean="0"/>
            </a:br>
            <a:r>
              <a:rPr lang="en-US" dirty="0" err="1" smtClean="0"/>
              <a:t>L.remove</a:t>
            </a:r>
            <a:r>
              <a:rPr lang="en-US" dirty="0" smtClean="0"/>
              <a:t>(x)</a:t>
            </a:r>
          </a:p>
          <a:p>
            <a:pPr lvl="1"/>
            <a:r>
              <a:rPr lang="en-US" dirty="0" smtClean="0"/>
              <a:t>Removes </a:t>
            </a:r>
            <a:r>
              <a:rPr lang="en-US" i="1" dirty="0" err="1" smtClean="0"/>
              <a:t>ith</a:t>
            </a:r>
            <a:r>
              <a:rPr lang="en-US" dirty="0" smtClean="0"/>
              <a:t> element (pop) or first occurrence of x</a:t>
            </a:r>
          </a:p>
          <a:p>
            <a:pPr lvl="2"/>
            <a:endParaRPr lang="en-US" dirty="0"/>
          </a:p>
          <a:p>
            <a:r>
              <a:rPr lang="en-US" dirty="0" smtClean="0"/>
              <a:t>See p. 345, also </a:t>
            </a:r>
            <a:r>
              <a:rPr lang="en-US" i="1" dirty="0" smtClean="0"/>
              <a:t>Python documentation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55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about lists and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list can be updated in place!</a:t>
            </a:r>
          </a:p>
          <a:p>
            <a:pPr lvl="1"/>
            <a:r>
              <a:rPr lang="en-US" dirty="0" smtClean="0"/>
              <a:t>L1.append adds to end of L1</a:t>
            </a:r>
          </a:p>
          <a:p>
            <a:pPr lvl="1"/>
            <a:endParaRPr lang="en-US" dirty="0"/>
          </a:p>
          <a:p>
            <a:r>
              <a:rPr lang="en-US" dirty="0" smtClean="0"/>
              <a:t>Assignment creates another name for same list!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  <a:r>
              <a:rPr lang="en-US" dirty="0" smtClean="0"/>
              <a:t>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L1</a:t>
            </a:r>
            <a:r>
              <a:rPr lang="en-US" dirty="0" smtClean="0">
                <a:sym typeface="Symbol"/>
              </a:rPr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M1</a:t>
            </a:r>
            <a:r>
              <a:rPr lang="en-US" dirty="0" smtClean="0">
                <a:sym typeface="Symbol"/>
              </a:rPr>
              <a:t> are same list</a:t>
            </a:r>
          </a:p>
          <a:p>
            <a:pPr lvl="1"/>
            <a:r>
              <a:rPr lang="en-US" dirty="0" smtClean="0">
                <a:sym typeface="Symbol"/>
              </a:rPr>
              <a:t>Changes to one are visible in other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 string can never be modified!</a:t>
            </a:r>
          </a:p>
          <a:p>
            <a:pPr lvl="1"/>
            <a:r>
              <a:rPr lang="en-US" dirty="0" smtClean="0"/>
              <a:t>All methods return entirely new string</a:t>
            </a:r>
          </a:p>
          <a:p>
            <a:pPr lvl="1"/>
            <a:r>
              <a:rPr lang="en-US" dirty="0" smtClean="0"/>
              <a:t>(Partial) copy of original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1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Simple slices:–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L[2:3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L[5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:-1]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L[7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</a:p>
          <a:p>
            <a:pPr lvl="2"/>
            <a:endParaRPr lang="en-US" dirty="0"/>
          </a:p>
          <a:p>
            <a:r>
              <a:rPr lang="en-US" dirty="0"/>
              <a:t>Slices with </a:t>
            </a:r>
            <a:r>
              <a:rPr lang="en-US" i="1" dirty="0"/>
              <a:t>strides</a:t>
            </a:r>
            <a:endParaRPr lang="en-US" dirty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L[:-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1:2]</a:t>
            </a:r>
            <a:r>
              <a:rPr lang="en-US" dirty="0"/>
              <a:t>			# selects alternate </a:t>
            </a:r>
            <a:r>
              <a:rPr lang="en-US" dirty="0" smtClean="0"/>
              <a:t>list items</a:t>
            </a:r>
            <a:endParaRPr lang="en-US" dirty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L[1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:3]</a:t>
            </a:r>
            <a:r>
              <a:rPr lang="en-US" dirty="0"/>
              <a:t>			# selects every third </a:t>
            </a:r>
            <a:r>
              <a:rPr lang="en-US" dirty="0" smtClean="0"/>
              <a:t>item</a:t>
            </a:r>
          </a:p>
          <a:p>
            <a:pPr lvl="1"/>
            <a:endParaRPr lang="en-US" dirty="0"/>
          </a:p>
          <a:p>
            <a:r>
              <a:rPr lang="en-US" dirty="0" smtClean="0"/>
              <a:t>Special note about slicing lists:–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start:end:stride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 smtClean="0"/>
              <a:t>	# creates a </a:t>
            </a:r>
            <a:r>
              <a:rPr lang="en-US" i="1" dirty="0" smtClean="0"/>
              <a:t>new list</a:t>
            </a:r>
          </a:p>
          <a:p>
            <a:pPr lvl="1"/>
            <a:r>
              <a:rPr lang="en-US" i="1" dirty="0" smtClean="0"/>
              <a:t># </a:t>
            </a:r>
            <a:r>
              <a:rPr lang="en-US" dirty="0" smtClean="0"/>
              <a:t>Same members as old list</a:t>
            </a:r>
          </a:p>
          <a:p>
            <a:pPr lvl="1"/>
            <a:r>
              <a:rPr lang="en-US" i="1" dirty="0" smtClean="0"/>
              <a:t>… </a:t>
            </a:r>
            <a:r>
              <a:rPr lang="en-US" dirty="0" smtClean="0"/>
              <a:t>but a separate, list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E.g.,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 = L[ : ]</a:t>
            </a:r>
            <a:r>
              <a:rPr lang="en-US" dirty="0" smtClean="0"/>
              <a:t>	# creates </a:t>
            </a:r>
            <a:r>
              <a:rPr lang="en-US" i="1" dirty="0" smtClean="0"/>
              <a:t>clone</a:t>
            </a:r>
            <a:r>
              <a:rPr lang="en-US" dirty="0" smtClean="0"/>
              <a:t>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 smtClean="0"/>
              <a:t>, assigns </a:t>
            </a:r>
            <a:r>
              <a:rPr lang="en-US" dirty="0"/>
              <a:t>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</a:p>
          <a:p>
            <a:pPr lvl="2"/>
            <a:endParaRPr lang="en-US" i="1" dirty="0"/>
          </a:p>
          <a:p>
            <a:r>
              <a:rPr lang="en-US" dirty="0" smtClean="0"/>
              <a:t>Counter-intuitive</a:t>
            </a:r>
          </a:p>
          <a:p>
            <a:pPr lvl="1"/>
            <a:r>
              <a:rPr lang="en-US" dirty="0" smtClean="0"/>
              <a:t>Based on what we know about assignment of lists!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3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6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—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(potentially) large amount of information that lives a (potentially) very long time</a:t>
            </a:r>
          </a:p>
          <a:p>
            <a:pPr lvl="1"/>
            <a:endParaRPr lang="en-US" dirty="0"/>
          </a:p>
          <a:p>
            <a:r>
              <a:rPr lang="en-US" dirty="0" smtClean="0"/>
              <a:t>May be (much) larger than the amount of RAM in your computer</a:t>
            </a:r>
          </a:p>
          <a:p>
            <a:pPr lvl="1"/>
            <a:endParaRPr lang="en-US" dirty="0"/>
          </a:p>
          <a:p>
            <a:r>
              <a:rPr lang="en-US" dirty="0" smtClean="0"/>
              <a:t>(Usually) expected to outlive the running of your program</a:t>
            </a:r>
          </a:p>
          <a:p>
            <a:r>
              <a:rPr lang="en-US" dirty="0" smtClean="0"/>
              <a:t>(May be) expected to outlive the computer itself!</a:t>
            </a:r>
          </a:p>
          <a:p>
            <a:pPr lvl="1"/>
            <a:endParaRPr lang="en-US" dirty="0"/>
          </a:p>
          <a:p>
            <a:r>
              <a:rPr lang="en-US" dirty="0" smtClean="0"/>
              <a:t>Stored on</a:t>
            </a:r>
          </a:p>
          <a:p>
            <a:pPr lvl="1"/>
            <a:r>
              <a:rPr lang="en-US" dirty="0" smtClean="0"/>
              <a:t>Hard drive</a:t>
            </a:r>
          </a:p>
          <a:p>
            <a:pPr lvl="1"/>
            <a:r>
              <a:rPr lang="en-US" dirty="0" smtClean="0"/>
              <a:t>Flash drive</a:t>
            </a:r>
          </a:p>
          <a:p>
            <a:pPr lvl="1"/>
            <a:r>
              <a:rPr lang="en-US" dirty="0" smtClean="0"/>
              <a:t>Spread out across multiple disks</a:t>
            </a:r>
          </a:p>
          <a:p>
            <a:pPr lvl="1"/>
            <a:r>
              <a:rPr lang="en-US" dirty="0" smtClean="0"/>
              <a:t>Somewhere in the “cloud”</a:t>
            </a:r>
          </a:p>
          <a:p>
            <a:pPr lvl="1"/>
            <a:r>
              <a:rPr lang="en-US" dirty="0" smtClean="0"/>
              <a:t>On some other medium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6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rest of the </a:t>
            </a:r>
            <a:r>
              <a:rPr lang="en-US" i="1" dirty="0" smtClean="0"/>
              <a:t>File</a:t>
            </a:r>
            <a:r>
              <a:rPr lang="en-US" dirty="0" smtClean="0"/>
              <a:t> topic is postponed to Homework #5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5:– Sequences</a:t>
            </a:r>
          </a:p>
          <a:p>
            <a:pPr lvl="1"/>
            <a:r>
              <a:rPr lang="en-US" dirty="0" smtClean="0"/>
              <a:t>I.e., Strings, Lists, and Files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4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String?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</a:t>
            </a:r>
            <a:r>
              <a:rPr lang="en-US" i="1" dirty="0" smtClean="0"/>
              <a:t>literal:–</a:t>
            </a:r>
            <a:endParaRPr lang="en-US" dirty="0" smtClean="0"/>
          </a:p>
          <a:p>
            <a:pPr lvl="1"/>
            <a:r>
              <a:rPr lang="en-US" dirty="0" smtClean="0"/>
              <a:t>Any piece of text enclosed in </a:t>
            </a:r>
            <a:r>
              <a:rPr lang="en-US" i="1" dirty="0" smtClean="0"/>
              <a:t>matching</a:t>
            </a:r>
            <a:r>
              <a:rPr lang="en-US" dirty="0" smtClean="0"/>
              <a:t> quotes</a:t>
            </a:r>
          </a:p>
          <a:p>
            <a:pPr lvl="1"/>
            <a:r>
              <a:rPr lang="en-US" dirty="0" smtClean="0"/>
              <a:t>May be single or double quotes</a:t>
            </a:r>
          </a:p>
          <a:p>
            <a:pPr lvl="1"/>
            <a:endParaRPr lang="en-US" dirty="0"/>
          </a:p>
          <a:p>
            <a:r>
              <a:rPr lang="en-US" dirty="0" smtClean="0"/>
              <a:t>“This sentence, of course, is written in English.”</a:t>
            </a:r>
          </a:p>
          <a:p>
            <a:r>
              <a:rPr lang="en-US" dirty="0" smtClean="0"/>
              <a:t>‘</a:t>
            </a:r>
            <a:r>
              <a:rPr lang="es-ES" dirty="0"/>
              <a:t>Esta frase se escrita en </a:t>
            </a:r>
            <a:r>
              <a:rPr lang="es-ES" dirty="0" smtClean="0"/>
              <a:t>español.’</a:t>
            </a:r>
          </a:p>
          <a:p>
            <a:r>
              <a:rPr lang="es-ES" dirty="0" smtClean="0"/>
              <a:t>‘</a:t>
            </a:r>
            <a:r>
              <a:rPr lang="de-DE" dirty="0"/>
              <a:t>Wir können auch in Deutsch und Französisch zu </a:t>
            </a:r>
            <a:r>
              <a:rPr lang="de-DE" dirty="0" smtClean="0"/>
              <a:t>schreiben.‘</a:t>
            </a:r>
            <a:endParaRPr lang="de-DE" dirty="0" smtClean="0"/>
          </a:p>
          <a:p>
            <a:r>
              <a:rPr lang="en-US" dirty="0" smtClean="0"/>
              <a:t>“</a:t>
            </a:r>
            <a:r>
              <a:rPr lang="fr-FR" dirty="0" smtClean="0"/>
              <a:t>En fait, </a:t>
            </a:r>
            <a:r>
              <a:rPr lang="fr-FR" dirty="0"/>
              <a:t>nous pouvons écrire les chaînes en Python en </a:t>
            </a:r>
            <a:r>
              <a:rPr lang="fr-FR" dirty="0" smtClean="0"/>
              <a:t>japonais, aussi</a:t>
            </a:r>
            <a:r>
              <a:rPr lang="en-US" dirty="0" smtClean="0"/>
              <a:t>.”</a:t>
            </a:r>
          </a:p>
          <a:p>
            <a:r>
              <a:rPr lang="en-US" altLang="ja-JP" dirty="0" smtClean="0"/>
              <a:t>‘Python</a:t>
            </a:r>
            <a:r>
              <a:rPr lang="ja-JP" altLang="en-US" dirty="0"/>
              <a:t>はあっても、私たちは日本語などのアジアの言語で書くことができま</a:t>
            </a:r>
            <a:r>
              <a:rPr lang="ja-JP" altLang="en-US" dirty="0" smtClean="0"/>
              <a:t>す。</a:t>
            </a:r>
            <a:r>
              <a:rPr lang="en-US" altLang="ja-JP" dirty="0" smtClean="0"/>
              <a:t>’</a:t>
            </a:r>
          </a:p>
          <a:p>
            <a:pPr lvl="1"/>
            <a:endParaRPr lang="en-US" altLang="ja-JP" dirty="0"/>
          </a:p>
          <a:p>
            <a:r>
              <a:rPr lang="en-US" altLang="ja-JP" dirty="0" smtClean="0"/>
              <a:t>Anything that you can type in </a:t>
            </a:r>
            <a:r>
              <a:rPr lang="en-US" altLang="ja-JP" i="1" dirty="0" smtClean="0"/>
              <a:t>ANY</a:t>
            </a:r>
            <a:r>
              <a:rPr lang="en-US" altLang="ja-JP" dirty="0" smtClean="0"/>
              <a:t> language can be represented and stored as a string in Python!</a:t>
            </a:r>
          </a:p>
          <a:p>
            <a:pPr lvl="1"/>
            <a:r>
              <a:rPr lang="en-US" altLang="ja-JP" dirty="0" smtClean="0"/>
              <a:t>Unicode standard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Action Button: Return 6">
            <a:hlinkClick r:id="" action="ppaction://hlinkshowjump?jump=lastslideviewed" highlightClick="1"/>
          </p:cNvPr>
          <p:cNvSpPr/>
          <p:nvPr/>
        </p:nvSpPr>
        <p:spPr bwMode="auto">
          <a:xfrm>
            <a:off x="6676702" y="8686800"/>
            <a:ext cx="668660" cy="668660"/>
          </a:xfrm>
          <a:prstGeom prst="actionButtonReturn">
            <a:avLst/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0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literal </a:t>
            </a:r>
            <a:r>
              <a:rPr lang="en-US" sz="2800" b="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string literal is a constant, …</a:t>
            </a:r>
          </a:p>
          <a:p>
            <a:pPr lvl="1"/>
            <a:endParaRPr lang="en-US" dirty="0"/>
          </a:p>
          <a:p>
            <a:r>
              <a:rPr lang="en-US" dirty="0" smtClean="0"/>
              <a:t>… just like a numerical value</a:t>
            </a:r>
          </a:p>
          <a:p>
            <a:pPr lvl="1"/>
            <a:endParaRPr lang="en-US" dirty="0"/>
          </a:p>
          <a:p>
            <a:r>
              <a:rPr lang="en-US" dirty="0"/>
              <a:t>Example:–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= 'This is a string!'</a:t>
            </a:r>
          </a:p>
          <a:p>
            <a:pPr marL="400004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The name S refers to the value ‘This is a string!’</a:t>
            </a:r>
          </a:p>
          <a:p>
            <a:pPr lvl="1"/>
            <a:r>
              <a:rPr lang="en-US" dirty="0" smtClean="0"/>
              <a:t>Without the quotes</a:t>
            </a:r>
          </a:p>
          <a:p>
            <a:pPr lvl="1"/>
            <a:endParaRPr lang="en-US" dirty="0"/>
          </a:p>
          <a:p>
            <a:r>
              <a:rPr lang="en-US" dirty="0" smtClean="0"/>
              <a:t>Quotes must be paired</a:t>
            </a:r>
          </a:p>
          <a:p>
            <a:pPr lvl="1"/>
            <a:r>
              <a:rPr lang="en-US" dirty="0" smtClean="0"/>
              <a:t>Either single or double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1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 smtClean="0"/>
              <a:t> — concatenation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= "This is a string"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"and this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another string"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 = S + ', ' + T + '.'</a:t>
            </a:r>
          </a:p>
          <a:p>
            <a:pPr marL="400004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04" lvl="1" indent="-342900"/>
            <a:r>
              <a:rPr lang="en-US" dirty="0" smtClean="0"/>
              <a:t>What is the value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dirty="0" smtClean="0"/>
              <a:t>?</a:t>
            </a:r>
          </a:p>
          <a:p>
            <a:pPr marL="742904" lvl="1" indent="-342900"/>
            <a:endParaRPr lang="en-US" dirty="0" smtClean="0"/>
          </a:p>
          <a:p>
            <a:pPr marL="392900" indent="-342900"/>
            <a:r>
              <a:rPr lang="en-US" dirty="0" smtClean="0"/>
              <a:t>* — repetition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"yuck,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yuckity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"</a:t>
            </a:r>
          </a:p>
          <a:p>
            <a:pPr marL="400004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* 5</a:t>
            </a:r>
          </a:p>
          <a:p>
            <a:pPr marL="742904" lvl="1" indent="-342900"/>
            <a:endParaRPr lang="en-US" dirty="0" smtClean="0"/>
          </a:p>
          <a:p>
            <a:pPr marL="392900" indent="-342900"/>
            <a:r>
              <a:rPr lang="en-US" dirty="0" smtClean="0"/>
              <a:t>[] — indexing</a:t>
            </a:r>
          </a:p>
          <a:p>
            <a:pPr marL="742904" lvl="1" indent="-342900"/>
            <a:r>
              <a:rPr lang="en-US" dirty="0" smtClean="0"/>
              <a:t>Like lists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S[0]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T[1]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U[2]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U[-1]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U[-2]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2900" indent="-34290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39962" y="7848600"/>
            <a:ext cx="4130746" cy="830997"/>
          </a:xfrm>
          <a:prstGeom prst="rect">
            <a:avLst/>
          </a:prstGeom>
          <a:solidFill>
            <a:srgbClr val="F0C2C2"/>
          </a:solidFill>
          <a:ln>
            <a:solidFill>
              <a:srgbClr val="CD3333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pitchFamily="34" charset="0"/>
              </a:rPr>
              <a:t>Note negative indexing for lists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and strings counts from end!</a:t>
            </a:r>
          </a:p>
        </p:txBody>
      </p:sp>
    </p:spTree>
    <p:extLst>
      <p:ext uri="{BB962C8B-B14F-4D97-AF65-F5344CB8AC3E}">
        <p14:creationId xmlns:p14="http://schemas.microsoft.com/office/powerpoint/2010/main" val="414301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</a:t>
            </a:r>
            <a:r>
              <a:rPr lang="en-US" dirty="0" smtClean="0"/>
              <a:t>Strings </a:t>
            </a:r>
            <a:r>
              <a:rPr lang="en-US" sz="2800" b="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Slicing</a:t>
            </a:r>
          </a:p>
          <a:p>
            <a:pPr lvl="1"/>
            <a:r>
              <a:rPr lang="en-US" dirty="0" smtClean="0"/>
              <a:t>I.e., taking a subset of a string</a:t>
            </a:r>
          </a:p>
          <a:p>
            <a:pPr marL="400004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"This is a string"</a:t>
            </a:r>
          </a:p>
          <a:p>
            <a:pPr marL="400004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S[5:7]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Special cases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[-7:-1]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U2 = S[-7:]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U3 = S[:-7]</a:t>
            </a:r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400004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63762" y="3485147"/>
            <a:ext cx="4238386" cy="1825484"/>
            <a:chOff x="2163762" y="5808496"/>
            <a:chExt cx="4238386" cy="1825484"/>
          </a:xfrm>
        </p:grpSpPr>
        <p:sp>
          <p:nvSpPr>
            <p:cNvPr id="12" name="TextBox 11"/>
            <p:cNvSpPr txBox="1"/>
            <p:nvPr/>
          </p:nvSpPr>
          <p:spPr>
            <a:xfrm>
              <a:off x="2663239" y="6869668"/>
              <a:ext cx="3738909" cy="764312"/>
            </a:xfrm>
            <a:prstGeom prst="rect">
              <a:avLst/>
            </a:prstGeom>
            <a:solidFill>
              <a:srgbClr val="A8A8EA"/>
            </a:solidFill>
            <a:ln>
              <a:solidFill>
                <a:schemeClr val="tx2">
                  <a:lumMod val="65000"/>
                  <a:lumOff val="35000"/>
                </a:schemeClr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sz="2400" dirty="0" smtClean="0">
                  <a:latin typeface="Calibri" pitchFamily="34" charset="0"/>
                </a:rPr>
                <a:t>End of substring —</a:t>
              </a:r>
              <a:br>
                <a:rPr lang="en-US" sz="2400" dirty="0" smtClean="0">
                  <a:latin typeface="Calibri" pitchFamily="34" charset="0"/>
                </a:rPr>
              </a:br>
              <a:r>
                <a:rPr lang="en-US" sz="2400" dirty="0" smtClean="0">
                  <a:latin typeface="Calibri" pitchFamily="34" charset="0"/>
                </a:rPr>
                <a:t>This character is </a:t>
              </a:r>
              <a:r>
                <a:rPr lang="en-US" sz="2400" i="1" dirty="0" smtClean="0">
                  <a:latin typeface="Calibri" pitchFamily="34" charset="0"/>
                </a:rPr>
                <a:t>not </a:t>
              </a:r>
              <a:r>
                <a:rPr lang="en-US" sz="2400" dirty="0" smtClean="0">
                  <a:latin typeface="Calibri" pitchFamily="34" charset="0"/>
                </a:rPr>
                <a:t>included</a:t>
              </a:r>
            </a:p>
          </p:txBody>
        </p:sp>
        <p:cxnSp>
          <p:nvCxnSpPr>
            <p:cNvPr id="13" name="Straight Arrow Connector 12"/>
            <p:cNvCxnSpPr>
              <a:stCxn id="12" idx="1"/>
            </p:cNvCxnSpPr>
            <p:nvPr/>
          </p:nvCxnSpPr>
          <p:spPr bwMode="auto">
            <a:xfrm flipH="1">
              <a:off x="2163763" y="7251824"/>
              <a:ext cx="499476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none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2163762" y="5808496"/>
              <a:ext cx="0" cy="14433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7" name="Group 6"/>
          <p:cNvGrpSpPr/>
          <p:nvPr/>
        </p:nvGrpSpPr>
        <p:grpSpPr>
          <a:xfrm>
            <a:off x="1825039" y="3505200"/>
            <a:ext cx="4216906" cy="743714"/>
            <a:chOff x="2163762" y="6705600"/>
            <a:chExt cx="4216906" cy="743714"/>
          </a:xfrm>
        </p:grpSpPr>
        <p:sp>
          <p:nvSpPr>
            <p:cNvPr id="8" name="TextBox 7"/>
            <p:cNvSpPr txBox="1"/>
            <p:nvPr/>
          </p:nvSpPr>
          <p:spPr>
            <a:xfrm>
              <a:off x="2663240" y="7054334"/>
              <a:ext cx="3717428" cy="394980"/>
            </a:xfrm>
            <a:prstGeom prst="rect">
              <a:avLst/>
            </a:prstGeom>
            <a:solidFill>
              <a:srgbClr val="C0EAB8"/>
            </a:solidFill>
            <a:ln>
              <a:solidFill>
                <a:schemeClr val="tx2">
                  <a:lumMod val="65000"/>
                  <a:lumOff val="35000"/>
                </a:schemeClr>
              </a:solidFill>
            </a:ln>
          </p:spPr>
          <p:txBody>
            <a:bodyPr wrap="none" lIns="12700" tIns="12700" rIns="12700" bIns="12700" rtlCol="0">
              <a:spAutoFit/>
            </a:bodyPr>
            <a:lstStyle/>
            <a:p>
              <a:r>
                <a:rPr lang="en-US" sz="2400" dirty="0" smtClean="0">
                  <a:latin typeface="Calibri" pitchFamily="34" charset="0"/>
                </a:rPr>
                <a:t>Starting position of substring</a:t>
              </a:r>
            </a:p>
          </p:txBody>
        </p:sp>
        <p:cxnSp>
          <p:nvCxnSpPr>
            <p:cNvPr id="9" name="Straight Arrow Connector 8"/>
            <p:cNvCxnSpPr>
              <a:stCxn id="8" idx="1"/>
            </p:cNvCxnSpPr>
            <p:nvPr/>
          </p:nvCxnSpPr>
          <p:spPr bwMode="auto">
            <a:xfrm flipH="1">
              <a:off x="2163762" y="7251824"/>
              <a:ext cx="499478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none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2163762" y="6705600"/>
              <a:ext cx="0" cy="5462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7872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Strings </a:t>
            </a:r>
            <a:r>
              <a:rPr lang="en-US" sz="2800" b="0" dirty="0"/>
              <a:t>(</a:t>
            </a:r>
            <a:r>
              <a:rPr lang="en-US" sz="2800" b="0" dirty="0" smtClean="0"/>
              <a:t>continued again)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(S)</a:t>
            </a:r>
            <a:r>
              <a:rPr lang="en-US" dirty="0" smtClean="0"/>
              <a:t> — length of string in characters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S:</a:t>
            </a:r>
          </a:p>
          <a:p>
            <a:pPr lvl="1"/>
            <a:r>
              <a:rPr lang="en-US" dirty="0" smtClean="0"/>
              <a:t>Iterate thru the characters of the string S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('c')</a:t>
            </a:r>
            <a:endParaRPr lang="en-US" dirty="0"/>
          </a:p>
          <a:p>
            <a:pPr lvl="1"/>
            <a:r>
              <a:rPr lang="en-US" dirty="0" smtClean="0"/>
              <a:t>Get the Unicode character number of c</a:t>
            </a:r>
          </a:p>
          <a:p>
            <a:pPr lvl="1"/>
            <a:r>
              <a:rPr lang="en-US" dirty="0"/>
              <a:t>'c'</a:t>
            </a:r>
            <a:r>
              <a:rPr lang="en-US" dirty="0" smtClean="0"/>
              <a:t> </a:t>
            </a:r>
            <a:r>
              <a:rPr lang="en-US" i="1" dirty="0" smtClean="0"/>
              <a:t>must</a:t>
            </a:r>
            <a:r>
              <a:rPr lang="en-US" dirty="0" smtClean="0"/>
              <a:t> be a string of length 1</a:t>
            </a:r>
          </a:p>
          <a:p>
            <a:pPr lvl="1"/>
            <a:endParaRPr lang="en-US" dirty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  <a:endParaRPr lang="en-US" dirty="0"/>
          </a:p>
          <a:p>
            <a:pPr lvl="1"/>
            <a:r>
              <a:rPr lang="en-US" dirty="0" smtClean="0"/>
              <a:t>Return a string containing a single character, the </a:t>
            </a:r>
            <a:r>
              <a:rPr lang="en-US" b="1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</a:t>
            </a:r>
            <a:r>
              <a:rPr lang="en-US" dirty="0" smtClean="0"/>
              <a:t> of which is integer </a:t>
            </a:r>
            <a:r>
              <a:rPr lang="en-US" b="1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Action Button: Back or Previous 6">
            <a:hlinkClick r:id="rId3" action="ppaction://hlinksldjump" highlightClick="1"/>
          </p:cNvPr>
          <p:cNvSpPr/>
          <p:nvPr/>
        </p:nvSpPr>
        <p:spPr bwMode="auto">
          <a:xfrm>
            <a:off x="6354762" y="2057400"/>
            <a:ext cx="762000" cy="762000"/>
          </a:xfrm>
          <a:prstGeom prst="actionButtonBackPrevious">
            <a:avLst/>
          </a:prstGeom>
          <a:solidFill>
            <a:schemeClr val="accent1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8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substrings and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slices:–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S[2:3]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S[5:-1]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S[7:]</a:t>
            </a:r>
          </a:p>
          <a:p>
            <a:pPr lvl="2"/>
            <a:endParaRPr lang="en-US" dirty="0"/>
          </a:p>
          <a:p>
            <a:r>
              <a:rPr lang="en-US" dirty="0" smtClean="0"/>
              <a:t>Slices with </a:t>
            </a:r>
            <a:r>
              <a:rPr lang="en-US" i="1" dirty="0" smtClean="0"/>
              <a:t>strides</a:t>
            </a:r>
            <a:endParaRPr lang="en-US" dirty="0" smtClean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S[:-1:2]</a:t>
            </a:r>
            <a:r>
              <a:rPr lang="en-US" dirty="0" smtClean="0"/>
              <a:t>			# selects alternate characters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S[1: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 smtClean="0"/>
              <a:t>			# selects every third character</a:t>
            </a:r>
          </a:p>
          <a:p>
            <a:pPr lvl="2"/>
            <a:endParaRPr lang="en-US" dirty="0"/>
          </a:p>
          <a:p>
            <a:r>
              <a:rPr lang="en-US" dirty="0" smtClean="0"/>
              <a:t>Cannot find a way to extract specific characters from a string</a:t>
            </a:r>
          </a:p>
          <a:p>
            <a:r>
              <a:rPr lang="en-US" dirty="0" smtClean="0"/>
              <a:t>I.e., 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S[1, 3, 7]</a:t>
            </a:r>
            <a:r>
              <a:rPr lang="en-US" dirty="0"/>
              <a:t>		#Does not work in </a:t>
            </a:r>
            <a:r>
              <a:rPr lang="en-US" dirty="0" smtClean="0"/>
              <a:t>Python 3</a:t>
            </a:r>
          </a:p>
          <a:p>
            <a:pPr lvl="1"/>
            <a:r>
              <a:rPr lang="en-US" dirty="0" smtClean="0"/>
              <a:t>There are deep, intricate methods for slicing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		but beyond scope of this course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6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string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s.capitalize</a:t>
            </a:r>
            <a:r>
              <a:rPr lang="en-US" dirty="0" smtClean="0"/>
              <a:t>()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err="1" smtClean="0"/>
              <a:t>s.count</a:t>
            </a:r>
            <a:r>
              <a:rPr lang="en-US" dirty="0" smtClean="0"/>
              <a:t>(sub) </a:t>
            </a:r>
          </a:p>
          <a:p>
            <a:pPr lvl="1"/>
            <a:r>
              <a:rPr lang="en-US" dirty="0" smtClean="0"/>
              <a:t>Count occurrences of a substring</a:t>
            </a:r>
          </a:p>
          <a:p>
            <a:pPr lvl="2"/>
            <a:endParaRPr lang="en-US" dirty="0" smtClean="0"/>
          </a:p>
          <a:p>
            <a:r>
              <a:rPr lang="en-US" dirty="0" err="1" smtClean="0"/>
              <a:t>s.find</a:t>
            </a:r>
            <a:r>
              <a:rPr lang="en-US" dirty="0" smtClean="0"/>
              <a:t>(sub)</a:t>
            </a:r>
          </a:p>
          <a:p>
            <a:pPr lvl="1"/>
            <a:r>
              <a:rPr lang="en-US" dirty="0" smtClean="0"/>
              <a:t>Find a substring</a:t>
            </a:r>
          </a:p>
          <a:p>
            <a:pPr lvl="2"/>
            <a:endParaRPr lang="en-US" dirty="0"/>
          </a:p>
          <a:p>
            <a:r>
              <a:rPr lang="en-US" dirty="0" err="1" smtClean="0"/>
              <a:t>s.strip</a:t>
            </a:r>
            <a:r>
              <a:rPr lang="en-US" dirty="0" smtClean="0"/>
              <a:t>([chars])</a:t>
            </a:r>
          </a:p>
          <a:p>
            <a:pPr lvl="1"/>
            <a:r>
              <a:rPr lang="en-US" dirty="0" smtClean="0"/>
              <a:t>Removes characters from </a:t>
            </a:r>
            <a:r>
              <a:rPr lang="en-US" i="1" dirty="0" smtClean="0"/>
              <a:t>beginning</a:t>
            </a:r>
            <a:r>
              <a:rPr lang="en-US" dirty="0" smtClean="0"/>
              <a:t> and </a:t>
            </a:r>
            <a:r>
              <a:rPr lang="en-US" i="1" dirty="0" smtClean="0"/>
              <a:t>end</a:t>
            </a:r>
            <a:r>
              <a:rPr lang="en-US" dirty="0" smtClean="0"/>
              <a:t> of string.</a:t>
            </a:r>
          </a:p>
          <a:p>
            <a:pPr lvl="1"/>
            <a:r>
              <a:rPr lang="en-US" dirty="0" smtClean="0"/>
              <a:t>Defaults to white space</a:t>
            </a:r>
          </a:p>
          <a:p>
            <a:pPr lvl="2"/>
            <a:endParaRPr lang="en-US" dirty="0"/>
          </a:p>
          <a:p>
            <a:r>
              <a:rPr lang="en-US" dirty="0" err="1" smtClean="0"/>
              <a:t>s.replace</a:t>
            </a:r>
            <a:r>
              <a:rPr lang="en-US" dirty="0" smtClean="0"/>
              <a:t>(old, new)</a:t>
            </a:r>
          </a:p>
          <a:p>
            <a:pPr lvl="1"/>
            <a:r>
              <a:rPr lang="en-US" dirty="0" smtClean="0"/>
              <a:t>Replaces instances of old substring with new substring</a:t>
            </a:r>
          </a:p>
          <a:p>
            <a:pPr lvl="2"/>
            <a:endParaRPr lang="en-US" dirty="0"/>
          </a:p>
          <a:p>
            <a:r>
              <a:rPr lang="en-US" dirty="0" smtClean="0"/>
              <a:t>… 	# a zillion more</a:t>
            </a:r>
          </a:p>
          <a:p>
            <a:pPr lvl="1"/>
            <a:r>
              <a:rPr lang="en-US" dirty="0" smtClean="0"/>
              <a:t>Some later in the course</a:t>
            </a:r>
          </a:p>
          <a:p>
            <a:pPr lvl="2"/>
            <a:endParaRPr lang="en-US" dirty="0"/>
          </a:p>
          <a:p>
            <a:r>
              <a:rPr lang="en-US" dirty="0" smtClean="0"/>
              <a:t>All return a </a:t>
            </a:r>
            <a:r>
              <a:rPr lang="en-US" i="1" dirty="0" smtClean="0"/>
              <a:t>new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I.e., a modified copy of the original</a:t>
            </a:r>
          </a:p>
          <a:p>
            <a:pPr lvl="1"/>
            <a:r>
              <a:rPr lang="en-US" dirty="0" smtClean="0"/>
              <a:t>The methods do </a:t>
            </a:r>
            <a:r>
              <a:rPr lang="en-US" i="1" dirty="0" smtClean="0"/>
              <a:t>not</a:t>
            </a:r>
            <a:r>
              <a:rPr lang="en-US" dirty="0" smtClean="0"/>
              <a:t> update original strings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Strings, Lists, and Files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2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36</TotalTime>
  <Words>847</Words>
  <Application>Microsoft Office PowerPoint</Application>
  <PresentationFormat>Custom</PresentationFormat>
  <Paragraphs>242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PortraitTemplate</vt:lpstr>
      <vt:lpstr>Strings, Lists, and Files</vt:lpstr>
      <vt:lpstr>Reading Assignment</vt:lpstr>
      <vt:lpstr>What is a String?</vt:lpstr>
      <vt:lpstr>String literal (continued)</vt:lpstr>
      <vt:lpstr>Operations on Strings</vt:lpstr>
      <vt:lpstr>Operations on Strings (continued)</vt:lpstr>
      <vt:lpstr>Operations on Strings (continued again)</vt:lpstr>
      <vt:lpstr>More about substrings and slicing</vt:lpstr>
      <vt:lpstr>Useful string methods</vt:lpstr>
      <vt:lpstr>Lists have methods, too!</vt:lpstr>
      <vt:lpstr>Reminder about lists and strings</vt:lpstr>
      <vt:lpstr>Slicing lists</vt:lpstr>
      <vt:lpstr>Questions?</vt:lpstr>
      <vt:lpstr>Definition — File</vt:lpstr>
      <vt:lpstr>The rest of the File topic is postponed to Homework #5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3 -- Strings, Lists, and Files</dc:title>
  <dc:creator>Hugh C. Lauer</dc:creator>
  <dc:description>Redesign of slides created by Randal E. Bryant and David R. O'Hallaron</dc:description>
  <cp:lastModifiedBy>Hugh C. Lauer</cp:lastModifiedBy>
  <cp:revision>3</cp:revision>
  <cp:lastPrinted>1999-09-20T15:19:18Z</cp:lastPrinted>
  <dcterms:created xsi:type="dcterms:W3CDTF">2016-09-11T13:09:57Z</dcterms:created>
  <dcterms:modified xsi:type="dcterms:W3CDTF">2016-09-11T13:46:22Z</dcterms:modified>
</cp:coreProperties>
</file>