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6" r:id="rId2"/>
    <p:sldId id="617" r:id="rId3"/>
    <p:sldId id="618" r:id="rId4"/>
    <p:sldId id="619" r:id="rId5"/>
    <p:sldId id="620" r:id="rId6"/>
    <p:sldId id="621" r:id="rId7"/>
    <p:sldId id="622" r:id="rId8"/>
    <p:sldId id="623" r:id="rId9"/>
    <p:sldId id="624" r:id="rId10"/>
    <p:sldId id="625" r:id="rId11"/>
    <p:sldId id="626" r:id="rId12"/>
    <p:sldId id="627" r:id="rId13"/>
    <p:sldId id="628" r:id="rId14"/>
    <p:sldId id="629" r:id="rId15"/>
  </p:sldIdLst>
  <p:sldSz cx="7680325" cy="9601200"/>
  <p:notesSz cx="7302500" cy="9586913"/>
  <p:custDataLst>
    <p:tags r:id="rId1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00004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800009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200013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600017" algn="l" rtl="0" eaLnBrk="0" fontAlgn="base" hangingPunct="0">
      <a:spcBef>
        <a:spcPct val="0"/>
      </a:spcBef>
      <a:spcAft>
        <a:spcPct val="0"/>
      </a:spcAft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000021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400026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2800030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200034" algn="l" defTabSz="800009" rtl="0" eaLnBrk="1" latinLnBrk="0" hangingPunct="1">
      <a:defRPr sz="21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1EF95"/>
    <a:srgbClr val="C0EAB8"/>
    <a:srgbClr val="F2F09C"/>
    <a:srgbClr val="F2F2F2"/>
    <a:srgbClr val="DBDBDB"/>
    <a:srgbClr val="F5F5BD"/>
    <a:srgbClr val="CFEFC9"/>
    <a:srgbClr val="F0C2C2"/>
    <a:srgbClr val="D4D4F4"/>
    <a:srgbClr val="A8A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13" autoAdjust="0"/>
    <p:restoredTop sz="94626" autoAdjust="0"/>
  </p:normalViewPr>
  <p:slideViewPr>
    <p:cSldViewPr snapToObjects="1">
      <p:cViewPr varScale="1">
        <p:scale>
          <a:sx n="79" d="100"/>
          <a:sy n="79" d="100"/>
        </p:scale>
        <p:origin x="-762" y="-102"/>
      </p:cViewPr>
      <p:guideLst>
        <p:guide orient="horz" pos="3091"/>
        <p:guide pos="2419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80" d="100"/>
          <a:sy n="80" d="100"/>
        </p:scale>
        <p:origin x="-2772" y="-108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67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93925" y="685800"/>
            <a:ext cx="292735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5209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00004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800009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200013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600017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000021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400026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800030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200034" algn="l" defTabSz="800009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F01151-53C9-4D64-8AAE-89A32F2B2A25}" type="slidenum">
              <a:rPr lang="en-US"/>
              <a:pPr/>
              <a:t>1</a:t>
            </a:fld>
            <a:endParaRPr lang="en-US"/>
          </a:p>
        </p:txBody>
      </p:sp>
      <p:sp>
        <p:nvSpPr>
          <p:cNvPr id="321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93925" y="685800"/>
            <a:ext cx="2927350" cy="3657600"/>
          </a:xfrm>
          <a:ln/>
        </p:spPr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667" y="4553784"/>
            <a:ext cx="5355167" cy="4314111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671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01035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70168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30431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4979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67210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249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0925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2139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265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0433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4161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137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6025" y="2391218"/>
            <a:ext cx="6528276" cy="2058035"/>
          </a:xfrm>
        </p:spPr>
        <p:txBody>
          <a:bodyPr/>
          <a:lstStyle>
            <a:lvl1pPr defTabSz="400004"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6025" y="5440680"/>
            <a:ext cx="6448560" cy="2453640"/>
          </a:xfrm>
        </p:spPr>
        <p:txBody>
          <a:bodyPr/>
          <a:lstStyle>
            <a:lvl1pPr marL="0" indent="0" algn="l">
              <a:buNone/>
              <a:defRPr sz="1700" b="0">
                <a:latin typeface="Calibri" pitchFamily="34" charset="0"/>
              </a:defRPr>
            </a:lvl1pPr>
            <a:lvl2pPr marL="400004" indent="0" algn="ctr">
              <a:buNone/>
              <a:defRPr/>
            </a:lvl2pPr>
            <a:lvl3pPr marL="800009" indent="0" algn="ctr">
              <a:buNone/>
              <a:defRPr/>
            </a:lvl3pPr>
            <a:lvl4pPr marL="1200013" indent="0" algn="ctr">
              <a:buNone/>
              <a:defRPr/>
            </a:lvl4pPr>
            <a:lvl5pPr marL="1600017" indent="0" algn="ctr">
              <a:buNone/>
              <a:defRPr/>
            </a:lvl5pPr>
            <a:lvl6pPr marL="2000021" indent="0" algn="ctr">
              <a:buNone/>
              <a:defRPr/>
            </a:lvl6pPr>
            <a:lvl7pPr marL="2400026" indent="0" algn="ctr">
              <a:buNone/>
              <a:defRPr/>
            </a:lvl7pPr>
            <a:lvl8pPr marL="2800030" indent="0" algn="ctr">
              <a:buNone/>
              <a:defRPr/>
            </a:lvl8pPr>
            <a:lvl9pPr marL="3200034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05398" y="6720841"/>
            <a:ext cx="4608195" cy="793433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5398" y="857885"/>
            <a:ext cx="4608195" cy="5760720"/>
          </a:xfrm>
        </p:spPr>
        <p:txBody>
          <a:bodyPr/>
          <a:lstStyle>
            <a:lvl1pPr marL="0" indent="0">
              <a:buNone/>
              <a:defRPr sz="2800">
                <a:latin typeface="Calibri" pitchFamily="34" charset="0"/>
              </a:defRPr>
            </a:lvl1pPr>
            <a:lvl2pPr marL="400004" indent="0">
              <a:buNone/>
              <a:defRPr sz="2400"/>
            </a:lvl2pPr>
            <a:lvl3pPr marL="800009" indent="0">
              <a:buNone/>
              <a:defRPr sz="2100"/>
            </a:lvl3pPr>
            <a:lvl4pPr marL="1200013" indent="0">
              <a:buNone/>
              <a:defRPr sz="1700"/>
            </a:lvl4pPr>
            <a:lvl5pPr marL="1600017" indent="0">
              <a:buNone/>
              <a:defRPr sz="1700"/>
            </a:lvl5pPr>
            <a:lvl6pPr marL="2000021" indent="0">
              <a:buNone/>
              <a:defRPr sz="1700"/>
            </a:lvl6pPr>
            <a:lvl7pPr marL="2400026" indent="0">
              <a:buNone/>
              <a:defRPr sz="1700"/>
            </a:lvl7pPr>
            <a:lvl8pPr marL="2800030" indent="0">
              <a:buNone/>
              <a:defRPr sz="1700"/>
            </a:lvl8pPr>
            <a:lvl9pPr marL="3200034" indent="0">
              <a:buNone/>
              <a:defRPr sz="17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05398" y="7514274"/>
            <a:ext cx="4608195" cy="1126807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0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 defTabSz="400004">
              <a:defRPr>
                <a:latin typeface="Calibri" pitchFamily="34" charset="0"/>
              </a:defRPr>
            </a:lvl4pPr>
            <a:lvl5pPr defTabSz="400004"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844248" y="320041"/>
            <a:ext cx="1836077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3347" y="320041"/>
            <a:ext cx="5382895" cy="854773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916166" y="1906906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3916166" y="5494021"/>
            <a:ext cx="3252137" cy="337375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1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348" y="320040"/>
            <a:ext cx="7346977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871" y="609949"/>
            <a:ext cx="6376831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6024" y="1906905"/>
            <a:ext cx="3252138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16166" y="1906905"/>
            <a:ext cx="3252137" cy="6960870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100">
                <a:latin typeface="Calibri" pitchFamily="34" charset="0"/>
              </a:defRPr>
            </a:lvl2pPr>
            <a:lvl3pPr>
              <a:defRPr sz="17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6" y="384493"/>
            <a:ext cx="6912293" cy="1600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4017" y="2149159"/>
            <a:ext cx="3393477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017" y="3044826"/>
            <a:ext cx="3393477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01499" y="2149159"/>
            <a:ext cx="3394811" cy="895667"/>
          </a:xfrm>
        </p:spPr>
        <p:txBody>
          <a:bodyPr anchor="b"/>
          <a:lstStyle>
            <a:lvl1pPr marL="0" indent="0">
              <a:buNone/>
              <a:defRPr sz="2100" b="1">
                <a:latin typeface="Calibri" pitchFamily="34" charset="0"/>
              </a:defRPr>
            </a:lvl1pPr>
            <a:lvl2pPr marL="400004" indent="0">
              <a:buNone/>
              <a:defRPr sz="1700" b="1"/>
            </a:lvl2pPr>
            <a:lvl3pPr marL="800009" indent="0">
              <a:buNone/>
              <a:defRPr sz="1600" b="1"/>
            </a:lvl3pPr>
            <a:lvl4pPr marL="1200013" indent="0">
              <a:buNone/>
              <a:defRPr sz="1400" b="1"/>
            </a:lvl4pPr>
            <a:lvl5pPr marL="1600017" indent="0">
              <a:buNone/>
              <a:defRPr sz="1400" b="1"/>
            </a:lvl5pPr>
            <a:lvl6pPr marL="2000021" indent="0">
              <a:buNone/>
              <a:defRPr sz="1400" b="1"/>
            </a:lvl6pPr>
            <a:lvl7pPr marL="2400026" indent="0">
              <a:buNone/>
              <a:defRPr sz="1400" b="1"/>
            </a:lvl7pPr>
            <a:lvl8pPr marL="2800030" indent="0">
              <a:buNone/>
              <a:defRPr sz="1400" b="1"/>
            </a:lvl8pPr>
            <a:lvl9pPr marL="3200034" indent="0">
              <a:buNone/>
              <a:defRPr sz="14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01499" y="3044826"/>
            <a:ext cx="3394811" cy="5531803"/>
          </a:xfrm>
        </p:spPr>
        <p:txBody>
          <a:bodyPr/>
          <a:lstStyle>
            <a:lvl1pPr>
              <a:defRPr sz="2100">
                <a:latin typeface="Calibri" pitchFamily="34" charset="0"/>
              </a:defRPr>
            </a:lvl1pPr>
            <a:lvl2pPr>
              <a:defRPr sz="1700">
                <a:latin typeface="Calibri" pitchFamily="34" charset="0"/>
              </a:defRPr>
            </a:lvl2pPr>
            <a:lvl3pPr>
              <a:defRPr sz="1600">
                <a:latin typeface="Calibri" pitchFamily="34" charset="0"/>
              </a:defRPr>
            </a:lvl3pPr>
            <a:lvl4pPr>
              <a:defRPr sz="1400">
                <a:latin typeface="Calibri" pitchFamily="34" charset="0"/>
              </a:defRPr>
            </a:lvl4pPr>
            <a:lvl5pPr>
              <a:defRPr sz="1400">
                <a:latin typeface="Calibri" pitchFamily="34" charset="0"/>
              </a:defRPr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2" name="Date Placeholder 1"/>
          <p:cNvSpPr>
            <a:spLocks noGrp="1"/>
          </p:cNvSpPr>
          <p:nvPr>
            <p:ph type="dt" sz="half" idx="11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496" y="623098"/>
            <a:ext cx="6376270" cy="10668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7" name="Footer Placeholder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9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for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1817828"/>
            <a:ext cx="3716387" cy="992836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wrap="none" lIns="22222" tIns="22222" rIns="22222" bIns="22222">
            <a:spAutoFit/>
          </a:bodyPr>
          <a:lstStyle>
            <a:lvl1pPr marL="0" indent="0">
              <a:buFontTx/>
              <a:buNone/>
              <a:defRPr sz="1400" baseline="0">
                <a:solidFill>
                  <a:schemeClr val="tx1"/>
                </a:solidFill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/*Click to edit Master text styles</a:t>
            </a:r>
            <a:br>
              <a:rPr lang="en-US" dirty="0" smtClean="0"/>
            </a:br>
            <a:r>
              <a:rPr lang="en-US" dirty="0" smtClean="0"/>
              <a:t>	comments are in red */</a:t>
            </a:r>
          </a:p>
          <a:p>
            <a:pPr lvl="0"/>
            <a:r>
              <a:rPr lang="en-US" dirty="0" smtClean="0"/>
              <a:t>Code is in black</a:t>
            </a:r>
          </a:p>
          <a:p>
            <a:pPr lvl="0"/>
            <a:r>
              <a:rPr lang="en-US" dirty="0" smtClean="0"/>
              <a:t>/*Resizes to fit code*/</a:t>
            </a:r>
          </a:p>
        </p:txBody>
      </p:sp>
    </p:spTree>
    <p:extLst>
      <p:ext uri="{BB962C8B-B14F-4D97-AF65-F5344CB8AC3E}">
        <p14:creationId xmlns:p14="http://schemas.microsoft.com/office/powerpoint/2010/main" val="13114954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de-by-sid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Code and alternative code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384017" y="2560320"/>
            <a:ext cx="3264138" cy="4006901"/>
          </a:xfrm>
          <a:solidFill>
            <a:srgbClr val="F2F09C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384017" y="2133600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1</a:t>
            </a:r>
            <a:endParaRPr lang="en-US" dirty="0"/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 hasCustomPrompt="1"/>
          </p:nvPr>
        </p:nvSpPr>
        <p:spPr>
          <a:xfrm>
            <a:off x="4032170" y="2583595"/>
            <a:ext cx="3264138" cy="4006901"/>
          </a:xfrm>
          <a:solidFill>
            <a:srgbClr val="C0EAB8"/>
          </a:solidFill>
          <a:ln>
            <a:solidFill>
              <a:schemeClr val="tx1"/>
            </a:solidFill>
          </a:ln>
        </p:spPr>
        <p:txBody>
          <a:bodyPr lIns="22222" tIns="11111" rIns="22222" bIns="11111">
            <a:normAutofit/>
          </a:bodyPr>
          <a:lstStyle>
            <a:lvl1pPr marL="0" indent="0">
              <a:buFontTx/>
              <a:buNone/>
              <a:defRPr sz="1600" baseline="0">
                <a:latin typeface="Courier New" pitchFamily="49" charset="0"/>
              </a:defRPr>
            </a:lvl1pPr>
          </a:lstStyle>
          <a:p>
            <a:pPr lvl="0"/>
            <a:r>
              <a:rPr lang="en-US" dirty="0" smtClean="0"/>
              <a:t>/* Code in black, comments in red */</a:t>
            </a:r>
          </a:p>
        </p:txBody>
      </p:sp>
      <p:sp>
        <p:nvSpPr>
          <p:cNvPr id="11" name="Text Placehold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032171" y="2156875"/>
            <a:ext cx="1920081" cy="426720"/>
          </a:xfrm>
        </p:spPr>
        <p:txBody>
          <a:bodyPr wrap="none" lIns="0" tIns="0" rIns="0" bIns="0">
            <a:noAutofit/>
          </a:bodyPr>
          <a:lstStyle>
            <a:lvl1pPr marL="0" indent="0">
              <a:buFontTx/>
              <a:buNone/>
              <a:defRPr sz="2100" baseline="0"/>
            </a:lvl1pPr>
          </a:lstStyle>
          <a:p>
            <a:pPr lvl="0"/>
            <a:r>
              <a:rPr lang="en-US" dirty="0" smtClean="0"/>
              <a:t>Title – sample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1670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4017" y="382270"/>
            <a:ext cx="2526774" cy="1626870"/>
          </a:xfrm>
        </p:spPr>
        <p:txBody>
          <a:bodyPr anchor="b"/>
          <a:lstStyle>
            <a:lvl1pPr algn="l">
              <a:defRPr sz="1700" b="1"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02794" y="382272"/>
            <a:ext cx="4293515" cy="8194358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100">
                <a:latin typeface="Calibri" pitchFamily="34" charset="0"/>
              </a:defRPr>
            </a:lvl3pPr>
            <a:lvl4pPr>
              <a:defRPr sz="1700">
                <a:latin typeface="Calibri" pitchFamily="34" charset="0"/>
              </a:defRPr>
            </a:lvl4pPr>
            <a:lvl5pPr>
              <a:defRPr sz="1700">
                <a:latin typeface="Calibri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4017" y="2009142"/>
            <a:ext cx="2526774" cy="6567488"/>
          </a:xfrm>
        </p:spPr>
        <p:txBody>
          <a:bodyPr/>
          <a:lstStyle>
            <a:lvl1pPr marL="0" indent="0">
              <a:buNone/>
              <a:defRPr sz="1200">
                <a:latin typeface="Calibri" pitchFamily="34" charset="0"/>
              </a:defRPr>
            </a:lvl1pPr>
            <a:lvl2pPr marL="400004" indent="0">
              <a:buNone/>
              <a:defRPr sz="1000"/>
            </a:lvl2pPr>
            <a:lvl3pPr marL="800009" indent="0">
              <a:buNone/>
              <a:defRPr sz="900"/>
            </a:lvl3pPr>
            <a:lvl4pPr marL="1200013" indent="0">
              <a:buNone/>
              <a:defRPr sz="800"/>
            </a:lvl4pPr>
            <a:lvl5pPr marL="1600017" indent="0">
              <a:buNone/>
              <a:defRPr sz="800"/>
            </a:lvl5pPr>
            <a:lvl6pPr marL="2000021" indent="0">
              <a:buNone/>
              <a:defRPr sz="800"/>
            </a:lvl6pPr>
            <a:lvl7pPr marL="2400026" indent="0">
              <a:buNone/>
              <a:defRPr sz="800"/>
            </a:lvl7pPr>
            <a:lvl8pPr marL="2800030" indent="0">
              <a:buNone/>
              <a:defRPr sz="800"/>
            </a:lvl8pPr>
            <a:lvl9pPr marL="3200034" indent="0">
              <a:buNone/>
              <a:defRPr sz="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10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11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210" y="519655"/>
            <a:ext cx="637627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33348" y="1906905"/>
            <a:ext cx="6632280" cy="6960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0001" tIns="40000" rIns="80001" bIns="400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6633615" y="-37782"/>
            <a:ext cx="1100046" cy="23467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80001" tIns="40000" rIns="80001" bIns="40000">
            <a:spAutoFit/>
          </a:bodyPr>
          <a:lstStyle/>
          <a:p>
            <a:pPr>
              <a:defRPr/>
            </a:pPr>
            <a:r>
              <a:rPr lang="en-US" sz="10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21167" y="9339143"/>
            <a:ext cx="637992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33334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ctr">
              <a:defRPr sz="900" b="1" smtClean="0"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" y="51255"/>
            <a:ext cx="7680325" cy="188514"/>
          </a:xfrm>
          <a:prstGeom prst="rect">
            <a:avLst/>
          </a:prstGeom>
          <a:solidFill>
            <a:srgbClr val="C00000"/>
          </a:solidFill>
        </p:spPr>
        <p:txBody>
          <a:bodyPr wrap="square" lIns="0" tIns="0" rIns="33334" bIns="0" rtlCol="0" anchor="ctr" anchorCtr="0">
            <a:spAutoFit/>
          </a:bodyPr>
          <a:lstStyle/>
          <a:p>
            <a:pPr algn="r"/>
            <a:r>
              <a:rPr lang="en-US" sz="1200" dirty="0" smtClean="0">
                <a:solidFill>
                  <a:srgbClr val="FFFFCC"/>
                </a:solidFill>
                <a:latin typeface="Garamond" pitchFamily="18" charset="0"/>
              </a:rPr>
              <a:t>Worcester Polytechnic</a:t>
            </a:r>
            <a:r>
              <a:rPr lang="en-US" sz="1200" baseline="0" dirty="0" smtClean="0">
                <a:solidFill>
                  <a:srgbClr val="FFFFCC"/>
                </a:solidFill>
                <a:latin typeface="Garamond" pitchFamily="18" charset="0"/>
              </a:rPr>
              <a:t> Institute</a:t>
            </a:r>
            <a:endParaRPr lang="en-US" sz="1200" dirty="0" smtClean="0">
              <a:solidFill>
                <a:srgbClr val="FFFFCC"/>
              </a:solidFill>
              <a:latin typeface="Garamond" pitchFamily="18" charset="0"/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64002" y="9300671"/>
            <a:ext cx="1053173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lang="en-US" sz="900" b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468977" y="9300671"/>
            <a:ext cx="137858" cy="138499"/>
          </a:xfrm>
          <a:prstGeom prst="rect">
            <a:avLst/>
          </a:prstGeom>
        </p:spPr>
        <p:txBody>
          <a:bodyPr vert="horz" wrap="none" lIns="0" tIns="0" rIns="0" bIns="0" rtlCol="0" anchor="ctr">
            <a:spAutoFit/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kumimoji="0" lang="en-US" sz="900" b="1" i="0" u="none" strike="noStrike" kern="1200" cap="none" spc="0" normalizeH="0" baseline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ＭＳ Ｐゴシック" pitchFamily="-96" charset="-128"/>
                <a:cs typeface="ＭＳ Ｐゴシック" pitchFamily="-96" charset="-128"/>
              </a:defRPr>
            </a:lvl1pPr>
          </a:lstStyle>
          <a:p>
            <a:fld id="{131E17E1-C38B-4D4F-A355-9CFB350B9AB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8" r:id="rId3"/>
    <p:sldLayoutId id="2147483657" r:id="rId4"/>
    <p:sldLayoutId id="2147483656" r:id="rId5"/>
    <p:sldLayoutId id="2147483655" r:id="rId6"/>
    <p:sldLayoutId id="2147483662" r:id="rId7"/>
    <p:sldLayoutId id="2147483663" r:id="rId8"/>
    <p:sldLayoutId id="2147483654" r:id="rId9"/>
    <p:sldLayoutId id="2147483653" r:id="rId10"/>
    <p:sldLayoutId id="2147483652" r:id="rId11"/>
    <p:sldLayoutId id="2147483651" r:id="rId12"/>
    <p:sldLayoutId id="2147483650" r:id="rId13"/>
    <p:sldLayoutId id="2147483649" r:id="rId14"/>
  </p:sldLayoutIdLst>
  <p:timing>
    <p:tnLst>
      <p:par>
        <p:cTn id="1" dur="indefinite" restart="never" nodeType="tmRoot"/>
      </p:par>
    </p:tnLst>
  </p:timing>
  <p:hf hdr="0"/>
  <p:txStyles>
    <p:titleStyle>
      <a:lvl1pPr marL="104168" indent="-104168" algn="l" defTabSz="400004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2pPr>
      <a:lvl3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3pPr>
      <a:lvl4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4pPr>
      <a:lvl5pPr marL="104168" indent="-104168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5pPr>
      <a:lvl6pPr marL="504172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6pPr>
      <a:lvl7pPr marL="904177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7pPr>
      <a:lvl8pPr marL="1304181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8pPr>
      <a:lvl9pPr marL="1704185" algn="l" rtl="0" eaLnBrk="1" fontAlgn="base" hangingPunct="1">
        <a:spcBef>
          <a:spcPct val="0"/>
        </a:spcBef>
        <a:spcAft>
          <a:spcPct val="0"/>
        </a:spcAft>
        <a:defRPr sz="3100" b="1">
          <a:solidFill>
            <a:schemeClr val="tx1"/>
          </a:solidFill>
          <a:latin typeface="Arial Narrow" pitchFamily="34" charset="0"/>
        </a:defRPr>
      </a:lvl9pPr>
    </p:titleStyle>
    <p:bodyStyle>
      <a:lvl1pPr marL="300003" indent="-300003" algn="l" defTabSz="400004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650007" indent="-250003" algn="l" defTabSz="400004" rtl="0" eaLnBrk="1" fontAlgn="base" hangingPunct="1">
        <a:spcBef>
          <a:spcPts val="437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100">
          <a:solidFill>
            <a:schemeClr val="tx1"/>
          </a:solidFill>
          <a:latin typeface="Calibri" pitchFamily="34" charset="0"/>
        </a:defRPr>
      </a:lvl2pPr>
      <a:lvl3pPr marL="1000011" indent="-200002" algn="l" defTabSz="400004" rtl="0" eaLnBrk="1" fontAlgn="base" hangingPunct="1">
        <a:spcBef>
          <a:spcPts val="394"/>
        </a:spcBef>
        <a:spcAft>
          <a:spcPct val="0"/>
        </a:spcAft>
        <a:buSzPct val="80000"/>
        <a:buFont typeface="Wingdings" pitchFamily="2" charset="2"/>
        <a:buChar char="§"/>
        <a:defRPr sz="1700">
          <a:solidFill>
            <a:schemeClr val="tx1"/>
          </a:solidFill>
          <a:latin typeface="Calibri" pitchFamily="34" charset="0"/>
        </a:defRPr>
      </a:lvl3pPr>
      <a:lvl4pPr marL="1400015" indent="-200002" algn="l" defTabSz="400004" rtl="0" eaLnBrk="1" fontAlgn="base" hangingPunct="1">
        <a:spcBef>
          <a:spcPts val="350"/>
        </a:spcBef>
        <a:spcAft>
          <a:spcPct val="0"/>
        </a:spcAft>
        <a:buChar char="–"/>
        <a:defRPr sz="1700">
          <a:solidFill>
            <a:schemeClr val="tx1"/>
          </a:solidFill>
          <a:latin typeface="Calibri" pitchFamily="34" charset="0"/>
        </a:defRPr>
      </a:lvl4pPr>
      <a:lvl5pPr marL="1800019" indent="-200002" algn="l" defTabSz="400004" rtl="0" eaLnBrk="1" fontAlgn="base" hangingPunct="1">
        <a:spcBef>
          <a:spcPts val="306"/>
        </a:spcBef>
        <a:spcAft>
          <a:spcPct val="0"/>
        </a:spcAft>
        <a:buChar char="»"/>
        <a:defRPr sz="1600">
          <a:solidFill>
            <a:schemeClr val="tx1"/>
          </a:solidFill>
          <a:latin typeface="Calibri" pitchFamily="34" charset="0"/>
        </a:defRPr>
      </a:lvl5pPr>
      <a:lvl6pPr marL="2200024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6pPr>
      <a:lvl7pPr marL="2600028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7pPr>
      <a:lvl8pPr marL="3000032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8pPr>
      <a:lvl9pPr marL="3400036" indent="-200002" algn="l" rtl="0" eaLnBrk="1" fontAlgn="base" hangingPunct="1">
        <a:spcBef>
          <a:spcPct val="20000"/>
        </a:spcBef>
        <a:spcAft>
          <a:spcPct val="0"/>
        </a:spcAft>
        <a:buChar char="»"/>
        <a:defRPr sz="17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0000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00009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013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017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00021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00026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800030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200034" algn="l" defTabSz="800009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eb.cs.wpi.edu/~cs1004/a16/Resources/graphics.py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76025" y="2391218"/>
            <a:ext cx="6848290" cy="2058035"/>
          </a:xfrm>
        </p:spPr>
        <p:txBody>
          <a:bodyPr/>
          <a:lstStyle/>
          <a:p>
            <a:pPr marL="0" indent="0"/>
            <a:r>
              <a:rPr lang="en-US" b="0" dirty="0"/>
              <a:t>Simple Graphics Package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spcAft>
                <a:spcPts val="1050"/>
              </a:spcAft>
            </a:pPr>
            <a:r>
              <a:rPr lang="en-US" sz="2100" dirty="0"/>
              <a:t>Professor Hugh C. Lauer</a:t>
            </a:r>
            <a:br>
              <a:rPr lang="en-US" sz="2100" dirty="0"/>
            </a:br>
            <a:r>
              <a:rPr lang="en-US" sz="2100" dirty="0"/>
              <a:t>CS-1004 — Introduction to Programming for Non-Majors</a:t>
            </a:r>
          </a:p>
          <a:p>
            <a:r>
              <a:rPr lang="en-US" sz="1000" dirty="0"/>
              <a:t>(Slides include materials from </a:t>
            </a:r>
            <a:r>
              <a:rPr lang="en-US" sz="1000" i="1" dirty="0"/>
              <a:t>Python Programming: An Introduction to Computer Science</a:t>
            </a:r>
            <a:r>
              <a:rPr lang="en-US" sz="1000" dirty="0"/>
              <a:t>, 2</a:t>
            </a:r>
            <a:r>
              <a:rPr lang="en-US" sz="1000" baseline="30000" dirty="0"/>
              <a:t>nd</a:t>
            </a:r>
            <a:r>
              <a:rPr lang="en-US" sz="1000" dirty="0"/>
              <a:t> edition, by John </a:t>
            </a:r>
            <a:r>
              <a:rPr lang="en-US" sz="1000" dirty="0" err="1"/>
              <a:t>Zelle</a:t>
            </a:r>
            <a:r>
              <a:rPr lang="en-US" sz="1000" dirty="0"/>
              <a:t> and copyright notes by Prof. George Heineman of Worcester Polytechnic Institute)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3"/>
          </p:nvPr>
        </p:nvSpPr>
        <p:spPr>
          <a:xfrm>
            <a:off x="3227016" y="9339143"/>
            <a:ext cx="1226294" cy="138499"/>
          </a:xfrm>
        </p:spPr>
        <p:txBody>
          <a:bodyPr/>
          <a:lstStyle/>
          <a:p>
            <a:r>
              <a:rPr lang="en-US" dirty="0"/>
              <a:t>Simple Graphics Package</a:t>
            </a:r>
            <a:endParaRPr lang="en-US" dirty="0">
              <a:latin typeface="+mn-lt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2"/>
          </p:nvPr>
        </p:nvSpPr>
        <p:spPr>
          <a:xfrm>
            <a:off x="64002" y="9300671"/>
            <a:ext cx="1051570" cy="138499"/>
          </a:xfrm>
        </p:spPr>
        <p:txBody>
          <a:bodyPr/>
          <a:lstStyle/>
          <a:p>
            <a:r>
              <a:rPr lang="en-US" smtClean="0">
                <a:latin typeface="+mn-lt"/>
              </a:rPr>
              <a:t>CS-1004, A-Term 2016</a:t>
            </a:r>
            <a:endParaRPr lang="en-US" dirty="0">
              <a:latin typeface="+mn-lt"/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549127" y="9300671"/>
            <a:ext cx="57708" cy="138499"/>
          </a:xfrm>
        </p:spPr>
        <p:txBody>
          <a:bodyPr/>
          <a:lstStyle/>
          <a:p>
            <a:fld id="{CEF07275-A34F-4845-9371-CAAC7967A479}" type="slidenum">
              <a:rPr lang="en-US">
                <a:latin typeface="+mn-lt"/>
              </a:rPr>
              <a:pPr/>
              <a:t>1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8280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GraphWin</a:t>
            </a:r>
            <a:r>
              <a:rPr lang="en-US" dirty="0" smtClean="0"/>
              <a:t>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(title, width, height)</a:t>
            </a:r>
          </a:p>
          <a:p>
            <a:pPr lvl="1"/>
            <a:r>
              <a:rPr lang="en-US" dirty="0" smtClean="0"/>
              <a:t>Constructor — creates a window</a:t>
            </a:r>
          </a:p>
          <a:p>
            <a:pPr lvl="1"/>
            <a:r>
              <a:rPr lang="en-US" dirty="0" smtClean="0"/>
              <a:t>Width and height are measured in pixels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Must have a title</a:t>
            </a:r>
          </a:p>
          <a:p>
            <a:pPr lvl="2"/>
            <a:endParaRPr lang="en-US" dirty="0"/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setCoords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yll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xur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yur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lvl="1"/>
            <a:r>
              <a:rPr lang="en-US" dirty="0" smtClean="0"/>
              <a:t>Sets the coordinates of the window</a:t>
            </a:r>
          </a:p>
          <a:p>
            <a:pPr lvl="2"/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1"/>
            <a:r>
              <a:rPr lang="en-US" dirty="0" smtClean="0"/>
              <a:t>Needed so that you can do measurements in “natural” units</a:t>
            </a:r>
          </a:p>
          <a:p>
            <a:pPr lvl="1"/>
            <a:r>
              <a:rPr lang="en-US" dirty="0" smtClean="0"/>
              <a:t>All subsequent graphics methods measured in these coordinates</a:t>
            </a:r>
          </a:p>
          <a:p>
            <a:pPr lvl="2"/>
            <a:r>
              <a:rPr lang="en-US" dirty="0" smtClean="0"/>
              <a:t>Positioning of objects</a:t>
            </a:r>
          </a:p>
          <a:p>
            <a:pPr lvl="2"/>
            <a:r>
              <a:rPr lang="en-US" dirty="0" smtClean="0"/>
              <a:t>Size of objects</a:t>
            </a:r>
          </a:p>
          <a:p>
            <a:pPr lvl="2"/>
            <a:endParaRPr lang="en-US" dirty="0"/>
          </a:p>
          <a:p>
            <a:r>
              <a:rPr lang="en-US" dirty="0" smtClean="0"/>
              <a:t>Needed for Homework #3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2773362" y="4378811"/>
            <a:ext cx="4687677" cy="943690"/>
            <a:chOff x="2773362" y="4378811"/>
            <a:chExt cx="4687677" cy="943690"/>
          </a:xfrm>
        </p:grpSpPr>
        <p:sp>
          <p:nvSpPr>
            <p:cNvPr id="7" name="TextBox 6"/>
            <p:cNvSpPr txBox="1"/>
            <p:nvPr/>
          </p:nvSpPr>
          <p:spPr>
            <a:xfrm>
              <a:off x="5666509" y="4922391"/>
              <a:ext cx="1794530" cy="400110"/>
            </a:xfrm>
            <a:prstGeom prst="rect">
              <a:avLst/>
            </a:prstGeom>
            <a:solidFill>
              <a:srgbClr val="F0C2C2"/>
            </a:solidFill>
            <a:ln>
              <a:solidFill>
                <a:srgbClr val="D96565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x, y (lower left)</a:t>
              </a:r>
            </a:p>
          </p:txBody>
        </p:sp>
        <p:cxnSp>
          <p:nvCxnSpPr>
            <p:cNvPr id="14" name="Straight Connector 13"/>
            <p:cNvCxnSpPr/>
            <p:nvPr/>
          </p:nvCxnSpPr>
          <p:spPr bwMode="auto">
            <a:xfrm flipH="1">
              <a:off x="2773362" y="5122446"/>
              <a:ext cx="2893147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2773362" y="4378811"/>
              <a:ext cx="0" cy="743635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3763962" y="4414222"/>
              <a:ext cx="0" cy="708224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0" name="Group 19"/>
          <p:cNvGrpSpPr/>
          <p:nvPr/>
        </p:nvGrpSpPr>
        <p:grpSpPr>
          <a:xfrm>
            <a:off x="4684546" y="4431184"/>
            <a:ext cx="2995779" cy="1343799"/>
            <a:chOff x="2773362" y="4378812"/>
            <a:chExt cx="2995779" cy="1343799"/>
          </a:xfrm>
        </p:grpSpPr>
        <p:cxnSp>
          <p:nvCxnSpPr>
            <p:cNvPr id="22" name="Straight Connector 21"/>
            <p:cNvCxnSpPr/>
            <p:nvPr/>
          </p:nvCxnSpPr>
          <p:spPr bwMode="auto">
            <a:xfrm flipH="1">
              <a:off x="2773363" y="5510228"/>
              <a:ext cx="1289215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none" w="med" len="med"/>
            </a:ln>
            <a:effectLst/>
          </p:spPr>
        </p:cxnSp>
        <p:cxnSp>
          <p:nvCxnSpPr>
            <p:cNvPr id="23" name="Straight Arrow Connector 22"/>
            <p:cNvCxnSpPr/>
            <p:nvPr/>
          </p:nvCxnSpPr>
          <p:spPr bwMode="auto">
            <a:xfrm flipV="1">
              <a:off x="2773362" y="4378812"/>
              <a:ext cx="0" cy="113141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V="1">
              <a:off x="3763962" y="4414222"/>
              <a:ext cx="0" cy="1096006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sp>
          <p:nvSpPr>
            <p:cNvPr id="21" name="TextBox 20"/>
            <p:cNvSpPr txBox="1"/>
            <p:nvPr/>
          </p:nvSpPr>
          <p:spPr>
            <a:xfrm>
              <a:off x="3810720" y="5322501"/>
              <a:ext cx="1958421" cy="400110"/>
            </a:xfrm>
            <a:prstGeom prst="rect">
              <a:avLst/>
            </a:prstGeom>
            <a:solidFill>
              <a:srgbClr val="00B0F0"/>
            </a:solidFill>
            <a:ln>
              <a:solidFill>
                <a:srgbClr val="D96565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000" dirty="0" smtClean="0">
                  <a:latin typeface="Calibri" pitchFamily="34" charset="0"/>
                </a:rPr>
                <a:t>x, y (upper right)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5678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1:–</a:t>
            </a:r>
          </a:p>
          <a:p>
            <a:pPr lvl="1"/>
            <a:r>
              <a:rPr lang="en-US" dirty="0" smtClean="0"/>
              <a:t>Line and </a:t>
            </a:r>
            <a:r>
              <a:rPr lang="en-US" dirty="0" smtClean="0"/>
              <a:t>square, </a:t>
            </a:r>
            <a:r>
              <a:rPr lang="en-US" dirty="0" smtClean="0"/>
              <a:t>plot intersection</a:t>
            </a:r>
          </a:p>
          <a:p>
            <a:pPr lvl="1"/>
            <a:endParaRPr lang="en-US" dirty="0"/>
          </a:p>
          <a:p>
            <a:r>
              <a:rPr lang="en-US" dirty="0" smtClean="0"/>
              <a:t>Option 2:–</a:t>
            </a:r>
          </a:p>
          <a:p>
            <a:pPr lvl="1"/>
            <a:r>
              <a:rPr lang="en-US" dirty="0" smtClean="0"/>
              <a:t>Click on three points to draw a triangle</a:t>
            </a:r>
          </a:p>
          <a:p>
            <a:pPr lvl="1"/>
            <a:endParaRPr lang="en-US" dirty="0"/>
          </a:p>
          <a:p>
            <a:r>
              <a:rPr lang="en-US" dirty="0" smtClean="0"/>
              <a:t>Option 3:–</a:t>
            </a:r>
          </a:p>
          <a:p>
            <a:pPr lvl="1"/>
            <a:r>
              <a:rPr lang="en-US" dirty="0" smtClean="0"/>
              <a:t>Create bouncing ball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4244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Grading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 1 contributes up to 75 points to final grade</a:t>
            </a:r>
          </a:p>
          <a:p>
            <a:pPr lvl="1"/>
            <a:endParaRPr lang="en-US" dirty="0"/>
          </a:p>
          <a:p>
            <a:r>
              <a:rPr lang="en-US" dirty="0" smtClean="0"/>
              <a:t>Option 2 contributes up to 100 points to final grade</a:t>
            </a:r>
          </a:p>
          <a:p>
            <a:pPr lvl="1"/>
            <a:endParaRPr lang="en-US" dirty="0"/>
          </a:p>
          <a:p>
            <a:r>
              <a:rPr lang="en-US" dirty="0" smtClean="0"/>
              <a:t>Option 3 contributions up to 150 points to final grade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r>
              <a:rPr lang="en-US" dirty="0" smtClean="0"/>
              <a:t>Choose the option that is best for</a:t>
            </a:r>
          </a:p>
          <a:p>
            <a:pPr lvl="1"/>
            <a:r>
              <a:rPr lang="en-US" dirty="0" smtClean="0"/>
              <a:t>Your comfort level with programming in Python</a:t>
            </a:r>
            <a:endParaRPr lang="en-US" dirty="0"/>
          </a:p>
          <a:p>
            <a:pPr lvl="1"/>
            <a:r>
              <a:rPr lang="en-US" dirty="0" smtClean="0"/>
              <a:t>The level of work you can invest in this Homework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2533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Organizing your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you program as a single .</a:t>
            </a:r>
            <a:r>
              <a:rPr lang="en-US" dirty="0" err="1" smtClean="0"/>
              <a:t>py</a:t>
            </a:r>
            <a:r>
              <a:rPr lang="en-US" dirty="0" smtClean="0"/>
              <a:t> module</a:t>
            </a:r>
          </a:p>
          <a:p>
            <a:pPr lvl="1"/>
            <a:endParaRPr lang="en-US" dirty="0"/>
          </a:p>
          <a:p>
            <a:r>
              <a:rPr lang="en-US" dirty="0" smtClean="0"/>
              <a:t>Define functions</a:t>
            </a:r>
          </a:p>
          <a:p>
            <a:pPr lvl="1"/>
            <a:endParaRPr lang="en-US" dirty="0"/>
          </a:p>
          <a:p>
            <a:r>
              <a:rPr lang="en-US" dirty="0" smtClean="0"/>
              <a:t>(Optionally), define any global variables that are needed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(If selecting Option 3):–</a:t>
            </a:r>
          </a:p>
          <a:p>
            <a:pPr lvl="1"/>
            <a:r>
              <a:rPr lang="en-US" dirty="0" smtClean="0"/>
              <a:t>Read ahead to learn about </a:t>
            </a:r>
            <a:r>
              <a:rPr lang="en-US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if-else</a:t>
            </a:r>
            <a:r>
              <a:rPr lang="en-US" dirty="0" smtClean="0"/>
              <a:t> statements (p. 201)</a:t>
            </a:r>
          </a:p>
          <a:p>
            <a:pPr lvl="1"/>
            <a:endParaRPr lang="en-US" dirty="0"/>
          </a:p>
          <a:p>
            <a:r>
              <a:rPr lang="en-US" dirty="0" smtClean="0"/>
              <a:t>Add special code at the bottom to execute the main function of the module</a:t>
            </a:r>
          </a:p>
          <a:p>
            <a:pPr lvl="1"/>
            <a:r>
              <a:rPr lang="en-US" dirty="0" smtClean="0"/>
              <a:t>But only if you are running this module, not importing it into something else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07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code to start your module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At the bottom of your .</a:t>
            </a:r>
            <a:r>
              <a:rPr lang="en-US" dirty="0" err="1" smtClean="0"/>
              <a:t>py</a:t>
            </a:r>
            <a:r>
              <a:rPr lang="en-US" dirty="0" smtClean="0"/>
              <a:t> file, include the following:–</a:t>
            </a:r>
          </a:p>
          <a:p>
            <a:pPr lvl="1"/>
            <a:endParaRPr lang="en-US" dirty="0"/>
          </a:p>
          <a:p>
            <a:pPr marL="0" indent="0">
              <a:buNone/>
            </a:pP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if __name__ == '__main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__': </a:t>
            </a:r>
            <a:b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function(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args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What is this weirdness!!?</a:t>
            </a:r>
          </a:p>
          <a:p>
            <a:pPr lvl="1"/>
            <a:endParaRPr lang="en-US" dirty="0"/>
          </a:p>
          <a:p>
            <a:r>
              <a:rPr lang="en-US" dirty="0" smtClean="0"/>
              <a:t>Answer:–</a:t>
            </a:r>
          </a:p>
          <a:p>
            <a:pPr lvl="1"/>
            <a:r>
              <a:rPr lang="en-US" dirty="0" smtClean="0"/>
              <a:t>Every module has a name</a:t>
            </a:r>
          </a:p>
          <a:p>
            <a:pPr lvl="1"/>
            <a:r>
              <a:rPr lang="en-US" dirty="0" smtClean="0"/>
              <a:t>Name is stored in magic variable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__name__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When you </a:t>
            </a:r>
            <a:r>
              <a:rPr lang="en-US" i="1" dirty="0" smtClean="0"/>
              <a:t>Run</a:t>
            </a:r>
            <a:r>
              <a:rPr lang="en-US" dirty="0" smtClean="0"/>
              <a:t> the module </a:t>
            </a:r>
            <a:r>
              <a:rPr lang="en-US" sz="1800" b="1" dirty="0" smtClean="0"/>
              <a:t>(as opposed to importing it)</a:t>
            </a:r>
            <a:r>
              <a:rPr lang="en-US" dirty="0" smtClean="0"/>
              <a:t>, …</a:t>
            </a:r>
          </a:p>
          <a:p>
            <a:pPr lvl="1"/>
            <a:r>
              <a:rPr lang="en-US" dirty="0" smtClean="0"/>
              <a:t>… </a:t>
            </a:r>
            <a:r>
              <a:rPr lang="en-US" i="1" dirty="0" smtClean="0"/>
              <a:t>Python</a:t>
            </a:r>
            <a:r>
              <a:rPr lang="en-US" dirty="0" smtClean="0"/>
              <a:t> changes its name to 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__main__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Result:–</a:t>
            </a:r>
          </a:p>
          <a:p>
            <a:pPr lvl="1"/>
            <a:r>
              <a:rPr lang="en-US" dirty="0" smtClean="0"/>
              <a:t>In a multi-module program, put this at the bottom of the module to tell </a:t>
            </a:r>
            <a:r>
              <a:rPr lang="en-US" i="1" dirty="0" smtClean="0"/>
              <a:t>Python </a:t>
            </a:r>
            <a:r>
              <a:rPr lang="en-US" dirty="0" smtClean="0"/>
              <a:t>where to start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1325562" y="3352800"/>
            <a:ext cx="4483676" cy="1745397"/>
            <a:chOff x="1325562" y="3581400"/>
            <a:chExt cx="4483676" cy="1745397"/>
          </a:xfrm>
        </p:grpSpPr>
        <p:sp>
          <p:nvSpPr>
            <p:cNvPr id="7" name="TextBox 6"/>
            <p:cNvSpPr txBox="1"/>
            <p:nvPr/>
          </p:nvSpPr>
          <p:spPr>
            <a:xfrm>
              <a:off x="4068762" y="4495800"/>
              <a:ext cx="1740476" cy="830997"/>
            </a:xfrm>
            <a:prstGeom prst="rect">
              <a:avLst/>
            </a:prstGeom>
            <a:solidFill>
              <a:srgbClr val="A8A8EA"/>
            </a:solidFill>
            <a:ln>
              <a:solidFill>
                <a:srgbClr val="3636CE"/>
              </a:solidFill>
            </a:ln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Calibri" pitchFamily="34" charset="0"/>
                </a:rPr>
                <a:t>Double</a:t>
              </a:r>
              <a:br>
                <a:rPr lang="en-US" sz="2400" dirty="0" smtClean="0">
                  <a:latin typeface="Calibri" pitchFamily="34" charset="0"/>
                </a:rPr>
              </a:br>
              <a:r>
                <a:rPr lang="en-US" sz="2400" dirty="0" smtClean="0">
                  <a:latin typeface="Calibri" pitchFamily="34" charset="0"/>
                </a:rPr>
                <a:t>underscores</a:t>
              </a:r>
            </a:p>
          </p:txBody>
        </p:sp>
        <p:cxnSp>
          <p:nvCxnSpPr>
            <p:cNvPr id="9" name="Straight Arrow Connector 8"/>
            <p:cNvCxnSpPr/>
            <p:nvPr/>
          </p:nvCxnSpPr>
          <p:spPr bwMode="auto">
            <a:xfrm flipH="1" flipV="1">
              <a:off x="1325562" y="3581400"/>
              <a:ext cx="2971800" cy="9144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0" name="Straight Arrow Connector 9"/>
            <p:cNvCxnSpPr/>
            <p:nvPr/>
          </p:nvCxnSpPr>
          <p:spPr bwMode="auto">
            <a:xfrm flipH="1" flipV="1">
              <a:off x="2468562" y="3581400"/>
              <a:ext cx="2209800" cy="9144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2" name="Straight Arrow Connector 11"/>
            <p:cNvCxnSpPr/>
            <p:nvPr/>
          </p:nvCxnSpPr>
          <p:spPr bwMode="auto">
            <a:xfrm flipH="1" flipV="1">
              <a:off x="3763962" y="3581400"/>
              <a:ext cx="1175038" cy="9144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4830762" y="3581400"/>
              <a:ext cx="419100" cy="914400"/>
            </a:xfrm>
            <a:prstGeom prst="straightConnector1">
              <a:avLst/>
            </a:prstGeom>
            <a:noFill/>
            <a:ln w="12700">
              <a:solidFill>
                <a:srgbClr val="000000"/>
              </a:solidFill>
              <a:miter lim="800000"/>
              <a:headEnd type="none" w="med" len="med"/>
              <a:tailEnd type="stealth" w="lg" len="lg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96157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Review:–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Object:</a:t>
            </a:r>
            <a:r>
              <a:rPr lang="en-US" dirty="0" smtClean="0"/>
              <a:t> computational abstraction that includes</a:t>
            </a:r>
          </a:p>
          <a:p>
            <a:pPr lvl="1"/>
            <a:r>
              <a:rPr lang="en-US" dirty="0" smtClean="0"/>
              <a:t>Data</a:t>
            </a:r>
          </a:p>
          <a:p>
            <a:pPr lvl="1"/>
            <a:r>
              <a:rPr lang="en-US" dirty="0" smtClean="0"/>
              <a:t>Methods (a. k. a. Functions)</a:t>
            </a:r>
          </a:p>
          <a:p>
            <a:pPr lvl="2"/>
            <a:endParaRPr lang="en-US" i="1" dirty="0"/>
          </a:p>
          <a:p>
            <a:r>
              <a:rPr lang="en-US" i="1" dirty="0" smtClean="0"/>
              <a:t>P. 81:–</a:t>
            </a:r>
          </a:p>
          <a:p>
            <a:pPr lvl="1"/>
            <a:r>
              <a:rPr lang="en-US" sz="2400" b="1" dirty="0" smtClean="0"/>
              <a:t>Objects “know” stuff</a:t>
            </a:r>
          </a:p>
          <a:p>
            <a:pPr lvl="1"/>
            <a:r>
              <a:rPr lang="en-US" sz="2400" b="1" dirty="0" smtClean="0"/>
              <a:t>Objects “do” stuff</a:t>
            </a:r>
            <a:endParaRPr lang="en-US" b="1" dirty="0" smtClean="0"/>
          </a:p>
          <a:p>
            <a:pPr lvl="2"/>
            <a:endParaRPr lang="en-US" i="1" dirty="0" smtClean="0"/>
          </a:p>
          <a:p>
            <a:r>
              <a:rPr lang="en-US" dirty="0" smtClean="0"/>
              <a:t>Objects organized into </a:t>
            </a:r>
            <a:r>
              <a:rPr lang="en-US" i="1" dirty="0" smtClean="0"/>
              <a:t>classes</a:t>
            </a:r>
            <a:endParaRPr lang="en-US" dirty="0" smtClean="0"/>
          </a:p>
          <a:p>
            <a:pPr lvl="1"/>
            <a:r>
              <a:rPr lang="en-US" dirty="0" smtClean="0"/>
              <a:t>If </a:t>
            </a:r>
            <a:r>
              <a:rPr lang="en-US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/>
              <a:t> is a class, then the </a:t>
            </a:r>
            <a:r>
              <a:rPr lang="en-US" i="1" dirty="0"/>
              <a:t>constructor</a:t>
            </a:r>
            <a:r>
              <a:rPr lang="en-US" dirty="0"/>
              <a:t> function for that class is also named </a:t>
            </a:r>
            <a:r>
              <a:rPr lang="en-US" b="1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</a:p>
          <a:p>
            <a:pPr lvl="2"/>
            <a:endParaRPr lang="en-US" b="1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I.e.,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 smtClean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C(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</a:t>
            </a:r>
            <a:r>
              <a:rPr lang="en-US" dirty="0"/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arg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, …)</a:t>
            </a:r>
            <a:r>
              <a:rPr lang="en-US" dirty="0"/>
              <a:t> </a:t>
            </a:r>
            <a:r>
              <a:rPr lang="en-US" dirty="0" smtClean="0"/>
              <a:t>creates a new object of class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dirty="0" smtClean="0"/>
              <a:t>, assigned to variable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/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en-US" dirty="0"/>
              <a:t> causes W to refer to </a:t>
            </a:r>
            <a:r>
              <a:rPr lang="en-US" dirty="0" smtClean="0"/>
              <a:t>very same </a:t>
            </a:r>
            <a:r>
              <a:rPr lang="en-US" dirty="0"/>
              <a:t>object as </a:t>
            </a:r>
            <a:r>
              <a:rPr lang="en-US" dirty="0" smtClean="0"/>
              <a:t>V</a:t>
            </a:r>
          </a:p>
          <a:p>
            <a:pPr lvl="1"/>
            <a:r>
              <a:rPr lang="en-US" dirty="0" smtClean="0"/>
              <a:t>Same for assigning object to an element of a list</a:t>
            </a:r>
            <a:endParaRPr lang="en-US" dirty="0"/>
          </a:p>
          <a:p>
            <a:endParaRPr lang="en-US" i="1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486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introduce </a:t>
            </a:r>
            <a:r>
              <a:rPr lang="en-US" i="1" dirty="0" smtClean="0"/>
              <a:t>Objects</a:t>
            </a:r>
            <a:r>
              <a:rPr lang="en-US" dirty="0" smtClean="0"/>
              <a:t> so early in the course?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Because graphics.py is an “object-oriented” package</a:t>
            </a:r>
          </a:p>
          <a:p>
            <a:pPr lvl="1"/>
            <a:endParaRPr lang="en-US" dirty="0"/>
          </a:p>
          <a:p>
            <a:r>
              <a:rPr lang="en-US" dirty="0" smtClean="0"/>
              <a:t>Simple enough to introduce now</a:t>
            </a:r>
          </a:p>
          <a:p>
            <a:pPr lvl="1"/>
            <a:endParaRPr lang="en-US" dirty="0"/>
          </a:p>
          <a:p>
            <a:r>
              <a:rPr lang="en-US" dirty="0" smtClean="0"/>
              <a:t>A chance to do some cool stuff in your first course in programming!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44347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Graphics Package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Described in Chapter 4</a:t>
            </a:r>
          </a:p>
          <a:p>
            <a:pPr lvl="1"/>
            <a:r>
              <a:rPr lang="en-US" dirty="0" smtClean="0"/>
              <a:t>Including examples</a:t>
            </a:r>
          </a:p>
          <a:p>
            <a:pPr lvl="1"/>
            <a:r>
              <a:rPr lang="en-US" dirty="0" smtClean="0"/>
              <a:t>Including exercises</a:t>
            </a:r>
          </a:p>
          <a:p>
            <a:pPr lvl="1"/>
            <a:endParaRPr lang="en-US" dirty="0"/>
          </a:p>
          <a:p>
            <a:r>
              <a:rPr lang="en-US" dirty="0"/>
              <a:t>Written entirely in Python</a:t>
            </a:r>
          </a:p>
          <a:p>
            <a:pPr lvl="1"/>
            <a:r>
              <a:rPr lang="en-US" dirty="0"/>
              <a:t>Uses existing Python module called </a:t>
            </a:r>
            <a:r>
              <a:rPr lang="en-US" dirty="0" err="1"/>
              <a:t>Tkinter</a:t>
            </a:r>
            <a:endParaRPr lang="en-US" dirty="0"/>
          </a:p>
          <a:p>
            <a:pPr lvl="2"/>
            <a:r>
              <a:rPr lang="en-US" dirty="0"/>
              <a:t>Based on separate application called </a:t>
            </a:r>
            <a:r>
              <a:rPr lang="en-US" dirty="0" err="1"/>
              <a:t>Tcl</a:t>
            </a:r>
            <a:r>
              <a:rPr lang="en-US" dirty="0"/>
              <a:t>/</a:t>
            </a:r>
            <a:r>
              <a:rPr lang="en-US" dirty="0" err="1"/>
              <a:t>Tk</a:t>
            </a: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Conceptually very </a:t>
            </a:r>
            <a:r>
              <a:rPr lang="en-US" dirty="0" smtClean="0"/>
              <a:t>simple</a:t>
            </a:r>
          </a:p>
          <a:p>
            <a:pPr lvl="1"/>
            <a:r>
              <a:rPr lang="en-US" dirty="0" smtClean="0"/>
              <a:t>Programmer-friendly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Downloadable from course website</a:t>
            </a:r>
          </a:p>
          <a:p>
            <a:pPr lvl="1"/>
            <a:r>
              <a:rPr lang="en-US" sz="1800" dirty="0" smtClean="0">
                <a:hlinkClick r:id="rId3"/>
              </a:rPr>
              <a:t>http://web.cs.wpi.edu/~cs1004/a16/Resources/graphics.py</a:t>
            </a:r>
            <a:endParaRPr lang="en-US" sz="1800" dirty="0" smtClean="0"/>
          </a:p>
          <a:p>
            <a:pPr lvl="1"/>
            <a:r>
              <a:rPr lang="en-US" dirty="0" smtClean="0"/>
              <a:t>Install in folder where you keep your Python programs …</a:t>
            </a:r>
          </a:p>
          <a:p>
            <a:pPr lvl="1"/>
            <a:r>
              <a:rPr lang="en-US" dirty="0" smtClean="0"/>
              <a:t>… or where IDLE goes by default to open stuff …</a:t>
            </a:r>
          </a:p>
          <a:p>
            <a:pPr lvl="1"/>
            <a:r>
              <a:rPr lang="en-US" dirty="0" smtClean="0"/>
              <a:t>… </a:t>
            </a:r>
            <a:r>
              <a:rPr lang="en-US" sz="1800" dirty="0" smtClean="0"/>
              <a:t>(least likely)</a:t>
            </a:r>
            <a:r>
              <a:rPr lang="en-US" dirty="0" smtClean="0"/>
              <a:t> where Python stores other packages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3207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Game of Life</a:t>
            </a:r>
          </a:p>
          <a:p>
            <a:pPr lvl="1"/>
            <a:endParaRPr lang="en-US" dirty="0"/>
          </a:p>
          <a:p>
            <a:r>
              <a:rPr lang="en-US" dirty="0" smtClean="0"/>
              <a:t>Simple version of Pong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Homework #3 uses this package</a:t>
            </a:r>
          </a:p>
          <a:p>
            <a:pPr lvl="1"/>
            <a:endParaRPr lang="en-US" dirty="0"/>
          </a:p>
          <a:p>
            <a:r>
              <a:rPr lang="en-US" dirty="0" smtClean="0"/>
              <a:t>Reading assignment — Chapter 4 of textbook</a:t>
            </a:r>
          </a:p>
          <a:p>
            <a:pPr lvl="1"/>
            <a:r>
              <a:rPr lang="en-US" dirty="0" smtClean="0"/>
              <a:t>Read this chapter carefully!!</a:t>
            </a:r>
          </a:p>
          <a:p>
            <a:pPr lvl="1"/>
            <a:r>
              <a:rPr lang="en-US" dirty="0" smtClean="0"/>
              <a:t>Type out the code on pp 85-86 yourself</a:t>
            </a:r>
          </a:p>
          <a:p>
            <a:pPr lvl="1"/>
            <a:r>
              <a:rPr lang="en-US" dirty="0" smtClean="0"/>
              <a:t>See if you can get something that looks like Fig 4.3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541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Components of Graphics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Window</a:t>
            </a:r>
          </a:p>
          <a:p>
            <a:pPr lvl="1"/>
            <a:r>
              <a:rPr lang="en-US" dirty="0" smtClean="0"/>
              <a:t>Place in which to draw</a:t>
            </a:r>
          </a:p>
          <a:p>
            <a:pPr lvl="1"/>
            <a:r>
              <a:rPr lang="en-US" dirty="0" smtClean="0"/>
              <a:t>I.e., a “canvas”</a:t>
            </a:r>
          </a:p>
          <a:p>
            <a:pPr lvl="1"/>
            <a:endParaRPr lang="en-US" dirty="0" smtClean="0"/>
          </a:p>
          <a:p>
            <a:pPr marL="400004" lvl="1" indent="0">
              <a:buNone/>
            </a:pP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win =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graphics.GraphWin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</a:p>
          <a:p>
            <a:pPr lvl="1"/>
            <a:r>
              <a:rPr lang="en-US" dirty="0" smtClean="0"/>
              <a:t>Defaults to 200-by-200 pixels</a:t>
            </a:r>
          </a:p>
          <a:p>
            <a:pPr lvl="1"/>
            <a:r>
              <a:rPr lang="en-US" dirty="0" smtClean="0"/>
              <a:t>Optional arguments to specify title, width, height</a:t>
            </a:r>
          </a:p>
          <a:p>
            <a:pPr lvl="1"/>
            <a:endParaRPr lang="en-US" dirty="0"/>
          </a:p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GraphWin</a:t>
            </a:r>
            <a:r>
              <a:rPr lang="en-US" dirty="0" smtClean="0"/>
              <a:t> methods to</a:t>
            </a:r>
          </a:p>
          <a:p>
            <a:pPr lvl="1"/>
            <a:r>
              <a:rPr lang="en-US" dirty="0" smtClean="0"/>
              <a:t>Get or check mouse clicks</a:t>
            </a:r>
          </a:p>
          <a:p>
            <a:pPr lvl="1"/>
            <a:r>
              <a:rPr lang="en-US" dirty="0" smtClean="0"/>
              <a:t>Set background color</a:t>
            </a:r>
          </a:p>
          <a:p>
            <a:pPr lvl="1"/>
            <a:r>
              <a:rPr lang="en-US" dirty="0" smtClean="0"/>
              <a:t>Plot individual pixels</a:t>
            </a:r>
          </a:p>
          <a:p>
            <a:pPr lvl="1"/>
            <a:r>
              <a:rPr lang="en-US" dirty="0" smtClean="0"/>
              <a:t>Set up coordinate system</a:t>
            </a:r>
          </a:p>
          <a:p>
            <a:pPr lvl="1"/>
            <a:r>
              <a:rPr lang="en-US" smtClean="0"/>
              <a:t>Close window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May have as many windows open as needed!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509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Shapes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Lines</a:t>
            </a:r>
          </a:p>
          <a:p>
            <a:pPr lvl="1"/>
            <a:endParaRPr lang="en-US" dirty="0"/>
          </a:p>
          <a:p>
            <a:r>
              <a:rPr lang="en-US" dirty="0" smtClean="0"/>
              <a:t>Circles</a:t>
            </a:r>
          </a:p>
          <a:p>
            <a:pPr lvl="1"/>
            <a:endParaRPr lang="en-US" dirty="0"/>
          </a:p>
          <a:p>
            <a:r>
              <a:rPr lang="en-US" dirty="0" smtClean="0"/>
              <a:t>Rectangles</a:t>
            </a:r>
          </a:p>
          <a:p>
            <a:pPr lvl="1"/>
            <a:endParaRPr lang="en-US" dirty="0"/>
          </a:p>
          <a:p>
            <a:r>
              <a:rPr lang="en-US" dirty="0" smtClean="0"/>
              <a:t>Ovals</a:t>
            </a:r>
          </a:p>
          <a:p>
            <a:pPr lvl="1"/>
            <a:endParaRPr lang="en-US" dirty="0"/>
          </a:p>
          <a:p>
            <a:r>
              <a:rPr lang="en-US" dirty="0" smtClean="0"/>
              <a:t>Polygons</a:t>
            </a:r>
          </a:p>
          <a:p>
            <a:pPr lvl="1"/>
            <a:endParaRPr lang="en-US" dirty="0"/>
          </a:p>
          <a:p>
            <a:r>
              <a:rPr lang="en-US" dirty="0" smtClean="0"/>
              <a:t>Points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Special methods for each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227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Common methods </a:t>
            </a:r>
            <a:r>
              <a:rPr lang="en-US" sz="2800" b="0" dirty="0" smtClean="0"/>
              <a:t>(for all shapes)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SetFill</a:t>
            </a:r>
            <a:r>
              <a:rPr lang="en-US" dirty="0" smtClean="0"/>
              <a:t>(color)</a:t>
            </a:r>
          </a:p>
          <a:p>
            <a:pPr lvl="1"/>
            <a:r>
              <a:rPr lang="en-US" dirty="0" smtClean="0"/>
              <a:t>Color of interior of object</a:t>
            </a:r>
          </a:p>
          <a:p>
            <a:pPr lvl="1"/>
            <a:endParaRPr lang="en-US" dirty="0"/>
          </a:p>
          <a:p>
            <a:r>
              <a:rPr lang="en-US" dirty="0" err="1" smtClean="0"/>
              <a:t>SetOutline</a:t>
            </a:r>
            <a:r>
              <a:rPr lang="en-US" dirty="0" smtClean="0"/>
              <a:t>(color)</a:t>
            </a:r>
          </a:p>
          <a:p>
            <a:pPr lvl="1"/>
            <a:r>
              <a:rPr lang="en-US" dirty="0" smtClean="0"/>
              <a:t>Color of the line</a:t>
            </a:r>
          </a:p>
          <a:p>
            <a:pPr lvl="1"/>
            <a:endParaRPr lang="en-US" dirty="0"/>
          </a:p>
          <a:p>
            <a:r>
              <a:rPr lang="en-US" dirty="0" err="1" smtClean="0"/>
              <a:t>SetWidth</a:t>
            </a:r>
            <a:r>
              <a:rPr lang="en-US" dirty="0" smtClean="0"/>
              <a:t>(pixels)</a:t>
            </a:r>
          </a:p>
          <a:p>
            <a:pPr lvl="1"/>
            <a:r>
              <a:rPr lang="en-US" dirty="0" smtClean="0"/>
              <a:t>Width of lines</a:t>
            </a:r>
          </a:p>
          <a:p>
            <a:pPr lvl="1"/>
            <a:endParaRPr lang="en-US" dirty="0"/>
          </a:p>
          <a:p>
            <a:r>
              <a:rPr lang="en-US" dirty="0" smtClean="0"/>
              <a:t>draw(window)</a:t>
            </a:r>
          </a:p>
          <a:p>
            <a:pPr lvl="1"/>
            <a:r>
              <a:rPr lang="en-US" dirty="0" smtClean="0"/>
              <a:t>Displays the shape in the window</a:t>
            </a:r>
          </a:p>
          <a:p>
            <a:pPr lvl="1"/>
            <a:r>
              <a:rPr lang="en-US" dirty="0" smtClean="0"/>
              <a:t>Later shapes on top of earlier ones</a:t>
            </a:r>
          </a:p>
          <a:p>
            <a:pPr lvl="1"/>
            <a:endParaRPr lang="en-US" dirty="0"/>
          </a:p>
          <a:p>
            <a:r>
              <a:rPr lang="en-US" dirty="0" err="1" smtClean="0"/>
              <a:t>undraw</a:t>
            </a:r>
            <a:r>
              <a:rPr lang="en-US" dirty="0" smtClean="0"/>
              <a:t>()</a:t>
            </a:r>
          </a:p>
          <a:p>
            <a:pPr lvl="1"/>
            <a:r>
              <a:rPr lang="en-US" dirty="0" smtClean="0"/>
              <a:t>Removes from window</a:t>
            </a:r>
          </a:p>
          <a:p>
            <a:pPr lvl="1"/>
            <a:endParaRPr lang="en-US" dirty="0"/>
          </a:p>
          <a:p>
            <a:r>
              <a:rPr lang="en-US" dirty="0" smtClean="0"/>
              <a:t>move(dx, </a:t>
            </a:r>
            <a:r>
              <a:rPr lang="en-US" dirty="0" err="1" smtClean="0"/>
              <a:t>dy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Moves object in window; redraws if necessary</a:t>
            </a:r>
          </a:p>
          <a:p>
            <a:pPr lvl="1"/>
            <a:endParaRPr lang="en-US" dirty="0"/>
          </a:p>
          <a:p>
            <a:r>
              <a:rPr lang="en-US" dirty="0" smtClean="0"/>
              <a:t>clone()</a:t>
            </a:r>
          </a:p>
          <a:p>
            <a:pPr lvl="1"/>
            <a:r>
              <a:rPr lang="en-US" dirty="0" smtClean="0"/>
              <a:t>Creates a duplicate object (not drawn)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37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Simple Graphics Package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CS-1004, A-Term 2016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31E17E1-C38B-4D4F-A355-9CFB350B9AB7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438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PortraitTemplate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tx1"/>
        </a:solidFill>
        <a:ln w="25400">
          <a:solidFill>
            <a:schemeClr val="tx1"/>
          </a:solidFill>
          <a:round/>
          <a:headEnd/>
          <a:tailEnd/>
        </a:ln>
        <a:effectLst/>
      </a:spPr>
      <a:bodyPr wrap="none" anchor="ctr">
        <a:spAutoFit/>
      </a:bodyPr>
      <a:lstStyle>
        <a:defPPr>
          <a:defRPr/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PortraitTemplate</Template>
  <TotalTime>7</TotalTime>
  <Words>795</Words>
  <Application>Microsoft Office PowerPoint</Application>
  <PresentationFormat>Custom</PresentationFormat>
  <Paragraphs>236</Paragraphs>
  <Slides>14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PortraitTemplate</vt:lpstr>
      <vt:lpstr>Simple Graphics Package</vt:lpstr>
      <vt:lpstr>Review:– Objects</vt:lpstr>
      <vt:lpstr>Why introduce Objects so early in the course?</vt:lpstr>
      <vt:lpstr>Simple Graphics Package</vt:lpstr>
      <vt:lpstr>Examples</vt:lpstr>
      <vt:lpstr>Components of Graphics system</vt:lpstr>
      <vt:lpstr>Basic Shapes</vt:lpstr>
      <vt:lpstr>Common methods (for all shapes)</vt:lpstr>
      <vt:lpstr>Questions?</vt:lpstr>
      <vt:lpstr>GraphWin Methods</vt:lpstr>
      <vt:lpstr>Homework #3</vt:lpstr>
      <vt:lpstr>Grading options</vt:lpstr>
      <vt:lpstr>Organizing your program</vt:lpstr>
      <vt:lpstr>Special code to start your module</vt:lpstr>
    </vt:vector>
  </TitlesOfParts>
  <Company>Worcester Polytechnic Institute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 3, Simple Graphics Package</dc:title>
  <dc:creator>Hugh C. Lauer</dc:creator>
  <dc:description>Redesign of slides created by Randal E. Bryant and David R. O'Hallaron</dc:description>
  <cp:lastModifiedBy>Hugh C. Lauer</cp:lastModifiedBy>
  <cp:revision>3</cp:revision>
  <cp:lastPrinted>1999-09-20T15:19:18Z</cp:lastPrinted>
  <dcterms:created xsi:type="dcterms:W3CDTF">2016-09-07T20:10:03Z</dcterms:created>
  <dcterms:modified xsi:type="dcterms:W3CDTF">2016-09-07T20:18:42Z</dcterms:modified>
</cp:coreProperties>
</file>