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</p:sldIdLst>
  <p:sldSz cx="7680325" cy="9601200"/>
  <p:notesSz cx="7302500" cy="9586913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24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2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5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02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6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6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28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73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73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Introduction to Objects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263084" y="9339143"/>
            <a:ext cx="1154159" cy="138499"/>
          </a:xfrm>
        </p:spPr>
        <p:txBody>
          <a:bodyPr/>
          <a:lstStyle/>
          <a:p>
            <a:r>
              <a:rPr lang="en-US" dirty="0"/>
              <a:t>Introduction to Objects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05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introduce </a:t>
            </a:r>
            <a:r>
              <a:rPr lang="en-US" i="1" dirty="0" smtClean="0"/>
              <a:t>Objects</a:t>
            </a:r>
            <a:r>
              <a:rPr lang="en-US" dirty="0" smtClean="0"/>
              <a:t> so early in the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graphics.py is an “object-oriented” package</a:t>
            </a:r>
          </a:p>
          <a:p>
            <a:pPr lvl="1"/>
            <a:endParaRPr lang="en-US" dirty="0"/>
          </a:p>
          <a:p>
            <a:r>
              <a:rPr lang="en-US" dirty="0" smtClean="0"/>
              <a:t>Simple enough to introduce now</a:t>
            </a:r>
          </a:p>
          <a:p>
            <a:pPr lvl="1"/>
            <a:endParaRPr lang="en-US" dirty="0"/>
          </a:p>
          <a:p>
            <a:r>
              <a:rPr lang="en-US" dirty="0" smtClean="0"/>
              <a:t>A chance to do some cool stuff in your first course in programming!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assignment:– Chapter 4</a:t>
            </a:r>
          </a:p>
          <a:p>
            <a:pPr lvl="1"/>
            <a:r>
              <a:rPr lang="en-US" dirty="0" smtClean="0"/>
              <a:t>Needed for HW #3</a:t>
            </a:r>
          </a:p>
          <a:p>
            <a:pPr lvl="1"/>
            <a:r>
              <a:rPr lang="en-US" dirty="0" smtClean="0"/>
              <a:t>And everything else we do in this course!</a:t>
            </a:r>
          </a:p>
          <a:p>
            <a:pPr lvl="1"/>
            <a:endParaRPr lang="en-US" dirty="0"/>
          </a:p>
          <a:p>
            <a:r>
              <a:rPr lang="en-US" i="1" dirty="0" smtClean="0"/>
              <a:t>Object:</a:t>
            </a:r>
            <a:r>
              <a:rPr lang="en-US" dirty="0" smtClean="0"/>
              <a:t> computational abstraction that includes</a:t>
            </a:r>
          </a:p>
          <a:p>
            <a:pPr lvl="1"/>
            <a:r>
              <a:rPr lang="en-US" i="1" dirty="0" smtClean="0"/>
              <a:t>Data</a:t>
            </a:r>
          </a:p>
          <a:p>
            <a:pPr lvl="1"/>
            <a:r>
              <a:rPr lang="en-US" i="1" dirty="0" smtClean="0"/>
              <a:t>Methods</a:t>
            </a:r>
            <a:r>
              <a:rPr lang="en-US" dirty="0" smtClean="0"/>
              <a:t> (a. k. a. </a:t>
            </a:r>
            <a:r>
              <a:rPr lang="en-US" i="1" dirty="0" smtClean="0"/>
              <a:t>Functions</a:t>
            </a:r>
            <a:r>
              <a:rPr lang="en-US" dirty="0" smtClean="0"/>
              <a:t>)</a:t>
            </a:r>
          </a:p>
          <a:p>
            <a:pPr lvl="1"/>
            <a:endParaRPr lang="en-US" i="1" dirty="0"/>
          </a:p>
          <a:p>
            <a:r>
              <a:rPr lang="en-US" i="1" dirty="0" smtClean="0"/>
              <a:t>P. 81:–</a:t>
            </a:r>
          </a:p>
          <a:p>
            <a:pPr lvl="1"/>
            <a:r>
              <a:rPr lang="en-US" sz="2400" b="1" dirty="0" smtClean="0"/>
              <a:t>Objects “know” stuff</a:t>
            </a:r>
          </a:p>
          <a:p>
            <a:pPr lvl="1"/>
            <a:r>
              <a:rPr lang="en-US" sz="2400" b="1" dirty="0" smtClean="0"/>
              <a:t>Objects “do” stuff</a:t>
            </a:r>
            <a:endParaRPr lang="en-US" b="1" dirty="0" smtClean="0"/>
          </a:p>
          <a:p>
            <a:pPr lvl="1"/>
            <a:endParaRPr lang="en-US" i="1" dirty="0" smtClean="0"/>
          </a:p>
          <a:p>
            <a:pPr lvl="1"/>
            <a:r>
              <a:rPr lang="en-US" dirty="0" smtClean="0"/>
              <a:t>Objects can refer to other objects</a:t>
            </a:r>
          </a:p>
          <a:p>
            <a:pPr lvl="1"/>
            <a:r>
              <a:rPr lang="en-US" dirty="0" smtClean="0"/>
              <a:t>Objects can interact with other objects</a:t>
            </a:r>
          </a:p>
          <a:p>
            <a:pPr lvl="1"/>
            <a:endParaRPr lang="en-US" dirty="0"/>
          </a:p>
          <a:p>
            <a:r>
              <a:rPr lang="en-US" dirty="0" smtClean="0"/>
              <a:t>An object may be assigned to a variable</a:t>
            </a:r>
          </a:p>
          <a:p>
            <a:pPr lvl="1"/>
            <a:r>
              <a:rPr lang="en-US" dirty="0" smtClean="0"/>
              <a:t>Or, equivalently, to an element of a list</a:t>
            </a:r>
            <a:endParaRPr lang="en-US" dirty="0"/>
          </a:p>
          <a:p>
            <a:endParaRPr lang="en-US" i="1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3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</a:t>
            </a:r>
            <a:r>
              <a:rPr lang="en-US" sz="28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organized into </a:t>
            </a:r>
            <a:r>
              <a:rPr lang="en-US" i="1" dirty="0" smtClean="0"/>
              <a:t>Classes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All objects in a class have the same </a:t>
            </a:r>
            <a:r>
              <a:rPr lang="en-US" i="1" dirty="0" smtClean="0"/>
              <a:t>kind</a:t>
            </a:r>
            <a:r>
              <a:rPr lang="en-US" dirty="0" smtClean="0"/>
              <a:t> of information</a:t>
            </a:r>
          </a:p>
          <a:p>
            <a:r>
              <a:rPr lang="en-US" dirty="0" smtClean="0"/>
              <a:t>All objects in a class have the same </a:t>
            </a:r>
            <a:r>
              <a:rPr lang="en-US" i="1" dirty="0" smtClean="0"/>
              <a:t>set</a:t>
            </a:r>
            <a:r>
              <a:rPr lang="en-US" dirty="0" smtClean="0"/>
              <a:t> of methods (a.k.a. functions)</a:t>
            </a:r>
          </a:p>
          <a:p>
            <a:endParaRPr lang="en-US" dirty="0"/>
          </a:p>
          <a:p>
            <a:r>
              <a:rPr lang="en-US" dirty="0" smtClean="0"/>
              <a:t>Classes are discussed in Chapter 10</a:t>
            </a:r>
          </a:p>
          <a:p>
            <a:pPr lvl="1"/>
            <a:r>
              <a:rPr lang="en-US" dirty="0" smtClean="0"/>
              <a:t>Including how to define new classes</a:t>
            </a:r>
          </a:p>
          <a:p>
            <a:pPr lvl="1"/>
            <a:r>
              <a:rPr lang="en-US" dirty="0" smtClean="0"/>
              <a:t>How to construct objects of a class</a:t>
            </a:r>
          </a:p>
          <a:p>
            <a:pPr lvl="1"/>
            <a:r>
              <a:rPr lang="en-US" dirty="0" smtClean="0"/>
              <a:t>How to define methods of a class</a:t>
            </a:r>
          </a:p>
          <a:p>
            <a:pPr lvl="1"/>
            <a:r>
              <a:rPr lang="en-US" dirty="0" smtClean="0"/>
              <a:t>How to define data elements of a class object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May or may not get to this chapter in this course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3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is an object of class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/>
              <a:t>, …</a:t>
            </a:r>
          </a:p>
          <a:p>
            <a:pPr lvl="1"/>
            <a:endParaRPr lang="en-US" dirty="0"/>
          </a:p>
          <a:p>
            <a:r>
              <a:rPr lang="en-US" dirty="0" smtClean="0"/>
              <a:t>… and if class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/>
              <a:t> has a method/function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/>
              <a:t>, …</a:t>
            </a:r>
          </a:p>
          <a:p>
            <a:pPr lvl="1"/>
            <a:endParaRPr lang="en-US" dirty="0"/>
          </a:p>
          <a:p>
            <a:r>
              <a:rPr lang="en-US" dirty="0" smtClean="0"/>
              <a:t>… then the notation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7338" indent="0">
              <a:buNone/>
            </a:pPr>
            <a:r>
              <a:rPr lang="en-US" dirty="0" smtClean="0"/>
              <a:t>means “Apply the 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/>
              <a:t> (and its arguments) to the object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”</a:t>
            </a:r>
          </a:p>
          <a:p>
            <a:pPr marL="692904" lvl="1" indent="-342900"/>
            <a:endParaRPr lang="en-US" dirty="0" smtClean="0"/>
          </a:p>
          <a:p>
            <a:pPr marL="342900" indent="-342900"/>
            <a:r>
              <a:rPr lang="en-US" dirty="0" smtClean="0"/>
              <a:t>I.e.,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/>
              <a:t> may cause the object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to </a:t>
            </a:r>
            <a:r>
              <a:rPr lang="en-US" i="1" dirty="0" smtClean="0"/>
              <a:t>DO something</a:t>
            </a:r>
            <a:endParaRPr lang="en-US" dirty="0" smtClean="0"/>
          </a:p>
          <a:p>
            <a:pPr marL="692904" lvl="1" indent="-342900"/>
            <a:endParaRPr lang="en-US" dirty="0"/>
          </a:p>
          <a:p>
            <a:pPr marL="342900" indent="-342900"/>
            <a:r>
              <a:rPr lang="en-US" dirty="0" smtClean="0"/>
              <a:t>Or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/>
              <a:t> may cause the object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to change what it </a:t>
            </a:r>
            <a:r>
              <a:rPr lang="en-US" i="1" dirty="0" smtClean="0"/>
              <a:t>knows</a:t>
            </a:r>
          </a:p>
          <a:p>
            <a:pPr marL="692904" lvl="1" indent="-342900"/>
            <a:r>
              <a:rPr lang="en-US" dirty="0" smtClean="0"/>
              <a:t>Or reveal what it knows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1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Notation </a:t>
            </a:r>
            <a:r>
              <a:rPr lang="en-US" sz="2800" b="0" dirty="0" smtClean="0"/>
              <a:t>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5"/>
            <a:ext cx="6632280" cy="7393766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Already encountered </a:t>
            </a:r>
            <a:r>
              <a:rPr lang="en-US" dirty="0"/>
              <a:t>similar </a:t>
            </a:r>
            <a:r>
              <a:rPr lang="en-US" dirty="0" smtClean="0"/>
              <a:t>notation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E.g., appending to a list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 = []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x in range(10):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L.append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(sin(x))</a:t>
            </a:r>
          </a:p>
          <a:p>
            <a:pPr lvl="2"/>
            <a:endParaRPr lang="en-US" dirty="0"/>
          </a:p>
          <a:p>
            <a:r>
              <a:rPr lang="en-US" dirty="0"/>
              <a:t>List </a:t>
            </a:r>
            <a:r>
              <a:rPr lang="en-US" dirty="0" smtClean="0"/>
              <a:t>“knows” …</a:t>
            </a:r>
          </a:p>
          <a:p>
            <a:pPr lvl="1"/>
            <a:r>
              <a:rPr lang="en-US" dirty="0" smtClean="0"/>
              <a:t>… how many elements it has</a:t>
            </a:r>
          </a:p>
          <a:p>
            <a:pPr lvl="1"/>
            <a:r>
              <a:rPr lang="en-US" dirty="0" smtClean="0"/>
              <a:t>… the order they are entered into the list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Lists “know how to” …</a:t>
            </a:r>
          </a:p>
          <a:p>
            <a:pPr lvl="1"/>
            <a:r>
              <a:rPr lang="en-US" dirty="0" smtClean="0"/>
              <a:t>… append to end</a:t>
            </a:r>
          </a:p>
          <a:p>
            <a:pPr lvl="1"/>
            <a:r>
              <a:rPr lang="en-US" dirty="0" smtClean="0"/>
              <a:t>… insert (not at end)</a:t>
            </a:r>
          </a:p>
          <a:p>
            <a:pPr lvl="1"/>
            <a:r>
              <a:rPr lang="en-US" dirty="0" smtClean="0"/>
              <a:t>… sort</a:t>
            </a:r>
          </a:p>
          <a:p>
            <a:pPr lvl="1"/>
            <a:r>
              <a:rPr lang="en-US" dirty="0" smtClean="0"/>
              <a:t>… reverse order of elements</a:t>
            </a:r>
          </a:p>
          <a:p>
            <a:pPr lvl="1"/>
            <a:r>
              <a:rPr lang="en-US" dirty="0" smtClean="0"/>
              <a:t>… find first occurrence of an element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2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Notation </a:t>
            </a:r>
            <a:r>
              <a:rPr lang="en-US" sz="2800" b="0" dirty="0" smtClean="0"/>
              <a:t>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Already encountered </a:t>
            </a:r>
            <a:r>
              <a:rPr lang="en-US" dirty="0"/>
              <a:t>similar </a:t>
            </a:r>
            <a:r>
              <a:rPr lang="en-US" dirty="0" smtClean="0"/>
              <a:t>notation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E.g., appending to a list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 = []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x in range(10):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L.append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(sin(x))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E.g., access members and member functions of a package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matplotlib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pyplot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pyplot.plot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/>
              <a:t> &lt;arguments&gt;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163762" y="6400800"/>
            <a:ext cx="4893310" cy="743714"/>
            <a:chOff x="2163762" y="6705600"/>
            <a:chExt cx="4893310" cy="743714"/>
          </a:xfrm>
        </p:grpSpPr>
        <p:sp>
          <p:nvSpPr>
            <p:cNvPr id="7" name="TextBox 6"/>
            <p:cNvSpPr txBox="1"/>
            <p:nvPr/>
          </p:nvSpPr>
          <p:spPr>
            <a:xfrm>
              <a:off x="2663240" y="7054334"/>
              <a:ext cx="4393832" cy="394980"/>
            </a:xfrm>
            <a:prstGeom prst="rect">
              <a:avLst/>
            </a:prstGeom>
            <a:solidFill>
              <a:srgbClr val="C0EAB8"/>
            </a:solidFill>
            <a:ln>
              <a:solidFill>
                <a:schemeClr val="tx2">
                  <a:lumMod val="65000"/>
                  <a:lumOff val="35000"/>
                </a:schemeClr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Call the function with this name …</a:t>
              </a:r>
            </a:p>
          </p:txBody>
        </p:sp>
        <p:cxnSp>
          <p:nvCxnSpPr>
            <p:cNvPr id="11" name="Straight Arrow Connector 10"/>
            <p:cNvCxnSpPr>
              <a:stCxn id="7" idx="1"/>
            </p:cNvCxnSpPr>
            <p:nvPr/>
          </p:nvCxnSpPr>
          <p:spPr bwMode="auto">
            <a:xfrm flipH="1">
              <a:off x="2163762" y="7251824"/>
              <a:ext cx="499478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none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2163762" y="6705600"/>
              <a:ext cx="0" cy="5462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325562" y="6400800"/>
            <a:ext cx="5156265" cy="1825484"/>
            <a:chOff x="2163762" y="5808496"/>
            <a:chExt cx="5156265" cy="1825484"/>
          </a:xfrm>
        </p:grpSpPr>
        <p:sp>
          <p:nvSpPr>
            <p:cNvPr id="16" name="TextBox 15"/>
            <p:cNvSpPr txBox="1"/>
            <p:nvPr/>
          </p:nvSpPr>
          <p:spPr>
            <a:xfrm>
              <a:off x="2663239" y="6869668"/>
              <a:ext cx="4656788" cy="764312"/>
            </a:xfrm>
            <a:prstGeom prst="rect">
              <a:avLst/>
            </a:prstGeom>
            <a:solidFill>
              <a:srgbClr val="A8A8EA"/>
            </a:solidFill>
            <a:ln>
              <a:solidFill>
                <a:schemeClr val="tx2">
                  <a:lumMod val="65000"/>
                  <a:lumOff val="35000"/>
                </a:schemeClr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… that is associated with this object,</a:t>
              </a:r>
              <a:br>
                <a:rPr lang="en-US" sz="2400" dirty="0" smtClean="0">
                  <a:latin typeface="Calibri" pitchFamily="34" charset="0"/>
                </a:rPr>
              </a:br>
              <a:r>
                <a:rPr lang="en-US" sz="2400" dirty="0" smtClean="0">
                  <a:latin typeface="Calibri" pitchFamily="34" charset="0"/>
                </a:rPr>
                <a:t>list, class, or package</a:t>
              </a: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2163763" y="7251824"/>
              <a:ext cx="499476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none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2163762" y="5808496"/>
              <a:ext cx="0" cy="14433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0410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/>
              <a:t> is a class, then the </a:t>
            </a:r>
            <a:r>
              <a:rPr lang="en-US" i="1" dirty="0" smtClean="0"/>
              <a:t>constructor</a:t>
            </a:r>
            <a:r>
              <a:rPr lang="en-US" dirty="0" smtClean="0"/>
              <a:t> function for that class is also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pPr lvl="1"/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C(arg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…)</a:t>
            </a:r>
            <a:r>
              <a:rPr lang="en-US" dirty="0"/>
              <a:t> creates a </a:t>
            </a:r>
            <a:r>
              <a:rPr lang="en-US" dirty="0" smtClean="0"/>
              <a:t>new object of class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/>
              <a:t> and assigns it to 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</a:p>
          <a:p>
            <a:pPr lvl="1"/>
            <a:endParaRPr lang="en-US" dirty="0"/>
          </a:p>
          <a:p>
            <a:r>
              <a:rPr lang="en-US" dirty="0" smtClean="0"/>
              <a:t>All of the methods associated with class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/>
              <a:t> are now available for object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</a:p>
          <a:p>
            <a:pPr lvl="1"/>
            <a:r>
              <a:rPr lang="en-US" dirty="0" smtClean="0"/>
              <a:t>Examples</a:t>
            </a:r>
          </a:p>
          <a:p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SomeClass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/>
              <a:t>&lt;arguments&gt;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causes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to now refer to the </a:t>
            </a:r>
            <a:r>
              <a:rPr lang="en-US" i="1" dirty="0"/>
              <a:t>very same object</a:t>
            </a:r>
          </a:p>
          <a:p>
            <a:pPr lvl="1"/>
            <a:r>
              <a:rPr lang="en-US" i="1" dirty="0"/>
              <a:t>Not </a:t>
            </a:r>
            <a:r>
              <a:rPr lang="en-US" dirty="0"/>
              <a:t>to copies of each other, </a:t>
            </a:r>
            <a:r>
              <a:rPr lang="en-US" u="sng" dirty="0"/>
              <a:t>but</a:t>
            </a:r>
            <a:r>
              <a:rPr lang="en-US" dirty="0"/>
              <a:t> </a:t>
            </a:r>
            <a:r>
              <a:rPr lang="en-US" u="sng" dirty="0"/>
              <a:t>exactly</a:t>
            </a:r>
            <a:r>
              <a:rPr lang="en-US" dirty="0"/>
              <a:t> </a:t>
            </a:r>
            <a:r>
              <a:rPr lang="en-US" u="sng" dirty="0"/>
              <a:t>the</a:t>
            </a:r>
            <a:r>
              <a:rPr lang="en-US" dirty="0"/>
              <a:t> </a:t>
            </a:r>
            <a:r>
              <a:rPr lang="en-US" u="sng" dirty="0"/>
              <a:t>same</a:t>
            </a:r>
            <a:r>
              <a:rPr lang="en-US" dirty="0"/>
              <a:t> </a:t>
            </a:r>
            <a:r>
              <a:rPr lang="en-US" u="sng" dirty="0" smtClean="0"/>
              <a:t>object</a:t>
            </a:r>
          </a:p>
          <a:p>
            <a:pPr lvl="1"/>
            <a:endParaRPr lang="en-US" u="sng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9762" y="4778276"/>
            <a:ext cx="6400800" cy="2308324"/>
          </a:xfrm>
          <a:prstGeom prst="rect">
            <a:avLst/>
          </a:prstGeom>
          <a:solidFill>
            <a:srgbClr val="DBDBDB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i="1" dirty="0">
                <a:latin typeface="+mn-lt"/>
              </a:rPr>
              <a:t>Incidentally,</a:t>
            </a:r>
          </a:p>
          <a:p>
            <a:pPr marL="74295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same is true for lists.</a:t>
            </a:r>
          </a:p>
          <a:p>
            <a:pPr marL="74295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latin typeface="+mn-lt"/>
              </a:rPr>
              <a:t> is a list,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latin typeface="+mn-lt"/>
              </a:rPr>
              <a:t> causes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dirty="0">
                <a:latin typeface="+mn-lt"/>
              </a:rPr>
              <a:t> to refer to the </a:t>
            </a:r>
            <a:r>
              <a:rPr lang="en-US" sz="2400" i="1" dirty="0">
                <a:latin typeface="+mn-lt"/>
              </a:rPr>
              <a:t>same</a:t>
            </a:r>
            <a:r>
              <a:rPr lang="en-US" sz="2400" dirty="0">
                <a:latin typeface="+mn-lt"/>
              </a:rPr>
              <a:t> list, not a copy of the list</a:t>
            </a:r>
          </a:p>
          <a:p>
            <a:pPr marL="74295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Changes to one are reflected in the other!</a:t>
            </a:r>
          </a:p>
          <a:p>
            <a:endParaRPr lang="en-US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771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Objects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3</TotalTime>
  <Words>556</Words>
  <Application>Microsoft Office PowerPoint</Application>
  <PresentationFormat>Custom</PresentationFormat>
  <Paragraphs>139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PortraitTemplate</vt:lpstr>
      <vt:lpstr>Introduction to Objects</vt:lpstr>
      <vt:lpstr>Objects</vt:lpstr>
      <vt:lpstr>Objects (continued)</vt:lpstr>
      <vt:lpstr>Object Notation</vt:lpstr>
      <vt:lpstr>Object Notation  (continued)</vt:lpstr>
      <vt:lpstr>Object Notation  (continued)</vt:lpstr>
      <vt:lpstr>Creating Objects</vt:lpstr>
      <vt:lpstr>Assigning Objects</vt:lpstr>
      <vt:lpstr>Questions?</vt:lpstr>
      <vt:lpstr>Why introduce Objects so early in the course?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3, Introduction to Objects</dc:title>
  <dc:creator>Hugh C. Lauer</dc:creator>
  <dc:description>Redesign of slides created by Randal E. Bryant and David R. O'Hallaron</dc:description>
  <cp:lastModifiedBy>Hugh C. Lauer</cp:lastModifiedBy>
  <cp:revision>1</cp:revision>
  <cp:lastPrinted>1999-09-20T15:19:18Z</cp:lastPrinted>
  <dcterms:created xsi:type="dcterms:W3CDTF">2016-09-07T20:04:24Z</dcterms:created>
  <dcterms:modified xsi:type="dcterms:W3CDTF">2016-09-07T20:08:27Z</dcterms:modified>
</cp:coreProperties>
</file>