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616" r:id="rId2"/>
    <p:sldId id="617" r:id="rId3"/>
    <p:sldId id="618" r:id="rId4"/>
    <p:sldId id="619" r:id="rId5"/>
    <p:sldId id="620" r:id="rId6"/>
    <p:sldId id="621" r:id="rId7"/>
    <p:sldId id="622" r:id="rId8"/>
    <p:sldId id="623" r:id="rId9"/>
    <p:sldId id="624" r:id="rId10"/>
    <p:sldId id="625" r:id="rId11"/>
    <p:sldId id="626" r:id="rId12"/>
  </p:sldIdLst>
  <p:sldSz cx="7680325" cy="9601200"/>
  <p:notesSz cx="7302500" cy="9586913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00004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800009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200013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600017" algn="l" rtl="0" eaLnBrk="0" fontAlgn="base" hangingPunct="0">
      <a:spcBef>
        <a:spcPct val="0"/>
      </a:spcBef>
      <a:spcAft>
        <a:spcPct val="0"/>
      </a:spcAft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000021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400026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2800030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200034" algn="l" defTabSz="800009" rtl="0" eaLnBrk="1" latinLnBrk="0" hangingPunct="1">
      <a:defRPr sz="21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2C2"/>
    <a:srgbClr val="F1EF95"/>
    <a:srgbClr val="C0EAB8"/>
    <a:srgbClr val="F2F09C"/>
    <a:srgbClr val="F2F2F2"/>
    <a:srgbClr val="DBDBDB"/>
    <a:srgbClr val="F5F5BD"/>
    <a:srgbClr val="CFEFC9"/>
    <a:srgbClr val="D4D4F4"/>
    <a:srgbClr val="A8A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13" autoAdjust="0"/>
    <p:restoredTop sz="94626" autoAdjust="0"/>
  </p:normalViewPr>
  <p:slideViewPr>
    <p:cSldViewPr snapToObjects="1">
      <p:cViewPr varScale="1">
        <p:scale>
          <a:sx n="82" d="100"/>
          <a:sy n="82" d="100"/>
        </p:scale>
        <p:origin x="-1488" y="-78"/>
      </p:cViewPr>
      <p:guideLst>
        <p:guide orient="horz" pos="3091"/>
        <p:guide pos="24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80" d="100"/>
          <a:sy n="80" d="100"/>
        </p:scale>
        <p:origin x="-2772" y="-108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67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3925" y="685800"/>
            <a:ext cx="292735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20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00004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00009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0001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00017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000021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400026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800030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200034" algn="l" defTabSz="80000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F01151-53C9-4D64-8AAE-89A32F2B2A25}" type="slidenum">
              <a:rPr lang="en-US"/>
              <a:pPr/>
              <a:t>1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93925" y="685800"/>
            <a:ext cx="2927350" cy="3657600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784"/>
            <a:ext cx="5355167" cy="431411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31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91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37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95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19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40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28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06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39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9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25" y="2391218"/>
            <a:ext cx="6528276" cy="2058035"/>
          </a:xfrm>
        </p:spPr>
        <p:txBody>
          <a:bodyPr/>
          <a:lstStyle>
            <a:lvl1pPr defTabSz="400004"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25" y="5440680"/>
            <a:ext cx="6448560" cy="2453640"/>
          </a:xfrm>
        </p:spPr>
        <p:txBody>
          <a:bodyPr/>
          <a:lstStyle>
            <a:lvl1pPr marL="0" indent="0" algn="l">
              <a:buNone/>
              <a:defRPr sz="1700" b="0">
                <a:latin typeface="Calibri" pitchFamily="34" charset="0"/>
              </a:defRPr>
            </a:lvl1pPr>
            <a:lvl2pPr marL="400004" indent="0" algn="ctr">
              <a:buNone/>
              <a:defRPr/>
            </a:lvl2pPr>
            <a:lvl3pPr marL="800009" indent="0" algn="ctr">
              <a:buNone/>
              <a:defRPr/>
            </a:lvl3pPr>
            <a:lvl4pPr marL="1200013" indent="0" algn="ctr">
              <a:buNone/>
              <a:defRPr/>
            </a:lvl4pPr>
            <a:lvl5pPr marL="1600017" indent="0" algn="ctr">
              <a:buNone/>
              <a:defRPr/>
            </a:lvl5pPr>
            <a:lvl6pPr marL="2000021" indent="0" algn="ctr">
              <a:buNone/>
              <a:defRPr/>
            </a:lvl6pPr>
            <a:lvl7pPr marL="2400026" indent="0" algn="ctr">
              <a:buNone/>
              <a:defRPr/>
            </a:lvl7pPr>
            <a:lvl8pPr marL="2800030" indent="0" algn="ctr">
              <a:buNone/>
              <a:defRPr/>
            </a:lvl8pPr>
            <a:lvl9pPr marL="320003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398" y="6720841"/>
            <a:ext cx="4608195" cy="793433"/>
          </a:xfrm>
        </p:spPr>
        <p:txBody>
          <a:bodyPr anchor="b"/>
          <a:lstStyle>
            <a:lvl1pPr algn="l">
              <a:defRPr sz="17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5398" y="857885"/>
            <a:ext cx="4608195" cy="5760720"/>
          </a:xfrm>
        </p:spPr>
        <p:txBody>
          <a:bodyPr/>
          <a:lstStyle>
            <a:lvl1pPr marL="0" indent="0">
              <a:buNone/>
              <a:defRPr sz="2800">
                <a:latin typeface="Calibri" pitchFamily="34" charset="0"/>
              </a:defRPr>
            </a:lvl1pPr>
            <a:lvl2pPr marL="400004" indent="0">
              <a:buNone/>
              <a:defRPr sz="2400"/>
            </a:lvl2pPr>
            <a:lvl3pPr marL="800009" indent="0">
              <a:buNone/>
              <a:defRPr sz="2100"/>
            </a:lvl3pPr>
            <a:lvl4pPr marL="1200013" indent="0">
              <a:buNone/>
              <a:defRPr sz="1700"/>
            </a:lvl4pPr>
            <a:lvl5pPr marL="1600017" indent="0">
              <a:buNone/>
              <a:defRPr sz="1700"/>
            </a:lvl5pPr>
            <a:lvl6pPr marL="2000021" indent="0">
              <a:buNone/>
              <a:defRPr sz="1700"/>
            </a:lvl6pPr>
            <a:lvl7pPr marL="2400026" indent="0">
              <a:buNone/>
              <a:defRPr sz="1700"/>
            </a:lvl7pPr>
            <a:lvl8pPr marL="2800030" indent="0">
              <a:buNone/>
              <a:defRPr sz="1700"/>
            </a:lvl8pPr>
            <a:lvl9pPr marL="3200034" indent="0">
              <a:buNone/>
              <a:defRPr sz="17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5398" y="7514274"/>
            <a:ext cx="4608195" cy="1126807"/>
          </a:xfrm>
        </p:spPr>
        <p:txBody>
          <a:bodyPr/>
          <a:lstStyle>
            <a:lvl1pPr marL="0" indent="0">
              <a:buNone/>
              <a:defRPr sz="1200">
                <a:latin typeface="Calibri" pitchFamily="34" charset="0"/>
              </a:defRPr>
            </a:lvl1pPr>
            <a:lvl2pPr marL="400004" indent="0">
              <a:buNone/>
              <a:defRPr sz="1000"/>
            </a:lvl2pPr>
            <a:lvl3pPr marL="800009" indent="0">
              <a:buNone/>
              <a:defRPr sz="900"/>
            </a:lvl3pPr>
            <a:lvl4pPr marL="1200013" indent="0">
              <a:buNone/>
              <a:defRPr sz="800"/>
            </a:lvl4pPr>
            <a:lvl5pPr marL="1600017" indent="0">
              <a:buNone/>
              <a:defRPr sz="800"/>
            </a:lvl5pPr>
            <a:lvl6pPr marL="2000021" indent="0">
              <a:buNone/>
              <a:defRPr sz="800"/>
            </a:lvl6pPr>
            <a:lvl7pPr marL="2400026" indent="0">
              <a:buNone/>
              <a:defRPr sz="800"/>
            </a:lvl7pPr>
            <a:lvl8pPr marL="2800030" indent="0">
              <a:buNone/>
              <a:defRPr sz="800"/>
            </a:lvl8pPr>
            <a:lvl9pPr marL="3200034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 defTabSz="400004">
              <a:defRPr>
                <a:latin typeface="Calibri" pitchFamily="34" charset="0"/>
              </a:defRPr>
            </a:lvl4pPr>
            <a:lvl5pPr defTabSz="400004"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44248" y="320041"/>
            <a:ext cx="1836077" cy="854773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47" y="320041"/>
            <a:ext cx="5382895" cy="854773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348" y="320040"/>
            <a:ext cx="7346977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024" y="1906905"/>
            <a:ext cx="3252138" cy="696087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916166" y="1906906"/>
            <a:ext cx="3252137" cy="337375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916166" y="5494021"/>
            <a:ext cx="3252137" cy="337375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1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348" y="320040"/>
            <a:ext cx="7346977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6024" y="1906905"/>
            <a:ext cx="3252138" cy="696087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6166" y="1906905"/>
            <a:ext cx="3252137" cy="696087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71" y="609949"/>
            <a:ext cx="6376831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024" y="1906905"/>
            <a:ext cx="3252138" cy="6960870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100">
                <a:latin typeface="Calibri" pitchFamily="34" charset="0"/>
              </a:defRPr>
            </a:lvl2pPr>
            <a:lvl3pPr>
              <a:defRPr sz="17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16166" y="1906905"/>
            <a:ext cx="3252137" cy="6960870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100">
                <a:latin typeface="Calibri" pitchFamily="34" charset="0"/>
              </a:defRPr>
            </a:lvl2pPr>
            <a:lvl3pPr>
              <a:defRPr sz="17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6" y="384493"/>
            <a:ext cx="6912293" cy="16002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17" y="2149159"/>
            <a:ext cx="3393477" cy="895667"/>
          </a:xfrm>
        </p:spPr>
        <p:txBody>
          <a:bodyPr anchor="b"/>
          <a:lstStyle>
            <a:lvl1pPr marL="0" indent="0">
              <a:buNone/>
              <a:defRPr sz="2100" b="1">
                <a:latin typeface="Calibri" pitchFamily="34" charset="0"/>
              </a:defRPr>
            </a:lvl1pPr>
            <a:lvl2pPr marL="400004" indent="0">
              <a:buNone/>
              <a:defRPr sz="1700" b="1"/>
            </a:lvl2pPr>
            <a:lvl3pPr marL="800009" indent="0">
              <a:buNone/>
              <a:defRPr sz="1600" b="1"/>
            </a:lvl3pPr>
            <a:lvl4pPr marL="1200013" indent="0">
              <a:buNone/>
              <a:defRPr sz="1400" b="1"/>
            </a:lvl4pPr>
            <a:lvl5pPr marL="1600017" indent="0">
              <a:buNone/>
              <a:defRPr sz="1400" b="1"/>
            </a:lvl5pPr>
            <a:lvl6pPr marL="2000021" indent="0">
              <a:buNone/>
              <a:defRPr sz="1400" b="1"/>
            </a:lvl6pPr>
            <a:lvl7pPr marL="2400026" indent="0">
              <a:buNone/>
              <a:defRPr sz="1400" b="1"/>
            </a:lvl7pPr>
            <a:lvl8pPr marL="2800030" indent="0">
              <a:buNone/>
              <a:defRPr sz="1400" b="1"/>
            </a:lvl8pPr>
            <a:lvl9pPr marL="3200034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17" y="3044826"/>
            <a:ext cx="3393477" cy="5531803"/>
          </a:xfrm>
        </p:spPr>
        <p:txBody>
          <a:bodyPr/>
          <a:lstStyle>
            <a:lvl1pPr>
              <a:defRPr sz="2100">
                <a:latin typeface="Calibri" pitchFamily="34" charset="0"/>
              </a:defRPr>
            </a:lvl1pPr>
            <a:lvl2pPr>
              <a:defRPr sz="1700">
                <a:latin typeface="Calibri" pitchFamily="34" charset="0"/>
              </a:defRPr>
            </a:lvl2pPr>
            <a:lvl3pPr>
              <a:defRPr sz="1600">
                <a:latin typeface="Calibri" pitchFamily="34" charset="0"/>
              </a:defRPr>
            </a:lvl3pPr>
            <a:lvl4pPr>
              <a:defRPr sz="1400">
                <a:latin typeface="Calibri" pitchFamily="34" charset="0"/>
              </a:defRPr>
            </a:lvl4pPr>
            <a:lvl5pPr>
              <a:defRPr sz="1400">
                <a:latin typeface="Calibri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01499" y="2149159"/>
            <a:ext cx="3394811" cy="895667"/>
          </a:xfrm>
        </p:spPr>
        <p:txBody>
          <a:bodyPr anchor="b"/>
          <a:lstStyle>
            <a:lvl1pPr marL="0" indent="0">
              <a:buNone/>
              <a:defRPr sz="2100" b="1">
                <a:latin typeface="Calibri" pitchFamily="34" charset="0"/>
              </a:defRPr>
            </a:lvl1pPr>
            <a:lvl2pPr marL="400004" indent="0">
              <a:buNone/>
              <a:defRPr sz="1700" b="1"/>
            </a:lvl2pPr>
            <a:lvl3pPr marL="800009" indent="0">
              <a:buNone/>
              <a:defRPr sz="1600" b="1"/>
            </a:lvl3pPr>
            <a:lvl4pPr marL="1200013" indent="0">
              <a:buNone/>
              <a:defRPr sz="1400" b="1"/>
            </a:lvl4pPr>
            <a:lvl5pPr marL="1600017" indent="0">
              <a:buNone/>
              <a:defRPr sz="1400" b="1"/>
            </a:lvl5pPr>
            <a:lvl6pPr marL="2000021" indent="0">
              <a:buNone/>
              <a:defRPr sz="1400" b="1"/>
            </a:lvl6pPr>
            <a:lvl7pPr marL="2400026" indent="0">
              <a:buNone/>
              <a:defRPr sz="1400" b="1"/>
            </a:lvl7pPr>
            <a:lvl8pPr marL="2800030" indent="0">
              <a:buNone/>
              <a:defRPr sz="1400" b="1"/>
            </a:lvl8pPr>
            <a:lvl9pPr marL="3200034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01499" y="3044826"/>
            <a:ext cx="3394811" cy="5531803"/>
          </a:xfrm>
        </p:spPr>
        <p:txBody>
          <a:bodyPr/>
          <a:lstStyle>
            <a:lvl1pPr>
              <a:defRPr sz="2100">
                <a:latin typeface="Calibri" pitchFamily="34" charset="0"/>
              </a:defRPr>
            </a:lvl1pPr>
            <a:lvl2pPr>
              <a:defRPr sz="1700">
                <a:latin typeface="Calibri" pitchFamily="34" charset="0"/>
              </a:defRPr>
            </a:lvl2pPr>
            <a:lvl3pPr>
              <a:defRPr sz="1600">
                <a:latin typeface="Calibri" pitchFamily="34" charset="0"/>
              </a:defRPr>
            </a:lvl3pPr>
            <a:lvl4pPr>
              <a:defRPr sz="1400">
                <a:latin typeface="Calibri" pitchFamily="34" charset="0"/>
              </a:defRPr>
            </a:lvl4pPr>
            <a:lvl5pPr>
              <a:defRPr sz="1400">
                <a:latin typeface="Calibri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11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96" y="623098"/>
            <a:ext cx="6376270" cy="10668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for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84017" y="1817828"/>
            <a:ext cx="3716387" cy="992836"/>
          </a:xfrm>
          <a:solidFill>
            <a:srgbClr val="F2F09C"/>
          </a:solidFill>
          <a:ln>
            <a:solidFill>
              <a:schemeClr val="tx1"/>
            </a:solidFill>
          </a:ln>
        </p:spPr>
        <p:txBody>
          <a:bodyPr wrap="none" lIns="22222" tIns="22222" rIns="22222" bIns="22222">
            <a:spAutoFit/>
          </a:bodyPr>
          <a:lstStyle>
            <a:lvl1pPr marL="0" indent="0">
              <a:buFontTx/>
              <a:buNone/>
              <a:defRPr sz="1400" baseline="0">
                <a:solidFill>
                  <a:schemeClr val="tx1"/>
                </a:solidFill>
                <a:latin typeface="Courier New" pitchFamily="49" charset="0"/>
              </a:defRPr>
            </a:lvl1pPr>
          </a:lstStyle>
          <a:p>
            <a:pPr lvl="0"/>
            <a:r>
              <a:rPr lang="en-US" dirty="0" smtClean="0"/>
              <a:t>/*Click to edit Master text styles</a:t>
            </a:r>
            <a:br>
              <a:rPr lang="en-US" dirty="0" smtClean="0"/>
            </a:br>
            <a:r>
              <a:rPr lang="en-US" dirty="0" smtClean="0"/>
              <a:t>	comments are in red */</a:t>
            </a:r>
          </a:p>
          <a:p>
            <a:pPr lvl="0"/>
            <a:r>
              <a:rPr lang="en-US" dirty="0" smtClean="0"/>
              <a:t>Code is in black</a:t>
            </a:r>
          </a:p>
          <a:p>
            <a:pPr lvl="0"/>
            <a:r>
              <a:rPr lang="en-US" dirty="0" smtClean="0"/>
              <a:t>/*Resizes to fit code*/</a:t>
            </a:r>
          </a:p>
        </p:txBody>
      </p:sp>
    </p:spTree>
    <p:extLst>
      <p:ext uri="{BB962C8B-B14F-4D97-AF65-F5344CB8AC3E}">
        <p14:creationId xmlns:p14="http://schemas.microsoft.com/office/powerpoint/2010/main" val="131149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-by-sid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Code and alternative code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84017" y="2560320"/>
            <a:ext cx="3264138" cy="4006901"/>
          </a:xfrm>
          <a:solidFill>
            <a:srgbClr val="F2F09C"/>
          </a:solidFill>
          <a:ln>
            <a:solidFill>
              <a:schemeClr val="tx1"/>
            </a:solidFill>
          </a:ln>
        </p:spPr>
        <p:txBody>
          <a:bodyPr lIns="22222" tIns="11111" rIns="22222" bIns="11111">
            <a:normAutofit/>
          </a:bodyPr>
          <a:lstStyle>
            <a:lvl1pPr marL="0" indent="0">
              <a:buFontTx/>
              <a:buNone/>
              <a:defRPr sz="1600" baseline="0">
                <a:latin typeface="Courier New" pitchFamily="49" charset="0"/>
              </a:defRPr>
            </a:lvl1pPr>
          </a:lstStyle>
          <a:p>
            <a:pPr lvl="0"/>
            <a:r>
              <a:rPr lang="en-US" dirty="0" smtClean="0"/>
              <a:t>/* Code in black, comments in red */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84017" y="2133600"/>
            <a:ext cx="1920081" cy="426720"/>
          </a:xfrm>
        </p:spPr>
        <p:txBody>
          <a:bodyPr wrap="none" lIns="0" tIns="0" rIns="0" bIns="0">
            <a:noAutofit/>
          </a:bodyPr>
          <a:lstStyle>
            <a:lvl1pPr marL="0" indent="0">
              <a:buFontTx/>
              <a:buNone/>
              <a:defRPr sz="2100" baseline="0"/>
            </a:lvl1pPr>
          </a:lstStyle>
          <a:p>
            <a:pPr lvl="0"/>
            <a:r>
              <a:rPr lang="en-US" dirty="0" smtClean="0"/>
              <a:t>Title – sample 1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032170" y="2583595"/>
            <a:ext cx="3264138" cy="4006901"/>
          </a:xfrm>
          <a:solidFill>
            <a:srgbClr val="C0EAB8"/>
          </a:solidFill>
          <a:ln>
            <a:solidFill>
              <a:schemeClr val="tx1"/>
            </a:solidFill>
          </a:ln>
        </p:spPr>
        <p:txBody>
          <a:bodyPr lIns="22222" tIns="11111" rIns="22222" bIns="11111">
            <a:normAutofit/>
          </a:bodyPr>
          <a:lstStyle>
            <a:lvl1pPr marL="0" indent="0">
              <a:buFontTx/>
              <a:buNone/>
              <a:defRPr sz="1600" baseline="0">
                <a:latin typeface="Courier New" pitchFamily="49" charset="0"/>
              </a:defRPr>
            </a:lvl1pPr>
          </a:lstStyle>
          <a:p>
            <a:pPr lvl="0"/>
            <a:r>
              <a:rPr lang="en-US" dirty="0" smtClean="0"/>
              <a:t>/* Code in black, comments in red */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2171" y="2156875"/>
            <a:ext cx="1920081" cy="426720"/>
          </a:xfrm>
        </p:spPr>
        <p:txBody>
          <a:bodyPr wrap="none" lIns="0" tIns="0" rIns="0" bIns="0">
            <a:noAutofit/>
          </a:bodyPr>
          <a:lstStyle>
            <a:lvl1pPr marL="0" indent="0">
              <a:buFontTx/>
              <a:buNone/>
              <a:defRPr sz="2100" baseline="0"/>
            </a:lvl1pPr>
          </a:lstStyle>
          <a:p>
            <a:pPr lvl="0"/>
            <a:r>
              <a:rPr lang="en-US" dirty="0" smtClean="0"/>
              <a:t>Title – sample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7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7" y="382270"/>
            <a:ext cx="2526774" cy="1626870"/>
          </a:xfrm>
        </p:spPr>
        <p:txBody>
          <a:bodyPr anchor="b"/>
          <a:lstStyle>
            <a:lvl1pPr algn="l">
              <a:defRPr sz="17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794" y="382272"/>
            <a:ext cx="4293515" cy="8194358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100">
                <a:latin typeface="Calibri" pitchFamily="34" charset="0"/>
              </a:defRPr>
            </a:lvl3pPr>
            <a:lvl4pPr>
              <a:defRPr sz="1700">
                <a:latin typeface="Calibri" pitchFamily="34" charset="0"/>
              </a:defRPr>
            </a:lvl4pPr>
            <a:lvl5pPr>
              <a:defRPr sz="1700">
                <a:latin typeface="Calibri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17" y="2009142"/>
            <a:ext cx="2526774" cy="6567488"/>
          </a:xfrm>
        </p:spPr>
        <p:txBody>
          <a:bodyPr/>
          <a:lstStyle>
            <a:lvl1pPr marL="0" indent="0">
              <a:buNone/>
              <a:defRPr sz="1200">
                <a:latin typeface="Calibri" pitchFamily="34" charset="0"/>
              </a:defRPr>
            </a:lvl1pPr>
            <a:lvl2pPr marL="400004" indent="0">
              <a:buNone/>
              <a:defRPr sz="1000"/>
            </a:lvl2pPr>
            <a:lvl3pPr marL="800009" indent="0">
              <a:buNone/>
              <a:defRPr sz="900"/>
            </a:lvl3pPr>
            <a:lvl4pPr marL="1200013" indent="0">
              <a:buNone/>
              <a:defRPr sz="800"/>
            </a:lvl4pPr>
            <a:lvl5pPr marL="1600017" indent="0">
              <a:buNone/>
              <a:defRPr sz="800"/>
            </a:lvl5pPr>
            <a:lvl6pPr marL="2000021" indent="0">
              <a:buNone/>
              <a:defRPr sz="800"/>
            </a:lvl6pPr>
            <a:lvl7pPr marL="2400026" indent="0">
              <a:buNone/>
              <a:defRPr sz="800"/>
            </a:lvl7pPr>
            <a:lvl8pPr marL="2800030" indent="0">
              <a:buNone/>
              <a:defRPr sz="800"/>
            </a:lvl8pPr>
            <a:lvl9pPr marL="3200034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4210" y="519655"/>
            <a:ext cx="637627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001" tIns="40000" rIns="80001" bIns="40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48" y="1906905"/>
            <a:ext cx="6632280" cy="6960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001" tIns="40000" rIns="80001" bIns="40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33615" y="-37782"/>
            <a:ext cx="1100046" cy="23467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80001" tIns="40000" rIns="80001" bIns="40000"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1167" y="9339143"/>
            <a:ext cx="63799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3334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900" b="1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" y="51255"/>
            <a:ext cx="7680325" cy="188514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33334" bIns="0" rtlCol="0" anchor="ctr" anchorCtr="0">
            <a:spAutoFit/>
          </a:bodyPr>
          <a:lstStyle/>
          <a:p>
            <a:pPr algn="r"/>
            <a:r>
              <a:rPr lang="en-US" sz="1200" dirty="0" smtClean="0">
                <a:solidFill>
                  <a:srgbClr val="FFFFCC"/>
                </a:solidFill>
                <a:latin typeface="Garamond" pitchFamily="18" charset="0"/>
              </a:rPr>
              <a:t>Worcester Polytechnic</a:t>
            </a:r>
            <a:r>
              <a:rPr lang="en-US" sz="1200" baseline="0" dirty="0" smtClean="0">
                <a:solidFill>
                  <a:srgbClr val="FFFFCC"/>
                </a:solidFill>
                <a:latin typeface="Garamond" pitchFamily="18" charset="0"/>
              </a:rPr>
              <a:t> Institute</a:t>
            </a:r>
            <a:endParaRPr lang="en-US" sz="1200" dirty="0" smtClean="0">
              <a:solidFill>
                <a:srgbClr val="FFFFCC"/>
              </a:solidFill>
              <a:latin typeface="Garamond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64002" y="9300671"/>
            <a:ext cx="1053173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468977" y="9300671"/>
            <a:ext cx="137858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lang="en-US" sz="90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fld id="{131E17E1-C38B-4D4F-A355-9CFB350B9A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8" r:id="rId3"/>
    <p:sldLayoutId id="2147483657" r:id="rId4"/>
    <p:sldLayoutId id="2147483656" r:id="rId5"/>
    <p:sldLayoutId id="2147483655" r:id="rId6"/>
    <p:sldLayoutId id="2147483662" r:id="rId7"/>
    <p:sldLayoutId id="2147483663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iming>
    <p:tnLst>
      <p:par>
        <p:cTn id="1" dur="indefinite" restart="never" nodeType="tmRoot"/>
      </p:par>
    </p:tnLst>
  </p:timing>
  <p:hf hdr="0"/>
  <p:txStyles>
    <p:titleStyle>
      <a:lvl1pPr marL="104168" indent="-104168" algn="l" defTabSz="400004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2pPr>
      <a:lvl3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3pPr>
      <a:lvl4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4pPr>
      <a:lvl5pPr marL="104168" indent="-104168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5pPr>
      <a:lvl6pPr marL="504172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6pPr>
      <a:lvl7pPr marL="904177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7pPr>
      <a:lvl8pPr marL="1304181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8pPr>
      <a:lvl9pPr marL="1704185" algn="l" rtl="0" eaLnBrk="1" fontAlgn="base" hangingPunct="1"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 Narrow" pitchFamily="34" charset="0"/>
        </a:defRPr>
      </a:lvl9pPr>
    </p:titleStyle>
    <p:bodyStyle>
      <a:lvl1pPr marL="300003" indent="-300003" algn="l" defTabSz="400004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50007" indent="-250003" algn="l" defTabSz="400004" rtl="0" eaLnBrk="1" fontAlgn="base" hangingPunct="1">
        <a:spcBef>
          <a:spcPts val="437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100">
          <a:solidFill>
            <a:schemeClr val="tx1"/>
          </a:solidFill>
          <a:latin typeface="Calibri" pitchFamily="34" charset="0"/>
        </a:defRPr>
      </a:lvl2pPr>
      <a:lvl3pPr marL="1000011" indent="-200002" algn="l" defTabSz="400004" rtl="0" eaLnBrk="1" fontAlgn="base" hangingPunct="1">
        <a:spcBef>
          <a:spcPts val="394"/>
        </a:spcBef>
        <a:spcAft>
          <a:spcPct val="0"/>
        </a:spcAft>
        <a:buSzPct val="80000"/>
        <a:buFont typeface="Wingdings" pitchFamily="2" charset="2"/>
        <a:buChar char="§"/>
        <a:defRPr sz="1700">
          <a:solidFill>
            <a:schemeClr val="tx1"/>
          </a:solidFill>
          <a:latin typeface="Calibri" pitchFamily="34" charset="0"/>
        </a:defRPr>
      </a:lvl3pPr>
      <a:lvl4pPr marL="1400015" indent="-200002" algn="l" defTabSz="400004" rtl="0" eaLnBrk="1" fontAlgn="base" hangingPunct="1">
        <a:spcBef>
          <a:spcPts val="350"/>
        </a:spcBef>
        <a:spcAft>
          <a:spcPct val="0"/>
        </a:spcAft>
        <a:buChar char="–"/>
        <a:defRPr sz="1700">
          <a:solidFill>
            <a:schemeClr val="tx1"/>
          </a:solidFill>
          <a:latin typeface="Calibri" pitchFamily="34" charset="0"/>
        </a:defRPr>
      </a:lvl4pPr>
      <a:lvl5pPr marL="1800019" indent="-200002" algn="l" defTabSz="400004" rtl="0" eaLnBrk="1" fontAlgn="base" hangingPunct="1">
        <a:spcBef>
          <a:spcPts val="306"/>
        </a:spcBef>
        <a:spcAft>
          <a:spcPct val="0"/>
        </a:spcAft>
        <a:buChar char="»"/>
        <a:defRPr sz="1600">
          <a:solidFill>
            <a:schemeClr val="tx1"/>
          </a:solidFill>
          <a:latin typeface="Calibri" pitchFamily="34" charset="0"/>
        </a:defRPr>
      </a:lvl5pPr>
      <a:lvl6pPr marL="2200024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6pPr>
      <a:lvl7pPr marL="2600028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7pPr>
      <a:lvl8pPr marL="3000032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8pPr>
      <a:lvl9pPr marL="3400036" indent="-200002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004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0009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13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017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0021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026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0030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0034" algn="l" defTabSz="8000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6025" y="2391218"/>
            <a:ext cx="6848290" cy="2058035"/>
          </a:xfrm>
        </p:spPr>
        <p:txBody>
          <a:bodyPr/>
          <a:lstStyle/>
          <a:p>
            <a:pPr marL="0" indent="0"/>
            <a:r>
              <a:rPr lang="en-US" b="0" dirty="0" smtClean="0"/>
              <a:t>Decision Structures and Indefinite Loops</a:t>
            </a:r>
            <a:endParaRPr lang="en-US" b="0" dirty="0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spcAft>
                <a:spcPts val="1050"/>
              </a:spcAft>
            </a:pPr>
            <a:r>
              <a:rPr lang="en-US" sz="2100" dirty="0"/>
              <a:t>Professor Hugh C. Lauer</a:t>
            </a:r>
            <a:br>
              <a:rPr lang="en-US" sz="2100" dirty="0"/>
            </a:br>
            <a:r>
              <a:rPr lang="en-US" sz="2100" dirty="0"/>
              <a:t>CS-1004 — Introduction to Programming for Non-Majors</a:t>
            </a:r>
          </a:p>
          <a:p>
            <a:r>
              <a:rPr lang="en-US" sz="1000" dirty="0"/>
              <a:t>(Slides include materials from </a:t>
            </a:r>
            <a:r>
              <a:rPr lang="en-US" sz="1000" i="1" dirty="0"/>
              <a:t>Python Programming: An Introduction to Computer Science</a:t>
            </a:r>
            <a:r>
              <a:rPr lang="en-US" sz="1000" dirty="0"/>
              <a:t>, 2</a:t>
            </a:r>
            <a:r>
              <a:rPr lang="en-US" sz="1000" baseline="30000" dirty="0"/>
              <a:t>nd</a:t>
            </a:r>
            <a:r>
              <a:rPr lang="en-US" sz="1000" dirty="0"/>
              <a:t> edition, by John </a:t>
            </a:r>
            <a:r>
              <a:rPr lang="en-US" sz="1000" dirty="0" err="1"/>
              <a:t>Zelle</a:t>
            </a:r>
            <a:r>
              <a:rPr lang="en-US" sz="1000" dirty="0"/>
              <a:t> and copyright notes by Prof. George Heineman of Worcester Polytechnic Institute)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2854318" y="9339143"/>
            <a:ext cx="1971691" cy="138499"/>
          </a:xfrm>
        </p:spPr>
        <p:txBody>
          <a:bodyPr/>
          <a:lstStyle/>
          <a:p>
            <a:r>
              <a:rPr lang="en-US" dirty="0"/>
              <a:t>Decision Structures and Indefinite Loops</a:t>
            </a:r>
            <a:endParaRPr lang="en-US" dirty="0">
              <a:latin typeface="+mn-lt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4002" y="9300671"/>
            <a:ext cx="1051570" cy="138499"/>
          </a:xfrm>
        </p:spPr>
        <p:txBody>
          <a:bodyPr/>
          <a:lstStyle/>
          <a:p>
            <a:r>
              <a:rPr lang="en-US" smtClean="0">
                <a:latin typeface="+mn-lt"/>
              </a:rPr>
              <a:t>CS-1004, A-Term 2016</a:t>
            </a:r>
            <a:endParaRPr lang="en-US" dirty="0">
              <a:latin typeface="+mn-lt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49127" y="9300671"/>
            <a:ext cx="57708" cy="138499"/>
          </a:xfrm>
        </p:spPr>
        <p:txBody>
          <a:bodyPr/>
          <a:lstStyle/>
          <a:p>
            <a:fld id="{CEF07275-A34F-4845-9371-CAAC7967A479}" type="slidenum">
              <a:rPr lang="en-US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510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and continue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Get out of a loop immediately!</a:t>
            </a:r>
          </a:p>
          <a:p>
            <a:pPr lvl="1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</a:p>
          <a:p>
            <a:pPr marL="400004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Example (§8.5.2):–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True:</a:t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number 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(input("Enter positive number"))</a:t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if number &gt; 0: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break 		#exit loop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else: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print("Number not positive")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Abandon current iteration and start next</a:t>
            </a:r>
          </a:p>
          <a:p>
            <a:pPr lvl="1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Example:–</a:t>
            </a:r>
          </a:p>
          <a:p>
            <a:pPr marL="5000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x in list: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notInteresting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pPr marL="500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continue		# Go back to top of loop &amp; new x</a:t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y 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someComputation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	</a:t>
            </a:r>
          </a:p>
          <a:p>
            <a:pPr marL="5000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if boring(y):</a:t>
            </a:r>
          </a:p>
          <a:p>
            <a:pPr marL="5000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continue		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Go back to top of loop &amp; new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&lt;more computations on x &amp; y&gt;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24393" y="5791200"/>
            <a:ext cx="2284023" cy="461665"/>
          </a:xfrm>
          <a:prstGeom prst="rect">
            <a:avLst/>
          </a:prstGeom>
          <a:solidFill>
            <a:srgbClr val="F0C2C2"/>
          </a:solidFill>
          <a:ln>
            <a:solidFill>
              <a:srgbClr val="D14343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Not in textbook!</a:t>
            </a:r>
          </a:p>
        </p:txBody>
      </p:sp>
    </p:spTree>
    <p:extLst>
      <p:ext uri="{BB962C8B-B14F-4D97-AF65-F5344CB8AC3E}">
        <p14:creationId xmlns:p14="http://schemas.microsoft.com/office/powerpoint/2010/main" val="197616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0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7:– Decision Structures — esp. §7.1–7.3</a:t>
            </a:r>
          </a:p>
          <a:p>
            <a:pPr lvl="1"/>
            <a:r>
              <a:rPr lang="en-US" dirty="0" smtClean="0"/>
              <a:t>We have already bumped into “if” statements</a:t>
            </a:r>
          </a:p>
          <a:p>
            <a:pPr lvl="1"/>
            <a:r>
              <a:rPr lang="en-US" dirty="0" smtClean="0"/>
              <a:t>You should also know about comparisons, etc.</a:t>
            </a:r>
          </a:p>
          <a:p>
            <a:pPr lvl="1"/>
            <a:r>
              <a:rPr lang="en-US" dirty="0" smtClean="0"/>
              <a:t>Exception Handling:– You will probably encounter it in real life, but we won’t spend time on it this term</a:t>
            </a:r>
          </a:p>
          <a:p>
            <a:pPr lvl="1"/>
            <a:endParaRPr lang="en-US" dirty="0"/>
          </a:p>
          <a:p>
            <a:r>
              <a:rPr lang="en-US" dirty="0" smtClean="0"/>
              <a:t>Chapter 8:– Loops and Booleans — esp</a:t>
            </a:r>
            <a:r>
              <a:rPr lang="en-US" dirty="0"/>
              <a:t>. </a:t>
            </a:r>
            <a:r>
              <a:rPr lang="en-US" dirty="0" smtClean="0"/>
              <a:t>§8.1–8.3 and §8.5</a:t>
            </a:r>
          </a:p>
          <a:p>
            <a:pPr lvl="1"/>
            <a:r>
              <a:rPr lang="en-US" dirty="0" smtClean="0"/>
              <a:t>While loops</a:t>
            </a:r>
          </a:p>
          <a:p>
            <a:pPr lvl="1"/>
            <a:r>
              <a:rPr lang="en-US" dirty="0" smtClean="0"/>
              <a:t>Stopping conditions for loops</a:t>
            </a:r>
          </a:p>
          <a:p>
            <a:pPr lvl="1"/>
            <a:r>
              <a:rPr lang="en-US" dirty="0" smtClean="0"/>
              <a:t>File loops (§8.4) — not needed for HW4</a:t>
            </a:r>
          </a:p>
          <a:p>
            <a:pPr lvl="1"/>
            <a:endParaRPr lang="en-US" dirty="0"/>
          </a:p>
          <a:p>
            <a:r>
              <a:rPr lang="en-US" dirty="0" smtClean="0"/>
              <a:t>Both chapters needed for HW #4</a:t>
            </a:r>
          </a:p>
          <a:p>
            <a:pPr lvl="1"/>
            <a:endParaRPr lang="en-US" dirty="0"/>
          </a:p>
          <a:p>
            <a:r>
              <a:rPr lang="en-US" dirty="0" smtClean="0"/>
              <a:t>Also, §9.1, 9.2 — simulations!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4373562" y="609949"/>
            <a:ext cx="2819400" cy="1752251"/>
            <a:chOff x="4373562" y="609949"/>
            <a:chExt cx="2819400" cy="1752251"/>
          </a:xfrm>
        </p:grpSpPr>
        <p:grpSp>
          <p:nvGrpSpPr>
            <p:cNvPr id="9" name="Group 8"/>
            <p:cNvGrpSpPr/>
            <p:nvPr/>
          </p:nvGrpSpPr>
          <p:grpSpPr>
            <a:xfrm>
              <a:off x="4373562" y="609949"/>
              <a:ext cx="2819400" cy="837851"/>
              <a:chOff x="4373562" y="609949"/>
              <a:chExt cx="2819400" cy="837851"/>
            </a:xfrm>
          </p:grpSpPr>
          <p:sp>
            <p:nvSpPr>
              <p:cNvPr id="7" name="Rounded Rectangle 6"/>
              <p:cNvSpPr/>
              <p:nvPr/>
            </p:nvSpPr>
            <p:spPr bwMode="auto">
              <a:xfrm>
                <a:off x="4373562" y="609949"/>
                <a:ext cx="2819400" cy="837851"/>
              </a:xfrm>
              <a:prstGeom prst="roundRect">
                <a:avLst/>
              </a:prstGeom>
              <a:solidFill>
                <a:srgbClr val="F0C2C2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sp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597264" y="874986"/>
                <a:ext cx="23719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1">
                <a:spAutoFit/>
              </a:bodyPr>
              <a:lstStyle/>
              <a:p>
                <a:r>
                  <a:rPr lang="en-US" sz="2000" dirty="0" smtClean="0">
                    <a:latin typeface="Calibri" pitchFamily="34" charset="0"/>
                  </a:rPr>
                  <a:t>Needed for bounce.py</a:t>
                </a:r>
                <a:endParaRPr lang="en-US" sz="2000" dirty="0" smtClean="0">
                  <a:latin typeface="Calibri" pitchFamily="34" charset="0"/>
                </a:endParaRPr>
              </a:p>
            </p:txBody>
          </p:sp>
        </p:grpSp>
        <p:cxnSp>
          <p:nvCxnSpPr>
            <p:cNvPr id="11" name="Straight Arrow Connector 10"/>
            <p:cNvCxnSpPr>
              <a:stCxn id="7" idx="2"/>
            </p:cNvCxnSpPr>
            <p:nvPr/>
          </p:nvCxnSpPr>
          <p:spPr bwMode="auto">
            <a:xfrm flipH="1">
              <a:off x="4597264" y="1447800"/>
              <a:ext cx="1185998" cy="9144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lg" len="lg"/>
              <a:tailEnd type="stealth" w="lg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2506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405300" y="6107723"/>
            <a:ext cx="6934200" cy="1676400"/>
          </a:xfrm>
          <a:prstGeom prst="rect">
            <a:avLst/>
          </a:prstGeom>
          <a:solidFill>
            <a:srgbClr val="CFEFC9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05300" y="4114800"/>
            <a:ext cx="6934200" cy="1676400"/>
          </a:xfrm>
          <a:prstGeom prst="rect">
            <a:avLst/>
          </a:prstGeom>
          <a:solidFill>
            <a:srgbClr val="DBDBD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If-statements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form:–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statements to do if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is true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statements to do if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not true and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true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...: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statements to do if none of the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above conditions are true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99318" y="8382000"/>
            <a:ext cx="14816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Optional</a:t>
            </a:r>
          </a:p>
        </p:txBody>
      </p:sp>
    </p:spTree>
    <p:extLst>
      <p:ext uri="{BB962C8B-B14F-4D97-AF65-F5344CB8AC3E}">
        <p14:creationId xmlns:p14="http://schemas.microsoft.com/office/powerpoint/2010/main" val="358125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condition?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Comparisons</a:t>
            </a:r>
          </a:p>
          <a:p>
            <a:pPr marL="400004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&lt; B, A &lt;= B</a:t>
            </a:r>
            <a:b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&gt; B, A &gt;= B</a:t>
            </a:r>
          </a:p>
          <a:p>
            <a:pPr marL="400004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== B</a:t>
            </a:r>
          </a:p>
          <a:p>
            <a:pPr marL="400004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!= B</a:t>
            </a:r>
          </a:p>
          <a:p>
            <a:pPr lvl="1"/>
            <a:endParaRPr lang="en-US" dirty="0"/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Other tests</a:t>
            </a:r>
          </a:p>
          <a:p>
            <a:pPr marL="400004" lvl="1" indent="0">
              <a:buNone/>
            </a:pP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B			</a:t>
            </a:r>
            <a:r>
              <a:rPr lang="en-US" dirty="0"/>
              <a:t>(i.e., same object)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is not B	</a:t>
            </a:r>
            <a:r>
              <a:rPr lang="en-US" dirty="0"/>
              <a:t>(</a:t>
            </a:r>
            <a:r>
              <a:rPr lang="en-US" dirty="0" err="1"/>
              <a:t>i.e</a:t>
            </a:r>
            <a:r>
              <a:rPr lang="en-US" dirty="0"/>
              <a:t>, not same object</a:t>
            </a:r>
            <a:r>
              <a:rPr lang="en-US" dirty="0" smtClean="0"/>
              <a:t>)</a:t>
            </a:r>
          </a:p>
          <a:p>
            <a:pPr marL="400004" lvl="1" indent="0">
              <a:buNone/>
            </a:pPr>
            <a:endParaRPr lang="en-US" dirty="0"/>
          </a:p>
          <a:p>
            <a:pPr marL="400004" lvl="1" indent="0">
              <a:buNone/>
            </a:pP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in List</a:t>
            </a:r>
            <a:b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in String</a:t>
            </a:r>
            <a:b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substring in String</a:t>
            </a:r>
          </a:p>
          <a:p>
            <a:pPr lvl="1"/>
            <a:endParaRPr lang="en-US" dirty="0"/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Combinations</a:t>
            </a:r>
          </a:p>
          <a:p>
            <a:pPr marL="400004" lvl="1" indent="0">
              <a:buNone/>
            </a:pP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and, or, not</a:t>
            </a:r>
            <a:b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parentheses</a:t>
            </a:r>
            <a:endParaRPr lang="en-US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Anything with a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True-False</a:t>
            </a:r>
            <a:r>
              <a:rPr lang="en-US" dirty="0" smtClean="0">
                <a:solidFill>
                  <a:srgbClr val="000000"/>
                </a:solidFill>
              </a:rPr>
              <a:t> value</a:t>
            </a:r>
          </a:p>
          <a:p>
            <a:pPr lvl="0"/>
            <a:endParaRPr lang="en-US" dirty="0">
              <a:solidFill>
                <a:srgbClr val="000000"/>
              </a:solidFill>
            </a:endParaRPr>
          </a:p>
          <a:p>
            <a:pPr marL="400004" lvl="1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Named after George Boole</a:t>
            </a:r>
          </a:p>
          <a:p>
            <a:pPr lvl="1"/>
            <a:r>
              <a:rPr lang="en-US" dirty="0" smtClean="0"/>
              <a:t>19</a:t>
            </a:r>
            <a:r>
              <a:rPr lang="en-US" baseline="30000" dirty="0" smtClean="0"/>
              <a:t>th</a:t>
            </a:r>
            <a:r>
              <a:rPr lang="en-US" dirty="0" smtClean="0"/>
              <a:t> century British mathematician</a:t>
            </a:r>
          </a:p>
          <a:p>
            <a:pPr lvl="1"/>
            <a:r>
              <a:rPr lang="en-US" dirty="0" smtClean="0"/>
              <a:t>Invented the algebra of TRUE-FALSE values</a:t>
            </a:r>
          </a:p>
          <a:p>
            <a:pPr lvl="1"/>
            <a:r>
              <a:rPr lang="en-US" dirty="0" smtClean="0"/>
              <a:t>How to reason about them</a:t>
            </a:r>
          </a:p>
          <a:p>
            <a:pPr lvl="1"/>
            <a:endParaRPr lang="en-US" dirty="0"/>
          </a:p>
          <a:p>
            <a:r>
              <a:rPr lang="en-US" dirty="0" smtClean="0"/>
              <a:t>Applied to relays and switching circuits</a:t>
            </a:r>
          </a:p>
          <a:p>
            <a:pPr lvl="1"/>
            <a:r>
              <a:rPr lang="en-US" dirty="0" smtClean="0"/>
              <a:t>Claude Shannon — Master’s thesis!</a:t>
            </a:r>
          </a:p>
          <a:p>
            <a:pPr lvl="1"/>
            <a:r>
              <a:rPr lang="en-US" dirty="0" smtClean="0"/>
              <a:t>For organizing railway signals</a:t>
            </a:r>
          </a:p>
          <a:p>
            <a:pPr lvl="1"/>
            <a:r>
              <a:rPr lang="en-US" dirty="0" smtClean="0"/>
              <a:t>Telephone switching networks</a:t>
            </a:r>
          </a:p>
          <a:p>
            <a:pPr lvl="1"/>
            <a:endParaRPr lang="en-US" dirty="0"/>
          </a:p>
          <a:p>
            <a:r>
              <a:rPr lang="en-US" dirty="0" smtClean="0"/>
              <a:t>Central to all digital circuitry in modern computers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74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to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combination of ‘conditions’ can be tested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Result is of type ‘</a:t>
            </a:r>
            <a:r>
              <a:rPr lang="en-US" dirty="0" err="1" smtClean="0"/>
              <a:t>bool</a:t>
            </a:r>
            <a:r>
              <a:rPr lang="en-US" dirty="0" smtClean="0"/>
              <a:t>’</a:t>
            </a:r>
          </a:p>
          <a:p>
            <a:endParaRPr lang="en-US" dirty="0"/>
          </a:p>
          <a:p>
            <a:r>
              <a:rPr lang="en-US" dirty="0" smtClean="0"/>
              <a:t>May be stored in variables</a:t>
            </a:r>
          </a:p>
          <a:p>
            <a:pPr marL="400004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 = (x &lt; y)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/>
          </a:p>
          <a:p>
            <a:r>
              <a:rPr lang="en-US" dirty="0" smtClean="0"/>
              <a:t>Possible values are</a:t>
            </a:r>
          </a:p>
          <a:p>
            <a:pPr marL="400004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marL="400004" lvl="1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76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Comparisons</a:t>
            </a:r>
          </a:p>
          <a:p>
            <a:pPr lvl="1"/>
            <a:endParaRPr lang="en-US" dirty="0"/>
          </a:p>
          <a:p>
            <a:r>
              <a:rPr lang="en-US" dirty="0" smtClean="0"/>
              <a:t>If statements</a:t>
            </a:r>
          </a:p>
          <a:p>
            <a:pPr lvl="1"/>
            <a:endParaRPr lang="en-US" dirty="0"/>
          </a:p>
          <a:p>
            <a:r>
              <a:rPr lang="en-US" dirty="0" smtClean="0"/>
              <a:t>If with </a:t>
            </a:r>
            <a:r>
              <a:rPr lang="en-US" dirty="0" err="1" smtClean="0"/>
              <a:t>elif</a:t>
            </a:r>
            <a:r>
              <a:rPr lang="en-US" dirty="0" smtClean="0"/>
              <a:t> statements</a:t>
            </a:r>
          </a:p>
          <a:p>
            <a:pPr lvl="1"/>
            <a:endParaRPr lang="en-US" dirty="0"/>
          </a:p>
          <a:p>
            <a:r>
              <a:rPr lang="en-US" dirty="0" smtClean="0"/>
              <a:t>If with else statements</a:t>
            </a:r>
          </a:p>
          <a:p>
            <a:pPr lvl="1"/>
            <a:endParaRPr lang="en-US" dirty="0"/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en-US" dirty="0" smtClean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dirty="0" smtClean="0"/>
              <a:t> relationships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34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23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auto">
          <a:xfrm>
            <a:off x="563562" y="6477000"/>
            <a:ext cx="7043273" cy="1981200"/>
          </a:xfrm>
          <a:prstGeom prst="roundRect">
            <a:avLst/>
          </a:prstGeom>
          <a:solidFill>
            <a:srgbClr val="F0C2C2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Indefinite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§8.2 in textbook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condition: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statements of loop body</a:t>
            </a:r>
          </a:p>
          <a:p>
            <a:pPr lvl="1"/>
            <a:endParaRPr lang="en-US" dirty="0"/>
          </a:p>
          <a:p>
            <a:r>
              <a:rPr lang="en-US" dirty="0" smtClean="0"/>
              <a:t>Causes the loop body to be repeated </a:t>
            </a:r>
            <a:r>
              <a:rPr lang="en-US" i="1" dirty="0" smtClean="0"/>
              <a:t>indefinitely</a:t>
            </a:r>
            <a:r>
              <a:rPr lang="en-US" dirty="0" smtClean="0"/>
              <a:t> until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dirty="0" smtClean="0"/>
              <a:t> stops being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Zero or more times</a:t>
            </a:r>
            <a:r>
              <a:rPr lang="en-US" dirty="0" smtClean="0"/>
              <a:t>!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  <a:r>
              <a:rPr lang="en-US" dirty="0" smtClean="0"/>
              <a:t> may be updated by loop body or by other means</a:t>
            </a:r>
          </a:p>
          <a:p>
            <a:pPr lvl="1"/>
            <a:r>
              <a:rPr lang="en-US" i="1" dirty="0" smtClean="0"/>
              <a:t>Example</a:t>
            </a:r>
          </a:p>
          <a:p>
            <a:pPr lvl="1"/>
            <a:endParaRPr lang="en-US" i="1" dirty="0"/>
          </a:p>
          <a:p>
            <a:r>
              <a:rPr lang="en-US" dirty="0" smtClean="0"/>
              <a:t>Note pattern for </a:t>
            </a:r>
            <a:r>
              <a:rPr lang="en-US" i="1" dirty="0" smtClean="0"/>
              <a:t>sentinel</a:t>
            </a:r>
            <a:r>
              <a:rPr lang="en-US" dirty="0" smtClean="0"/>
              <a:t> loop</a:t>
            </a:r>
          </a:p>
          <a:p>
            <a:pPr lvl="1">
              <a:tabLst>
                <a:tab pos="6284913" algn="r"/>
              </a:tabLst>
            </a:pPr>
            <a:r>
              <a:rPr lang="en-US" dirty="0" smtClean="0"/>
              <a:t>‘Prime’ the </a:t>
            </a:r>
            <a:r>
              <a:rPr lang="en-US" dirty="0" smtClean="0"/>
              <a:t>loop	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Later in course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While item is not sentinel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	process item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	get next item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Decision Structures and Indefinite Loops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CS-1004, A-Term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1E17E1-C38B-4D4F-A355-9CFB350B9AB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69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Portrait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PortraitTemplate</Template>
  <TotalTime>34</TotalTime>
  <Words>389</Words>
  <Application>Microsoft Office PowerPoint</Application>
  <PresentationFormat>Custom</PresentationFormat>
  <Paragraphs>156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PortraitTemplate</vt:lpstr>
      <vt:lpstr>Decision Structures and Indefinite Loops</vt:lpstr>
      <vt:lpstr>Reading ahead</vt:lpstr>
      <vt:lpstr>If-statements</vt:lpstr>
      <vt:lpstr>What is a condition?</vt:lpstr>
      <vt:lpstr>Boolean Algebra</vt:lpstr>
      <vt:lpstr>Application to Python</vt:lpstr>
      <vt:lpstr>Examples</vt:lpstr>
      <vt:lpstr>Questions?</vt:lpstr>
      <vt:lpstr>Indefinite loops</vt:lpstr>
      <vt:lpstr>Break and continue statements</vt:lpstr>
      <vt:lpstr>Questions?</vt:lpstr>
    </vt:vector>
  </TitlesOfParts>
  <Company>Worcester Polytechnic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3, Decisions Structures and Indefinite Loops</dc:title>
  <dc:creator>Hugh C. Lauer</dc:creator>
  <dc:description>Redesign of slides created by Randal E. Bryant and David R. O'Hallaron</dc:description>
  <cp:lastModifiedBy>Hugh C. Lauer</cp:lastModifiedBy>
  <cp:revision>7</cp:revision>
  <cp:lastPrinted>1999-09-20T15:19:18Z</cp:lastPrinted>
  <dcterms:created xsi:type="dcterms:W3CDTF">2016-09-11T13:47:28Z</dcterms:created>
  <dcterms:modified xsi:type="dcterms:W3CDTF">2016-09-13T00:19:25Z</dcterms:modified>
</cp:coreProperties>
</file>