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616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32" r:id="rId18"/>
    <p:sldId id="633" r:id="rId19"/>
    <p:sldId id="634" r:id="rId20"/>
    <p:sldId id="635" r:id="rId21"/>
  </p:sldIdLst>
  <p:sldSz cx="7680325" cy="9601200"/>
  <p:notesSz cx="7302500" cy="9586913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6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800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86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87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325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23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55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6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240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66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89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113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97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5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6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6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01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66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40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6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tplotlib.org/users/pyplot_tutorial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Miscellaneous Topics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312777" y="9339143"/>
            <a:ext cx="1054773" cy="138499"/>
          </a:xfrm>
        </p:spPr>
        <p:txBody>
          <a:bodyPr/>
          <a:lstStyle/>
          <a:p>
            <a:r>
              <a:rPr lang="en-US" dirty="0"/>
              <a:t>Miscellaneous Topics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47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to </a:t>
            </a:r>
            <a:r>
              <a:rPr lang="en-US" i="1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Expect same behavior for all objects — e.g., </a:t>
            </a:r>
          </a:p>
          <a:p>
            <a:pPr lvl="1"/>
            <a:r>
              <a:rPr lang="en-US" dirty="0" smtClean="0"/>
              <a:t>Dictionaries</a:t>
            </a:r>
          </a:p>
          <a:p>
            <a:pPr lvl="1"/>
            <a:r>
              <a:rPr lang="en-US" dirty="0" smtClean="0"/>
              <a:t>Graphic objects —</a:t>
            </a:r>
          </a:p>
          <a:p>
            <a:pPr lvl="2"/>
            <a:r>
              <a:rPr lang="en-US" dirty="0" smtClean="0"/>
              <a:t>Circles, rectangles, lines, buttons, etc.</a:t>
            </a:r>
          </a:p>
          <a:p>
            <a:pPr lvl="1"/>
            <a:r>
              <a:rPr lang="en-US" dirty="0" smtClean="0"/>
              <a:t>Pictures</a:t>
            </a:r>
          </a:p>
          <a:p>
            <a:pPr lvl="2"/>
            <a:r>
              <a:rPr lang="en-US" dirty="0" smtClean="0"/>
              <a:t>E.g., maps</a:t>
            </a:r>
          </a:p>
          <a:p>
            <a:r>
              <a:rPr lang="en-US" dirty="0" smtClean="0"/>
              <a:t>Any </a:t>
            </a:r>
            <a:r>
              <a:rPr lang="en-US" i="1" dirty="0" smtClean="0"/>
              <a:t>classes</a:t>
            </a:r>
            <a:r>
              <a:rPr lang="en-US" dirty="0" smtClean="0"/>
              <a:t> that you create in </a:t>
            </a:r>
            <a:r>
              <a:rPr lang="en-US" i="1" dirty="0" smtClean="0"/>
              <a:t>Python</a:t>
            </a:r>
          </a:p>
          <a:p>
            <a:pPr lvl="2"/>
            <a:endParaRPr lang="en-US" i="1" dirty="0"/>
          </a:p>
          <a:p>
            <a:r>
              <a:rPr lang="en-US" dirty="0" smtClean="0"/>
              <a:t>Any </a:t>
            </a:r>
            <a:r>
              <a:rPr lang="en-US" u="sng" dirty="0" smtClean="0"/>
              <a:t>object</a:t>
            </a:r>
            <a:r>
              <a:rPr lang="en-US" dirty="0" smtClean="0"/>
              <a:t> may have one or more labels —</a:t>
            </a:r>
          </a:p>
          <a:p>
            <a:pPr lvl="1"/>
            <a:r>
              <a:rPr lang="en-US" i="1" dirty="0" smtClean="0"/>
              <a:t>Variable</a:t>
            </a:r>
          </a:p>
          <a:p>
            <a:pPr lvl="1"/>
            <a:r>
              <a:rPr lang="en-US" i="1" dirty="0" smtClean="0"/>
              <a:t>Parameter</a:t>
            </a:r>
          </a:p>
          <a:p>
            <a:pPr lvl="1"/>
            <a:r>
              <a:rPr lang="en-US" i="1" dirty="0" smtClean="0"/>
              <a:t>List element</a:t>
            </a:r>
          </a:p>
          <a:p>
            <a:pPr lvl="1"/>
            <a:r>
              <a:rPr lang="en-US" i="1" dirty="0" smtClean="0"/>
              <a:t>Dictionary entry</a:t>
            </a:r>
          </a:p>
          <a:p>
            <a:pPr lvl="1"/>
            <a:r>
              <a:rPr lang="en-US" i="1" dirty="0" smtClean="0"/>
              <a:t>…</a:t>
            </a:r>
            <a:endParaRPr lang="en-US" dirty="0" smtClean="0"/>
          </a:p>
          <a:p>
            <a:pPr lvl="2"/>
            <a:endParaRPr lang="en-US" i="1" dirty="0" smtClean="0"/>
          </a:p>
          <a:p>
            <a:r>
              <a:rPr lang="en-US" dirty="0" smtClean="0"/>
              <a:t>If </a:t>
            </a:r>
            <a:r>
              <a:rPr lang="en-US" i="1" dirty="0" smtClean="0"/>
              <a:t>all</a:t>
            </a:r>
            <a:r>
              <a:rPr lang="en-US" dirty="0" smtClean="0"/>
              <a:t> of the labels are forgotten or replaced, particular object can no longer be accessed.</a:t>
            </a:r>
          </a:p>
          <a:p>
            <a:pPr lvl="1"/>
            <a:r>
              <a:rPr lang="en-US" i="1" dirty="0" smtClean="0"/>
              <a:t>Python</a:t>
            </a:r>
            <a:r>
              <a:rPr lang="en-US" dirty="0" smtClean="0"/>
              <a:t> “garbage collects” it!</a:t>
            </a:r>
            <a:endParaRPr lang="en-US" i="1" dirty="0" smtClean="0"/>
          </a:p>
          <a:p>
            <a:pPr lvl="1"/>
            <a:endParaRPr lang="en-US" i="1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5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all of Chapter 3</a:t>
            </a:r>
          </a:p>
          <a:p>
            <a:pPr lvl="1"/>
            <a:endParaRPr lang="en-US" dirty="0"/>
          </a:p>
          <a:p>
            <a:r>
              <a:rPr lang="en-US" dirty="0" smtClean="0"/>
              <a:t>Partly covered in Week 1</a:t>
            </a:r>
          </a:p>
          <a:p>
            <a:pPr lvl="1"/>
            <a:r>
              <a:rPr lang="en-US" i="1" dirty="0" smtClean="0"/>
              <a:t>Elements of a Python Program</a:t>
            </a:r>
          </a:p>
          <a:p>
            <a:pPr lvl="2"/>
            <a:endParaRPr lang="en-US" i="1" dirty="0"/>
          </a:p>
          <a:p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1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 = v+1</a:t>
            </a:r>
            <a:r>
              <a:rPr lang="en-US" dirty="0" smtClean="0"/>
              <a:t> is a nuisance</a:t>
            </a:r>
          </a:p>
          <a:p>
            <a:pPr lvl="1"/>
            <a:r>
              <a:rPr lang="en-US" dirty="0" smtClean="0"/>
              <a:t>Have to write v twice</a:t>
            </a:r>
          </a:p>
          <a:p>
            <a:pPr lvl="1"/>
            <a:r>
              <a:rPr lang="en-US" dirty="0" smtClean="0"/>
              <a:t>Okay if v is a simple name</a:t>
            </a:r>
          </a:p>
          <a:p>
            <a:pPr lvl="1"/>
            <a:r>
              <a:rPr lang="en-US" dirty="0" smtClean="0"/>
              <a:t>Not so convenient if v is an element of a list of a list!</a:t>
            </a:r>
          </a:p>
          <a:p>
            <a:pPr lvl="1"/>
            <a:endParaRPr lang="en-US" dirty="0"/>
          </a:p>
          <a:p>
            <a:r>
              <a:rPr lang="en-US" dirty="0" smtClean="0"/>
              <a:t>Same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smtClean="0"/>
              <a:t>, etc.</a:t>
            </a:r>
          </a:p>
          <a:p>
            <a:pPr lvl="1"/>
            <a:endParaRPr lang="en-US" dirty="0"/>
          </a:p>
          <a:p>
            <a:r>
              <a:rPr lang="en-US" i="1" dirty="0" smtClean="0"/>
              <a:t>Python</a:t>
            </a:r>
            <a:r>
              <a:rPr lang="en-US" dirty="0" smtClean="0"/>
              <a:t> uses a shortcut first introduced in </a:t>
            </a:r>
            <a:r>
              <a:rPr lang="en-US" i="1" dirty="0" smtClean="0"/>
              <a:t>C</a:t>
            </a:r>
          </a:p>
          <a:p>
            <a:pPr lvl="1"/>
            <a:r>
              <a:rPr lang="en-US" dirty="0" smtClean="0"/>
              <a:t>Later adopted by </a:t>
            </a:r>
            <a:r>
              <a:rPr lang="en-US" i="1" dirty="0" smtClean="0"/>
              <a:t>C++</a:t>
            </a:r>
            <a:r>
              <a:rPr lang="en-US" dirty="0" smtClean="0"/>
              <a:t>, </a:t>
            </a:r>
            <a:r>
              <a:rPr lang="en-US" i="1" dirty="0" smtClean="0"/>
              <a:t>Java</a:t>
            </a:r>
            <a:r>
              <a:rPr lang="en-US" dirty="0" smtClean="0"/>
              <a:t>, and other languages</a:t>
            </a:r>
          </a:p>
          <a:p>
            <a:pPr lvl="1"/>
            <a:endParaRPr lang="en-US" dirty="0" smtClean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 += 1</a:t>
            </a:r>
            <a:r>
              <a:rPr lang="en-US" dirty="0" smtClean="0"/>
              <a:t> means</a:t>
            </a:r>
          </a:p>
          <a:p>
            <a:pPr lvl="1"/>
            <a:r>
              <a:rPr lang="en-US" dirty="0" smtClean="0"/>
              <a:t>Add one to the value referred to by v and assign the result back to v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 -=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anyExpression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Subtract value of right side, assign back to v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 *=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 /=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 %=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0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Shortcuts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—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TaylorCos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</a:t>
            </a: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0" indent="0">
              <a:buNone/>
            </a:pPr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 in range(n):</a:t>
            </a:r>
          </a:p>
          <a:p>
            <a:pPr marL="0" indent="0">
              <a:buNone/>
            </a:pPr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sum </a:t>
            </a: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+= (-1</a:t>
            </a:r>
            <a:r>
              <a:rPr lang="nn-NO" sz="2000">
                <a:latin typeface="Courier New" panose="02070309020205020404" pitchFamily="49" charset="0"/>
                <a:cs typeface="Courier New" panose="02070309020205020404" pitchFamily="49" charset="0"/>
              </a:rPr>
              <a:t>)**</a:t>
            </a:r>
            <a:r>
              <a:rPr lang="nn-NO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nn-NO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**(</a:t>
            </a:r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2*i) </a:t>
            </a: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 </a:t>
            </a:r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fact(2*i)</a:t>
            </a:r>
            <a:endParaRPr lang="nn-NO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sum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Shortcuts </a:t>
            </a:r>
            <a:r>
              <a:rPr lang="en-US" sz="2400" dirty="0">
                <a:solidFill>
                  <a:srgbClr val="000000"/>
                </a:solidFill>
              </a:rPr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Strangely enough …</a:t>
            </a:r>
          </a:p>
          <a:p>
            <a:endParaRPr lang="en-US" dirty="0"/>
          </a:p>
          <a:p>
            <a:pPr marL="350004" lvl="1" indent="0">
              <a:buNone/>
            </a:pPr>
            <a:r>
              <a:rPr lang="en-US" sz="2400" b="1" dirty="0">
                <a:ea typeface="+mn-ea"/>
                <a:cs typeface="+mn-cs"/>
              </a:rPr>
              <a:t>… these widely used shortcuts are not mentioned in the </a:t>
            </a:r>
            <a:r>
              <a:rPr lang="en-US" sz="2400" b="1" dirty="0" smtClean="0">
                <a:ea typeface="+mn-ea"/>
                <a:cs typeface="+mn-cs"/>
              </a:rPr>
              <a:t>textbook!</a:t>
            </a:r>
            <a:endParaRPr lang="en-US" sz="2400" b="1" dirty="0">
              <a:ea typeface="+mn-ea"/>
              <a:cs typeface="+mn-cs"/>
            </a:endParaRP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4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topic — Scope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topic is introduced on p. 175 of the text</a:t>
            </a:r>
          </a:p>
          <a:p>
            <a:pPr lvl="1"/>
            <a:r>
              <a:rPr lang="en-US" dirty="0" smtClean="0"/>
              <a:t>Last term, a number of students bumped into it by this time, so let’s talk about it now</a:t>
            </a:r>
          </a:p>
          <a:p>
            <a:pPr lvl="1"/>
            <a:endParaRPr lang="en-US" dirty="0"/>
          </a:p>
          <a:p>
            <a:r>
              <a:rPr lang="en-US" dirty="0" smtClean="0"/>
              <a:t>A variable defined </a:t>
            </a:r>
            <a:r>
              <a:rPr lang="en-US" i="1" dirty="0" smtClean="0"/>
              <a:t>inside</a:t>
            </a:r>
            <a:r>
              <a:rPr lang="en-US" dirty="0" smtClean="0"/>
              <a:t> of a function cannot be seen </a:t>
            </a:r>
            <a:r>
              <a:rPr lang="en-US" i="1" dirty="0" smtClean="0"/>
              <a:t>outside</a:t>
            </a:r>
            <a:r>
              <a:rPr lang="en-US" dirty="0" smtClean="0"/>
              <a:t> that function</a:t>
            </a:r>
          </a:p>
          <a:p>
            <a:pPr lvl="1"/>
            <a:r>
              <a:rPr lang="en-US" dirty="0" smtClean="0"/>
              <a:t>It ceases to exist when function returns!</a:t>
            </a:r>
          </a:p>
          <a:p>
            <a:pPr lvl="1"/>
            <a:r>
              <a:rPr lang="en-US" dirty="0" smtClean="0"/>
              <a:t>A new variable of same name is created when function is called again!</a:t>
            </a:r>
          </a:p>
          <a:p>
            <a:pPr lvl="1"/>
            <a:endParaRPr lang="en-US" dirty="0"/>
          </a:p>
          <a:p>
            <a:r>
              <a:rPr lang="en-US" dirty="0" smtClean="0"/>
              <a:t>Reason:– when working on a team project, don’t want to constrain team members’ use of names </a:t>
            </a:r>
            <a:r>
              <a:rPr lang="en-US" i="1" dirty="0" smtClean="0"/>
              <a:t>within</a:t>
            </a:r>
            <a:r>
              <a:rPr lang="en-US" dirty="0" smtClean="0"/>
              <a:t> their own responsibilities!</a:t>
            </a:r>
          </a:p>
          <a:p>
            <a:pPr lvl="1"/>
            <a:endParaRPr lang="en-US" dirty="0"/>
          </a:p>
          <a:p>
            <a:r>
              <a:rPr lang="en-US" dirty="0" smtClean="0"/>
              <a:t>Same rule applies to all modern programming languages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48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Rules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rule applies to modules</a:t>
            </a:r>
          </a:p>
          <a:p>
            <a:pPr lvl="1"/>
            <a:endParaRPr lang="en-US" dirty="0"/>
          </a:p>
          <a:p>
            <a:r>
              <a:rPr lang="en-US" dirty="0" smtClean="0"/>
              <a:t>I.e., a variable defined in a module can be seen by all functions of that module …</a:t>
            </a:r>
          </a:p>
          <a:p>
            <a:pPr lvl="1"/>
            <a:endParaRPr lang="en-US" dirty="0"/>
          </a:p>
          <a:p>
            <a:r>
              <a:rPr lang="en-US" dirty="0" smtClean="0"/>
              <a:t>… but not by functions of any other module</a:t>
            </a:r>
          </a:p>
          <a:p>
            <a:pPr lvl="1"/>
            <a:endParaRPr lang="en-US" dirty="0"/>
          </a:p>
          <a:p>
            <a:r>
              <a:rPr lang="en-US" dirty="0" smtClean="0"/>
              <a:t>Same reason:–</a:t>
            </a:r>
          </a:p>
          <a:p>
            <a:pPr lvl="1"/>
            <a:r>
              <a:rPr lang="en-US" dirty="0" smtClean="0"/>
              <a:t>Software designers need to have the freedom to express and name their own internal data without constraint by outside consideration.</a:t>
            </a:r>
          </a:p>
          <a:p>
            <a:pPr lvl="1"/>
            <a:endParaRPr lang="en-US" dirty="0"/>
          </a:p>
          <a:p>
            <a:r>
              <a:rPr lang="en-US" dirty="0" smtClean="0"/>
              <a:t>Exception:–</a:t>
            </a:r>
          </a:p>
          <a:p>
            <a:pPr lvl="1"/>
            <a:r>
              <a:rPr lang="en-US" dirty="0" smtClean="0"/>
              <a:t>If you import a variable from one module by another, can see it in the second module!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94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Rules </a:t>
            </a:r>
            <a:r>
              <a:rPr lang="en-US" sz="2400" dirty="0" smtClean="0"/>
              <a:t>(concluded)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Note:– </a:t>
            </a:r>
          </a:p>
          <a:p>
            <a:pPr lvl="1"/>
            <a:endParaRPr lang="en-US" dirty="0"/>
          </a:p>
          <a:p>
            <a:r>
              <a:rPr lang="en-US" dirty="0" smtClean="0"/>
              <a:t>Earlier in course, I mistakenly suggested that a similar rule applies to variable of a for-loop</a:t>
            </a:r>
          </a:p>
          <a:p>
            <a:pPr lvl="1"/>
            <a:endParaRPr lang="en-US" dirty="0"/>
          </a:p>
          <a:p>
            <a:r>
              <a:rPr lang="en-US" dirty="0" smtClean="0"/>
              <a:t>… and to variables created and used </a:t>
            </a:r>
            <a:r>
              <a:rPr lang="en-US" i="1" dirty="0" smtClean="0"/>
              <a:t>within</a:t>
            </a:r>
            <a:r>
              <a:rPr lang="en-US" dirty="0" smtClean="0"/>
              <a:t> the for-loop</a:t>
            </a:r>
          </a:p>
          <a:p>
            <a:pPr lvl="1"/>
            <a:r>
              <a:rPr lang="en-US" dirty="0" smtClean="0"/>
              <a:t>Incorrect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 variable created inside a for-loop retains its visibility for the rest of the function or module</a:t>
            </a:r>
          </a:p>
          <a:p>
            <a:pPr lvl="1"/>
            <a:r>
              <a:rPr lang="en-US" dirty="0" smtClean="0"/>
              <a:t>Retains value until assigned again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8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76025" y="2391219"/>
            <a:ext cx="6528276" cy="1190181"/>
          </a:xfrm>
        </p:spPr>
        <p:txBody>
          <a:bodyPr/>
          <a:lstStyle/>
          <a:p>
            <a:r>
              <a:rPr lang="en-US" dirty="0" smtClean="0"/>
              <a:t>How many have discovered Appendix B in the textbook?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Some useful stuff!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6025" y="4114800"/>
            <a:ext cx="4333238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00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What about Appendix A?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01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pyplot</a:t>
            </a:r>
            <a:r>
              <a:rPr lang="en-US" dirty="0" smtClean="0"/>
              <a:t> </a:t>
            </a:r>
            <a:r>
              <a:rPr lang="en-US" sz="2800" b="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Plotting with </a:t>
            </a:r>
            <a:r>
              <a:rPr lang="en-US" i="1" dirty="0" smtClean="0"/>
              <a:t>x-</a:t>
            </a:r>
            <a:r>
              <a:rPr lang="en-US" dirty="0" smtClean="0"/>
              <a:t> and </a:t>
            </a:r>
            <a:r>
              <a:rPr lang="en-US" i="1" dirty="0" smtClean="0"/>
              <a:t>y-</a:t>
            </a:r>
            <a:r>
              <a:rPr lang="en-US" dirty="0" smtClean="0"/>
              <a:t>axes</a:t>
            </a:r>
          </a:p>
          <a:p>
            <a:pPr marL="28575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1/2,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1/3,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1/4,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1/5,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1/6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28575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[1, 2, 3, 4, 5, 6]</a:t>
            </a:r>
          </a:p>
          <a:p>
            <a:pPr marL="28575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argument indicates format of points, etc.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/>
              <a:t> — blue circles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g^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/>
              <a:t> — green triangles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'r-'</a:t>
            </a:r>
            <a:r>
              <a:rPr lang="en-US" dirty="0" smtClean="0"/>
              <a:t> </a:t>
            </a:r>
            <a:r>
              <a:rPr lang="en-US" dirty="0"/>
              <a:t>— </a:t>
            </a:r>
            <a:r>
              <a:rPr lang="en-US" dirty="0" smtClean="0"/>
              <a:t>red line</a:t>
            </a:r>
            <a:endParaRPr lang="en-US" dirty="0"/>
          </a:p>
          <a:p>
            <a:pPr lvl="1"/>
            <a:r>
              <a:rPr lang="en-US" dirty="0" smtClean="0"/>
              <a:t>…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485963" y="4267200"/>
            <a:ext cx="3140373" cy="494976"/>
            <a:chOff x="4830762" y="3810000"/>
            <a:chExt cx="3140373" cy="494976"/>
          </a:xfrm>
        </p:grpSpPr>
        <p:sp>
          <p:nvSpPr>
            <p:cNvPr id="8" name="TextBox 7"/>
            <p:cNvSpPr txBox="1"/>
            <p:nvPr/>
          </p:nvSpPr>
          <p:spPr>
            <a:xfrm>
              <a:off x="5144784" y="3956163"/>
              <a:ext cx="2826351" cy="348813"/>
            </a:xfrm>
            <a:prstGeom prst="rect">
              <a:avLst/>
            </a:prstGeom>
            <a:solidFill>
              <a:srgbClr val="F2F09C"/>
            </a:solidFill>
            <a:ln>
              <a:solidFill>
                <a:srgbClr val="3131CD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x-axis list is 1</a:t>
              </a:r>
              <a:r>
                <a:rPr lang="en-US" baseline="30000" dirty="0" smtClean="0">
                  <a:latin typeface="Calibri" pitchFamily="34" charset="0"/>
                </a:rPr>
                <a:t>st</a:t>
              </a:r>
              <a:r>
                <a:rPr lang="en-US" dirty="0" smtClean="0">
                  <a:latin typeface="Calibri" pitchFamily="34" charset="0"/>
                </a:rPr>
                <a:t> argument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V="1">
              <a:off x="4830762" y="3810000"/>
              <a:ext cx="0" cy="320569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4830762" y="4130569"/>
              <a:ext cx="31402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4150699" y="3810000"/>
            <a:ext cx="3236360" cy="1714176"/>
            <a:chOff x="4830762" y="2590800"/>
            <a:chExt cx="3236360" cy="1714176"/>
          </a:xfrm>
        </p:grpSpPr>
        <p:sp>
          <p:nvSpPr>
            <p:cNvPr id="12" name="TextBox 11"/>
            <p:cNvSpPr txBox="1"/>
            <p:nvPr/>
          </p:nvSpPr>
          <p:spPr>
            <a:xfrm>
              <a:off x="5144784" y="3956163"/>
              <a:ext cx="2922338" cy="348813"/>
            </a:xfrm>
            <a:prstGeom prst="rect">
              <a:avLst/>
            </a:prstGeom>
            <a:solidFill>
              <a:srgbClr val="C0EAB8"/>
            </a:solidFill>
            <a:ln>
              <a:solidFill>
                <a:srgbClr val="3131CD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y-axis list is 2</a:t>
              </a:r>
              <a:r>
                <a:rPr lang="en-US" baseline="30000" dirty="0" smtClean="0">
                  <a:latin typeface="Calibri" pitchFamily="34" charset="0"/>
                </a:rPr>
                <a:t>nd</a:t>
              </a:r>
              <a:r>
                <a:rPr lang="en-US" dirty="0" smtClean="0">
                  <a:latin typeface="Calibri" pitchFamily="34" charset="0"/>
                </a:rPr>
                <a:t> argument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V="1">
              <a:off x="4830762" y="2590800"/>
              <a:ext cx="0" cy="1539770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830762" y="4130569"/>
              <a:ext cx="31402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>
            <a:off x="2499568" y="5943600"/>
            <a:ext cx="2827032" cy="827846"/>
            <a:chOff x="3003552" y="7140967"/>
            <a:chExt cx="2827032" cy="827846"/>
          </a:xfrm>
        </p:grpSpPr>
        <p:grpSp>
          <p:nvGrpSpPr>
            <p:cNvPr id="19" name="Group 18"/>
            <p:cNvGrpSpPr/>
            <p:nvPr/>
          </p:nvGrpSpPr>
          <p:grpSpPr>
            <a:xfrm flipH="1">
              <a:off x="5516562" y="7140967"/>
              <a:ext cx="314022" cy="653439"/>
              <a:chOff x="3098858" y="7140968"/>
              <a:chExt cx="314022" cy="653439"/>
            </a:xfrm>
          </p:grpSpPr>
          <p:cxnSp>
            <p:nvCxnSpPr>
              <p:cNvPr id="17" name="Straight Arrow Connector 16"/>
              <p:cNvCxnSpPr/>
              <p:nvPr/>
            </p:nvCxnSpPr>
            <p:spPr bwMode="auto">
              <a:xfrm flipH="1" flipV="1">
                <a:off x="3098858" y="7140968"/>
                <a:ext cx="0" cy="653439"/>
              </a:xfrm>
              <a:prstGeom prst="straightConnector1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 type="none" w="med" len="med"/>
                <a:tailEnd type="stealth" w="lg" len="lg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3098858" y="7794406"/>
                <a:ext cx="31402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6" name="TextBox 15"/>
            <p:cNvSpPr txBox="1"/>
            <p:nvPr/>
          </p:nvSpPr>
          <p:spPr>
            <a:xfrm>
              <a:off x="3003552" y="7620000"/>
              <a:ext cx="2563972" cy="348813"/>
            </a:xfrm>
            <a:prstGeom prst="rect">
              <a:avLst/>
            </a:prstGeom>
            <a:solidFill>
              <a:srgbClr val="A8A8EA"/>
            </a:solidFill>
            <a:ln>
              <a:solidFill>
                <a:srgbClr val="3131CD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Optional 3</a:t>
              </a:r>
              <a:r>
                <a:rPr lang="en-US" baseline="30000" dirty="0" smtClean="0">
                  <a:latin typeface="Calibri" pitchFamily="34" charset="0"/>
                </a:rPr>
                <a:t>rd</a:t>
              </a:r>
              <a:r>
                <a:rPr lang="en-US" dirty="0" smtClean="0">
                  <a:latin typeface="Calibri" pitchFamily="34" charset="0"/>
                </a:rPr>
                <a:t> argument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934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Plotting </a:t>
            </a:r>
            <a:r>
              <a:rPr lang="en-US" dirty="0" smtClean="0"/>
              <a:t>with several sets of </a:t>
            </a:r>
            <a:r>
              <a:rPr lang="en-US" i="1" dirty="0"/>
              <a:t>x-</a:t>
            </a:r>
            <a:r>
              <a:rPr lang="en-US" dirty="0"/>
              <a:t> and </a:t>
            </a:r>
            <a:r>
              <a:rPr lang="en-US" i="1" dirty="0" smtClean="0"/>
              <a:t>y-</a:t>
            </a:r>
            <a:r>
              <a:rPr lang="en-US" dirty="0" smtClean="0"/>
              <a:t>axes</a:t>
            </a:r>
          </a:p>
          <a:p>
            <a:pPr marL="28575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y1Values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[1,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1/2,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1/3,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1/4,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1/5,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1/6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y2Values = [1,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2*2,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3*3,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4*4,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5*5,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6*6]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[1, 2, 3, 4, 5, 6]</a:t>
            </a:r>
          </a:p>
          <a:p>
            <a:pPr marL="28575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y1Values)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y2Values)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y1Values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y2Values, 'r^')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5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for Multiple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Plotting </a:t>
            </a:r>
            <a:r>
              <a:rPr lang="en-US" dirty="0" smtClean="0"/>
              <a:t>with several sets of </a:t>
            </a:r>
            <a:r>
              <a:rPr lang="en-US" i="1" dirty="0"/>
              <a:t>x-</a:t>
            </a:r>
            <a:r>
              <a:rPr lang="en-US" dirty="0"/>
              <a:t> and </a:t>
            </a:r>
            <a:r>
              <a:rPr lang="en-US" i="1" dirty="0" smtClean="0"/>
              <a:t>y-</a:t>
            </a:r>
            <a:r>
              <a:rPr lang="en-US" dirty="0" smtClean="0"/>
              <a:t>axes</a:t>
            </a:r>
          </a:p>
          <a:p>
            <a:pPr marL="28575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y1Values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[1,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1/2,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1/3,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1/4,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1/5,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1/6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y2Values = [1,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2*2,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3*3,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4*4,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5*5,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6*6]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[1, 2, 3, 4, 5, 6]</a:t>
            </a:r>
          </a:p>
          <a:p>
            <a:pPr marL="28575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y1Values,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y2Values)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y1Values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			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y2Values, 'r^')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4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pyplot</a:t>
            </a:r>
            <a:r>
              <a:rPr lang="en-US" dirty="0" smtClean="0"/>
              <a:t>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5"/>
            <a:ext cx="6783414" cy="6960870"/>
          </a:xfrm>
        </p:spPr>
        <p:txBody>
          <a:bodyPr/>
          <a:lstStyle/>
          <a:p>
            <a:pPr marL="28575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plt.ylabel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('some text')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plt.xlabel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'some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other 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plt.axis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xMax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yMin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yMax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278646" indent="-342900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8646" indent="-342900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8646" indent="-342900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8646" indent="-342900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8646" indent="-342900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8646" indent="-342900"/>
            <a:r>
              <a:rPr lang="en-US" dirty="0"/>
              <a:t>Many, many options and </a:t>
            </a:r>
            <a:r>
              <a:rPr lang="en-US" dirty="0" smtClean="0"/>
              <a:t>controls</a:t>
            </a:r>
          </a:p>
          <a:p>
            <a:pPr marL="628650" lvl="1" indent="-342900"/>
            <a:r>
              <a:rPr lang="en-US" dirty="0" smtClean="0"/>
              <a:t>More than can be covered in this course</a:t>
            </a:r>
          </a:p>
          <a:p>
            <a:pPr marL="628650" lvl="1" indent="-342900"/>
            <a:r>
              <a:rPr lang="en-US" dirty="0" smtClean="0"/>
              <a:t>More than you will need in near future</a:t>
            </a:r>
          </a:p>
          <a:p>
            <a:pPr marL="628650" lvl="1" indent="-342900"/>
            <a:endParaRPr lang="en-US" dirty="0"/>
          </a:p>
          <a:p>
            <a:pPr marL="278646" indent="-342900"/>
            <a:r>
              <a:rPr lang="en-US" dirty="0" smtClean="0">
                <a:hlinkClick r:id="rId3"/>
              </a:rPr>
              <a:t>http://matplotlib.org/users/pyplot_tutorial.html</a:t>
            </a:r>
            <a:endParaRPr lang="en-US" dirty="0" smtClean="0"/>
          </a:p>
          <a:p>
            <a:pPr marL="628650" lvl="1" indent="-342900"/>
            <a:endParaRPr lang="en-US" dirty="0" smtClean="0"/>
          </a:p>
          <a:p>
            <a:pPr marL="628650" lvl="1" indent="-342900"/>
            <a:r>
              <a:rPr lang="en-US" dirty="0" smtClean="0"/>
              <a:t>Read thru this. Very basic, easy to understand.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506126" y="3821312"/>
            <a:ext cx="4668073" cy="1002252"/>
            <a:chOff x="3003552" y="7457079"/>
            <a:chExt cx="4668073" cy="1002252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V="1">
              <a:off x="5337588" y="7457079"/>
              <a:ext cx="0" cy="653439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3003552" y="8110518"/>
              <a:ext cx="4668073" cy="348813"/>
            </a:xfrm>
            <a:prstGeom prst="rect">
              <a:avLst/>
            </a:prstGeom>
            <a:solidFill>
              <a:srgbClr val="A8A8EA"/>
            </a:solidFill>
            <a:ln>
              <a:solidFill>
                <a:srgbClr val="3131CD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Substitute values for min and max of axes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435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26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(again!)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definition of </a:t>
            </a:r>
            <a:r>
              <a:rPr lang="en-US" i="1" dirty="0" smtClean="0"/>
              <a:t>assignment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X = some value</a:t>
            </a:r>
            <a:br>
              <a:rPr lang="en-US" dirty="0" smtClean="0"/>
            </a:br>
            <a:r>
              <a:rPr lang="en-US" dirty="0" smtClean="0"/>
              <a:t>Y = some computational object</a:t>
            </a:r>
          </a:p>
          <a:p>
            <a:pPr lvl="2"/>
            <a:endParaRPr lang="en-US" dirty="0"/>
          </a:p>
          <a:p>
            <a:r>
              <a:rPr lang="en-US" dirty="0" smtClean="0"/>
              <a:t>A:– “The name on the left of the ‘=‘ sign is applied as a label to the value or object on the right!”</a:t>
            </a:r>
          </a:p>
          <a:p>
            <a:pPr lvl="2"/>
            <a:endParaRPr lang="en-US" dirty="0"/>
          </a:p>
          <a:p>
            <a:r>
              <a:rPr lang="en-US" dirty="0" smtClean="0"/>
              <a:t>Let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 = [5, 4, 3, 2, 1]</a:t>
            </a:r>
          </a:p>
          <a:p>
            <a:r>
              <a:rPr lang="en-US" dirty="0"/>
              <a:t>Let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 = L</a:t>
            </a:r>
          </a:p>
          <a:p>
            <a:pPr lvl="1"/>
            <a:r>
              <a:rPr lang="en-US" dirty="0"/>
              <a:t>What is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M[4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 smtClean="0"/>
              <a:t>?</a:t>
            </a:r>
          </a:p>
          <a:p>
            <a:pPr lvl="2"/>
            <a:endParaRPr lang="en-US" dirty="0"/>
          </a:p>
          <a:p>
            <a:r>
              <a:rPr lang="en-US" dirty="0" smtClean="0"/>
              <a:t>Now do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L[4] = 10</a:t>
            </a:r>
          </a:p>
          <a:p>
            <a:pPr lvl="1"/>
            <a:r>
              <a:rPr lang="en-US" dirty="0" smtClean="0"/>
              <a:t>What is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M[4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 smtClean="0"/>
              <a:t>?</a:t>
            </a:r>
          </a:p>
          <a:p>
            <a:pPr lvl="2"/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What is going on?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72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(again</a:t>
            </a:r>
            <a:r>
              <a:rPr lang="en-US" dirty="0" smtClean="0"/>
              <a:t>!) — </a:t>
            </a:r>
            <a:r>
              <a:rPr lang="en-US" sz="2400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 smtClean="0"/>
              <a:t> is a label for the computational object (i.e., list)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[5, 4, 3, 2, 1]</a:t>
            </a:r>
          </a:p>
          <a:p>
            <a:pPr lvl="1"/>
            <a:endParaRPr lang="en-US" dirty="0" smtClean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 </a:t>
            </a:r>
            <a:r>
              <a:rPr lang="en-US" dirty="0" smtClean="0"/>
              <a:t>makes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/>
              <a:t> a label for the </a:t>
            </a:r>
            <a:r>
              <a:rPr lang="en-US" i="1" dirty="0" smtClean="0"/>
              <a:t>same</a:t>
            </a:r>
            <a:r>
              <a:rPr lang="en-US" dirty="0" smtClean="0"/>
              <a:t> object!</a:t>
            </a:r>
          </a:p>
          <a:p>
            <a:pPr lvl="1"/>
            <a:r>
              <a:rPr lang="en-US" dirty="0" smtClean="0"/>
              <a:t>i.e., the same list</a:t>
            </a:r>
          </a:p>
          <a:p>
            <a:pPr lvl="2"/>
            <a:endParaRPr lang="en-US" dirty="0"/>
          </a:p>
          <a:p>
            <a:r>
              <a:rPr lang="en-US" dirty="0" smtClean="0"/>
              <a:t>Therefore,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L[4] = 10</a:t>
            </a:r>
          </a:p>
          <a:p>
            <a:r>
              <a:rPr lang="en-US" dirty="0" smtClean="0"/>
              <a:t>… changes the list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 smtClean="0"/>
              <a:t> refers to</a:t>
            </a:r>
          </a:p>
          <a:p>
            <a:pPr lvl="1"/>
            <a:endParaRPr lang="en-US" dirty="0"/>
          </a:p>
          <a:p>
            <a:r>
              <a:rPr lang="en-US" dirty="0" smtClean="0"/>
              <a:t>Since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/>
              <a:t> is </a:t>
            </a:r>
            <a:r>
              <a:rPr lang="en-US" i="1" dirty="0" smtClean="0"/>
              <a:t>another</a:t>
            </a:r>
            <a:r>
              <a:rPr lang="en-US" dirty="0" smtClean="0"/>
              <a:t> label for the </a:t>
            </a:r>
            <a:r>
              <a:rPr lang="en-US" u="sng" dirty="0" smtClean="0"/>
              <a:t>same</a:t>
            </a:r>
            <a:r>
              <a:rPr lang="en-US" dirty="0" smtClean="0"/>
              <a:t> object,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/>
              <a:t> see that element #4 of that object has changed!</a:t>
            </a:r>
          </a:p>
          <a:p>
            <a:pPr lvl="1"/>
            <a:endParaRPr lang="en-US" dirty="0"/>
          </a:p>
          <a:p>
            <a:r>
              <a:rPr lang="en-US" dirty="0" smtClean="0"/>
              <a:t>Big Deal!</a:t>
            </a:r>
          </a:p>
          <a:p>
            <a:pPr lvl="1"/>
            <a:endParaRPr lang="en-US" dirty="0"/>
          </a:p>
          <a:p>
            <a:r>
              <a:rPr lang="en-US" dirty="0" smtClean="0"/>
              <a:t>Totally unexpected for students of other languages!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Miscellaneous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6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20</TotalTime>
  <Words>893</Words>
  <Application>Microsoft Office PowerPoint</Application>
  <PresentationFormat>Custom</PresentationFormat>
  <Paragraphs>264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PortraitTemplate</vt:lpstr>
      <vt:lpstr>Miscellaneous Topics</vt:lpstr>
      <vt:lpstr>How many have discovered Appendix B in the textbook?</vt:lpstr>
      <vt:lpstr>pyplot (continued)</vt:lpstr>
      <vt:lpstr>Multiple plots</vt:lpstr>
      <vt:lpstr>Alternative for Multiple plots</vt:lpstr>
      <vt:lpstr>Other pyplot functions</vt:lpstr>
      <vt:lpstr>Questions?</vt:lpstr>
      <vt:lpstr>Assignment (again!)</vt:lpstr>
      <vt:lpstr>Assignment (again!) — continued</vt:lpstr>
      <vt:lpstr>Fundamental to Python</vt:lpstr>
      <vt:lpstr>Questions?</vt:lpstr>
      <vt:lpstr>Reading Assignment</vt:lpstr>
      <vt:lpstr>Shortcuts</vt:lpstr>
      <vt:lpstr>Shortcuts (continued)</vt:lpstr>
      <vt:lpstr>Shortcuts (continued)</vt:lpstr>
      <vt:lpstr>Questions?</vt:lpstr>
      <vt:lpstr>Another topic — Scope Rules</vt:lpstr>
      <vt:lpstr>Scope Rules (continued)</vt:lpstr>
      <vt:lpstr>Scope Rules (concluded)</vt:lpstr>
      <vt:lpstr>Questions?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2, Miscellaneous Topics</dc:title>
  <dc:creator>Hugh C. Lauer</dc:creator>
  <dc:description>Redesign of slides created by Randal E. Bryant and David R. O'Hallaron</dc:description>
  <cp:lastModifiedBy>Hugh C. Lauer</cp:lastModifiedBy>
  <cp:revision>4</cp:revision>
  <cp:lastPrinted>1999-09-20T15:19:18Z</cp:lastPrinted>
  <dcterms:created xsi:type="dcterms:W3CDTF">2016-09-02T13:38:51Z</dcterms:created>
  <dcterms:modified xsi:type="dcterms:W3CDTF">2016-09-04T21:42:28Z</dcterms:modified>
</cp:coreProperties>
</file>