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616" r:id="rId2"/>
    <p:sldId id="617" r:id="rId3"/>
    <p:sldId id="618" r:id="rId4"/>
    <p:sldId id="619" r:id="rId5"/>
    <p:sldId id="620" r:id="rId6"/>
    <p:sldId id="621" r:id="rId7"/>
    <p:sldId id="622" r:id="rId8"/>
    <p:sldId id="623" r:id="rId9"/>
    <p:sldId id="624" r:id="rId10"/>
    <p:sldId id="625" r:id="rId11"/>
    <p:sldId id="626" r:id="rId12"/>
    <p:sldId id="627" r:id="rId13"/>
    <p:sldId id="628" r:id="rId14"/>
    <p:sldId id="629" r:id="rId15"/>
    <p:sldId id="630" r:id="rId16"/>
    <p:sldId id="631" r:id="rId17"/>
    <p:sldId id="632" r:id="rId18"/>
  </p:sldIdLst>
  <p:sldSz cx="7680325" cy="9601200"/>
  <p:notesSz cx="7302500" cy="9586913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00004"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800009"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200013"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600017"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000021" algn="l" defTabSz="800009" rtl="0" eaLnBrk="1" latinLnBrk="0" hangingPunct="1"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400026" algn="l" defTabSz="800009" rtl="0" eaLnBrk="1" latinLnBrk="0" hangingPunct="1"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2800030" algn="l" defTabSz="800009" rtl="0" eaLnBrk="1" latinLnBrk="0" hangingPunct="1"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200034" algn="l" defTabSz="800009" rtl="0" eaLnBrk="1" latinLnBrk="0" hangingPunct="1"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F95"/>
    <a:srgbClr val="C0EAB8"/>
    <a:srgbClr val="F2F09C"/>
    <a:srgbClr val="F2F2F2"/>
    <a:srgbClr val="DBDBDB"/>
    <a:srgbClr val="F5F5BD"/>
    <a:srgbClr val="CFEFC9"/>
    <a:srgbClr val="F0C2C2"/>
    <a:srgbClr val="D4D4F4"/>
    <a:srgbClr val="A8A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13" autoAdjust="0"/>
    <p:restoredTop sz="94626" autoAdjust="0"/>
  </p:normalViewPr>
  <p:slideViewPr>
    <p:cSldViewPr snapToObjects="1">
      <p:cViewPr varScale="1">
        <p:scale>
          <a:sx n="79" d="100"/>
          <a:sy n="79" d="100"/>
        </p:scale>
        <p:origin x="-762" y="-102"/>
      </p:cViewPr>
      <p:guideLst>
        <p:guide orient="horz" pos="3091"/>
        <p:guide pos="24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80" d="100"/>
          <a:sy n="80" d="100"/>
        </p:scale>
        <p:origin x="-2772" y="-108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67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3925" y="685800"/>
            <a:ext cx="292735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20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00004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00009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0001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00017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000021" algn="l" defTabSz="80000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400026" algn="l" defTabSz="80000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800030" algn="l" defTabSz="80000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200034" algn="l" defTabSz="80000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F01151-53C9-4D64-8AAE-89A32F2B2A25}" type="slidenum">
              <a:rPr lang="en-US"/>
              <a:pPr/>
              <a:t>1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93925" y="685800"/>
            <a:ext cx="2927350" cy="3657600"/>
          </a:xfrm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784"/>
            <a:ext cx="5355167" cy="4314111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12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F01151-53C9-4D64-8AAE-89A32F2B2A25}" type="slidenum">
              <a:rPr lang="en-US"/>
              <a:pPr/>
              <a:t>11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93925" y="685800"/>
            <a:ext cx="2927350" cy="3657600"/>
          </a:xfrm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784"/>
            <a:ext cx="5355167" cy="4314111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824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55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62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62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018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66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27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74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34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87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87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87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87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93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25" y="2391218"/>
            <a:ext cx="6528276" cy="2058035"/>
          </a:xfrm>
        </p:spPr>
        <p:txBody>
          <a:bodyPr/>
          <a:lstStyle>
            <a:lvl1pPr defTabSz="400004"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25" y="5440680"/>
            <a:ext cx="6448560" cy="2453640"/>
          </a:xfrm>
        </p:spPr>
        <p:txBody>
          <a:bodyPr/>
          <a:lstStyle>
            <a:lvl1pPr marL="0" indent="0" algn="l">
              <a:buNone/>
              <a:defRPr sz="1700" b="0">
                <a:latin typeface="Calibri" pitchFamily="34" charset="0"/>
              </a:defRPr>
            </a:lvl1pPr>
            <a:lvl2pPr marL="400004" indent="0" algn="ctr">
              <a:buNone/>
              <a:defRPr/>
            </a:lvl2pPr>
            <a:lvl3pPr marL="800009" indent="0" algn="ctr">
              <a:buNone/>
              <a:defRPr/>
            </a:lvl3pPr>
            <a:lvl4pPr marL="1200013" indent="0" algn="ctr">
              <a:buNone/>
              <a:defRPr/>
            </a:lvl4pPr>
            <a:lvl5pPr marL="1600017" indent="0" algn="ctr">
              <a:buNone/>
              <a:defRPr/>
            </a:lvl5pPr>
            <a:lvl6pPr marL="2000021" indent="0" algn="ctr">
              <a:buNone/>
              <a:defRPr/>
            </a:lvl6pPr>
            <a:lvl7pPr marL="2400026" indent="0" algn="ctr">
              <a:buNone/>
              <a:defRPr/>
            </a:lvl7pPr>
            <a:lvl8pPr marL="2800030" indent="0" algn="ctr">
              <a:buNone/>
              <a:defRPr/>
            </a:lvl8pPr>
            <a:lvl9pPr marL="320003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398" y="6720841"/>
            <a:ext cx="4608195" cy="793433"/>
          </a:xfrm>
        </p:spPr>
        <p:txBody>
          <a:bodyPr anchor="b"/>
          <a:lstStyle>
            <a:lvl1pPr algn="l">
              <a:defRPr sz="17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5398" y="857885"/>
            <a:ext cx="4608195" cy="5760720"/>
          </a:xfrm>
        </p:spPr>
        <p:txBody>
          <a:bodyPr/>
          <a:lstStyle>
            <a:lvl1pPr marL="0" indent="0">
              <a:buNone/>
              <a:defRPr sz="2800">
                <a:latin typeface="Calibri" pitchFamily="34" charset="0"/>
              </a:defRPr>
            </a:lvl1pPr>
            <a:lvl2pPr marL="400004" indent="0">
              <a:buNone/>
              <a:defRPr sz="2400"/>
            </a:lvl2pPr>
            <a:lvl3pPr marL="800009" indent="0">
              <a:buNone/>
              <a:defRPr sz="2100"/>
            </a:lvl3pPr>
            <a:lvl4pPr marL="1200013" indent="0">
              <a:buNone/>
              <a:defRPr sz="1700"/>
            </a:lvl4pPr>
            <a:lvl5pPr marL="1600017" indent="0">
              <a:buNone/>
              <a:defRPr sz="1700"/>
            </a:lvl5pPr>
            <a:lvl6pPr marL="2000021" indent="0">
              <a:buNone/>
              <a:defRPr sz="1700"/>
            </a:lvl6pPr>
            <a:lvl7pPr marL="2400026" indent="0">
              <a:buNone/>
              <a:defRPr sz="1700"/>
            </a:lvl7pPr>
            <a:lvl8pPr marL="2800030" indent="0">
              <a:buNone/>
              <a:defRPr sz="1700"/>
            </a:lvl8pPr>
            <a:lvl9pPr marL="3200034" indent="0">
              <a:buNone/>
              <a:defRPr sz="17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5398" y="7514274"/>
            <a:ext cx="4608195" cy="1126807"/>
          </a:xfrm>
        </p:spPr>
        <p:txBody>
          <a:bodyPr/>
          <a:lstStyle>
            <a:lvl1pPr marL="0" indent="0">
              <a:buNone/>
              <a:defRPr sz="1200">
                <a:latin typeface="Calibri" pitchFamily="34" charset="0"/>
              </a:defRPr>
            </a:lvl1pPr>
            <a:lvl2pPr marL="400004" indent="0">
              <a:buNone/>
              <a:defRPr sz="1000"/>
            </a:lvl2pPr>
            <a:lvl3pPr marL="800009" indent="0">
              <a:buNone/>
              <a:defRPr sz="900"/>
            </a:lvl3pPr>
            <a:lvl4pPr marL="1200013" indent="0">
              <a:buNone/>
              <a:defRPr sz="800"/>
            </a:lvl4pPr>
            <a:lvl5pPr marL="1600017" indent="0">
              <a:buNone/>
              <a:defRPr sz="800"/>
            </a:lvl5pPr>
            <a:lvl6pPr marL="2000021" indent="0">
              <a:buNone/>
              <a:defRPr sz="800"/>
            </a:lvl6pPr>
            <a:lvl7pPr marL="2400026" indent="0">
              <a:buNone/>
              <a:defRPr sz="800"/>
            </a:lvl7pPr>
            <a:lvl8pPr marL="2800030" indent="0">
              <a:buNone/>
              <a:defRPr sz="800"/>
            </a:lvl8pPr>
            <a:lvl9pPr marL="3200034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 defTabSz="400004">
              <a:defRPr>
                <a:latin typeface="Calibri" pitchFamily="34" charset="0"/>
              </a:defRPr>
            </a:lvl4pPr>
            <a:lvl5pPr defTabSz="400004"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44248" y="320041"/>
            <a:ext cx="1836077" cy="854773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47" y="320041"/>
            <a:ext cx="5382895" cy="854773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348" y="320040"/>
            <a:ext cx="7346977" cy="10668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024" y="1906905"/>
            <a:ext cx="3252138" cy="696087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916166" y="1906906"/>
            <a:ext cx="3252137" cy="337375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916166" y="5494021"/>
            <a:ext cx="3252137" cy="337375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1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348" y="320040"/>
            <a:ext cx="7346977" cy="10668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6024" y="1906905"/>
            <a:ext cx="3252138" cy="696087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6166" y="1906905"/>
            <a:ext cx="3252137" cy="696087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71" y="609949"/>
            <a:ext cx="6376831" cy="10668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024" y="1906905"/>
            <a:ext cx="3252138" cy="6960870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100">
                <a:latin typeface="Calibri" pitchFamily="34" charset="0"/>
              </a:defRPr>
            </a:lvl2pPr>
            <a:lvl3pPr>
              <a:defRPr sz="17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6166" y="1906905"/>
            <a:ext cx="3252137" cy="6960870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100">
                <a:latin typeface="Calibri" pitchFamily="34" charset="0"/>
              </a:defRPr>
            </a:lvl2pPr>
            <a:lvl3pPr>
              <a:defRPr sz="17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16" y="384493"/>
            <a:ext cx="6912293" cy="16002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17" y="2149159"/>
            <a:ext cx="3393477" cy="895667"/>
          </a:xfrm>
        </p:spPr>
        <p:txBody>
          <a:bodyPr anchor="b"/>
          <a:lstStyle>
            <a:lvl1pPr marL="0" indent="0">
              <a:buNone/>
              <a:defRPr sz="2100" b="1">
                <a:latin typeface="Calibri" pitchFamily="34" charset="0"/>
              </a:defRPr>
            </a:lvl1pPr>
            <a:lvl2pPr marL="400004" indent="0">
              <a:buNone/>
              <a:defRPr sz="1700" b="1"/>
            </a:lvl2pPr>
            <a:lvl3pPr marL="800009" indent="0">
              <a:buNone/>
              <a:defRPr sz="1600" b="1"/>
            </a:lvl3pPr>
            <a:lvl4pPr marL="1200013" indent="0">
              <a:buNone/>
              <a:defRPr sz="1400" b="1"/>
            </a:lvl4pPr>
            <a:lvl5pPr marL="1600017" indent="0">
              <a:buNone/>
              <a:defRPr sz="1400" b="1"/>
            </a:lvl5pPr>
            <a:lvl6pPr marL="2000021" indent="0">
              <a:buNone/>
              <a:defRPr sz="1400" b="1"/>
            </a:lvl6pPr>
            <a:lvl7pPr marL="2400026" indent="0">
              <a:buNone/>
              <a:defRPr sz="1400" b="1"/>
            </a:lvl7pPr>
            <a:lvl8pPr marL="2800030" indent="0">
              <a:buNone/>
              <a:defRPr sz="1400" b="1"/>
            </a:lvl8pPr>
            <a:lvl9pPr marL="3200034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17" y="3044826"/>
            <a:ext cx="3393477" cy="5531803"/>
          </a:xfrm>
        </p:spPr>
        <p:txBody>
          <a:bodyPr/>
          <a:lstStyle>
            <a:lvl1pPr>
              <a:defRPr sz="2100">
                <a:latin typeface="Calibri" pitchFamily="34" charset="0"/>
              </a:defRPr>
            </a:lvl1pPr>
            <a:lvl2pPr>
              <a:defRPr sz="1700">
                <a:latin typeface="Calibri" pitchFamily="34" charset="0"/>
              </a:defRPr>
            </a:lvl2pPr>
            <a:lvl3pPr>
              <a:defRPr sz="1600">
                <a:latin typeface="Calibri" pitchFamily="34" charset="0"/>
              </a:defRPr>
            </a:lvl3pPr>
            <a:lvl4pPr>
              <a:defRPr sz="1400">
                <a:latin typeface="Calibri" pitchFamily="34" charset="0"/>
              </a:defRPr>
            </a:lvl4pPr>
            <a:lvl5pPr>
              <a:defRPr sz="1400">
                <a:latin typeface="Calibri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01499" y="2149159"/>
            <a:ext cx="3394811" cy="895667"/>
          </a:xfrm>
        </p:spPr>
        <p:txBody>
          <a:bodyPr anchor="b"/>
          <a:lstStyle>
            <a:lvl1pPr marL="0" indent="0">
              <a:buNone/>
              <a:defRPr sz="2100" b="1">
                <a:latin typeface="Calibri" pitchFamily="34" charset="0"/>
              </a:defRPr>
            </a:lvl1pPr>
            <a:lvl2pPr marL="400004" indent="0">
              <a:buNone/>
              <a:defRPr sz="1700" b="1"/>
            </a:lvl2pPr>
            <a:lvl3pPr marL="800009" indent="0">
              <a:buNone/>
              <a:defRPr sz="1600" b="1"/>
            </a:lvl3pPr>
            <a:lvl4pPr marL="1200013" indent="0">
              <a:buNone/>
              <a:defRPr sz="1400" b="1"/>
            </a:lvl4pPr>
            <a:lvl5pPr marL="1600017" indent="0">
              <a:buNone/>
              <a:defRPr sz="1400" b="1"/>
            </a:lvl5pPr>
            <a:lvl6pPr marL="2000021" indent="0">
              <a:buNone/>
              <a:defRPr sz="1400" b="1"/>
            </a:lvl6pPr>
            <a:lvl7pPr marL="2400026" indent="0">
              <a:buNone/>
              <a:defRPr sz="1400" b="1"/>
            </a:lvl7pPr>
            <a:lvl8pPr marL="2800030" indent="0">
              <a:buNone/>
              <a:defRPr sz="1400" b="1"/>
            </a:lvl8pPr>
            <a:lvl9pPr marL="3200034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01499" y="3044826"/>
            <a:ext cx="3394811" cy="5531803"/>
          </a:xfrm>
        </p:spPr>
        <p:txBody>
          <a:bodyPr/>
          <a:lstStyle>
            <a:lvl1pPr>
              <a:defRPr sz="2100">
                <a:latin typeface="Calibri" pitchFamily="34" charset="0"/>
              </a:defRPr>
            </a:lvl1pPr>
            <a:lvl2pPr>
              <a:defRPr sz="1700">
                <a:latin typeface="Calibri" pitchFamily="34" charset="0"/>
              </a:defRPr>
            </a:lvl2pPr>
            <a:lvl3pPr>
              <a:defRPr sz="1600">
                <a:latin typeface="Calibri" pitchFamily="34" charset="0"/>
              </a:defRPr>
            </a:lvl3pPr>
            <a:lvl4pPr>
              <a:defRPr sz="1400">
                <a:latin typeface="Calibri" pitchFamily="34" charset="0"/>
              </a:defRPr>
            </a:lvl4pPr>
            <a:lvl5pPr>
              <a:defRPr sz="1400">
                <a:latin typeface="Calibri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1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496" y="623098"/>
            <a:ext cx="6376270" cy="10668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for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84017" y="1817828"/>
            <a:ext cx="3716387" cy="992836"/>
          </a:xfrm>
          <a:solidFill>
            <a:srgbClr val="F2F09C"/>
          </a:solidFill>
          <a:ln>
            <a:solidFill>
              <a:schemeClr val="tx1"/>
            </a:solidFill>
          </a:ln>
        </p:spPr>
        <p:txBody>
          <a:bodyPr wrap="none" lIns="22222" tIns="22222" rIns="22222" bIns="22222">
            <a:spAutoFit/>
          </a:bodyPr>
          <a:lstStyle>
            <a:lvl1pPr marL="0" indent="0">
              <a:buFontTx/>
              <a:buNone/>
              <a:defRPr sz="1400" baseline="0">
                <a:solidFill>
                  <a:schemeClr val="tx1"/>
                </a:solidFill>
                <a:latin typeface="Courier New" pitchFamily="49" charset="0"/>
              </a:defRPr>
            </a:lvl1pPr>
          </a:lstStyle>
          <a:p>
            <a:pPr lvl="0"/>
            <a:r>
              <a:rPr lang="en-US" dirty="0" smtClean="0"/>
              <a:t>/*Click to edit Master text styles</a:t>
            </a:r>
            <a:br>
              <a:rPr lang="en-US" dirty="0" smtClean="0"/>
            </a:br>
            <a:r>
              <a:rPr lang="en-US" dirty="0" smtClean="0"/>
              <a:t>	comments are in red */</a:t>
            </a:r>
          </a:p>
          <a:p>
            <a:pPr lvl="0"/>
            <a:r>
              <a:rPr lang="en-US" dirty="0" smtClean="0"/>
              <a:t>Code is in black</a:t>
            </a:r>
          </a:p>
          <a:p>
            <a:pPr lvl="0"/>
            <a:r>
              <a:rPr lang="en-US" dirty="0" smtClean="0"/>
              <a:t>/*Resizes to fit code*/</a:t>
            </a:r>
          </a:p>
        </p:txBody>
      </p:sp>
    </p:spTree>
    <p:extLst>
      <p:ext uri="{BB962C8B-B14F-4D97-AF65-F5344CB8AC3E}">
        <p14:creationId xmlns:p14="http://schemas.microsoft.com/office/powerpoint/2010/main" val="131149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-by-sid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Code and alternative code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84017" y="2560320"/>
            <a:ext cx="3264138" cy="4006901"/>
          </a:xfrm>
          <a:solidFill>
            <a:srgbClr val="F2F09C"/>
          </a:solidFill>
          <a:ln>
            <a:solidFill>
              <a:schemeClr val="tx1"/>
            </a:solidFill>
          </a:ln>
        </p:spPr>
        <p:txBody>
          <a:bodyPr lIns="22222" tIns="11111" rIns="22222" bIns="11111">
            <a:normAutofit/>
          </a:bodyPr>
          <a:lstStyle>
            <a:lvl1pPr marL="0" indent="0">
              <a:buFontTx/>
              <a:buNone/>
              <a:defRPr sz="1600" baseline="0">
                <a:latin typeface="Courier New" pitchFamily="49" charset="0"/>
              </a:defRPr>
            </a:lvl1pPr>
          </a:lstStyle>
          <a:p>
            <a:pPr lvl="0"/>
            <a:r>
              <a:rPr lang="en-US" dirty="0" smtClean="0"/>
              <a:t>/* Code in black, comments in red */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84017" y="2133600"/>
            <a:ext cx="1920081" cy="426720"/>
          </a:xfrm>
        </p:spPr>
        <p:txBody>
          <a:bodyPr wrap="none" lIns="0" tIns="0" rIns="0" bIns="0">
            <a:noAutofit/>
          </a:bodyPr>
          <a:lstStyle>
            <a:lvl1pPr marL="0" indent="0">
              <a:buFontTx/>
              <a:buNone/>
              <a:defRPr sz="2100" baseline="0"/>
            </a:lvl1pPr>
          </a:lstStyle>
          <a:p>
            <a:pPr lvl="0"/>
            <a:r>
              <a:rPr lang="en-US" dirty="0" smtClean="0"/>
              <a:t>Title – sample 1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032170" y="2583595"/>
            <a:ext cx="3264138" cy="4006901"/>
          </a:xfrm>
          <a:solidFill>
            <a:srgbClr val="C0EAB8"/>
          </a:solidFill>
          <a:ln>
            <a:solidFill>
              <a:schemeClr val="tx1"/>
            </a:solidFill>
          </a:ln>
        </p:spPr>
        <p:txBody>
          <a:bodyPr lIns="22222" tIns="11111" rIns="22222" bIns="11111">
            <a:normAutofit/>
          </a:bodyPr>
          <a:lstStyle>
            <a:lvl1pPr marL="0" indent="0">
              <a:buFontTx/>
              <a:buNone/>
              <a:defRPr sz="1600" baseline="0">
                <a:latin typeface="Courier New" pitchFamily="49" charset="0"/>
              </a:defRPr>
            </a:lvl1pPr>
          </a:lstStyle>
          <a:p>
            <a:pPr lvl="0"/>
            <a:r>
              <a:rPr lang="en-US" dirty="0" smtClean="0"/>
              <a:t>/* Code in black, comments in red */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032171" y="2156875"/>
            <a:ext cx="1920081" cy="426720"/>
          </a:xfrm>
        </p:spPr>
        <p:txBody>
          <a:bodyPr wrap="none" lIns="0" tIns="0" rIns="0" bIns="0">
            <a:noAutofit/>
          </a:bodyPr>
          <a:lstStyle>
            <a:lvl1pPr marL="0" indent="0">
              <a:buFontTx/>
              <a:buNone/>
              <a:defRPr sz="2100" baseline="0"/>
            </a:lvl1pPr>
          </a:lstStyle>
          <a:p>
            <a:pPr lvl="0"/>
            <a:r>
              <a:rPr lang="en-US" dirty="0" smtClean="0"/>
              <a:t>Title – sample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7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17" y="382270"/>
            <a:ext cx="2526774" cy="1626870"/>
          </a:xfrm>
        </p:spPr>
        <p:txBody>
          <a:bodyPr anchor="b"/>
          <a:lstStyle>
            <a:lvl1pPr algn="l">
              <a:defRPr sz="17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794" y="382272"/>
            <a:ext cx="4293515" cy="8194358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100">
                <a:latin typeface="Calibri" pitchFamily="34" charset="0"/>
              </a:defRPr>
            </a:lvl3pPr>
            <a:lvl4pPr>
              <a:defRPr sz="1700">
                <a:latin typeface="Calibri" pitchFamily="34" charset="0"/>
              </a:defRPr>
            </a:lvl4pPr>
            <a:lvl5pPr>
              <a:defRPr sz="1700">
                <a:latin typeface="Calibri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17" y="2009142"/>
            <a:ext cx="2526774" cy="6567488"/>
          </a:xfrm>
        </p:spPr>
        <p:txBody>
          <a:bodyPr/>
          <a:lstStyle>
            <a:lvl1pPr marL="0" indent="0">
              <a:buNone/>
              <a:defRPr sz="1200">
                <a:latin typeface="Calibri" pitchFamily="34" charset="0"/>
              </a:defRPr>
            </a:lvl1pPr>
            <a:lvl2pPr marL="400004" indent="0">
              <a:buNone/>
              <a:defRPr sz="1000"/>
            </a:lvl2pPr>
            <a:lvl3pPr marL="800009" indent="0">
              <a:buNone/>
              <a:defRPr sz="900"/>
            </a:lvl3pPr>
            <a:lvl4pPr marL="1200013" indent="0">
              <a:buNone/>
              <a:defRPr sz="800"/>
            </a:lvl4pPr>
            <a:lvl5pPr marL="1600017" indent="0">
              <a:buNone/>
              <a:defRPr sz="800"/>
            </a:lvl5pPr>
            <a:lvl6pPr marL="2000021" indent="0">
              <a:buNone/>
              <a:defRPr sz="800"/>
            </a:lvl6pPr>
            <a:lvl7pPr marL="2400026" indent="0">
              <a:buNone/>
              <a:defRPr sz="800"/>
            </a:lvl7pPr>
            <a:lvl8pPr marL="2800030" indent="0">
              <a:buNone/>
              <a:defRPr sz="800"/>
            </a:lvl8pPr>
            <a:lvl9pPr marL="3200034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4210" y="519655"/>
            <a:ext cx="637627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001" tIns="40000" rIns="80001" bIns="40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48" y="1906905"/>
            <a:ext cx="6632280" cy="6960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001" tIns="40000" rIns="80001" bIns="40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633615" y="-37782"/>
            <a:ext cx="1100046" cy="23467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80001" tIns="40000" rIns="80001" bIns="40000"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8" r:id="rId3"/>
    <p:sldLayoutId id="2147483657" r:id="rId4"/>
    <p:sldLayoutId id="2147483656" r:id="rId5"/>
    <p:sldLayoutId id="2147483655" r:id="rId6"/>
    <p:sldLayoutId id="2147483662" r:id="rId7"/>
    <p:sldLayoutId id="2147483663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iming>
    <p:tnLst>
      <p:par>
        <p:cTn id="1" dur="indefinite" restart="never" nodeType="tmRoot"/>
      </p:par>
    </p:tnLst>
  </p:timing>
  <p:hf hdr="0"/>
  <p:txStyles>
    <p:titleStyle>
      <a:lvl1pPr marL="104168" indent="-104168" algn="l" defTabSz="400004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04168" indent="-104168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2pPr>
      <a:lvl3pPr marL="104168" indent="-104168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3pPr>
      <a:lvl4pPr marL="104168" indent="-104168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4pPr>
      <a:lvl5pPr marL="104168" indent="-104168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5pPr>
      <a:lvl6pPr marL="504172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6pPr>
      <a:lvl7pPr marL="904177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7pPr>
      <a:lvl8pPr marL="1304181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8pPr>
      <a:lvl9pPr marL="1704185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9pPr>
    </p:titleStyle>
    <p:bodyStyle>
      <a:lvl1pPr marL="300003" indent="-300003" algn="l" defTabSz="400004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50007" indent="-250003" algn="l" defTabSz="400004" rtl="0" eaLnBrk="1" fontAlgn="base" hangingPunct="1">
        <a:spcBef>
          <a:spcPts val="437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100">
          <a:solidFill>
            <a:schemeClr val="tx1"/>
          </a:solidFill>
          <a:latin typeface="Calibri" pitchFamily="34" charset="0"/>
        </a:defRPr>
      </a:lvl2pPr>
      <a:lvl3pPr marL="1000011" indent="-200002" algn="l" defTabSz="400004" rtl="0" eaLnBrk="1" fontAlgn="base" hangingPunct="1">
        <a:spcBef>
          <a:spcPts val="394"/>
        </a:spcBef>
        <a:spcAft>
          <a:spcPct val="0"/>
        </a:spcAft>
        <a:buSzPct val="80000"/>
        <a:buFont typeface="Wingdings" pitchFamily="2" charset="2"/>
        <a:buChar char="§"/>
        <a:defRPr sz="1700">
          <a:solidFill>
            <a:schemeClr val="tx1"/>
          </a:solidFill>
          <a:latin typeface="Calibri" pitchFamily="34" charset="0"/>
        </a:defRPr>
      </a:lvl3pPr>
      <a:lvl4pPr marL="1400015" indent="-200002" algn="l" defTabSz="400004" rtl="0" eaLnBrk="1" fontAlgn="base" hangingPunct="1">
        <a:spcBef>
          <a:spcPts val="350"/>
        </a:spcBef>
        <a:spcAft>
          <a:spcPct val="0"/>
        </a:spcAft>
        <a:buChar char="–"/>
        <a:defRPr sz="1700">
          <a:solidFill>
            <a:schemeClr val="tx1"/>
          </a:solidFill>
          <a:latin typeface="Calibri" pitchFamily="34" charset="0"/>
        </a:defRPr>
      </a:lvl4pPr>
      <a:lvl5pPr marL="1800019" indent="-200002" algn="l" defTabSz="400004" rtl="0" eaLnBrk="1" fontAlgn="base" hangingPunct="1">
        <a:spcBef>
          <a:spcPts val="306"/>
        </a:spcBef>
        <a:spcAft>
          <a:spcPct val="0"/>
        </a:spcAft>
        <a:buChar char="»"/>
        <a:defRPr sz="1600">
          <a:solidFill>
            <a:schemeClr val="tx1"/>
          </a:solidFill>
          <a:latin typeface="Calibri" pitchFamily="34" charset="0"/>
        </a:defRPr>
      </a:lvl5pPr>
      <a:lvl6pPr marL="2200024" indent="-200002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Arial" charset="0"/>
        </a:defRPr>
      </a:lvl6pPr>
      <a:lvl7pPr marL="2600028" indent="-200002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Arial" charset="0"/>
        </a:defRPr>
      </a:lvl7pPr>
      <a:lvl8pPr marL="3000032" indent="-200002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Arial" charset="0"/>
        </a:defRPr>
      </a:lvl8pPr>
      <a:lvl9pPr marL="3400036" indent="-200002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0004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0009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13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017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0021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026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0030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00034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matplotlib.org/users/pyplot_tutorial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6025" y="2391218"/>
            <a:ext cx="6848290" cy="2058035"/>
          </a:xfrm>
        </p:spPr>
        <p:txBody>
          <a:bodyPr/>
          <a:lstStyle/>
          <a:p>
            <a:pPr marL="0" indent="0"/>
            <a:r>
              <a:rPr lang="en-US" b="0" dirty="0" smtClean="0"/>
              <a:t>Lists, For-loops, and </a:t>
            </a:r>
            <a:r>
              <a:rPr lang="en-US" b="0" dirty="0" err="1" smtClean="0"/>
              <a:t>Pyplot</a:t>
            </a:r>
            <a:endParaRPr lang="en-US" b="0" dirty="0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spcAft>
                <a:spcPts val="1050"/>
              </a:spcAft>
            </a:pPr>
            <a:r>
              <a:rPr lang="en-US" sz="2100" dirty="0"/>
              <a:t>Professor Hugh C. Lauer</a:t>
            </a:r>
            <a:br>
              <a:rPr lang="en-US" sz="2100" dirty="0"/>
            </a:br>
            <a:r>
              <a:rPr lang="en-US" sz="2100" dirty="0"/>
              <a:t>CS-1004 — Introduction to Programming for Non-Majors</a:t>
            </a:r>
          </a:p>
          <a:p>
            <a:r>
              <a:rPr lang="en-US" sz="1000" dirty="0"/>
              <a:t>(Slides include materials from </a:t>
            </a:r>
            <a:r>
              <a:rPr lang="en-US" sz="1000" i="1" dirty="0"/>
              <a:t>Python Programming: An Introduction to Computer Science</a:t>
            </a:r>
            <a:r>
              <a:rPr lang="en-US" sz="1000" dirty="0"/>
              <a:t>, 2</a:t>
            </a:r>
            <a:r>
              <a:rPr lang="en-US" sz="1000" baseline="30000" dirty="0"/>
              <a:t>nd</a:t>
            </a:r>
            <a:r>
              <a:rPr lang="en-US" sz="1000" dirty="0"/>
              <a:t> edition, by John </a:t>
            </a:r>
            <a:r>
              <a:rPr lang="en-US" sz="1000" dirty="0" err="1"/>
              <a:t>Zelle</a:t>
            </a:r>
            <a:r>
              <a:rPr lang="en-US" sz="1000" dirty="0"/>
              <a:t> and copyright notes by Prof. George Heineman of Worcester Polytechnic Institute)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75720" y="9339143"/>
            <a:ext cx="1328886" cy="138499"/>
          </a:xfrm>
        </p:spPr>
        <p:txBody>
          <a:bodyPr/>
          <a:lstStyle/>
          <a:p>
            <a:r>
              <a:rPr lang="en-US" smtClean="0"/>
              <a:t>Introduction</a:t>
            </a:r>
            <a:endParaRPr lang="en-US" dirty="0">
              <a:latin typeface="+mn-lt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4002" y="9300671"/>
            <a:ext cx="1051570" cy="138499"/>
          </a:xfrm>
        </p:spPr>
        <p:txBody>
          <a:bodyPr/>
          <a:lstStyle/>
          <a:p>
            <a:r>
              <a:rPr lang="en-US" smtClean="0">
                <a:latin typeface="+mn-lt"/>
              </a:rPr>
              <a:t>Lists, For-loops, and Pyplot</a:t>
            </a:r>
            <a:endParaRPr lang="en-US" dirty="0">
              <a:latin typeface="+mn-lt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49127" y="9300671"/>
            <a:ext cx="57708" cy="138499"/>
          </a:xfrm>
        </p:spPr>
        <p:txBody>
          <a:bodyPr/>
          <a:lstStyle/>
          <a:p>
            <a:fld id="{CEF07275-A34F-4845-9371-CAAC7967A479}" type="slidenum">
              <a:rPr lang="en-US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76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40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6025" y="2391218"/>
            <a:ext cx="6848290" cy="2058035"/>
          </a:xfrm>
        </p:spPr>
        <p:txBody>
          <a:bodyPr/>
          <a:lstStyle/>
          <a:p>
            <a:pPr marL="0" indent="0"/>
            <a:r>
              <a:rPr lang="en-US" b="0" dirty="0" smtClean="0"/>
              <a:t>Notes on </a:t>
            </a:r>
            <a:r>
              <a:rPr lang="en-US" b="0" dirty="0" err="1" smtClean="0"/>
              <a:t>matplotlib</a:t>
            </a:r>
            <a:r>
              <a:rPr lang="en-US" b="0" dirty="0" smtClean="0"/>
              <a:t> and </a:t>
            </a:r>
            <a:r>
              <a:rPr lang="en-US" b="0" dirty="0" err="1" smtClean="0"/>
              <a:t>pyplot</a:t>
            </a:r>
            <a:endParaRPr lang="en-US" b="0" dirty="0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spcAft>
                <a:spcPts val="1050"/>
              </a:spcAft>
            </a:pPr>
            <a:endParaRPr lang="en-US" sz="1000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294344" y="9339143"/>
            <a:ext cx="1091641" cy="138499"/>
          </a:xfrm>
        </p:spPr>
        <p:txBody>
          <a:bodyPr/>
          <a:lstStyle/>
          <a:p>
            <a:r>
              <a:rPr lang="en-US" smtClean="0"/>
              <a:t>Introduction</a:t>
            </a:r>
            <a:endParaRPr lang="en-US" dirty="0">
              <a:latin typeface="+mn-lt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4002" y="9300671"/>
            <a:ext cx="1051570" cy="138499"/>
          </a:xfrm>
        </p:spPr>
        <p:txBody>
          <a:bodyPr/>
          <a:lstStyle/>
          <a:p>
            <a:r>
              <a:rPr lang="en-US" smtClean="0">
                <a:latin typeface="+mn-lt"/>
              </a:rPr>
              <a:t>Lists, For-loops, and Pyplot</a:t>
            </a:r>
            <a:endParaRPr lang="en-US" dirty="0">
              <a:latin typeface="+mn-lt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49127" y="9300671"/>
            <a:ext cx="57708" cy="138499"/>
          </a:xfrm>
        </p:spPr>
        <p:txBody>
          <a:bodyPr/>
          <a:lstStyle/>
          <a:p>
            <a:fld id="{CEF07275-A34F-4845-9371-CAAC7967A479}" type="slidenum">
              <a:rPr lang="en-US">
                <a:latin typeface="+mn-lt"/>
              </a:rPr>
              <a:pPr/>
              <a:t>11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764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pyplot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pyplot</a:t>
            </a:r>
            <a:r>
              <a:rPr lang="en-US" i="1" dirty="0" smtClean="0"/>
              <a:t>:</a:t>
            </a:r>
            <a:r>
              <a:rPr lang="en-US" dirty="0" smtClean="0"/>
              <a:t> a module inside of </a:t>
            </a:r>
            <a:r>
              <a:rPr lang="en-US" i="1" dirty="0" err="1" smtClean="0"/>
              <a:t>matplotlib</a:t>
            </a:r>
            <a:endParaRPr lang="en-US" i="1" dirty="0" smtClean="0"/>
          </a:p>
          <a:p>
            <a:pPr lvl="1"/>
            <a:r>
              <a:rPr lang="en-US" dirty="0" smtClean="0"/>
              <a:t>Installed at start of course</a:t>
            </a:r>
          </a:p>
          <a:p>
            <a:pPr lvl="1"/>
            <a:endParaRPr lang="en-US" dirty="0"/>
          </a:p>
          <a:p>
            <a:r>
              <a:rPr lang="en-US" dirty="0" smtClean="0"/>
              <a:t>Collection of functions that make </a:t>
            </a:r>
            <a:r>
              <a:rPr lang="en-US" i="1" dirty="0" err="1" smtClean="0"/>
              <a:t>matplotlib</a:t>
            </a:r>
            <a:r>
              <a:rPr lang="en-US" dirty="0" smtClean="0"/>
              <a:t> work </a:t>
            </a:r>
            <a:r>
              <a:rPr lang="en-US" sz="2000" dirty="0" smtClean="0"/>
              <a:t>(somewhat)</a:t>
            </a:r>
            <a:r>
              <a:rPr lang="en-US" dirty="0" smtClean="0"/>
              <a:t> like MATLAB</a:t>
            </a:r>
          </a:p>
          <a:p>
            <a:pPr lvl="2"/>
            <a:endParaRPr lang="en-US" dirty="0"/>
          </a:p>
          <a:p>
            <a:r>
              <a:rPr lang="en-US" dirty="0" smtClean="0"/>
              <a:t>Getting started:–</a:t>
            </a:r>
          </a:p>
          <a:p>
            <a:pPr marL="285750" lvl="1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someList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[1,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1/2,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1/3,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1/4,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1/5,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1/6]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someList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285750" lvl="1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dirty="0"/>
          </a:p>
          <a:p>
            <a:pPr marL="278646" indent="-342900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4830762" y="4953000"/>
            <a:ext cx="2794829" cy="494976"/>
            <a:chOff x="4830762" y="3810000"/>
            <a:chExt cx="2794829" cy="494976"/>
          </a:xfrm>
        </p:grpSpPr>
        <p:sp>
          <p:nvSpPr>
            <p:cNvPr id="7" name="TextBox 6"/>
            <p:cNvSpPr txBox="1"/>
            <p:nvPr/>
          </p:nvSpPr>
          <p:spPr>
            <a:xfrm>
              <a:off x="5144784" y="3956163"/>
              <a:ext cx="2480807" cy="348813"/>
            </a:xfrm>
            <a:prstGeom prst="rect">
              <a:avLst/>
            </a:prstGeom>
            <a:solidFill>
              <a:srgbClr val="A8A8EA"/>
            </a:solidFill>
            <a:ln>
              <a:solidFill>
                <a:srgbClr val="5757D7"/>
              </a:solidFill>
            </a:ln>
          </p:spPr>
          <p:txBody>
            <a:bodyPr wrap="none" lIns="12700" tIns="12700" rIns="12700" bIns="12700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“as” clause is optional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 flipV="1">
              <a:off x="4830762" y="3810000"/>
              <a:ext cx="0" cy="320569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miter lim="800000"/>
              <a:headEnd type="none" w="med" len="med"/>
              <a:tailEnd type="stealth" w="lg" len="lg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4830762" y="4130569"/>
              <a:ext cx="31402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12" name="TextBox 11"/>
          <p:cNvSpPr txBox="1"/>
          <p:nvPr/>
        </p:nvSpPr>
        <p:spPr>
          <a:xfrm>
            <a:off x="4659073" y="5518587"/>
            <a:ext cx="2966518" cy="348813"/>
          </a:xfrm>
          <a:prstGeom prst="rect">
            <a:avLst/>
          </a:prstGeom>
          <a:solidFill>
            <a:srgbClr val="F0C2C2"/>
          </a:solidFill>
          <a:ln>
            <a:solidFill>
              <a:srgbClr val="D04040"/>
            </a:solidFill>
          </a:ln>
        </p:spPr>
        <p:txBody>
          <a:bodyPr wrap="none" lIns="12700" tIns="12700" rIns="12700" bIns="12700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Allows shorthand naming!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123752" y="7245642"/>
            <a:ext cx="3346391" cy="494976"/>
            <a:chOff x="4830762" y="3810000"/>
            <a:chExt cx="3346391" cy="494976"/>
          </a:xfrm>
        </p:grpSpPr>
        <p:sp>
          <p:nvSpPr>
            <p:cNvPr id="15" name="TextBox 14"/>
            <p:cNvSpPr txBox="1"/>
            <p:nvPr/>
          </p:nvSpPr>
          <p:spPr>
            <a:xfrm>
              <a:off x="5144784" y="3956163"/>
              <a:ext cx="3032369" cy="348813"/>
            </a:xfrm>
            <a:prstGeom prst="rect">
              <a:avLst/>
            </a:prstGeom>
            <a:solidFill>
              <a:srgbClr val="DBDBDB"/>
            </a:solidFill>
            <a:ln>
              <a:solidFill>
                <a:srgbClr val="5757D7"/>
              </a:solidFill>
            </a:ln>
          </p:spPr>
          <p:txBody>
            <a:bodyPr wrap="none" lIns="12700" tIns="12700" rIns="12700" bIns="12700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Brings up a graph window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 bwMode="auto">
            <a:xfrm flipV="1">
              <a:off x="4830762" y="3810000"/>
              <a:ext cx="0" cy="320569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miter lim="800000"/>
              <a:headEnd type="none" w="med" len="med"/>
              <a:tailEnd type="stealth" w="lg" len="lg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4830762" y="4130569"/>
              <a:ext cx="31402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18" name="TextBox 17"/>
          <p:cNvSpPr txBox="1"/>
          <p:nvPr/>
        </p:nvSpPr>
        <p:spPr>
          <a:xfrm>
            <a:off x="2424095" y="7848600"/>
            <a:ext cx="2524922" cy="348813"/>
          </a:xfrm>
          <a:prstGeom prst="rect">
            <a:avLst/>
          </a:prstGeom>
          <a:solidFill>
            <a:srgbClr val="F0C2C2"/>
          </a:solidFill>
          <a:ln>
            <a:solidFill>
              <a:srgbClr val="D04040"/>
            </a:solidFill>
          </a:ln>
        </p:spPr>
        <p:txBody>
          <a:bodyPr wrap="none" lIns="12700" tIns="12700" rIns="12700" bIns="12700" rtlCol="0">
            <a:spAutoFit/>
          </a:bodyPr>
          <a:lstStyle/>
          <a:p>
            <a:r>
              <a:rPr lang="en-US" i="1" dirty="0" smtClean="0">
                <a:latin typeface="Calibri" pitchFamily="34" charset="0"/>
              </a:rPr>
              <a:t>plot</a:t>
            </a:r>
            <a:r>
              <a:rPr lang="en-US" dirty="0" smtClean="0">
                <a:latin typeface="Calibri" pitchFamily="34" charset="0"/>
              </a:rPr>
              <a:t> adds it own x-axis</a:t>
            </a:r>
          </a:p>
        </p:txBody>
      </p:sp>
    </p:spTree>
    <p:extLst>
      <p:ext uri="{BB962C8B-B14F-4D97-AF65-F5344CB8AC3E}">
        <p14:creationId xmlns:p14="http://schemas.microsoft.com/office/powerpoint/2010/main" val="4017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pyplot</a:t>
            </a:r>
            <a:r>
              <a:rPr lang="en-US" dirty="0" smtClean="0"/>
              <a:t> </a:t>
            </a:r>
            <a:r>
              <a:rPr lang="en-US" sz="2800" b="0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Plotting with </a:t>
            </a:r>
            <a:r>
              <a:rPr lang="en-US" i="1" dirty="0" smtClean="0"/>
              <a:t>x-</a:t>
            </a:r>
            <a:r>
              <a:rPr lang="en-US" dirty="0" smtClean="0"/>
              <a:t> and </a:t>
            </a:r>
            <a:r>
              <a:rPr lang="en-US" i="1" dirty="0" smtClean="0"/>
              <a:t>y-</a:t>
            </a:r>
            <a:r>
              <a:rPr lang="en-US" dirty="0" smtClean="0"/>
              <a:t>axes</a:t>
            </a:r>
          </a:p>
          <a:p>
            <a:pPr marL="285750" lvl="1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1/2,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1/3,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1/4,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1/5,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1/6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285750" lvl="1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[1, 2, 3, 4, 5, 6]</a:t>
            </a:r>
          </a:p>
          <a:p>
            <a:pPr marL="28575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argument indicates format of points, etc.</a:t>
            </a:r>
          </a:p>
          <a:p>
            <a:pPr lvl="1"/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smtClean="0"/>
              <a:t> — blue circles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g^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smtClean="0"/>
              <a:t> — green triangles</a:t>
            </a:r>
          </a:p>
          <a:p>
            <a:pPr lvl="1"/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'r-'</a:t>
            </a:r>
            <a:r>
              <a:rPr lang="en-US" dirty="0" smtClean="0"/>
              <a:t> </a:t>
            </a:r>
            <a:r>
              <a:rPr lang="en-US" dirty="0"/>
              <a:t>— </a:t>
            </a:r>
            <a:r>
              <a:rPr lang="en-US" dirty="0" smtClean="0"/>
              <a:t>red line</a:t>
            </a:r>
            <a:endParaRPr lang="en-US" dirty="0"/>
          </a:p>
          <a:p>
            <a:pPr lvl="1"/>
            <a:r>
              <a:rPr lang="en-US" dirty="0" smtClean="0"/>
              <a:t>…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485963" y="4267200"/>
            <a:ext cx="3140373" cy="494976"/>
            <a:chOff x="4830762" y="3810000"/>
            <a:chExt cx="3140373" cy="494976"/>
          </a:xfrm>
        </p:grpSpPr>
        <p:sp>
          <p:nvSpPr>
            <p:cNvPr id="8" name="TextBox 7"/>
            <p:cNvSpPr txBox="1"/>
            <p:nvPr/>
          </p:nvSpPr>
          <p:spPr>
            <a:xfrm>
              <a:off x="5144784" y="3956163"/>
              <a:ext cx="2826351" cy="348813"/>
            </a:xfrm>
            <a:prstGeom prst="rect">
              <a:avLst/>
            </a:prstGeom>
            <a:solidFill>
              <a:srgbClr val="F2F09C"/>
            </a:solidFill>
            <a:ln>
              <a:solidFill>
                <a:srgbClr val="3131CD"/>
              </a:solidFill>
            </a:ln>
          </p:spPr>
          <p:txBody>
            <a:bodyPr wrap="none" lIns="12700" tIns="12700" rIns="12700" bIns="12700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x-axis list is 1</a:t>
              </a:r>
              <a:r>
                <a:rPr lang="en-US" baseline="30000" dirty="0" smtClean="0">
                  <a:latin typeface="Calibri" pitchFamily="34" charset="0"/>
                </a:rPr>
                <a:t>st</a:t>
              </a:r>
              <a:r>
                <a:rPr lang="en-US" dirty="0" smtClean="0">
                  <a:latin typeface="Calibri" pitchFamily="34" charset="0"/>
                </a:rPr>
                <a:t> argument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 flipV="1">
              <a:off x="4830762" y="3810000"/>
              <a:ext cx="0" cy="320569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miter lim="800000"/>
              <a:headEnd type="none" w="med" len="med"/>
              <a:tailEnd type="stealth" w="lg" len="lg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4830762" y="4130569"/>
              <a:ext cx="31402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miter lim="800000"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" name="Group 10"/>
          <p:cNvGrpSpPr/>
          <p:nvPr/>
        </p:nvGrpSpPr>
        <p:grpSpPr>
          <a:xfrm>
            <a:off x="4150699" y="3810000"/>
            <a:ext cx="3236360" cy="1714176"/>
            <a:chOff x="4830762" y="2590800"/>
            <a:chExt cx="3236360" cy="1714176"/>
          </a:xfrm>
        </p:grpSpPr>
        <p:sp>
          <p:nvSpPr>
            <p:cNvPr id="12" name="TextBox 11"/>
            <p:cNvSpPr txBox="1"/>
            <p:nvPr/>
          </p:nvSpPr>
          <p:spPr>
            <a:xfrm>
              <a:off x="5144784" y="3956163"/>
              <a:ext cx="2922338" cy="348813"/>
            </a:xfrm>
            <a:prstGeom prst="rect">
              <a:avLst/>
            </a:prstGeom>
            <a:solidFill>
              <a:srgbClr val="C0EAB8"/>
            </a:solidFill>
            <a:ln>
              <a:solidFill>
                <a:srgbClr val="3131CD"/>
              </a:solidFill>
            </a:ln>
          </p:spPr>
          <p:txBody>
            <a:bodyPr wrap="none" lIns="12700" tIns="12700" rIns="12700" bIns="12700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y-axis list is 2</a:t>
              </a:r>
              <a:r>
                <a:rPr lang="en-US" baseline="30000" dirty="0" smtClean="0">
                  <a:latin typeface="Calibri" pitchFamily="34" charset="0"/>
                </a:rPr>
                <a:t>nd</a:t>
              </a:r>
              <a:r>
                <a:rPr lang="en-US" dirty="0" smtClean="0">
                  <a:latin typeface="Calibri" pitchFamily="34" charset="0"/>
                </a:rPr>
                <a:t> argument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 flipV="1">
              <a:off x="4830762" y="2590800"/>
              <a:ext cx="0" cy="1539770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miter lim="800000"/>
              <a:headEnd type="none" w="med" len="med"/>
              <a:tailEnd type="stealth" w="lg" len="lg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4830762" y="4130569"/>
              <a:ext cx="31402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miter lim="800000"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" name="Group 19"/>
          <p:cNvGrpSpPr/>
          <p:nvPr/>
        </p:nvGrpSpPr>
        <p:grpSpPr>
          <a:xfrm>
            <a:off x="2499568" y="5943600"/>
            <a:ext cx="2827032" cy="827846"/>
            <a:chOff x="3003552" y="7140967"/>
            <a:chExt cx="2827032" cy="827846"/>
          </a:xfrm>
        </p:grpSpPr>
        <p:grpSp>
          <p:nvGrpSpPr>
            <p:cNvPr id="19" name="Group 18"/>
            <p:cNvGrpSpPr/>
            <p:nvPr/>
          </p:nvGrpSpPr>
          <p:grpSpPr>
            <a:xfrm flipH="1">
              <a:off x="5516562" y="7140967"/>
              <a:ext cx="314022" cy="653439"/>
              <a:chOff x="3098858" y="7140968"/>
              <a:chExt cx="314022" cy="653439"/>
            </a:xfrm>
          </p:grpSpPr>
          <p:cxnSp>
            <p:nvCxnSpPr>
              <p:cNvPr id="17" name="Straight Arrow Connector 16"/>
              <p:cNvCxnSpPr/>
              <p:nvPr/>
            </p:nvCxnSpPr>
            <p:spPr bwMode="auto">
              <a:xfrm flipH="1" flipV="1">
                <a:off x="3098858" y="7140968"/>
                <a:ext cx="0" cy="653439"/>
              </a:xfrm>
              <a:prstGeom prst="straightConnector1">
                <a:avLst/>
              </a:prstGeom>
              <a:noFill/>
              <a:ln w="19050">
                <a:solidFill>
                  <a:schemeClr val="tx2"/>
                </a:solidFill>
                <a:miter lim="800000"/>
                <a:headEnd type="none" w="med" len="med"/>
                <a:tailEnd type="stealth" w="lg" len="lg"/>
              </a:ln>
              <a:effectLst/>
            </p:spPr>
          </p:cxnSp>
          <p:cxnSp>
            <p:nvCxnSpPr>
              <p:cNvPr id="18" name="Straight Connector 17"/>
              <p:cNvCxnSpPr/>
              <p:nvPr/>
            </p:nvCxnSpPr>
            <p:spPr bwMode="auto">
              <a:xfrm>
                <a:off x="3098858" y="7794406"/>
                <a:ext cx="314022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miter lim="800000"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6" name="TextBox 15"/>
            <p:cNvSpPr txBox="1"/>
            <p:nvPr/>
          </p:nvSpPr>
          <p:spPr>
            <a:xfrm>
              <a:off x="3003552" y="7620000"/>
              <a:ext cx="2563972" cy="348813"/>
            </a:xfrm>
            <a:prstGeom prst="rect">
              <a:avLst/>
            </a:prstGeom>
            <a:solidFill>
              <a:srgbClr val="A8A8EA"/>
            </a:solidFill>
            <a:ln>
              <a:solidFill>
                <a:srgbClr val="3131CD"/>
              </a:solidFill>
            </a:ln>
          </p:spPr>
          <p:txBody>
            <a:bodyPr wrap="none" lIns="12700" tIns="12700" rIns="12700" bIns="12700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Optional 3</a:t>
              </a:r>
              <a:r>
                <a:rPr lang="en-US" baseline="30000" dirty="0" smtClean="0">
                  <a:latin typeface="Calibri" pitchFamily="34" charset="0"/>
                </a:rPr>
                <a:t>rd</a:t>
              </a:r>
              <a:r>
                <a:rPr lang="en-US" dirty="0" smtClean="0">
                  <a:latin typeface="Calibri" pitchFamily="34" charset="0"/>
                </a:rPr>
                <a:t> argument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392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Plotting </a:t>
            </a:r>
            <a:r>
              <a:rPr lang="en-US" dirty="0" smtClean="0"/>
              <a:t>with several sets of </a:t>
            </a:r>
            <a:r>
              <a:rPr lang="en-US" i="1" dirty="0"/>
              <a:t>x-</a:t>
            </a:r>
            <a:r>
              <a:rPr lang="en-US" dirty="0"/>
              <a:t> and </a:t>
            </a:r>
            <a:r>
              <a:rPr lang="en-US" i="1" dirty="0" smtClean="0"/>
              <a:t>y-</a:t>
            </a:r>
            <a:r>
              <a:rPr lang="en-US" dirty="0" smtClean="0"/>
              <a:t>axes</a:t>
            </a:r>
          </a:p>
          <a:p>
            <a:pPr marL="285750" lvl="1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y1Values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[1,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1/2,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1/3,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1/4,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1/5,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1/6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y2Values = [1,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2*2,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3*3,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4*4,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5*5,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6*6]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3, 4, 5, 6]</a:t>
            </a:r>
          </a:p>
          <a:p>
            <a:pPr marL="28575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y1Values)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y2Values)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y1Values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y2Values, 'r^')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42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for Multiple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Plotting </a:t>
            </a:r>
            <a:r>
              <a:rPr lang="en-US" dirty="0" smtClean="0"/>
              <a:t>with several sets of </a:t>
            </a:r>
            <a:r>
              <a:rPr lang="en-US" i="1" dirty="0"/>
              <a:t>x-</a:t>
            </a:r>
            <a:r>
              <a:rPr lang="en-US" dirty="0"/>
              <a:t> and </a:t>
            </a:r>
            <a:r>
              <a:rPr lang="en-US" i="1" dirty="0" smtClean="0"/>
              <a:t>y-</a:t>
            </a:r>
            <a:r>
              <a:rPr lang="en-US" dirty="0" smtClean="0"/>
              <a:t>axes</a:t>
            </a:r>
          </a:p>
          <a:p>
            <a:pPr marL="285750" lvl="1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y1Values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[1,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1/2,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1/3,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1/4,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1/5,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1/6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y2Values = [1,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2*2,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3*3,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4*4,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5*5,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6*6]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3, 4, 5, 6]</a:t>
            </a:r>
          </a:p>
          <a:p>
            <a:pPr marL="28575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y1Values,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y2Values)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y1Values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			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xValues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y2Values, 'r^')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44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</a:t>
            </a:r>
            <a:r>
              <a:rPr lang="en-US" dirty="0" err="1" smtClean="0"/>
              <a:t>pyplot</a:t>
            </a:r>
            <a:r>
              <a:rPr lang="en-US" dirty="0" smtClean="0"/>
              <a:t>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48" y="1906905"/>
            <a:ext cx="6783414" cy="6960870"/>
          </a:xfrm>
        </p:spPr>
        <p:txBody>
          <a:bodyPr/>
          <a:lstStyle/>
          <a:p>
            <a:pPr marL="285750" lvl="1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('some text')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'some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other 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([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xMin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xMax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yMin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yMax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pPr marL="278646" indent="-342900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8646" indent="-342900"/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8646" indent="-342900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8646" indent="-342900"/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8646" indent="-342900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8646" indent="-342900"/>
            <a:r>
              <a:rPr lang="en-US" dirty="0"/>
              <a:t>Many, many options and </a:t>
            </a:r>
            <a:r>
              <a:rPr lang="en-US" dirty="0" smtClean="0"/>
              <a:t>controls</a:t>
            </a:r>
          </a:p>
          <a:p>
            <a:pPr marL="628650" lvl="1" indent="-342900"/>
            <a:r>
              <a:rPr lang="en-US" dirty="0" smtClean="0"/>
              <a:t>More than can be covered in this course</a:t>
            </a:r>
          </a:p>
          <a:p>
            <a:pPr marL="628650" lvl="1" indent="-342900"/>
            <a:r>
              <a:rPr lang="en-US" dirty="0" smtClean="0"/>
              <a:t>More than you will need in near future</a:t>
            </a:r>
          </a:p>
          <a:p>
            <a:pPr marL="628650" lvl="1" indent="-342900"/>
            <a:endParaRPr lang="en-US" dirty="0"/>
          </a:p>
          <a:p>
            <a:pPr marL="278646" indent="-342900"/>
            <a:r>
              <a:rPr lang="en-US" dirty="0" smtClean="0">
                <a:hlinkClick r:id="rId3"/>
              </a:rPr>
              <a:t>http://matplotlib.org/users/pyplot_tutorial.html</a:t>
            </a:r>
            <a:endParaRPr lang="en-US" dirty="0" smtClean="0"/>
          </a:p>
          <a:p>
            <a:pPr marL="628650" lvl="1" indent="-342900"/>
            <a:endParaRPr lang="en-US" dirty="0" smtClean="0"/>
          </a:p>
          <a:p>
            <a:pPr marL="628650" lvl="1" indent="-342900"/>
            <a:r>
              <a:rPr lang="en-US" dirty="0" smtClean="0"/>
              <a:t>Read thru this. Very basic, easy to understand.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506126" y="3821312"/>
            <a:ext cx="4668073" cy="1002252"/>
            <a:chOff x="3003552" y="7457079"/>
            <a:chExt cx="4668073" cy="1002252"/>
          </a:xfrm>
        </p:grpSpPr>
        <p:cxnSp>
          <p:nvCxnSpPr>
            <p:cNvPr id="10" name="Straight Arrow Connector 9"/>
            <p:cNvCxnSpPr/>
            <p:nvPr/>
          </p:nvCxnSpPr>
          <p:spPr bwMode="auto">
            <a:xfrm flipV="1">
              <a:off x="5337588" y="7457079"/>
              <a:ext cx="0" cy="653439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miter lim="800000"/>
              <a:headEnd type="none" w="med" len="med"/>
              <a:tailEnd type="stealth" w="lg" len="lg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3003552" y="8110518"/>
              <a:ext cx="4668073" cy="348813"/>
            </a:xfrm>
            <a:prstGeom prst="rect">
              <a:avLst/>
            </a:prstGeom>
            <a:solidFill>
              <a:srgbClr val="A8A8EA"/>
            </a:solidFill>
            <a:ln>
              <a:solidFill>
                <a:srgbClr val="3131CD"/>
              </a:solidFill>
            </a:ln>
          </p:spPr>
          <p:txBody>
            <a:bodyPr wrap="none" lIns="12700" tIns="12700" rIns="12700" bIns="12700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Substitute values for min and max of axes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298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26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 —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i="1" dirty="0" smtClean="0"/>
              <a:t>ordered</a:t>
            </a:r>
            <a:r>
              <a:rPr lang="en-US" dirty="0" smtClean="0"/>
              <a:t> collection of values or objects </a:t>
            </a:r>
          </a:p>
          <a:p>
            <a:pPr lvl="1"/>
            <a:r>
              <a:rPr lang="en-US" dirty="0" smtClean="0"/>
              <a:t>Enclosed in square brackets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eparated by commas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E.g.,</a:t>
            </a:r>
          </a:p>
          <a:p>
            <a:pPr lvl="1"/>
            <a:r>
              <a:rPr lang="en-US" dirty="0" smtClean="0"/>
              <a:t>[1, 2, 3, 5, 7, 11, 13, 17, 19, 23]</a:t>
            </a:r>
          </a:p>
          <a:p>
            <a:pPr lvl="1"/>
            <a:r>
              <a:rPr lang="en-US" dirty="0" smtClean="0"/>
              <a:t>[“Listen”, “my”, “children”, “and” , “you”, </a:t>
            </a:r>
            <a:r>
              <a:rPr lang="en-US" smtClean="0"/>
              <a:t>“shall”,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“hear”]</a:t>
            </a:r>
          </a:p>
          <a:p>
            <a:pPr lvl="2"/>
            <a:endParaRPr lang="en-US" dirty="0"/>
          </a:p>
          <a:p>
            <a:r>
              <a:rPr lang="en-US" dirty="0" smtClean="0"/>
              <a:t>May be all the same type or of different types</a:t>
            </a:r>
          </a:p>
          <a:p>
            <a:pPr lvl="1"/>
            <a:r>
              <a:rPr lang="en-US" dirty="0" smtClean="0"/>
              <a:t>Examples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The </a:t>
            </a:r>
            <a:r>
              <a:rPr lang="en-US" i="1" dirty="0" smtClean="0"/>
              <a:t>empty list</a:t>
            </a:r>
          </a:p>
          <a:p>
            <a:pPr lvl="1"/>
            <a:r>
              <a:rPr lang="en-US" dirty="0" smtClean="0"/>
              <a:t>[]</a:t>
            </a:r>
          </a:p>
          <a:p>
            <a:pPr lvl="2"/>
            <a:endParaRPr lang="en-US" dirty="0"/>
          </a:p>
          <a:p>
            <a:r>
              <a:rPr lang="en-US" dirty="0" smtClean="0"/>
              <a:t>May be assigned to variables</a:t>
            </a:r>
          </a:p>
          <a:p>
            <a:pPr lvl="1"/>
            <a:r>
              <a:rPr lang="en-US" dirty="0" smtClean="0"/>
              <a:t>May be passed as arguments to functions</a:t>
            </a:r>
          </a:p>
          <a:p>
            <a:pPr lvl="1"/>
            <a:r>
              <a:rPr lang="en-US" dirty="0" smtClean="0"/>
              <a:t>May be returned from functions as results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82962" y="4648200"/>
            <a:ext cx="3796617" cy="646331"/>
          </a:xfrm>
          <a:prstGeom prst="rect">
            <a:avLst/>
          </a:prstGeom>
          <a:solidFill>
            <a:srgbClr val="F0C2C2"/>
          </a:solidFill>
          <a:ln>
            <a:solidFill>
              <a:srgbClr val="D55757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Note:–The brackets and commas are</a:t>
            </a:r>
            <a:br>
              <a:rPr lang="en-US" sz="1800" dirty="0" smtClean="0">
                <a:latin typeface="Calibri" pitchFamily="34" charset="0"/>
              </a:rPr>
            </a:br>
            <a:r>
              <a:rPr lang="en-US" sz="1800" i="1" dirty="0" smtClean="0">
                <a:latin typeface="Calibri" pitchFamily="34" charset="0"/>
              </a:rPr>
              <a:t>not</a:t>
            </a:r>
            <a:r>
              <a:rPr lang="en-US" sz="1800" dirty="0" smtClean="0">
                <a:latin typeface="Calibri" pitchFamily="34" charset="0"/>
              </a:rPr>
              <a:t> part of list, but merely for display.</a:t>
            </a:r>
          </a:p>
        </p:txBody>
      </p:sp>
    </p:spTree>
    <p:extLst>
      <p:ext uri="{BB962C8B-B14F-4D97-AF65-F5344CB8AC3E}">
        <p14:creationId xmlns:p14="http://schemas.microsoft.com/office/powerpoint/2010/main" val="125357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 </a:t>
            </a:r>
            <a:r>
              <a:rPr lang="en-US" sz="2400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438" y="1882192"/>
            <a:ext cx="6632280" cy="6960870"/>
          </a:xfrm>
        </p:spPr>
        <p:txBody>
          <a:bodyPr/>
          <a:lstStyle/>
          <a:p>
            <a:r>
              <a:rPr lang="en-US" dirty="0" smtClean="0"/>
              <a:t>Accessing elements of a list</a:t>
            </a:r>
          </a:p>
          <a:p>
            <a:pPr lvl="1"/>
            <a:r>
              <a:rPr lang="en-US" dirty="0" smtClean="0"/>
              <a:t>X[0], X[1], …, X[</a:t>
            </a:r>
            <a:r>
              <a:rPr lang="en-US" dirty="0" err="1" smtClean="0"/>
              <a:t>i+j</a:t>
            </a:r>
            <a:r>
              <a:rPr lang="en-US" dirty="0" smtClean="0"/>
              <a:t>], …</a:t>
            </a:r>
          </a:p>
          <a:p>
            <a:pPr lvl="1"/>
            <a:r>
              <a:rPr lang="en-US" dirty="0" smtClean="0"/>
              <a:t>X[-1] is the </a:t>
            </a:r>
            <a:r>
              <a:rPr lang="en-US" i="1" dirty="0" smtClean="0"/>
              <a:t>last</a:t>
            </a:r>
            <a:r>
              <a:rPr lang="en-US" dirty="0" smtClean="0"/>
              <a:t> element of the list</a:t>
            </a:r>
            <a:br>
              <a:rPr lang="en-US" dirty="0" smtClean="0"/>
            </a:br>
            <a:r>
              <a:rPr lang="en-US" dirty="0" smtClean="0"/>
              <a:t>X[-2] is the </a:t>
            </a:r>
            <a:r>
              <a:rPr lang="en-US" i="1" dirty="0" smtClean="0"/>
              <a:t>second last</a:t>
            </a:r>
            <a:r>
              <a:rPr lang="en-US" dirty="0" smtClean="0"/>
              <a:t> element of the list</a:t>
            </a:r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Adding to end of list</a:t>
            </a:r>
          </a:p>
          <a:p>
            <a:pPr lvl="1"/>
            <a:r>
              <a:rPr lang="en-US" dirty="0" err="1" smtClean="0"/>
              <a:t>X.append</a:t>
            </a:r>
            <a:r>
              <a:rPr lang="en-US" dirty="0" smtClean="0"/>
              <a:t>(</a:t>
            </a:r>
            <a:r>
              <a:rPr lang="en-US" dirty="0" err="1" smtClean="0"/>
              <a:t>newElement</a:t>
            </a:r>
            <a:r>
              <a:rPr lang="en-US" dirty="0" smtClean="0"/>
              <a:t>)</a:t>
            </a:r>
          </a:p>
          <a:p>
            <a:pPr lvl="2"/>
            <a:endParaRPr lang="en-US" dirty="0"/>
          </a:p>
          <a:p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Updating elements of a list</a:t>
            </a:r>
          </a:p>
          <a:p>
            <a:pPr lvl="1"/>
            <a:r>
              <a:rPr lang="en-US" dirty="0" smtClean="0"/>
              <a:t>X[0] = 5</a:t>
            </a:r>
            <a:br>
              <a:rPr lang="en-US" dirty="0" smtClean="0"/>
            </a:br>
            <a:r>
              <a:rPr lang="en-US" dirty="0" smtClean="0"/>
              <a:t>X[-1] = X[0] + X[1]</a:t>
            </a:r>
          </a:p>
          <a:p>
            <a:pPr lvl="2"/>
            <a:endParaRPr lang="en-US" dirty="0"/>
          </a:p>
          <a:p>
            <a:r>
              <a:rPr lang="en-US" dirty="0" smtClean="0"/>
              <a:t>Length of a list</a:t>
            </a:r>
          </a:p>
          <a:p>
            <a:pPr lvl="1"/>
            <a:r>
              <a:rPr lang="en-US" dirty="0" err="1" smtClean="0"/>
              <a:t>len</a:t>
            </a:r>
            <a:r>
              <a:rPr lang="en-US" dirty="0" smtClean="0"/>
              <a:t>(X)		# returns number of elements in list</a:t>
            </a:r>
            <a:br>
              <a:rPr lang="en-US" dirty="0" smtClean="0"/>
            </a:br>
            <a:r>
              <a:rPr lang="en-US" dirty="0" smtClean="0"/>
              <a:t>				# always non-negative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259711" y="4547287"/>
            <a:ext cx="5846801" cy="830997"/>
            <a:chOff x="1259711" y="4547287"/>
            <a:chExt cx="5846801" cy="830997"/>
          </a:xfrm>
        </p:grpSpPr>
        <p:sp>
          <p:nvSpPr>
            <p:cNvPr id="7" name="TextBox 6"/>
            <p:cNvSpPr txBox="1"/>
            <p:nvPr/>
          </p:nvSpPr>
          <p:spPr>
            <a:xfrm>
              <a:off x="2105591" y="4547287"/>
              <a:ext cx="5000921" cy="830997"/>
            </a:xfrm>
            <a:prstGeom prst="rect">
              <a:avLst/>
            </a:prstGeom>
            <a:solidFill>
              <a:srgbClr val="F0C2C2"/>
            </a:solidFill>
            <a:ln>
              <a:solidFill>
                <a:schemeClr val="accent6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 pitchFamily="34" charset="0"/>
                </a:rPr>
                <a:t>Note “dot” notation</a:t>
              </a:r>
            </a:p>
            <a:p>
              <a:pPr marL="342900" indent="-342900"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2400" dirty="0">
                  <a:latin typeface="Calibri" pitchFamily="34" charset="0"/>
                </a:rPr>
                <a:t>	</a:t>
              </a:r>
              <a:r>
                <a:rPr lang="en-US" sz="2400" dirty="0" smtClean="0">
                  <a:latin typeface="Calibri" pitchFamily="34" charset="0"/>
                </a:rPr>
                <a:t>append() is a </a:t>
              </a:r>
              <a:r>
                <a:rPr lang="en-US" sz="2400" i="1" dirty="0" smtClean="0">
                  <a:latin typeface="Calibri" pitchFamily="34" charset="0"/>
                </a:rPr>
                <a:t>method</a:t>
              </a:r>
              <a:r>
                <a:rPr lang="en-US" sz="2400" dirty="0" smtClean="0">
                  <a:latin typeface="Calibri" pitchFamily="34" charset="0"/>
                </a:rPr>
                <a:t> of list object</a:t>
              </a:r>
            </a:p>
          </p:txBody>
        </p:sp>
        <p:cxnSp>
          <p:nvCxnSpPr>
            <p:cNvPr id="9" name="Elbow Connector 8"/>
            <p:cNvCxnSpPr>
              <a:stCxn id="7" idx="1"/>
            </p:cNvCxnSpPr>
            <p:nvPr/>
          </p:nvCxnSpPr>
          <p:spPr bwMode="auto">
            <a:xfrm rot="10800000">
              <a:off x="1259711" y="4547366"/>
              <a:ext cx="845880" cy="415421"/>
            </a:xfrm>
            <a:prstGeom prst="bentConnector3">
              <a:avLst>
                <a:gd name="adj1" fmla="val 101129"/>
              </a:avLst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stealth" w="lg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0749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94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For-Loop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 for-loop look like? (Lab #1)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How would you explain it to a friend not yet in this course?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&lt;something&gt;: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body statement1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body statement2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…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body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30362" y="4267200"/>
            <a:ext cx="4956318" cy="1831112"/>
            <a:chOff x="1630362" y="4267200"/>
            <a:chExt cx="4956318" cy="1831112"/>
          </a:xfrm>
        </p:grpSpPr>
        <p:sp>
          <p:nvSpPr>
            <p:cNvPr id="8" name="TextBox 7"/>
            <p:cNvSpPr txBox="1"/>
            <p:nvPr/>
          </p:nvSpPr>
          <p:spPr>
            <a:xfrm>
              <a:off x="4602162" y="5334000"/>
              <a:ext cx="1984518" cy="764312"/>
            </a:xfrm>
            <a:prstGeom prst="rect">
              <a:avLst/>
            </a:prstGeom>
            <a:solidFill>
              <a:srgbClr val="A8A8EA"/>
            </a:solidFill>
            <a:ln>
              <a:solidFill>
                <a:srgbClr val="4949D3"/>
              </a:solidFill>
            </a:ln>
          </p:spPr>
          <p:txBody>
            <a:bodyPr wrap="none" lIns="25400" tIns="12700" rIns="25400" bIns="12700" rtlCol="0">
              <a:spAutoFit/>
            </a:bodyPr>
            <a:lstStyle/>
            <a:p>
              <a:r>
                <a:rPr lang="en-US" sz="2400" dirty="0" smtClean="0">
                  <a:latin typeface="Calibri" pitchFamily="34" charset="0"/>
                </a:rPr>
                <a:t>This is a new</a:t>
              </a:r>
              <a:br>
                <a:rPr lang="en-US" sz="2400" dirty="0" smtClean="0">
                  <a:latin typeface="Calibri" pitchFamily="34" charset="0"/>
                </a:rPr>
              </a:br>
              <a:r>
                <a:rPr lang="en-US" sz="2400" i="1" dirty="0" smtClean="0">
                  <a:latin typeface="Calibri" pitchFamily="34" charset="0"/>
                </a:rPr>
                <a:t>variable</a:t>
              </a:r>
              <a:r>
                <a:rPr lang="en-US" sz="2400" dirty="0" smtClean="0">
                  <a:latin typeface="Calibri" pitchFamily="34" charset="0"/>
                </a:rPr>
                <a:t> name!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1630362" y="4267200"/>
              <a:ext cx="2971800" cy="10668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med" len="med"/>
              <a:tailEnd type="stealth" w="lg" len="lg"/>
            </a:ln>
            <a:effectLst/>
          </p:spPr>
        </p:cxnSp>
      </p:grpSp>
      <p:sp>
        <p:nvSpPr>
          <p:cNvPr id="14" name="TextBox 13"/>
          <p:cNvSpPr txBox="1"/>
          <p:nvPr/>
        </p:nvSpPr>
        <p:spPr>
          <a:xfrm>
            <a:off x="4425447" y="6172200"/>
            <a:ext cx="2161233" cy="830997"/>
          </a:xfrm>
          <a:prstGeom prst="rect">
            <a:avLst/>
          </a:prstGeom>
          <a:solidFill>
            <a:srgbClr val="F0C2C2"/>
          </a:solidFill>
          <a:ln>
            <a:solidFill>
              <a:srgbClr val="D55757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May not be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currently in use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829928" y="5716156"/>
            <a:ext cx="4059316" cy="1390619"/>
            <a:chOff x="3816202" y="1192978"/>
            <a:chExt cx="4059316" cy="1390619"/>
          </a:xfrm>
        </p:grpSpPr>
        <p:sp>
          <p:nvSpPr>
            <p:cNvPr id="17" name="TextBox 16"/>
            <p:cNvSpPr txBox="1"/>
            <p:nvPr/>
          </p:nvSpPr>
          <p:spPr>
            <a:xfrm>
              <a:off x="3816202" y="1752600"/>
              <a:ext cx="4059316" cy="830997"/>
            </a:xfrm>
            <a:prstGeom prst="rect">
              <a:avLst/>
            </a:prstGeom>
            <a:solidFill>
              <a:srgbClr val="F0C2C2"/>
            </a:solidFill>
            <a:ln>
              <a:solidFill>
                <a:schemeClr val="accent6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 pitchFamily="34" charset="0"/>
                </a:rPr>
                <a:t>Each continuation line is</a:t>
              </a:r>
              <a:br>
                <a:rPr lang="en-US" sz="2400" dirty="0" smtClean="0">
                  <a:latin typeface="Calibri" pitchFamily="34" charset="0"/>
                </a:rPr>
              </a:br>
              <a:r>
                <a:rPr lang="en-US" sz="2400" dirty="0" smtClean="0">
                  <a:latin typeface="Calibri" pitchFamily="34" charset="0"/>
                </a:rPr>
                <a:t>indented one “unit”— i.e., tab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V="1">
              <a:off x="3816202" y="1192978"/>
              <a:ext cx="0" cy="55962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stealth" w="lg" len="lg"/>
            </a:ln>
            <a:effectLst/>
          </p:spPr>
        </p:cxnSp>
      </p:grpSp>
      <p:grpSp>
        <p:nvGrpSpPr>
          <p:cNvPr id="19" name="Group 18"/>
          <p:cNvGrpSpPr/>
          <p:nvPr/>
        </p:nvGrpSpPr>
        <p:grpSpPr>
          <a:xfrm>
            <a:off x="444044" y="6696183"/>
            <a:ext cx="4951099" cy="1390619"/>
            <a:chOff x="3816202" y="1192978"/>
            <a:chExt cx="4951099" cy="1390619"/>
          </a:xfrm>
        </p:grpSpPr>
        <p:sp>
          <p:nvSpPr>
            <p:cNvPr id="20" name="TextBox 19"/>
            <p:cNvSpPr txBox="1"/>
            <p:nvPr/>
          </p:nvSpPr>
          <p:spPr>
            <a:xfrm>
              <a:off x="3816202" y="1752600"/>
              <a:ext cx="4951099" cy="830997"/>
            </a:xfrm>
            <a:prstGeom prst="rect">
              <a:avLst/>
            </a:prstGeom>
            <a:solidFill>
              <a:srgbClr val="CFEFC9"/>
            </a:solidFill>
            <a:ln>
              <a:solidFill>
                <a:schemeClr val="accent6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 pitchFamily="34" charset="0"/>
                </a:rPr>
                <a:t>End of for-loop denoted by reversion </a:t>
              </a:r>
              <a:br>
                <a:rPr lang="en-US" sz="2400" dirty="0" smtClean="0">
                  <a:latin typeface="Calibri" pitchFamily="34" charset="0"/>
                </a:rPr>
              </a:br>
              <a:r>
                <a:rPr lang="en-US" sz="2400" dirty="0" smtClean="0">
                  <a:latin typeface="Calibri" pitchFamily="34" charset="0"/>
                </a:rPr>
                <a:t>to previous indentation level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 flipV="1">
              <a:off x="3816202" y="1192978"/>
              <a:ext cx="0" cy="55962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stealth" w="lg" len="lg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4547917" y="7193702"/>
            <a:ext cx="2038763" cy="830997"/>
          </a:xfrm>
          <a:prstGeom prst="rect">
            <a:avLst/>
          </a:prstGeom>
          <a:solidFill>
            <a:srgbClr val="F5F5BD"/>
          </a:solidFill>
          <a:ln>
            <a:solidFill>
              <a:schemeClr val="tx2">
                <a:lumMod val="65000"/>
                <a:lumOff val="3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For use only in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loop body</a:t>
            </a:r>
          </a:p>
        </p:txBody>
      </p:sp>
    </p:spTree>
    <p:extLst>
      <p:ext uri="{BB962C8B-B14F-4D97-AF65-F5344CB8AC3E}">
        <p14:creationId xmlns:p14="http://schemas.microsoft.com/office/powerpoint/2010/main" val="243549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For-Loop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 for-loop look like? (Lab #1)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How would you explain it to a friend not yet in this course?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&lt;something&gt;: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body statement1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body statement2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body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en-US" dirty="0"/>
          </a:p>
          <a:p>
            <a:r>
              <a:rPr lang="en-US" dirty="0" smtClean="0"/>
              <a:t>Meaning:–</a:t>
            </a:r>
          </a:p>
          <a:p>
            <a:pPr lvl="1"/>
            <a:r>
              <a:rPr lang="en-US" dirty="0" smtClean="0"/>
              <a:t>Go thru (i.e., enumerate)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&lt;something&gt;</a:t>
            </a:r>
          </a:p>
          <a:p>
            <a:pPr lvl="1"/>
            <a:r>
              <a:rPr lang="en-US" dirty="0" smtClean="0"/>
              <a:t>For each item in enumeration …</a:t>
            </a:r>
          </a:p>
          <a:p>
            <a:pPr lvl="1"/>
            <a:r>
              <a:rPr lang="en-US" dirty="0" smtClean="0"/>
              <a:t>… assign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/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/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that</a:t>
            </a:r>
            <a:r>
              <a:rPr lang="en-US" dirty="0" err="1" smtClean="0"/>
              <a:t>_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item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… execute the body statements using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Repeat with next item of enumeration, etc.</a:t>
            </a:r>
          </a:p>
          <a:p>
            <a:pPr lvl="1"/>
            <a:r>
              <a:rPr lang="en-US" dirty="0" smtClean="0"/>
              <a:t>Loop stops when enumeration is exhausted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18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enumerate?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or less anything!</a:t>
            </a:r>
          </a:p>
          <a:p>
            <a:pPr lvl="1"/>
            <a:endParaRPr lang="en-US" dirty="0"/>
          </a:p>
          <a:p>
            <a:r>
              <a:rPr lang="en-US" dirty="0" smtClean="0"/>
              <a:t>For now, we will enumerate integers:–</a:t>
            </a:r>
          </a:p>
          <a:p>
            <a:pPr lvl="1"/>
            <a:r>
              <a:rPr lang="en-US" dirty="0" smtClean="0"/>
              <a:t>E.g., range(10)</a:t>
            </a:r>
          </a:p>
          <a:p>
            <a:pPr lvl="2"/>
            <a:endParaRPr lang="en-US" dirty="0"/>
          </a:p>
          <a:p>
            <a:r>
              <a:rPr lang="en-US" dirty="0" smtClean="0"/>
              <a:t>Meaning:–</a:t>
            </a:r>
          </a:p>
          <a:p>
            <a:pPr lvl="1"/>
            <a:r>
              <a:rPr lang="en-US" dirty="0" smtClean="0"/>
              <a:t>Each time around loop, call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range()</a:t>
            </a:r>
            <a:r>
              <a:rPr lang="en-US" dirty="0" smtClean="0"/>
              <a:t> to emit the next value</a:t>
            </a:r>
          </a:p>
          <a:p>
            <a:pPr lvl="1"/>
            <a:r>
              <a:rPr lang="en-US" dirty="0" smtClean="0"/>
              <a:t>Stop when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range()</a:t>
            </a:r>
            <a:r>
              <a:rPr lang="en-US" dirty="0"/>
              <a:t> </a:t>
            </a:r>
            <a:r>
              <a:rPr lang="en-US" dirty="0" smtClean="0"/>
              <a:t>has emitted all that it is going to emit!</a:t>
            </a:r>
          </a:p>
          <a:p>
            <a:pPr lvl="2"/>
            <a:endParaRPr lang="en-US" dirty="0"/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range()</a:t>
            </a:r>
            <a:r>
              <a:rPr lang="en-US" dirty="0" smtClean="0"/>
              <a:t> is a special kind of </a:t>
            </a:r>
            <a:r>
              <a:rPr lang="en-US" i="1" dirty="0" smtClean="0"/>
              <a:t>Python </a:t>
            </a:r>
            <a:r>
              <a:rPr lang="en-US" dirty="0" smtClean="0"/>
              <a:t>function …</a:t>
            </a:r>
          </a:p>
          <a:p>
            <a:pPr lvl="1"/>
            <a:r>
              <a:rPr lang="en-US" dirty="0" smtClean="0"/>
              <a:t>… called a </a:t>
            </a:r>
            <a:r>
              <a:rPr lang="en-US" i="1" dirty="0" smtClean="0"/>
              <a:t>generator!</a:t>
            </a:r>
            <a:endParaRPr lang="en-US" dirty="0" smtClean="0"/>
          </a:p>
          <a:p>
            <a:pPr lvl="1"/>
            <a:r>
              <a:rPr lang="en-US" dirty="0" smtClean="0"/>
              <a:t>Remembers what it did last</a:t>
            </a:r>
          </a:p>
          <a:p>
            <a:pPr lvl="1"/>
            <a:r>
              <a:rPr lang="en-US" dirty="0" smtClean="0"/>
              <a:t>Each time, it returns the next item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… until the end, when it emits a special code to tell loop to stop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08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For-Loop </a:t>
            </a:r>
            <a:r>
              <a:rPr lang="en-US" sz="2400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dirty="0"/>
          </a:p>
          <a:p>
            <a:r>
              <a:rPr lang="en-US" dirty="0" smtClean="0"/>
              <a:t>Explain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range(10)</a:t>
            </a:r>
          </a:p>
          <a:p>
            <a:pPr lvl="1"/>
            <a:r>
              <a:rPr lang="en-US" dirty="0"/>
              <a:t>i.e., what numbers are generated?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en-US" dirty="0" smtClean="0"/>
          </a:p>
          <a:p>
            <a:r>
              <a:rPr lang="en-US" dirty="0" smtClean="0"/>
              <a:t>Can we see a “range”?</a:t>
            </a:r>
          </a:p>
          <a:p>
            <a:pPr lvl="1"/>
            <a:r>
              <a:rPr lang="en-US" dirty="0" smtClean="0"/>
              <a:t>Yes, use the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list()</a:t>
            </a:r>
            <a:r>
              <a:rPr lang="en-US" dirty="0" smtClean="0"/>
              <a:t> function</a:t>
            </a:r>
          </a:p>
          <a:p>
            <a:pPr lvl="2"/>
            <a:endParaRPr lang="en-US" dirty="0"/>
          </a:p>
          <a:p>
            <a:r>
              <a:rPr lang="en-US" dirty="0" smtClean="0"/>
              <a:t>Another form of range?</a:t>
            </a:r>
          </a:p>
          <a:p>
            <a:pPr lvl="1"/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range(start,</a:t>
            </a:r>
            <a:r>
              <a:rPr lang="en-US" dirty="0"/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stop)</a:t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range(start,</a:t>
            </a:r>
            <a:r>
              <a:rPr lang="en-US" dirty="0"/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stop,</a:t>
            </a:r>
            <a:r>
              <a:rPr lang="en-US" dirty="0"/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step)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 rot="20146563">
            <a:off x="3429138" y="4009508"/>
            <a:ext cx="3644061" cy="333425"/>
            <a:chOff x="3840162" y="6997311"/>
            <a:chExt cx="3644061" cy="333425"/>
          </a:xfrm>
        </p:grpSpPr>
        <p:sp>
          <p:nvSpPr>
            <p:cNvPr id="7" name="TextBox 6"/>
            <p:cNvSpPr txBox="1"/>
            <p:nvPr/>
          </p:nvSpPr>
          <p:spPr>
            <a:xfrm>
              <a:off x="4585544" y="6997311"/>
              <a:ext cx="2898679" cy="333425"/>
            </a:xfrm>
            <a:prstGeom prst="rect">
              <a:avLst/>
            </a:prstGeom>
            <a:solidFill>
              <a:srgbClr val="F0C2C2"/>
            </a:solidFill>
            <a:ln>
              <a:solidFill>
                <a:srgbClr val="DA6868"/>
              </a:solidFill>
            </a:ln>
          </p:spPr>
          <p:txBody>
            <a:bodyPr wrap="none" lIns="12700" tIns="12700" rIns="12700" bIns="12700" rtlCol="0">
              <a:spAutoFit/>
            </a:bodyPr>
            <a:lstStyle/>
            <a:p>
              <a:r>
                <a:rPr lang="en-US" sz="2000" dirty="0" smtClean="0">
                  <a:latin typeface="Calibri" pitchFamily="34" charset="0"/>
                </a:rPr>
                <a:t>Includes start but </a:t>
              </a:r>
              <a:r>
                <a:rPr lang="en-US" sz="2000" i="1" dirty="0" smtClean="0">
                  <a:latin typeface="Calibri" pitchFamily="34" charset="0"/>
                </a:rPr>
                <a:t>not</a:t>
              </a:r>
              <a:r>
                <a:rPr lang="en-US" sz="2000" dirty="0" smtClean="0">
                  <a:latin typeface="Calibri" pitchFamily="34" charset="0"/>
                </a:rPr>
                <a:t> stop!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 flipH="1">
              <a:off x="3840162" y="7164023"/>
              <a:ext cx="745382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med" len="med"/>
              <a:tailEnd type="stealth" w="lg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00703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kinds of enumerations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item in List: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body statement1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body statement2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…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body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endParaRPr lang="en-US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char in String: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body statement1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body statement2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…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body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endParaRPr lang="en-US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Even more kinds of enumerations later in course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Lists, For-loops, and Pyplot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27594" y="2514600"/>
            <a:ext cx="3246145" cy="1133644"/>
          </a:xfrm>
          <a:prstGeom prst="rect">
            <a:avLst/>
          </a:prstGeom>
          <a:solidFill>
            <a:srgbClr val="D4D4F4"/>
          </a:solidFill>
          <a:ln>
            <a:solidFill>
              <a:srgbClr val="5555D3"/>
            </a:solidFill>
          </a:ln>
        </p:spPr>
        <p:txBody>
          <a:bodyPr wrap="none" lIns="25400" tIns="12700" rIns="25400" bIns="12700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Applies entire loop body 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separately to each item 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in List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30340" y="5257800"/>
            <a:ext cx="3246145" cy="1133644"/>
          </a:xfrm>
          <a:prstGeom prst="rect">
            <a:avLst/>
          </a:prstGeom>
          <a:solidFill>
            <a:srgbClr val="F5F5BD"/>
          </a:solidFill>
          <a:ln>
            <a:solidFill>
              <a:srgbClr val="5555D3"/>
            </a:solidFill>
          </a:ln>
        </p:spPr>
        <p:txBody>
          <a:bodyPr wrap="none" lIns="25400" tIns="12700" rIns="25400" bIns="12700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Applies entire loop body 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separately to each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character in String</a:t>
            </a:r>
          </a:p>
        </p:txBody>
      </p:sp>
    </p:spTree>
    <p:extLst>
      <p:ext uri="{BB962C8B-B14F-4D97-AF65-F5344CB8AC3E}">
        <p14:creationId xmlns:p14="http://schemas.microsoft.com/office/powerpoint/2010/main" val="94158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PortraitTemplat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PortraitTemplate</Template>
  <TotalTime>6</TotalTime>
  <Words>704</Words>
  <Application>Microsoft Office PowerPoint</Application>
  <PresentationFormat>Custom</PresentationFormat>
  <Paragraphs>258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PortraitTemplate</vt:lpstr>
      <vt:lpstr>Lists, For-loops, and Pyplot</vt:lpstr>
      <vt:lpstr>Lists — Review</vt:lpstr>
      <vt:lpstr>Lists (continued)</vt:lpstr>
      <vt:lpstr>Questions?</vt:lpstr>
      <vt:lpstr>For-Loop</vt:lpstr>
      <vt:lpstr>For-Loop</vt:lpstr>
      <vt:lpstr>What can we enumerate?</vt:lpstr>
      <vt:lpstr>For-Loop (continued)</vt:lpstr>
      <vt:lpstr>Other kinds of enumerations</vt:lpstr>
      <vt:lpstr>Questions?</vt:lpstr>
      <vt:lpstr>Notes on matplotlib and pyplot</vt:lpstr>
      <vt:lpstr>pyplot </vt:lpstr>
      <vt:lpstr>pyplot (continued)</vt:lpstr>
      <vt:lpstr>Multiple plots</vt:lpstr>
      <vt:lpstr>Alternative for Multiple plots</vt:lpstr>
      <vt:lpstr>Other pyplot functions</vt:lpstr>
      <vt:lpstr>Questions?</vt:lpstr>
    </vt:vector>
  </TitlesOfParts>
  <Company>Worcester Polytechnic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Lists, For-loops, and Pyplot</dc:title>
  <dc:creator>Hugh C. Lauer</dc:creator>
  <dc:description>Redesign of slides created by Randal E. Bryant and David R. O'Hallaron</dc:description>
  <cp:lastModifiedBy>Hugh C. Lauer</cp:lastModifiedBy>
  <cp:revision>2</cp:revision>
  <cp:lastPrinted>1999-09-20T15:19:18Z</cp:lastPrinted>
  <dcterms:created xsi:type="dcterms:W3CDTF">2016-09-02T01:19:14Z</dcterms:created>
  <dcterms:modified xsi:type="dcterms:W3CDTF">2016-09-05T18:54:46Z</dcterms:modified>
</cp:coreProperties>
</file>