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616" r:id="rId2"/>
    <p:sldId id="617" r:id="rId3"/>
    <p:sldId id="643" r:id="rId4"/>
    <p:sldId id="644" r:id="rId5"/>
    <p:sldId id="645" r:id="rId6"/>
    <p:sldId id="646" r:id="rId7"/>
    <p:sldId id="647" r:id="rId8"/>
    <p:sldId id="618" r:id="rId9"/>
    <p:sldId id="619" r:id="rId10"/>
    <p:sldId id="620" r:id="rId11"/>
    <p:sldId id="621" r:id="rId12"/>
    <p:sldId id="622" r:id="rId13"/>
    <p:sldId id="623" r:id="rId14"/>
    <p:sldId id="624" r:id="rId15"/>
    <p:sldId id="625" r:id="rId16"/>
    <p:sldId id="626" r:id="rId17"/>
    <p:sldId id="627" r:id="rId18"/>
    <p:sldId id="628" r:id="rId19"/>
    <p:sldId id="629" r:id="rId20"/>
    <p:sldId id="630" r:id="rId21"/>
    <p:sldId id="631" r:id="rId22"/>
    <p:sldId id="632" r:id="rId23"/>
    <p:sldId id="633" r:id="rId24"/>
    <p:sldId id="634" r:id="rId25"/>
    <p:sldId id="635" r:id="rId26"/>
    <p:sldId id="636" r:id="rId27"/>
    <p:sldId id="637" r:id="rId28"/>
    <p:sldId id="638" r:id="rId29"/>
    <p:sldId id="639" r:id="rId30"/>
    <p:sldId id="640" r:id="rId31"/>
    <p:sldId id="648" r:id="rId32"/>
    <p:sldId id="649" r:id="rId33"/>
    <p:sldId id="641" r:id="rId34"/>
    <p:sldId id="642" r:id="rId35"/>
  </p:sldIdLst>
  <p:sldSz cx="7680325" cy="9601200"/>
  <p:notesSz cx="7302500" cy="9586913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00004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800009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200013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600017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000021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400026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2800030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200034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F95"/>
    <a:srgbClr val="C0EAB8"/>
    <a:srgbClr val="F2F09C"/>
    <a:srgbClr val="F2F2F2"/>
    <a:srgbClr val="DBDBDB"/>
    <a:srgbClr val="F5F5BD"/>
    <a:srgbClr val="CFEFC9"/>
    <a:srgbClr val="F0C2C2"/>
    <a:srgbClr val="D4D4F4"/>
    <a:srgbClr val="A8A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3" autoAdjust="0"/>
    <p:restoredTop sz="94626" autoAdjust="0"/>
  </p:normalViewPr>
  <p:slideViewPr>
    <p:cSldViewPr snapToObjects="1">
      <p:cViewPr>
        <p:scale>
          <a:sx n="83" d="100"/>
          <a:sy n="83" d="100"/>
        </p:scale>
        <p:origin x="-1410" y="-90"/>
      </p:cViewPr>
      <p:guideLst>
        <p:guide orient="horz" pos="3091"/>
        <p:guide pos="24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80" d="100"/>
          <a:sy n="80" d="100"/>
        </p:scale>
        <p:origin x="-2772" y="-108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67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3925" y="685800"/>
            <a:ext cx="292735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20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0000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00009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0001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00017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000021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400026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800030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200034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01151-53C9-4D64-8AAE-89A32F2B2A25}" type="slidenum">
              <a:rPr lang="en-US"/>
              <a:pPr/>
              <a:t>1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3925" y="685800"/>
            <a:ext cx="2927350" cy="3657600"/>
          </a:xfrm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784"/>
            <a:ext cx="5355167" cy="431411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28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305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028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185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185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135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130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713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025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93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8906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696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245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2673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39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276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313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342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879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8790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87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19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879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674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221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1254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24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32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88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005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05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31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16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25" y="2391218"/>
            <a:ext cx="6528276" cy="2058035"/>
          </a:xfrm>
        </p:spPr>
        <p:txBody>
          <a:bodyPr/>
          <a:lstStyle>
            <a:lvl1pPr defTabSz="400004"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25" y="5440680"/>
            <a:ext cx="6448560" cy="2453640"/>
          </a:xfrm>
        </p:spPr>
        <p:txBody>
          <a:bodyPr/>
          <a:lstStyle>
            <a:lvl1pPr marL="0" indent="0" algn="l">
              <a:buNone/>
              <a:defRPr sz="1700" b="0">
                <a:latin typeface="Calibri" pitchFamily="34" charset="0"/>
              </a:defRPr>
            </a:lvl1pPr>
            <a:lvl2pPr marL="400004" indent="0" algn="ctr">
              <a:buNone/>
              <a:defRPr/>
            </a:lvl2pPr>
            <a:lvl3pPr marL="800009" indent="0" algn="ctr">
              <a:buNone/>
              <a:defRPr/>
            </a:lvl3pPr>
            <a:lvl4pPr marL="1200013" indent="0" algn="ctr">
              <a:buNone/>
              <a:defRPr/>
            </a:lvl4pPr>
            <a:lvl5pPr marL="1600017" indent="0" algn="ctr">
              <a:buNone/>
              <a:defRPr/>
            </a:lvl5pPr>
            <a:lvl6pPr marL="2000021" indent="0" algn="ctr">
              <a:buNone/>
              <a:defRPr/>
            </a:lvl6pPr>
            <a:lvl7pPr marL="2400026" indent="0" algn="ctr">
              <a:buNone/>
              <a:defRPr/>
            </a:lvl7pPr>
            <a:lvl8pPr marL="2800030" indent="0" algn="ctr">
              <a:buNone/>
              <a:defRPr/>
            </a:lvl8pPr>
            <a:lvl9pPr marL="320003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398" y="6720841"/>
            <a:ext cx="4608195" cy="793433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5398" y="857885"/>
            <a:ext cx="4608195" cy="5760720"/>
          </a:xfrm>
        </p:spPr>
        <p:txBody>
          <a:bodyPr/>
          <a:lstStyle>
            <a:lvl1pPr marL="0" indent="0">
              <a:buNone/>
              <a:defRPr sz="2800">
                <a:latin typeface="Calibri" pitchFamily="34" charset="0"/>
              </a:defRPr>
            </a:lvl1pPr>
            <a:lvl2pPr marL="400004" indent="0">
              <a:buNone/>
              <a:defRPr sz="2400"/>
            </a:lvl2pPr>
            <a:lvl3pPr marL="800009" indent="0">
              <a:buNone/>
              <a:defRPr sz="2100"/>
            </a:lvl3pPr>
            <a:lvl4pPr marL="1200013" indent="0">
              <a:buNone/>
              <a:defRPr sz="1700"/>
            </a:lvl4pPr>
            <a:lvl5pPr marL="1600017" indent="0">
              <a:buNone/>
              <a:defRPr sz="1700"/>
            </a:lvl5pPr>
            <a:lvl6pPr marL="2000021" indent="0">
              <a:buNone/>
              <a:defRPr sz="1700"/>
            </a:lvl6pPr>
            <a:lvl7pPr marL="2400026" indent="0">
              <a:buNone/>
              <a:defRPr sz="1700"/>
            </a:lvl7pPr>
            <a:lvl8pPr marL="2800030" indent="0">
              <a:buNone/>
              <a:defRPr sz="1700"/>
            </a:lvl8pPr>
            <a:lvl9pPr marL="3200034" indent="0">
              <a:buNone/>
              <a:defRPr sz="17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5398" y="7514274"/>
            <a:ext cx="4608195" cy="1126807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 defTabSz="400004">
              <a:defRPr>
                <a:latin typeface="Calibri" pitchFamily="34" charset="0"/>
              </a:defRPr>
            </a:lvl4pPr>
            <a:lvl5pPr defTabSz="400004"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44248" y="320041"/>
            <a:ext cx="1836077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47" y="320041"/>
            <a:ext cx="5382895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916166" y="1906906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916166" y="5494021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71" y="609949"/>
            <a:ext cx="6376831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6" y="384493"/>
            <a:ext cx="6912293" cy="1600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17" y="2149159"/>
            <a:ext cx="3393477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17" y="3044826"/>
            <a:ext cx="3393477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01499" y="2149159"/>
            <a:ext cx="3394811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01499" y="3044826"/>
            <a:ext cx="3394811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496" y="623098"/>
            <a:ext cx="6376270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or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1817828"/>
            <a:ext cx="3716387" cy="992836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wrap="none" lIns="22222" tIns="22222" rIns="22222" bIns="22222">
            <a:sp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/*Click to edit Master text styles</a:t>
            </a:r>
            <a:br>
              <a:rPr lang="en-US" dirty="0" smtClean="0"/>
            </a:br>
            <a:r>
              <a:rPr lang="en-US" dirty="0" smtClean="0"/>
              <a:t>	comments are in red */</a:t>
            </a:r>
          </a:p>
          <a:p>
            <a:pPr lvl="0"/>
            <a:r>
              <a:rPr lang="en-US" dirty="0" smtClean="0"/>
              <a:t>Code is in black</a:t>
            </a:r>
          </a:p>
          <a:p>
            <a:pPr lvl="0"/>
            <a:r>
              <a:rPr lang="en-US" dirty="0" smtClean="0"/>
              <a:t>/*Resizes to fit code*/</a:t>
            </a:r>
          </a:p>
        </p:txBody>
      </p:sp>
    </p:spTree>
    <p:extLst>
      <p:ext uri="{BB962C8B-B14F-4D97-AF65-F5344CB8AC3E}">
        <p14:creationId xmlns:p14="http://schemas.microsoft.com/office/powerpoint/2010/main" val="131149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Code and alternative code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2560320"/>
            <a:ext cx="3264138" cy="4006901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84017" y="2133600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1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032170" y="2583595"/>
            <a:ext cx="3264138" cy="4006901"/>
          </a:xfrm>
          <a:solidFill>
            <a:srgbClr val="C0EAB8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032171" y="2156875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7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7" y="382270"/>
            <a:ext cx="2526774" cy="1626870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794" y="382272"/>
            <a:ext cx="4293515" cy="8194358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100">
                <a:latin typeface="Calibri" pitchFamily="34" charset="0"/>
              </a:defRPr>
            </a:lvl3pPr>
            <a:lvl4pPr>
              <a:defRPr sz="1700">
                <a:latin typeface="Calibri" pitchFamily="34" charset="0"/>
              </a:defRPr>
            </a:lvl4pPr>
            <a:lvl5pPr>
              <a:defRPr sz="1700">
                <a:latin typeface="Calibri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17" y="2009142"/>
            <a:ext cx="2526774" cy="6567488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4210" y="519655"/>
            <a:ext cx="637627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48" y="1906905"/>
            <a:ext cx="6632280" cy="696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33615" y="-37782"/>
            <a:ext cx="1100046" cy="23467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80001" tIns="40000" rIns="80001" bIns="4000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62" r:id="rId7"/>
    <p:sldLayoutId id="2147483663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iming>
    <p:tnLst>
      <p:par>
        <p:cTn id="1" dur="indefinite" restart="never" nodeType="tmRoot"/>
      </p:par>
    </p:tnLst>
  </p:timing>
  <p:hf hdr="0"/>
  <p:txStyles>
    <p:titleStyle>
      <a:lvl1pPr marL="104168" indent="-104168" algn="l" defTabSz="400004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2pPr>
      <a:lvl3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3pPr>
      <a:lvl4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4pPr>
      <a:lvl5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5pPr>
      <a:lvl6pPr marL="504172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6pPr>
      <a:lvl7pPr marL="904177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7pPr>
      <a:lvl8pPr marL="1304181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8pPr>
      <a:lvl9pPr marL="1704185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9pPr>
    </p:titleStyle>
    <p:bodyStyle>
      <a:lvl1pPr marL="300003" indent="-300003" algn="l" defTabSz="400004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50007" indent="-250003" algn="l" defTabSz="400004" rtl="0" eaLnBrk="1" fontAlgn="base" hangingPunct="1">
        <a:spcBef>
          <a:spcPts val="437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100">
          <a:solidFill>
            <a:schemeClr val="tx1"/>
          </a:solidFill>
          <a:latin typeface="Calibri" pitchFamily="34" charset="0"/>
        </a:defRPr>
      </a:lvl2pPr>
      <a:lvl3pPr marL="1000011" indent="-200002" algn="l" defTabSz="400004" rtl="0" eaLnBrk="1" fontAlgn="base" hangingPunct="1">
        <a:spcBef>
          <a:spcPts val="394"/>
        </a:spcBef>
        <a:spcAft>
          <a:spcPct val="0"/>
        </a:spcAft>
        <a:buSzPct val="80000"/>
        <a:buFont typeface="Wingdings" pitchFamily="2" charset="2"/>
        <a:buChar char="§"/>
        <a:defRPr sz="1700">
          <a:solidFill>
            <a:schemeClr val="tx1"/>
          </a:solidFill>
          <a:latin typeface="Calibri" pitchFamily="34" charset="0"/>
        </a:defRPr>
      </a:lvl3pPr>
      <a:lvl4pPr marL="1400015" indent="-200002" algn="l" defTabSz="400004" rtl="0" eaLnBrk="1" fontAlgn="base" hangingPunct="1">
        <a:spcBef>
          <a:spcPts val="350"/>
        </a:spcBef>
        <a:spcAft>
          <a:spcPct val="0"/>
        </a:spcAft>
        <a:buChar char="–"/>
        <a:defRPr sz="1700">
          <a:solidFill>
            <a:schemeClr val="tx1"/>
          </a:solidFill>
          <a:latin typeface="Calibri" pitchFamily="34" charset="0"/>
        </a:defRPr>
      </a:lvl4pPr>
      <a:lvl5pPr marL="1800019" indent="-200002" algn="l" defTabSz="400004" rtl="0" eaLnBrk="1" fontAlgn="base" hangingPunct="1">
        <a:spcBef>
          <a:spcPts val="306"/>
        </a:spcBef>
        <a:spcAft>
          <a:spcPct val="0"/>
        </a:spcAft>
        <a:buChar char="»"/>
        <a:defRPr sz="1600">
          <a:solidFill>
            <a:schemeClr val="tx1"/>
          </a:solidFill>
          <a:latin typeface="Calibri" pitchFamily="34" charset="0"/>
        </a:defRPr>
      </a:lvl5pPr>
      <a:lvl6pPr marL="2200024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6pPr>
      <a:lvl7pPr marL="2600028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7pPr>
      <a:lvl8pPr marL="3000032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8pPr>
      <a:lvl9pPr marL="3400036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00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009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3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017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0021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026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003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003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025" y="2391218"/>
            <a:ext cx="6848290" cy="2058035"/>
          </a:xfrm>
        </p:spPr>
        <p:txBody>
          <a:bodyPr/>
          <a:lstStyle/>
          <a:p>
            <a:pPr marL="0" indent="0"/>
            <a:r>
              <a:rPr lang="en-US" b="0" dirty="0" smtClean="0"/>
              <a:t>More Elements of a Python Program</a:t>
            </a:r>
            <a:endParaRPr lang="en-US" b="0" dirty="0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Aft>
                <a:spcPts val="1050"/>
              </a:spcAft>
            </a:pPr>
            <a:r>
              <a:rPr lang="en-US" sz="2100" dirty="0"/>
              <a:t>Professor Hugh C. Lauer</a:t>
            </a:r>
            <a:br>
              <a:rPr lang="en-US" sz="2100" dirty="0"/>
            </a:br>
            <a:r>
              <a:rPr lang="en-US" sz="2100" dirty="0"/>
              <a:t>CS-1004 — Introduction to Programming for Non-Majors</a:t>
            </a:r>
          </a:p>
          <a:p>
            <a:r>
              <a:rPr lang="en-US" sz="1000" dirty="0"/>
              <a:t>(Slides include materials from </a:t>
            </a:r>
            <a:r>
              <a:rPr lang="en-US" sz="1000" i="1" dirty="0"/>
              <a:t>Python Programming: An Introduction to Computer Science</a:t>
            </a:r>
            <a:r>
              <a:rPr lang="en-US" sz="1000" dirty="0"/>
              <a:t>, 2</a:t>
            </a:r>
            <a:r>
              <a:rPr lang="en-US" sz="1000" baseline="30000" dirty="0"/>
              <a:t>nd</a:t>
            </a:r>
            <a:r>
              <a:rPr lang="en-US" sz="1000" dirty="0"/>
              <a:t> edition, by John </a:t>
            </a:r>
            <a:r>
              <a:rPr lang="en-US" sz="1000" dirty="0" err="1"/>
              <a:t>Zelle</a:t>
            </a:r>
            <a:r>
              <a:rPr lang="en-US" sz="1000" dirty="0"/>
              <a:t> and copyright notes by Prof. George Heineman of Worcester Polytechnic Institute)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2965726" y="9339143"/>
            <a:ext cx="1748873" cy="138499"/>
          </a:xfrm>
        </p:spPr>
        <p:txBody>
          <a:bodyPr/>
          <a:lstStyle/>
          <a:p>
            <a:r>
              <a:rPr lang="en-US" dirty="0"/>
              <a:t>More elements of Python </a:t>
            </a:r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64002" y="9300671"/>
            <a:ext cx="1051570" cy="138499"/>
          </a:xfrm>
        </p:spPr>
        <p:txBody>
          <a:bodyPr/>
          <a:lstStyle/>
          <a:p>
            <a:r>
              <a:rPr lang="en-US" smtClean="0">
                <a:latin typeface="+mn-lt"/>
              </a:rPr>
              <a:t>CS-1004, A-Term 2016</a:t>
            </a:r>
            <a:endParaRPr lang="en-US" dirty="0">
              <a:latin typeface="+mn-lt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49127" y="9300671"/>
            <a:ext cx="57708" cy="138499"/>
          </a:xfrm>
        </p:spPr>
        <p:txBody>
          <a:bodyPr/>
          <a:lstStyle/>
          <a:p>
            <a:fld id="{CEF07275-A34F-4845-9371-CAAC7967A479}" type="slidenum">
              <a:rPr lang="en-US">
                <a:latin typeface="+mn-lt"/>
              </a:rPr>
              <a:pPr/>
              <a:t>1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572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Disgression</a:t>
            </a:r>
            <a:r>
              <a:rPr lang="en-US" dirty="0" smtClean="0"/>
              <a:t> — Counting the </a:t>
            </a:r>
            <a:r>
              <a:rPr lang="en-US" dirty="0" err="1" smtClean="0"/>
              <a:t>Rationals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20" y="1828799"/>
            <a:ext cx="6801485" cy="5734273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61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a number? </a:t>
            </a:r>
            <a:r>
              <a:rPr lang="en-US" sz="2400" dirty="0" smtClean="0"/>
              <a:t>(continued)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Rational </a:t>
            </a:r>
            <a:r>
              <a:rPr lang="en-US" dirty="0" smtClean="0"/>
              <a:t>numbers (continued)</a:t>
            </a:r>
            <a:endParaRPr lang="en-US" dirty="0"/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What about decimal numbers?</a:t>
            </a:r>
          </a:p>
          <a:p>
            <a:pPr lvl="1"/>
            <a:r>
              <a:rPr lang="en-US" dirty="0" smtClean="0"/>
              <a:t>What about scientific notation?</a:t>
            </a:r>
          </a:p>
          <a:p>
            <a:pPr lvl="1"/>
            <a:endParaRPr lang="en-US" dirty="0"/>
          </a:p>
          <a:p>
            <a:r>
              <a:rPr lang="en-US" dirty="0" smtClean="0"/>
              <a:t>Irrational numbers?</a:t>
            </a:r>
          </a:p>
          <a:p>
            <a:pPr lvl="1"/>
            <a:r>
              <a:rPr lang="en-US" dirty="0" smtClean="0"/>
              <a:t>How to describe them?</a:t>
            </a:r>
          </a:p>
          <a:p>
            <a:pPr lvl="1"/>
            <a:r>
              <a:rPr lang="en-US" dirty="0" smtClean="0"/>
              <a:t>Can you give examples?</a:t>
            </a:r>
          </a:p>
          <a:p>
            <a:pPr lvl="1"/>
            <a:r>
              <a:rPr lang="en-US" dirty="0" smtClean="0"/>
              <a:t>How many are there?</a:t>
            </a:r>
          </a:p>
          <a:p>
            <a:pPr lvl="1"/>
            <a:r>
              <a:rPr lang="en-US" dirty="0" smtClean="0"/>
              <a:t>Can you count them?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94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Integers in </a:t>
            </a:r>
            <a:r>
              <a:rPr lang="en-US" i="1" dirty="0" smtClean="0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Python 3</a:t>
            </a:r>
            <a:r>
              <a:rPr lang="en-US" dirty="0" smtClean="0"/>
              <a:t> gets integer arithmetic right!</a:t>
            </a:r>
          </a:p>
          <a:p>
            <a:pPr lvl="1"/>
            <a:endParaRPr lang="en-US" i="1" dirty="0"/>
          </a:p>
          <a:p>
            <a:r>
              <a:rPr lang="en-US" dirty="0" smtClean="0"/>
              <a:t>Examples</a:t>
            </a:r>
            <a:r>
              <a:rPr lang="en-US" dirty="0"/>
              <a:t>:–</a:t>
            </a:r>
          </a:p>
          <a:p>
            <a:pPr lvl="1"/>
            <a:r>
              <a:rPr lang="en-US" dirty="0"/>
              <a:t>30,000 × 30,000 = 900,000,000</a:t>
            </a:r>
          </a:p>
          <a:p>
            <a:pPr lvl="1"/>
            <a:r>
              <a:rPr lang="en-US" dirty="0"/>
              <a:t>40,000 × 40,000 = 1,600,000,000</a:t>
            </a:r>
          </a:p>
          <a:p>
            <a:pPr lvl="1"/>
            <a:r>
              <a:rPr lang="en-US" dirty="0"/>
              <a:t>50,000 × 50,000 = </a:t>
            </a:r>
            <a:r>
              <a:rPr lang="en-US" dirty="0" smtClean="0"/>
              <a:t>2,500,000,000</a:t>
            </a:r>
          </a:p>
          <a:p>
            <a:pPr lvl="1"/>
            <a:r>
              <a:rPr lang="en-US" dirty="0" smtClean="0"/>
              <a:t>…</a:t>
            </a:r>
          </a:p>
          <a:p>
            <a:pPr lvl="2"/>
            <a:endParaRPr lang="en-US" dirty="0"/>
          </a:p>
          <a:p>
            <a:r>
              <a:rPr lang="en-US" dirty="0" smtClean="0"/>
              <a:t>Very big numbers:–</a:t>
            </a:r>
          </a:p>
          <a:p>
            <a:pPr lvl="1"/>
            <a:r>
              <a:rPr lang="en-US" dirty="0" smtClean="0"/>
              <a:t>factorial(100)</a:t>
            </a:r>
          </a:p>
          <a:p>
            <a:pPr lvl="1"/>
            <a:r>
              <a:rPr lang="en-US" dirty="0" smtClean="0"/>
              <a:t>Factorial(1000)</a:t>
            </a:r>
            <a:endParaRPr lang="en-US" dirty="0"/>
          </a:p>
          <a:p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9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71" y="609949"/>
            <a:ext cx="7306964" cy="1066800"/>
          </a:xfrm>
        </p:spPr>
        <p:txBody>
          <a:bodyPr/>
          <a:lstStyle/>
          <a:p>
            <a:r>
              <a:rPr lang="en-US" dirty="0" smtClean="0"/>
              <a:t>Integers in Other Computers and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All</a:t>
            </a:r>
            <a:r>
              <a:rPr lang="en-US" dirty="0" smtClean="0"/>
              <a:t> hardware and most other languages use finite precision (including </a:t>
            </a:r>
            <a:r>
              <a:rPr lang="en-US" i="1" dirty="0" smtClean="0"/>
              <a:t>Python </a:t>
            </a:r>
            <a:r>
              <a:rPr lang="en-US" dirty="0" smtClean="0"/>
              <a:t>2.7)</a:t>
            </a:r>
          </a:p>
          <a:p>
            <a:pPr lvl="1"/>
            <a:r>
              <a:rPr lang="en-US" dirty="0" smtClean="0"/>
              <a:t>Usually 32- or 64 bits (these days)</a:t>
            </a:r>
          </a:p>
          <a:p>
            <a:pPr marL="1200013" lvl="3" indent="0">
              <a:buNone/>
            </a:pPr>
            <a:endParaRPr lang="en-US" dirty="0" smtClean="0"/>
          </a:p>
          <a:p>
            <a:r>
              <a:rPr lang="en-US" dirty="0" smtClean="0"/>
              <a:t>“Clock” arithmetic</a:t>
            </a:r>
          </a:p>
          <a:p>
            <a:pPr lvl="1"/>
            <a:r>
              <a:rPr lang="en-US" dirty="0" smtClean="0"/>
              <a:t>Wraps around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Overflow</a:t>
            </a:r>
          </a:p>
          <a:p>
            <a:pPr lvl="2"/>
            <a:r>
              <a:rPr lang="en-US" dirty="0" smtClean="0"/>
              <a:t>Positive</a:t>
            </a:r>
          </a:p>
          <a:p>
            <a:pPr lvl="2"/>
            <a:r>
              <a:rPr lang="en-US" dirty="0" smtClean="0"/>
              <a:t>Negative</a:t>
            </a:r>
          </a:p>
          <a:p>
            <a:pPr lvl="2"/>
            <a:endParaRPr lang="en-US" dirty="0"/>
          </a:p>
          <a:p>
            <a:pPr marL="400004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3689319" y="3505200"/>
            <a:ext cx="301686" cy="4914900"/>
            <a:chOff x="3689319" y="3505200"/>
            <a:chExt cx="301686" cy="4914900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3840162" y="3810000"/>
              <a:ext cx="0" cy="2286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3840162" y="8191500"/>
              <a:ext cx="0" cy="2286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3689319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654175" y="3540370"/>
            <a:ext cx="4371975" cy="5249062"/>
            <a:chOff x="1654175" y="3540370"/>
            <a:chExt cx="4371975" cy="5249062"/>
          </a:xfrm>
        </p:grpSpPr>
        <p:sp>
          <p:nvSpPr>
            <p:cNvPr id="8" name="Oval 7"/>
            <p:cNvSpPr/>
            <p:nvPr/>
          </p:nvSpPr>
          <p:spPr bwMode="auto">
            <a:xfrm>
              <a:off x="1654175" y="3933825"/>
              <a:ext cx="4371975" cy="437197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75506" y="8420100"/>
              <a:ext cx="5293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>
                  <a:latin typeface="Calibri" pitchFamily="34" charset="0"/>
                </a:rPr>
                <a:t>-2</a:t>
              </a:r>
              <a:r>
                <a:rPr lang="en-US" sz="1800" baseline="30000" dirty="0" smtClean="0">
                  <a:latin typeface="Calibri" pitchFamily="34" charset="0"/>
                </a:rPr>
                <a:t>32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57473" y="356792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176452" y="36253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 flipH="1">
              <a:off x="3148949" y="3578811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-2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 flipH="1">
              <a:off x="3400265" y="354037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-1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178009" y="8338066"/>
              <a:ext cx="8066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+2</a:t>
              </a:r>
              <a:r>
                <a:rPr lang="en-US" sz="1800" baseline="30000" dirty="0" smtClean="0">
                  <a:latin typeface="Calibri" pitchFamily="34" charset="0"/>
                </a:rPr>
                <a:t>32</a:t>
              </a:r>
              <a:r>
                <a:rPr lang="en-US" sz="1800" dirty="0" smtClean="0">
                  <a:latin typeface="Calibri" pitchFamily="34" charset="0"/>
                </a:rPr>
                <a:t>–1</a:t>
              </a:r>
            </a:p>
          </p:txBody>
        </p:sp>
      </p:grpSp>
      <p:sp>
        <p:nvSpPr>
          <p:cNvPr id="22" name="Arc 21"/>
          <p:cNvSpPr/>
          <p:nvPr/>
        </p:nvSpPr>
        <p:spPr bwMode="auto">
          <a:xfrm rot="5400000">
            <a:off x="3680189" y="7926348"/>
            <a:ext cx="354568" cy="1371600"/>
          </a:xfrm>
          <a:prstGeom prst="arc">
            <a:avLst/>
          </a:prstGeom>
          <a:noFill/>
          <a:ln w="2540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 bwMode="auto">
          <a:xfrm rot="16200000" flipH="1">
            <a:off x="3614545" y="7926348"/>
            <a:ext cx="354568" cy="1371600"/>
          </a:xfrm>
          <a:prstGeom prst="arc">
            <a:avLst/>
          </a:prstGeom>
          <a:noFill/>
          <a:ln w="2540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3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71" y="609949"/>
            <a:ext cx="7306964" cy="1066800"/>
          </a:xfrm>
        </p:spPr>
        <p:txBody>
          <a:bodyPr/>
          <a:lstStyle/>
          <a:p>
            <a:r>
              <a:rPr lang="en-US" dirty="0" smtClean="0"/>
              <a:t>Numbers in Computers — Integers </a:t>
            </a:r>
            <a:r>
              <a:rPr lang="en-US" sz="240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other languages use finite precision</a:t>
            </a:r>
          </a:p>
          <a:p>
            <a:pPr lvl="1"/>
            <a:r>
              <a:rPr lang="en-US" dirty="0" smtClean="0"/>
              <a:t>Usually 32- or 64 bits (these days)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“Clock” arithmetic</a:t>
            </a:r>
          </a:p>
          <a:p>
            <a:pPr lvl="1"/>
            <a:r>
              <a:rPr lang="en-US" dirty="0" smtClean="0"/>
              <a:t>Wraps around</a:t>
            </a:r>
          </a:p>
          <a:p>
            <a:pPr lvl="2"/>
            <a:endParaRPr lang="en-US" dirty="0"/>
          </a:p>
          <a:p>
            <a:r>
              <a:rPr lang="en-US" dirty="0" smtClean="0"/>
              <a:t>Nasty examples:–</a:t>
            </a:r>
          </a:p>
          <a:p>
            <a:pPr lvl="1"/>
            <a:r>
              <a:rPr lang="en-US" dirty="0" smtClean="0"/>
              <a:t>30,000 × 30,000 = 900,000,000</a:t>
            </a:r>
          </a:p>
          <a:p>
            <a:pPr lvl="1"/>
            <a:r>
              <a:rPr lang="en-US" dirty="0" smtClean="0"/>
              <a:t>40,000 </a:t>
            </a:r>
            <a:r>
              <a:rPr lang="en-US" dirty="0"/>
              <a:t>× </a:t>
            </a:r>
            <a:r>
              <a:rPr lang="en-US" dirty="0" smtClean="0"/>
              <a:t>40,000 </a:t>
            </a:r>
            <a:r>
              <a:rPr lang="en-US" dirty="0"/>
              <a:t>= </a:t>
            </a:r>
            <a:r>
              <a:rPr lang="en-US" dirty="0" smtClean="0"/>
              <a:t>1,600,000,000</a:t>
            </a:r>
          </a:p>
          <a:p>
            <a:pPr lvl="1"/>
            <a:r>
              <a:rPr lang="en-US" dirty="0"/>
              <a:t>50,000 × 50,000 = -</a:t>
            </a:r>
            <a:r>
              <a:rPr lang="en-US" dirty="0" smtClean="0"/>
              <a:t>352,516,352 (!!)</a:t>
            </a:r>
          </a:p>
          <a:p>
            <a:pPr lvl="1"/>
            <a:endParaRPr lang="en-US" dirty="0"/>
          </a:p>
          <a:p>
            <a:r>
              <a:rPr lang="en-US" dirty="0" smtClean="0"/>
              <a:t>One week of CS-2011 devoted to this topic!</a:t>
            </a:r>
          </a:p>
          <a:p>
            <a:pPr lvl="1"/>
            <a:endParaRPr lang="en-US" dirty="0"/>
          </a:p>
          <a:p>
            <a:r>
              <a:rPr lang="en-US" dirty="0" smtClean="0"/>
              <a:t>Nearly every other computer language uses internal representation of integers</a:t>
            </a:r>
          </a:p>
          <a:p>
            <a:pPr lvl="1"/>
            <a:r>
              <a:rPr lang="en-US" dirty="0" smtClean="0"/>
              <a:t>Subject to this problem</a:t>
            </a:r>
          </a:p>
          <a:p>
            <a:pPr marL="400004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Action Button: Forward or Next 6">
            <a:hlinkClick r:id="rId3" action="ppaction://hlinksldjump" highlightClick="1"/>
          </p:cNvPr>
          <p:cNvSpPr/>
          <p:nvPr/>
        </p:nvSpPr>
        <p:spPr bwMode="auto">
          <a:xfrm>
            <a:off x="5554553" y="5410200"/>
            <a:ext cx="685800" cy="685800"/>
          </a:xfrm>
          <a:prstGeom prst="actionButtonForwardNext">
            <a:avLst/>
          </a:prstGeom>
          <a:solidFill>
            <a:schemeClr val="accent5">
              <a:lumMod val="75000"/>
            </a:schemeClr>
          </a:solidFill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6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71" y="609949"/>
            <a:ext cx="6376831" cy="1066800"/>
          </a:xfrm>
        </p:spPr>
        <p:txBody>
          <a:bodyPr/>
          <a:lstStyle/>
          <a:p>
            <a:r>
              <a:rPr lang="en-US" dirty="0" smtClean="0"/>
              <a:t>How does </a:t>
            </a:r>
            <a:r>
              <a:rPr lang="en-US" i="1" dirty="0" smtClean="0"/>
              <a:t>Python </a:t>
            </a:r>
            <a:r>
              <a:rPr lang="en-US" dirty="0" smtClean="0"/>
              <a:t>do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48" y="1906905"/>
            <a:ext cx="6632280" cy="1979295"/>
          </a:xfrm>
        </p:spPr>
        <p:txBody>
          <a:bodyPr/>
          <a:lstStyle/>
          <a:p>
            <a:r>
              <a:rPr lang="en-US" dirty="0" smtClean="0"/>
              <a:t>Uses internal arithmetic by default</a:t>
            </a:r>
          </a:p>
          <a:p>
            <a:pPr lvl="1"/>
            <a:endParaRPr lang="en-US" dirty="0"/>
          </a:p>
          <a:p>
            <a:r>
              <a:rPr lang="en-US" dirty="0" smtClean="0"/>
              <a:t>Checks for overflow on </a:t>
            </a:r>
            <a:r>
              <a:rPr lang="en-US" i="1" dirty="0" smtClean="0"/>
              <a:t>every</a:t>
            </a:r>
            <a:r>
              <a:rPr lang="en-US" dirty="0" smtClean="0"/>
              <a:t> operation</a:t>
            </a:r>
          </a:p>
          <a:p>
            <a:pPr lvl="1"/>
            <a:r>
              <a:rPr lang="en-US" dirty="0" smtClean="0"/>
              <a:t>If overflow, fall back to “long-hand” arithmetic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99871" y="4799044"/>
            <a:ext cx="637683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ctr" anchorCtr="0" compatLnSpc="1">
            <a:prstTxWarp prst="textNoShape">
              <a:avLst/>
            </a:prstTxWarp>
          </a:bodyPr>
          <a:lstStyle>
            <a:lvl1pPr marL="104168" indent="-104168" algn="l" defTabSz="400004" rtl="0" eaLnBrk="1" fontAlgn="base" hangingPunct="1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  <a:lvl2pPr marL="104168" indent="-104168" algn="l" rtl="0" eaLnBrk="1" fontAlgn="base" hangingPunct="1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 Narrow" pitchFamily="34" charset="0"/>
              </a:defRPr>
            </a:lvl2pPr>
            <a:lvl3pPr marL="104168" indent="-104168" algn="l" rtl="0" eaLnBrk="1" fontAlgn="base" hangingPunct="1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 Narrow" pitchFamily="34" charset="0"/>
              </a:defRPr>
            </a:lvl3pPr>
            <a:lvl4pPr marL="104168" indent="-104168" algn="l" rtl="0" eaLnBrk="1" fontAlgn="base" hangingPunct="1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 Narrow" pitchFamily="34" charset="0"/>
              </a:defRPr>
            </a:lvl4pPr>
            <a:lvl5pPr marL="104168" indent="-104168" algn="l" rtl="0" eaLnBrk="1" fontAlgn="base" hangingPunct="1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 Narrow" pitchFamily="34" charset="0"/>
              </a:defRPr>
            </a:lvl5pPr>
            <a:lvl6pPr marL="504172" algn="l" rtl="0" eaLnBrk="1" fontAlgn="base" hangingPunct="1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 Narrow" pitchFamily="34" charset="0"/>
              </a:defRPr>
            </a:lvl6pPr>
            <a:lvl7pPr marL="904177" algn="l" rtl="0" eaLnBrk="1" fontAlgn="base" hangingPunct="1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 Narrow" pitchFamily="34" charset="0"/>
              </a:defRPr>
            </a:lvl7pPr>
            <a:lvl8pPr marL="1304181" algn="l" rtl="0" eaLnBrk="1" fontAlgn="base" hangingPunct="1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 Narrow" pitchFamily="34" charset="0"/>
              </a:defRPr>
            </a:lvl8pPr>
            <a:lvl9pPr marL="1704185" algn="l" rtl="0" eaLnBrk="1" fontAlgn="base" hangingPunct="1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kern="0" dirty="0" smtClean="0"/>
              <a:t>What about other languages?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33348" y="6096000"/>
            <a:ext cx="6632280" cy="1979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t" anchorCtr="0" compatLnSpc="1">
            <a:prstTxWarp prst="textNoShape">
              <a:avLst/>
            </a:prstTxWarp>
          </a:bodyPr>
          <a:lstStyle>
            <a:lvl1pPr marL="300003" indent="-300003" algn="l" defTabSz="400004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50007" indent="-250003" algn="l" defTabSz="400004" rtl="0" eaLnBrk="1" fontAlgn="base" hangingPunct="1">
              <a:spcBef>
                <a:spcPts val="437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000011" indent="-200002" algn="l" defTabSz="400004" rtl="0" eaLnBrk="1" fontAlgn="base" hangingPunct="1">
              <a:spcBef>
                <a:spcPts val="394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700">
                <a:solidFill>
                  <a:schemeClr val="tx1"/>
                </a:solidFill>
                <a:latin typeface="Calibri" pitchFamily="34" charset="0"/>
              </a:defRPr>
            </a:lvl3pPr>
            <a:lvl4pPr marL="1400015" indent="-200002" algn="l" defTabSz="400004" rtl="0" eaLnBrk="1" fontAlgn="base" hangingPunct="1">
              <a:spcBef>
                <a:spcPts val="350"/>
              </a:spcBef>
              <a:spcAft>
                <a:spcPct val="0"/>
              </a:spcAft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1800019" indent="-200002" algn="l" defTabSz="400004" rtl="0" eaLnBrk="1" fontAlgn="base" hangingPunct="1">
              <a:spcBef>
                <a:spcPts val="306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200024" indent="-200002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600028" indent="-200002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000032" indent="-200002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400036" indent="-200002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>Need to manually import a </a:t>
            </a:r>
            <a:r>
              <a:rPr lang="en-US" i="1" kern="0" dirty="0" err="1" smtClean="0"/>
              <a:t>BigNum</a:t>
            </a:r>
            <a:r>
              <a:rPr lang="en-US" kern="0" dirty="0" smtClean="0"/>
              <a:t> package</a:t>
            </a:r>
          </a:p>
          <a:p>
            <a:pPr lvl="1"/>
            <a:endParaRPr lang="en-US" b="0" kern="0" dirty="0" smtClean="0"/>
          </a:p>
          <a:p>
            <a:r>
              <a:rPr lang="en-US" kern="0" dirty="0" smtClean="0"/>
              <a:t>Call arithmetic functions for </a:t>
            </a:r>
            <a:r>
              <a:rPr lang="en-US" i="1" kern="0" dirty="0" smtClean="0"/>
              <a:t>every</a:t>
            </a:r>
            <a:r>
              <a:rPr lang="en-US" kern="0" dirty="0" smtClean="0"/>
              <a:t> operation</a:t>
            </a:r>
            <a:endParaRPr lang="en-US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151064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Don’t need to worry about integer precision for </a:t>
            </a:r>
            <a:r>
              <a:rPr lang="en-US" i="1" dirty="0" smtClean="0"/>
              <a:t>this course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2400" b="1" dirty="0" smtClean="0"/>
              <a:t>But you may need to worry about it in </a:t>
            </a:r>
            <a:br>
              <a:rPr lang="en-US" sz="2400" b="1" dirty="0" smtClean="0"/>
            </a:br>
            <a:r>
              <a:rPr lang="en-US" sz="2400" b="1" dirty="0" smtClean="0"/>
              <a:t>other systems and languages!</a:t>
            </a:r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41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71" y="609949"/>
            <a:ext cx="7045491" cy="1066800"/>
          </a:xfrm>
        </p:spPr>
        <p:txBody>
          <a:bodyPr/>
          <a:lstStyle/>
          <a:p>
            <a:r>
              <a:rPr lang="en-US" dirty="0" smtClean="0"/>
              <a:t>Numbers in Computers — Floating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</a:t>
            </a:r>
            <a:r>
              <a:rPr lang="en-US" i="1" dirty="0" smtClean="0"/>
              <a:t>approximate</a:t>
            </a:r>
            <a:r>
              <a:rPr lang="en-US" dirty="0" smtClean="0"/>
              <a:t> </a:t>
            </a:r>
            <a:r>
              <a:rPr lang="en-US" dirty="0" err="1" smtClean="0"/>
              <a:t>rationals</a:t>
            </a:r>
            <a:r>
              <a:rPr lang="en-US" dirty="0" smtClean="0"/>
              <a:t> and irrationals</a:t>
            </a:r>
          </a:p>
          <a:p>
            <a:pPr lvl="2"/>
            <a:endParaRPr lang="en-US" dirty="0"/>
          </a:p>
          <a:p>
            <a:r>
              <a:rPr lang="en-US" dirty="0" smtClean="0"/>
              <a:t>A little bit like scientific notation, but in binary</a:t>
            </a:r>
          </a:p>
          <a:p>
            <a:pPr lvl="1"/>
            <a:r>
              <a:rPr lang="en-US" dirty="0" smtClean="0"/>
              <a:t>Fraction part f:– 1.0 &lt;= f &lt; 2.0</a:t>
            </a:r>
          </a:p>
          <a:p>
            <a:pPr lvl="1"/>
            <a:r>
              <a:rPr lang="en-US" dirty="0" smtClean="0"/>
              <a:t>Exponent part: 2</a:t>
            </a:r>
            <a:r>
              <a:rPr lang="en-US" baseline="30000" dirty="0" smtClean="0"/>
              <a:t>e</a:t>
            </a:r>
            <a:r>
              <a:rPr lang="en-US" dirty="0" smtClean="0"/>
              <a:t>, where </a:t>
            </a:r>
            <a:r>
              <a:rPr lang="en-US" i="1" dirty="0" smtClean="0"/>
              <a:t>e</a:t>
            </a:r>
            <a:r>
              <a:rPr lang="en-US" dirty="0" smtClean="0"/>
              <a:t> can be positive or negative</a:t>
            </a:r>
          </a:p>
          <a:p>
            <a:pPr lvl="1"/>
            <a:r>
              <a:rPr lang="en-US" dirty="0" smtClean="0"/>
              <a:t>Different levels of precision</a:t>
            </a:r>
          </a:p>
          <a:p>
            <a:pPr lvl="2"/>
            <a:r>
              <a:rPr lang="en-US" dirty="0" smtClean="0"/>
              <a:t>32-bit, 64-bit, 80-bit, 128-bit, etc.</a:t>
            </a:r>
          </a:p>
          <a:p>
            <a:pPr lvl="2"/>
            <a:endParaRPr lang="en-US" dirty="0"/>
          </a:p>
          <a:p>
            <a:r>
              <a:rPr lang="en-US" dirty="0" smtClean="0"/>
              <a:t>A lot of mathematical theory behind </a:t>
            </a:r>
          </a:p>
          <a:p>
            <a:pPr lvl="1"/>
            <a:r>
              <a:rPr lang="en-US" dirty="0" smtClean="0"/>
              <a:t>Mathematical calculations</a:t>
            </a:r>
          </a:p>
          <a:p>
            <a:pPr lvl="1"/>
            <a:r>
              <a:rPr lang="en-US" dirty="0" smtClean="0"/>
              <a:t>Rounding off results</a:t>
            </a:r>
          </a:p>
          <a:p>
            <a:pPr lvl="2"/>
            <a:endParaRPr lang="en-US" dirty="0"/>
          </a:p>
          <a:p>
            <a:r>
              <a:rPr lang="en-US" dirty="0" smtClean="0"/>
              <a:t>IEEE standard</a:t>
            </a:r>
          </a:p>
          <a:p>
            <a:pPr lvl="1"/>
            <a:r>
              <a:rPr lang="en-US" dirty="0" smtClean="0"/>
              <a:t>So that we get same answers on different computers!</a:t>
            </a:r>
          </a:p>
          <a:p>
            <a:pPr lvl="2"/>
            <a:endParaRPr lang="en-US" dirty="0"/>
          </a:p>
          <a:p>
            <a:r>
              <a:rPr lang="en-US" i="1" dirty="0" smtClean="0"/>
              <a:t>Python</a:t>
            </a:r>
            <a:r>
              <a:rPr lang="en-US" dirty="0" smtClean="0"/>
              <a:t> uses IEEE standard and internal floating point arithmetic hardware and representation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89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 in Computers — Floating </a:t>
            </a:r>
            <a:r>
              <a:rPr lang="en-US" dirty="0" smtClean="0"/>
              <a:t>Point </a:t>
            </a:r>
            <a:r>
              <a:rPr lang="en-US" sz="240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Bad news:–</a:t>
            </a:r>
          </a:p>
          <a:p>
            <a:pPr lvl="1"/>
            <a:r>
              <a:rPr lang="en-US" dirty="0" smtClean="0"/>
              <a:t>Minor rounding errors in most trivial places</a:t>
            </a:r>
          </a:p>
          <a:p>
            <a:pPr lvl="2"/>
            <a:endParaRPr lang="en-US" dirty="0"/>
          </a:p>
          <a:p>
            <a:r>
              <a:rPr lang="en-US" dirty="0" smtClean="0"/>
              <a:t>Good news</a:t>
            </a:r>
            <a:r>
              <a:rPr lang="en-US" dirty="0"/>
              <a:t>:–</a:t>
            </a:r>
          </a:p>
          <a:p>
            <a:pPr lvl="1"/>
            <a:r>
              <a:rPr lang="en-US" dirty="0" smtClean="0"/>
              <a:t>Same answers to same expression on all computers!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38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2400" b="1" dirty="0" smtClean="0"/>
              <a:t>Numbers and numerical issues are discussed in Chapter 3</a:t>
            </a:r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8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on Homework #1?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if you and someone else get different answers with the same input data?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How do you find the problem?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If you don’t have someone or something to compare it with, …</a:t>
            </a:r>
          </a:p>
          <a:p>
            <a:r>
              <a:rPr lang="en-US" dirty="0" smtClean="0"/>
              <a:t>… how do you know that your program is producing a correct or useful answer?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64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 in </a:t>
            </a:r>
            <a:r>
              <a:rPr lang="en-US" i="1" dirty="0" smtClean="0"/>
              <a:t>Python </a:t>
            </a:r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Integers</a:t>
            </a:r>
          </a:p>
          <a:p>
            <a:r>
              <a:rPr lang="en-US" dirty="0" smtClean="0"/>
              <a:t>Floats</a:t>
            </a:r>
          </a:p>
          <a:p>
            <a:r>
              <a:rPr lang="en-US" dirty="0" smtClean="0"/>
              <a:t>Strings</a:t>
            </a:r>
          </a:p>
          <a:p>
            <a:r>
              <a:rPr lang="en-US" dirty="0" smtClean="0"/>
              <a:t>Lists</a:t>
            </a:r>
          </a:p>
          <a:p>
            <a:r>
              <a:rPr lang="en-US" dirty="0" smtClean="0"/>
              <a:t>&lt;other stuff deferred to later&gt;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15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sequence of printable characters enclosed in matching quotes</a:t>
            </a:r>
          </a:p>
          <a:p>
            <a:pPr lvl="1"/>
            <a:r>
              <a:rPr lang="en-US" dirty="0" smtClean="0"/>
              <a:t>In any language!</a:t>
            </a:r>
          </a:p>
          <a:p>
            <a:pPr lvl="1"/>
            <a:endParaRPr lang="en-US" dirty="0"/>
          </a:p>
          <a:p>
            <a:r>
              <a:rPr lang="en-US" dirty="0" smtClean="0"/>
              <a:t>Quotes may be single or double</a:t>
            </a:r>
          </a:p>
          <a:p>
            <a:pPr lvl="1"/>
            <a:r>
              <a:rPr lang="en-US" dirty="0" smtClean="0"/>
              <a:t>But must match</a:t>
            </a:r>
          </a:p>
          <a:p>
            <a:pPr lvl="1"/>
            <a:endParaRPr lang="en-US" dirty="0"/>
          </a:p>
          <a:p>
            <a:r>
              <a:rPr lang="en-US" dirty="0" smtClean="0"/>
              <a:t>Quote mark in string may </a:t>
            </a:r>
            <a:r>
              <a:rPr lang="en-US" i="1" dirty="0" smtClean="0"/>
              <a:t>not</a:t>
            </a:r>
            <a:r>
              <a:rPr lang="en-US" dirty="0" smtClean="0"/>
              <a:t> match the quotes delineating string</a:t>
            </a:r>
          </a:p>
          <a:p>
            <a:pPr lvl="1"/>
            <a:endParaRPr lang="en-US" dirty="0"/>
          </a:p>
          <a:p>
            <a:r>
              <a:rPr lang="en-US" dirty="0" smtClean="0"/>
              <a:t>More later in course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9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variable in </a:t>
            </a:r>
            <a:r>
              <a:rPr lang="en-US" i="1" dirty="0" smtClean="0"/>
              <a:t>Python</a:t>
            </a:r>
            <a:r>
              <a:rPr lang="en-US" dirty="0" smtClean="0"/>
              <a:t> “knows” its own type</a:t>
            </a:r>
          </a:p>
          <a:p>
            <a:pPr lvl="1"/>
            <a:endParaRPr lang="en-US" dirty="0"/>
          </a:p>
          <a:p>
            <a:r>
              <a:rPr lang="en-US" dirty="0" smtClean="0"/>
              <a:t>May change as a result of subsequent assignments</a:t>
            </a:r>
          </a:p>
          <a:p>
            <a:pPr lvl="1"/>
            <a:r>
              <a:rPr lang="en-US" dirty="0" smtClean="0"/>
              <a:t>Examples</a:t>
            </a:r>
          </a:p>
          <a:p>
            <a:pPr lvl="1"/>
            <a:endParaRPr lang="en-US" dirty="0"/>
          </a:p>
          <a:p>
            <a:r>
              <a:rPr lang="en-US" dirty="0" smtClean="0"/>
              <a:t>Unlike other programming languages</a:t>
            </a:r>
          </a:p>
          <a:p>
            <a:pPr lvl="1"/>
            <a:r>
              <a:rPr lang="en-US" dirty="0" smtClean="0"/>
              <a:t>Type of a variable is fixed at time program is written!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9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collection of values enclosed in square brackets, separated by commas</a:t>
            </a:r>
          </a:p>
          <a:p>
            <a:pPr lvl="1"/>
            <a:endParaRPr lang="en-US" dirty="0"/>
          </a:p>
          <a:p>
            <a:r>
              <a:rPr lang="en-US" dirty="0" smtClean="0"/>
              <a:t>[1, 2, 3, 5, 7, 11, 13, 17, 19, 23]</a:t>
            </a:r>
          </a:p>
          <a:p>
            <a:pPr lvl="1"/>
            <a:endParaRPr lang="en-US" dirty="0"/>
          </a:p>
          <a:p>
            <a:r>
              <a:rPr lang="en-US" dirty="0" smtClean="0"/>
              <a:t>May be all the same type</a:t>
            </a:r>
          </a:p>
          <a:p>
            <a:pPr lvl="1"/>
            <a:r>
              <a:rPr lang="en-US" dirty="0" smtClean="0"/>
              <a:t>Examples</a:t>
            </a:r>
          </a:p>
          <a:p>
            <a:pPr lvl="1"/>
            <a:endParaRPr lang="en-US" dirty="0"/>
          </a:p>
          <a:p>
            <a:r>
              <a:rPr lang="en-US" dirty="0" smtClean="0"/>
              <a:t>May be used as control of for-loop</a:t>
            </a:r>
          </a:p>
          <a:p>
            <a:pPr lvl="1"/>
            <a:r>
              <a:rPr lang="en-US" dirty="0" smtClean="0"/>
              <a:t>for i in [1</a:t>
            </a:r>
            <a:r>
              <a:rPr lang="en-US" dirty="0"/>
              <a:t>, 2, 3, 5, 7, 11, 13, 17, 19, 23</a:t>
            </a:r>
            <a:r>
              <a:rPr lang="en-US" dirty="0" smtClean="0"/>
              <a:t>]: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May be assigned to variables</a:t>
            </a:r>
          </a:p>
          <a:p>
            <a:pPr lvl="1"/>
            <a:endParaRPr lang="en-US" dirty="0"/>
          </a:p>
          <a:p>
            <a:r>
              <a:rPr lang="en-US" dirty="0" smtClean="0"/>
              <a:t>May be passed as arguments to functions</a:t>
            </a:r>
          </a:p>
          <a:p>
            <a:pPr lvl="1"/>
            <a:r>
              <a:rPr lang="en-US" dirty="0" smtClean="0"/>
              <a:t>And results!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Needed for HW #2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92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something to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listObject.append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(value)</a:t>
            </a:r>
          </a:p>
          <a:p>
            <a:pPr lvl="1"/>
            <a:endParaRPr lang="en-US" dirty="0"/>
          </a:p>
          <a:p>
            <a:r>
              <a:rPr lang="en-US" dirty="0" smtClean="0"/>
              <a:t>Creates a new list element at end of list</a:t>
            </a:r>
          </a:p>
          <a:p>
            <a:pPr lvl="1"/>
            <a:endParaRPr lang="en-US" dirty="0"/>
          </a:p>
          <a:p>
            <a:r>
              <a:rPr lang="en-US" dirty="0" smtClean="0"/>
              <a:t>Assigns </a:t>
            </a:r>
            <a:r>
              <a:rPr lang="en-US" i="1" dirty="0" smtClean="0"/>
              <a:t>value</a:t>
            </a:r>
            <a:r>
              <a:rPr lang="en-US" dirty="0" smtClean="0"/>
              <a:t> to that list element</a:t>
            </a:r>
          </a:p>
          <a:p>
            <a:pPr lvl="1"/>
            <a:r>
              <a:rPr lang="en-US" dirty="0" smtClean="0"/>
              <a:t>Just like a regular assignment to a variable</a:t>
            </a:r>
          </a:p>
          <a:p>
            <a:pPr lvl="1"/>
            <a:endParaRPr lang="en-US" dirty="0"/>
          </a:p>
          <a:p>
            <a:r>
              <a:rPr lang="en-US" dirty="0" smtClean="0"/>
              <a:t>In effect, a </a:t>
            </a:r>
            <a:r>
              <a:rPr lang="en-US" i="1" dirty="0" smtClean="0"/>
              <a:t>list</a:t>
            </a:r>
            <a:r>
              <a:rPr lang="en-US" dirty="0" smtClean="0"/>
              <a:t> is really a sequence of variables</a:t>
            </a:r>
          </a:p>
          <a:p>
            <a:pPr lvl="1"/>
            <a:r>
              <a:rPr lang="en-US" dirty="0" smtClean="0"/>
              <a:t>Of no fixed length!</a:t>
            </a:r>
          </a:p>
          <a:p>
            <a:pPr lvl="1"/>
            <a:r>
              <a:rPr lang="en-US" dirty="0" smtClean="0"/>
              <a:t>Treated as one object</a:t>
            </a:r>
          </a:p>
          <a:p>
            <a:endParaRPr lang="en-US" dirty="0"/>
          </a:p>
          <a:p>
            <a:r>
              <a:rPr lang="en-US" dirty="0" smtClean="0"/>
              <a:t>More about lists later in the course</a:t>
            </a:r>
          </a:p>
          <a:p>
            <a:pPr lvl="1"/>
            <a:r>
              <a:rPr lang="en-US" dirty="0" smtClean="0"/>
              <a:t>Much more!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35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5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For-Loop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a for-loop look like? (Lab #1)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How would you explain it to a friend not yet in this course?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&lt;something&gt;: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body statement1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body statement2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body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27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30362" y="4267200"/>
            <a:ext cx="4956318" cy="1831112"/>
            <a:chOff x="1630362" y="4267200"/>
            <a:chExt cx="4956318" cy="1831112"/>
          </a:xfrm>
        </p:grpSpPr>
        <p:sp>
          <p:nvSpPr>
            <p:cNvPr id="8" name="TextBox 7"/>
            <p:cNvSpPr txBox="1"/>
            <p:nvPr/>
          </p:nvSpPr>
          <p:spPr>
            <a:xfrm>
              <a:off x="4602162" y="5334000"/>
              <a:ext cx="1984518" cy="764312"/>
            </a:xfrm>
            <a:prstGeom prst="rect">
              <a:avLst/>
            </a:prstGeom>
            <a:solidFill>
              <a:srgbClr val="A8A8EA"/>
            </a:solidFill>
            <a:ln>
              <a:solidFill>
                <a:srgbClr val="4949D3"/>
              </a:solidFill>
            </a:ln>
          </p:spPr>
          <p:txBody>
            <a:bodyPr wrap="none" lIns="25400" tIns="12700" rIns="25400" bIns="12700" rtlCol="0">
              <a:spAutoFit/>
            </a:bodyPr>
            <a:lstStyle/>
            <a:p>
              <a:r>
                <a:rPr lang="en-US" sz="2400" dirty="0" smtClean="0">
                  <a:latin typeface="Calibri" pitchFamily="34" charset="0"/>
                </a:rPr>
                <a:t>This is a new</a:t>
              </a:r>
              <a:br>
                <a:rPr lang="en-US" sz="2400" dirty="0" smtClean="0">
                  <a:latin typeface="Calibri" pitchFamily="34" charset="0"/>
                </a:rPr>
              </a:br>
              <a:r>
                <a:rPr lang="en-US" sz="2400" i="1" dirty="0" smtClean="0">
                  <a:latin typeface="Calibri" pitchFamily="34" charset="0"/>
                </a:rPr>
                <a:t>variable</a:t>
              </a:r>
              <a:r>
                <a:rPr lang="en-US" sz="2400" dirty="0" smtClean="0">
                  <a:latin typeface="Calibri" pitchFamily="34" charset="0"/>
                </a:rPr>
                <a:t> name!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1630362" y="4267200"/>
              <a:ext cx="2971800" cy="10668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  <p:sp>
        <p:nvSpPr>
          <p:cNvPr id="14" name="TextBox 13"/>
          <p:cNvSpPr txBox="1"/>
          <p:nvPr/>
        </p:nvSpPr>
        <p:spPr>
          <a:xfrm>
            <a:off x="4425447" y="6172200"/>
            <a:ext cx="2161233" cy="830997"/>
          </a:xfrm>
          <a:prstGeom prst="rect">
            <a:avLst/>
          </a:prstGeom>
          <a:solidFill>
            <a:srgbClr val="F0C2C2"/>
          </a:solidFill>
          <a:ln>
            <a:solidFill>
              <a:srgbClr val="D55757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May not be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currently in use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829928" y="5716156"/>
            <a:ext cx="4059316" cy="1390619"/>
            <a:chOff x="3816202" y="1192978"/>
            <a:chExt cx="4059316" cy="1390619"/>
          </a:xfrm>
        </p:grpSpPr>
        <p:sp>
          <p:nvSpPr>
            <p:cNvPr id="17" name="TextBox 16"/>
            <p:cNvSpPr txBox="1"/>
            <p:nvPr/>
          </p:nvSpPr>
          <p:spPr>
            <a:xfrm>
              <a:off x="3816202" y="1752600"/>
              <a:ext cx="4059316" cy="830997"/>
            </a:xfrm>
            <a:prstGeom prst="rect">
              <a:avLst/>
            </a:prstGeom>
            <a:solidFill>
              <a:srgbClr val="F0C2C2"/>
            </a:solidFill>
            <a:ln>
              <a:solidFill>
                <a:schemeClr val="accent6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 pitchFamily="34" charset="0"/>
                </a:rPr>
                <a:t>Each continuation line is</a:t>
              </a:r>
              <a:br>
                <a:rPr lang="en-US" sz="2400" dirty="0" smtClean="0">
                  <a:latin typeface="Calibri" pitchFamily="34" charset="0"/>
                </a:rPr>
              </a:br>
              <a:r>
                <a:rPr lang="en-US" sz="2400" dirty="0" smtClean="0">
                  <a:latin typeface="Calibri" pitchFamily="34" charset="0"/>
                </a:rPr>
                <a:t>indented one “unit”— i.e., tab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 flipV="1">
              <a:off x="3816202" y="1192978"/>
              <a:ext cx="0" cy="55962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  <p:grpSp>
        <p:nvGrpSpPr>
          <p:cNvPr id="19" name="Group 18"/>
          <p:cNvGrpSpPr/>
          <p:nvPr/>
        </p:nvGrpSpPr>
        <p:grpSpPr>
          <a:xfrm>
            <a:off x="444044" y="6696183"/>
            <a:ext cx="4951099" cy="1390619"/>
            <a:chOff x="3816202" y="1192978"/>
            <a:chExt cx="4951099" cy="1390619"/>
          </a:xfrm>
        </p:grpSpPr>
        <p:sp>
          <p:nvSpPr>
            <p:cNvPr id="20" name="TextBox 19"/>
            <p:cNvSpPr txBox="1"/>
            <p:nvPr/>
          </p:nvSpPr>
          <p:spPr>
            <a:xfrm>
              <a:off x="3816202" y="1752600"/>
              <a:ext cx="4951099" cy="830997"/>
            </a:xfrm>
            <a:prstGeom prst="rect">
              <a:avLst/>
            </a:prstGeom>
            <a:solidFill>
              <a:srgbClr val="CFEFC9"/>
            </a:solidFill>
            <a:ln>
              <a:solidFill>
                <a:schemeClr val="accent6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 pitchFamily="34" charset="0"/>
                </a:rPr>
                <a:t>End of for-loop denoted by reversion </a:t>
              </a:r>
              <a:br>
                <a:rPr lang="en-US" sz="2400" dirty="0" smtClean="0">
                  <a:latin typeface="Calibri" pitchFamily="34" charset="0"/>
                </a:rPr>
              </a:br>
              <a:r>
                <a:rPr lang="en-US" sz="2400" dirty="0" smtClean="0">
                  <a:latin typeface="Calibri" pitchFamily="34" charset="0"/>
                </a:rPr>
                <a:t>to previous indentation level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 flipV="1">
              <a:off x="3816202" y="1192978"/>
              <a:ext cx="0" cy="55962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4547917" y="7193702"/>
            <a:ext cx="2038763" cy="830997"/>
          </a:xfrm>
          <a:prstGeom prst="rect">
            <a:avLst/>
          </a:prstGeom>
          <a:solidFill>
            <a:srgbClr val="F5F5BD"/>
          </a:solidFill>
          <a:ln>
            <a:solidFill>
              <a:schemeClr val="tx2">
                <a:lumMod val="65000"/>
                <a:lumOff val="3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For use only in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loop body</a:t>
            </a:r>
          </a:p>
        </p:txBody>
      </p:sp>
    </p:spTree>
    <p:extLst>
      <p:ext uri="{BB962C8B-B14F-4D97-AF65-F5344CB8AC3E}">
        <p14:creationId xmlns:p14="http://schemas.microsoft.com/office/powerpoint/2010/main" val="426792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For-Loop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a for-loop look like? (Lab #1)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How would you explain it to a friend not yet in this course?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&lt;something&gt;: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body statement1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body statement2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body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dirty="0"/>
          </a:p>
          <a:p>
            <a:r>
              <a:rPr lang="en-US" dirty="0" smtClean="0"/>
              <a:t>Meaning:–</a:t>
            </a:r>
          </a:p>
          <a:p>
            <a:pPr lvl="1"/>
            <a:r>
              <a:rPr lang="en-US" dirty="0" smtClean="0"/>
              <a:t>Go thru (i.e., enumerate)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&lt;something&gt;</a:t>
            </a:r>
          </a:p>
          <a:p>
            <a:pPr lvl="1"/>
            <a:r>
              <a:rPr lang="en-US" dirty="0" smtClean="0"/>
              <a:t>For each item in enumeration …</a:t>
            </a:r>
          </a:p>
          <a:p>
            <a:pPr lvl="1"/>
            <a:r>
              <a:rPr lang="en-US" dirty="0" smtClean="0"/>
              <a:t>… assign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that</a:t>
            </a:r>
            <a:r>
              <a:rPr lang="en-US" dirty="0" err="1" smtClean="0"/>
              <a:t>_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item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… execute the body statements using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Repeat with next item of enumeration, etc.</a:t>
            </a:r>
          </a:p>
          <a:p>
            <a:pPr lvl="1"/>
            <a:r>
              <a:rPr lang="en-US" dirty="0" smtClean="0"/>
              <a:t>Loop stops when enumeration is exhausted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7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enumerate?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or less anything!</a:t>
            </a:r>
          </a:p>
          <a:p>
            <a:pPr lvl="1"/>
            <a:endParaRPr lang="en-US" dirty="0"/>
          </a:p>
          <a:p>
            <a:r>
              <a:rPr lang="en-US" dirty="0" smtClean="0"/>
              <a:t>For now, we will enumerate integers:–</a:t>
            </a:r>
          </a:p>
          <a:p>
            <a:pPr lvl="1"/>
            <a:r>
              <a:rPr lang="en-US" dirty="0" smtClean="0"/>
              <a:t>E.g., range(10)</a:t>
            </a:r>
          </a:p>
          <a:p>
            <a:pPr lvl="2"/>
            <a:endParaRPr lang="en-US" dirty="0"/>
          </a:p>
          <a:p>
            <a:r>
              <a:rPr lang="en-US" dirty="0" smtClean="0"/>
              <a:t>Meaning:–</a:t>
            </a:r>
          </a:p>
          <a:p>
            <a:pPr lvl="1"/>
            <a:r>
              <a:rPr lang="en-US" dirty="0" smtClean="0"/>
              <a:t>Each time around loop, 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  <a:r>
              <a:rPr lang="en-US" dirty="0" smtClean="0"/>
              <a:t> to emit the next value</a:t>
            </a:r>
          </a:p>
          <a:p>
            <a:pPr lvl="1"/>
            <a:r>
              <a:rPr lang="en-US" dirty="0" smtClean="0"/>
              <a:t>Stop when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  <a:r>
              <a:rPr lang="en-US" dirty="0"/>
              <a:t> </a:t>
            </a:r>
            <a:r>
              <a:rPr lang="en-US" dirty="0" smtClean="0"/>
              <a:t>has emitted all that it is going to emit!</a:t>
            </a:r>
          </a:p>
          <a:p>
            <a:pPr lvl="2"/>
            <a:endParaRPr lang="en-US" dirty="0"/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  <a:r>
              <a:rPr lang="en-US" dirty="0" smtClean="0"/>
              <a:t> is a special kind of </a:t>
            </a:r>
            <a:r>
              <a:rPr lang="en-US" i="1" dirty="0" smtClean="0"/>
              <a:t>Python </a:t>
            </a:r>
            <a:r>
              <a:rPr lang="en-US" dirty="0" smtClean="0"/>
              <a:t>function …</a:t>
            </a:r>
          </a:p>
          <a:p>
            <a:pPr lvl="1"/>
            <a:r>
              <a:rPr lang="en-US" dirty="0" smtClean="0"/>
              <a:t>… called a </a:t>
            </a:r>
            <a:r>
              <a:rPr lang="en-US" i="1" dirty="0" smtClean="0"/>
              <a:t>generator!</a:t>
            </a:r>
            <a:endParaRPr lang="en-US" dirty="0" smtClean="0"/>
          </a:p>
          <a:p>
            <a:pPr lvl="1"/>
            <a:r>
              <a:rPr lang="en-US" dirty="0" smtClean="0"/>
              <a:t>Remembers what it did last</a:t>
            </a:r>
          </a:p>
          <a:p>
            <a:pPr lvl="1"/>
            <a:r>
              <a:rPr lang="en-US" dirty="0" smtClean="0"/>
              <a:t>Each time, it returns the next item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… until the end, when it emits a special code to tell loop to stop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82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separate file with .</a:t>
            </a:r>
            <a:r>
              <a:rPr lang="en-US" dirty="0" err="1"/>
              <a:t>py</a:t>
            </a:r>
            <a:r>
              <a:rPr lang="en-US" dirty="0"/>
              <a:t> extension in name</a:t>
            </a:r>
          </a:p>
          <a:p>
            <a:pPr lvl="2"/>
            <a:endParaRPr lang="en-US" dirty="0"/>
          </a:p>
          <a:p>
            <a:r>
              <a:rPr lang="en-US" dirty="0" smtClean="0"/>
              <a:t>Contains</a:t>
            </a:r>
          </a:p>
          <a:p>
            <a:pPr lvl="1"/>
            <a:r>
              <a:rPr lang="en-US" dirty="0" smtClean="0"/>
              <a:t>Python statements</a:t>
            </a:r>
          </a:p>
          <a:p>
            <a:pPr lvl="1"/>
            <a:r>
              <a:rPr lang="en-US" dirty="0" smtClean="0"/>
              <a:t>Functions definitions</a:t>
            </a:r>
            <a:endParaRPr lang="en-US" dirty="0"/>
          </a:p>
          <a:p>
            <a:pPr lvl="1"/>
            <a:r>
              <a:rPr lang="en-US" dirty="0" smtClean="0"/>
              <a:t>Possibly </a:t>
            </a:r>
            <a:r>
              <a:rPr lang="en-US" dirty="0"/>
              <a:t>other stuff</a:t>
            </a:r>
          </a:p>
          <a:p>
            <a:pPr lvl="2"/>
            <a:endParaRPr lang="en-US" dirty="0"/>
          </a:p>
          <a:p>
            <a:r>
              <a:rPr lang="en-US" dirty="0"/>
              <a:t>Packaged for convenient organization</a:t>
            </a:r>
          </a:p>
          <a:p>
            <a:pPr lvl="1"/>
            <a:r>
              <a:rPr lang="en-US" dirty="0"/>
              <a:t>And sanity on part of programmer</a:t>
            </a:r>
          </a:p>
          <a:p>
            <a:pPr lvl="1"/>
            <a:r>
              <a:rPr lang="en-US" dirty="0"/>
              <a:t>And programmer’s boss or advisor!</a:t>
            </a:r>
            <a:endParaRPr lang="en-US" dirty="0" smtClean="0"/>
          </a:p>
          <a:p>
            <a:pPr lvl="2"/>
            <a:endParaRPr lang="en-US" dirty="0"/>
          </a:p>
          <a:p>
            <a:r>
              <a:rPr lang="en-US" sz="2800" dirty="0" smtClean="0"/>
              <a:t>Lauer’s advice to rising programmers:–</a:t>
            </a:r>
          </a:p>
          <a:p>
            <a:pPr lvl="1"/>
            <a:r>
              <a:rPr lang="en-US" sz="2400" dirty="0" smtClean="0"/>
              <a:t>Any program that is more than a couple of pages in length is too long to wrap your head around!</a:t>
            </a:r>
          </a:p>
          <a:p>
            <a:pPr lvl="1"/>
            <a:r>
              <a:rPr lang="en-US" sz="2400" dirty="0" smtClean="0"/>
              <a:t>Divide it into smaller “modules” organized around related groups of functions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Elements of a Python 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18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For-Loop </a:t>
            </a:r>
            <a:r>
              <a:rPr lang="en-US" sz="240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dirty="0"/>
          </a:p>
          <a:p>
            <a:r>
              <a:rPr lang="en-US" dirty="0" smtClean="0"/>
              <a:t>Explain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range(10)</a:t>
            </a:r>
          </a:p>
          <a:p>
            <a:pPr lvl="1"/>
            <a:r>
              <a:rPr lang="en-US" dirty="0"/>
              <a:t>i.e., what numbers are generated?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dirty="0" smtClean="0"/>
          </a:p>
          <a:p>
            <a:r>
              <a:rPr lang="en-US" dirty="0" smtClean="0"/>
              <a:t>Can we see a “range”?</a:t>
            </a:r>
          </a:p>
          <a:p>
            <a:pPr lvl="1"/>
            <a:r>
              <a:rPr lang="en-US" dirty="0" smtClean="0"/>
              <a:t>Yes, use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list()</a:t>
            </a:r>
            <a:r>
              <a:rPr lang="en-US" dirty="0" smtClean="0"/>
              <a:t> function</a:t>
            </a:r>
          </a:p>
          <a:p>
            <a:pPr lvl="2"/>
            <a:endParaRPr lang="en-US" dirty="0"/>
          </a:p>
          <a:p>
            <a:r>
              <a:rPr lang="en-US" dirty="0" smtClean="0"/>
              <a:t>Another form of range?</a:t>
            </a: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range(start,</a:t>
            </a:r>
            <a:r>
              <a:rPr lang="en-US" dirty="0"/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stop)</a:t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range(start,</a:t>
            </a:r>
            <a:r>
              <a:rPr lang="en-US" dirty="0"/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stop,</a:t>
            </a:r>
            <a:r>
              <a:rPr lang="en-US" dirty="0"/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step)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30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 rot="20146563">
            <a:off x="3429138" y="4009508"/>
            <a:ext cx="3644061" cy="333425"/>
            <a:chOff x="3840162" y="6997311"/>
            <a:chExt cx="3644061" cy="333425"/>
          </a:xfrm>
        </p:grpSpPr>
        <p:sp>
          <p:nvSpPr>
            <p:cNvPr id="7" name="TextBox 6"/>
            <p:cNvSpPr txBox="1"/>
            <p:nvPr/>
          </p:nvSpPr>
          <p:spPr>
            <a:xfrm>
              <a:off x="4585544" y="6997311"/>
              <a:ext cx="2898679" cy="333425"/>
            </a:xfrm>
            <a:prstGeom prst="rect">
              <a:avLst/>
            </a:prstGeom>
            <a:solidFill>
              <a:srgbClr val="F0C2C2"/>
            </a:solidFill>
            <a:ln>
              <a:solidFill>
                <a:srgbClr val="DA6868"/>
              </a:solidFill>
            </a:ln>
          </p:spPr>
          <p:txBody>
            <a:bodyPr wrap="none" lIns="12700" tIns="12700" rIns="12700" bIns="12700" rtlCol="0">
              <a:spAutoFit/>
            </a:bodyPr>
            <a:lstStyle/>
            <a:p>
              <a:r>
                <a:rPr lang="en-US" sz="2000" dirty="0" smtClean="0">
                  <a:latin typeface="Calibri" pitchFamily="34" charset="0"/>
                </a:rPr>
                <a:t>Includes start but </a:t>
              </a:r>
              <a:r>
                <a:rPr lang="en-US" sz="2000" i="1" dirty="0" smtClean="0">
                  <a:latin typeface="Calibri" pitchFamily="34" charset="0"/>
                </a:rPr>
                <a:t>not</a:t>
              </a:r>
              <a:r>
                <a:rPr lang="en-US" sz="2000" dirty="0" smtClean="0">
                  <a:latin typeface="Calibri" pitchFamily="34" charset="0"/>
                </a:rPr>
                <a:t> stop!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>
              <a:off x="3840162" y="7164023"/>
              <a:ext cx="74538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6360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Reading: Chapter 3!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04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#2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Numerical calculations using for-loops and </a:t>
                </a:r>
                <a:r>
                  <a:rPr lang="en-US" dirty="0" smtClean="0"/>
                  <a:t>lists</a:t>
                </a:r>
              </a:p>
              <a:p>
                <a:endParaRPr lang="en-US" dirty="0"/>
              </a:p>
              <a:p>
                <a:r>
                  <a:rPr lang="en-US" dirty="0" smtClean="0"/>
                  <a:t>Generate several lists representing points on </a:t>
                </a:r>
                <a:r>
                  <a:rPr lang="en-US" i="1" dirty="0" smtClean="0"/>
                  <a:t>x</a:t>
                </a:r>
                <a:r>
                  <a:rPr lang="en-US" dirty="0" smtClean="0"/>
                  <a:t>-axis</a:t>
                </a:r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Calculate </a:t>
                </a:r>
                <a:r>
                  <a:rPr lang="en-US" i="1" dirty="0" smtClean="0"/>
                  <a:t>cosine</a:t>
                </a:r>
                <a:r>
                  <a:rPr lang="en-US" dirty="0" smtClean="0"/>
                  <a:t> function from first principles …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		… i.e., by summing the first </a:t>
                </a:r>
                <a:r>
                  <a:rPr lang="en-US" i="1" dirty="0" smtClean="0"/>
                  <a:t>n</a:t>
                </a:r>
                <a:r>
                  <a:rPr lang="en-US" dirty="0" smtClean="0"/>
                  <a:t> terms of an infinite series</a:t>
                </a:r>
                <a:r>
                  <a:rPr lang="en-US" dirty="0" smtClean="0"/>
                  <a:t>!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i="1"/>
                      <m:t>𝑚𝑦𝐶𝑜𝑠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𝑥</m:t>
                        </m:r>
                      </m:e>
                    </m:d>
                    <m:r>
                      <a:rPr lang="en-US" i="1"/>
                      <m:t>≅1− 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𝑥</m:t>
                            </m:r>
                          </m:e>
                          <m:sup>
                            <m:r>
                              <a:rPr lang="en-US" i="1"/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/>
                          <m:t>2!</m:t>
                        </m:r>
                      </m:den>
                    </m:f>
                    <m:r>
                      <a:rPr lang="en-US" i="1"/>
                      <m:t>+ 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𝑥</m:t>
                            </m:r>
                          </m:e>
                          <m:sup>
                            <m:r>
                              <a:rPr lang="en-US" i="1"/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US" i="1"/>
                          <m:t>4!</m:t>
                        </m:r>
                      </m:den>
                    </m:f>
                    <m:r>
                      <a:rPr lang="en-US" i="1"/>
                      <m:t>− 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𝑥</m:t>
                            </m:r>
                          </m:e>
                          <m:sup>
                            <m:r>
                              <a:rPr lang="en-US" i="1"/>
                              <m:t>6</m:t>
                            </m:r>
                          </m:sup>
                        </m:sSup>
                      </m:num>
                      <m:den>
                        <m:r>
                          <a:rPr lang="en-US" i="1"/>
                          <m:t>6!</m:t>
                        </m:r>
                      </m:den>
                    </m:f>
                    <m:r>
                      <a:rPr lang="en-US" i="1"/>
                      <m:t>+ 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𝑥</m:t>
                            </m:r>
                          </m:e>
                          <m:sup>
                            <m:r>
                              <a:rPr lang="en-US" i="1"/>
                              <m:t>8</m:t>
                            </m:r>
                          </m:sup>
                        </m:sSup>
                      </m:num>
                      <m:den>
                        <m:r>
                          <a:rPr lang="en-US" i="1"/>
                          <m:t>8!</m:t>
                        </m:r>
                      </m:den>
                    </m:f>
                    <m:r>
                      <a:rPr lang="en-US" i="1"/>
                      <m:t>− 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𝑥</m:t>
                            </m:r>
                          </m:e>
                          <m:sup>
                            <m:r>
                              <a:rPr lang="en-US" i="1"/>
                              <m:t>10</m:t>
                            </m:r>
                          </m:sup>
                        </m:sSup>
                      </m:num>
                      <m:den>
                        <m:r>
                          <a:rPr lang="en-US" i="1"/>
                          <m:t>10!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+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b="0" dirty="0" smtClean="0"/>
                  <a:t>…</a:t>
                </a:r>
              </a:p>
              <a:p>
                <a:pPr/>
                <a:endParaRPr lang="en-US" b="0" dirty="0"/>
              </a:p>
              <a:p>
                <a:pPr/>
                <a:r>
                  <a:rPr lang="en-US" b="0" dirty="0" smtClean="0"/>
                  <a:t>Plot using </a:t>
                </a:r>
                <a:r>
                  <a:rPr lang="en-US" b="0" i="1" dirty="0" err="1" smtClean="0"/>
                  <a:t>pyplot</a:t>
                </a:r>
                <a:r>
                  <a:rPr lang="en-US" b="0" dirty="0" smtClean="0"/>
                  <a:t> (from </a:t>
                </a:r>
                <a:r>
                  <a:rPr lang="en-US" b="0" i="1" dirty="0" err="1" smtClean="0"/>
                  <a:t>matplotlib</a:t>
                </a:r>
                <a:r>
                  <a:rPr lang="en-US" b="0" dirty="0" smtClean="0"/>
                  <a:t>)</a:t>
                </a:r>
                <a:endParaRPr lang="en-US" b="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54" t="-7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75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86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1086326"/>
            <a:ext cx="6915150" cy="4552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ction Button: Return 8">
            <a:hlinkClick r:id="" action="ppaction://hlinkshowjump?jump=lastslideviewed" highlightClick="1"/>
          </p:cNvPr>
          <p:cNvSpPr/>
          <p:nvPr/>
        </p:nvSpPr>
        <p:spPr bwMode="auto">
          <a:xfrm>
            <a:off x="6811962" y="8534400"/>
            <a:ext cx="533400" cy="533400"/>
          </a:xfrm>
          <a:prstGeom prst="actionButtonReturn">
            <a:avLst/>
          </a:prstGeom>
          <a:solidFill>
            <a:schemeClr val="accent5">
              <a:lumMod val="75000"/>
            </a:schemeClr>
          </a:solidFill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05298" y="5638800"/>
            <a:ext cx="6269730" cy="3022366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pPr algn="ctr"/>
            <a:r>
              <a:rPr lang="en-US" sz="2800" dirty="0" smtClean="0">
                <a:latin typeface="Calibri" pitchFamily="34" charset="0"/>
              </a:rPr>
              <a:t>Spectacular failure of </a:t>
            </a:r>
            <a:r>
              <a:rPr lang="en-US" sz="2800" dirty="0" err="1" smtClean="0">
                <a:latin typeface="Calibri" pitchFamily="34" charset="0"/>
              </a:rPr>
              <a:t>Ariane</a:t>
            </a:r>
            <a:r>
              <a:rPr lang="en-US" sz="2800" dirty="0" smtClean="0">
                <a:latin typeface="Calibri" pitchFamily="34" charset="0"/>
              </a:rPr>
              <a:t> 5 rocket</a:t>
            </a:r>
            <a:br>
              <a:rPr lang="en-US" sz="2800" dirty="0" smtClean="0">
                <a:latin typeface="Calibri" pitchFamily="34" charset="0"/>
              </a:rPr>
            </a:br>
            <a:r>
              <a:rPr lang="en-US" sz="2800" dirty="0" smtClean="0">
                <a:latin typeface="Calibri" pitchFamily="34" charset="0"/>
              </a:rPr>
              <a:t>4 June 1996</a:t>
            </a:r>
            <a:br>
              <a:rPr lang="en-US" sz="2800" dirty="0" smtClean="0">
                <a:latin typeface="Calibri" pitchFamily="34" charset="0"/>
              </a:rPr>
            </a:br>
            <a:endParaRPr lang="en-US" sz="2400" dirty="0" smtClean="0">
              <a:latin typeface="Calibri" pitchFamily="34" charset="0"/>
            </a:endParaRPr>
          </a:p>
          <a:p>
            <a:pPr marL="300003" indent="-300003" defTabSz="400004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lang="en-US" sz="2400" dirty="0">
                <a:latin typeface="Calibri" pitchFamily="34" charset="0"/>
              </a:rPr>
              <a:t>Loss of four </a:t>
            </a:r>
            <a:r>
              <a:rPr lang="en-US" sz="2400" i="1" dirty="0">
                <a:latin typeface="Calibri" pitchFamily="34" charset="0"/>
              </a:rPr>
              <a:t>European Space Agency </a:t>
            </a:r>
            <a:r>
              <a:rPr lang="en-US" sz="2400" dirty="0">
                <a:latin typeface="Calibri" pitchFamily="34" charset="0"/>
              </a:rPr>
              <a:t>satellites</a:t>
            </a:r>
          </a:p>
          <a:p>
            <a:pPr marL="700007" lvl="1" indent="-300003" defTabSz="400004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endParaRPr lang="en-US" sz="2000" dirty="0">
              <a:latin typeface="Calibri" pitchFamily="34" charset="0"/>
            </a:endParaRPr>
          </a:p>
          <a:p>
            <a:pPr marL="300003" indent="-300003" defTabSz="400004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lang="en-US" sz="2400" dirty="0">
                <a:latin typeface="Calibri" pitchFamily="34" charset="0"/>
              </a:rPr>
              <a:t>Problem </a:t>
            </a:r>
            <a:r>
              <a:rPr lang="en-US" sz="2400" dirty="0" smtClean="0">
                <a:latin typeface="Calibri" pitchFamily="34" charset="0"/>
              </a:rPr>
              <a:t>attributed </a:t>
            </a:r>
            <a:r>
              <a:rPr lang="en-US" sz="2400" i="1" dirty="0">
                <a:latin typeface="Calibri" pitchFamily="34" charset="0"/>
              </a:rPr>
              <a:t>directly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to </a:t>
            </a:r>
            <a:r>
              <a:rPr lang="en-US" sz="2400" dirty="0">
                <a:latin typeface="Calibri" pitchFamily="34" charset="0"/>
              </a:rPr>
              <a:t>arithmetic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overflow of integer!</a:t>
            </a:r>
          </a:p>
        </p:txBody>
      </p:sp>
    </p:spTree>
    <p:extLst>
      <p:ext uri="{BB962C8B-B14F-4D97-AF65-F5344CB8AC3E}">
        <p14:creationId xmlns:p14="http://schemas.microsoft.com/office/powerpoint/2010/main" val="85830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do with a module?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 it</a:t>
            </a:r>
          </a:p>
          <a:p>
            <a:pPr lvl="1"/>
            <a:r>
              <a:rPr lang="en-US" dirty="0" smtClean="0"/>
              <a:t>E.g.,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</a:p>
          <a:p>
            <a:pPr lvl="2"/>
            <a:endParaRPr lang="en-US" dirty="0"/>
          </a:p>
          <a:p>
            <a:r>
              <a:rPr lang="en-US" dirty="0" smtClean="0"/>
              <a:t>Import stuff from it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sin,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</a:t>
            </a:r>
          </a:p>
          <a:p>
            <a:pPr lvl="2"/>
            <a:endParaRPr lang="en-US" dirty="0"/>
          </a:p>
          <a:p>
            <a:r>
              <a:rPr lang="en-US" dirty="0" smtClean="0"/>
              <a:t>“Run” it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Run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Run Module </a:t>
            </a:r>
            <a:r>
              <a:rPr lang="en-US" dirty="0" smtClean="0"/>
              <a:t>menu command</a:t>
            </a:r>
            <a:endParaRPr lang="en-US" dirty="0"/>
          </a:p>
          <a:p>
            <a:pPr lvl="2"/>
            <a:endParaRPr lang="en-US" dirty="0" smtClean="0"/>
          </a:p>
          <a:p>
            <a:r>
              <a:rPr lang="en-US" dirty="0" smtClean="0"/>
              <a:t>Use it to build more complex systems</a:t>
            </a:r>
          </a:p>
          <a:p>
            <a:pPr lvl="1"/>
            <a:r>
              <a:rPr lang="en-US" dirty="0" smtClean="0"/>
              <a:t>Especially by larger groups, organizations</a:t>
            </a:r>
          </a:p>
          <a:p>
            <a:pPr lvl="2"/>
            <a:endParaRPr lang="en-US" dirty="0"/>
          </a:p>
          <a:p>
            <a:r>
              <a:rPr lang="en-US" dirty="0" smtClean="0"/>
              <a:t>Share stuff with other people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</a:t>
            </a:r>
          </a:p>
          <a:p>
            <a:pPr lvl="2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...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Elements of a Python 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2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importing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48" y="1906905"/>
            <a:ext cx="7012014" cy="6960870"/>
          </a:xfrm>
        </p:spPr>
        <p:txBody>
          <a:bodyPr/>
          <a:lstStyle/>
          <a:p>
            <a:r>
              <a:rPr lang="en-US" dirty="0" smtClean="0"/>
              <a:t>Importing a module “runs” the module</a:t>
            </a:r>
          </a:p>
          <a:p>
            <a:pPr lvl="1"/>
            <a:r>
              <a:rPr lang="en-US" dirty="0" smtClean="0"/>
              <a:t>Doing all of the things written in the module — e.g.,</a:t>
            </a:r>
          </a:p>
          <a:p>
            <a:pPr lvl="1"/>
            <a:r>
              <a:rPr lang="en-US" dirty="0" smtClean="0"/>
              <a:t>Defining functions</a:t>
            </a:r>
          </a:p>
          <a:p>
            <a:pPr lvl="1"/>
            <a:r>
              <a:rPr lang="en-US" dirty="0" smtClean="0"/>
              <a:t>Creating and setting variables</a:t>
            </a:r>
          </a:p>
          <a:p>
            <a:pPr lvl="1"/>
            <a:r>
              <a:rPr lang="en-US" dirty="0" smtClean="0"/>
              <a:t>Importing other things</a:t>
            </a:r>
          </a:p>
          <a:p>
            <a:pPr lvl="2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import name1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name2,</a:t>
            </a:r>
            <a:r>
              <a:rPr lang="en-US" dirty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1"/>
            <a:r>
              <a:rPr lang="en-US" dirty="0" smtClean="0">
                <a:latin typeface="+mn-lt"/>
              </a:rPr>
              <a:t>Makes the names 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name1</a:t>
            </a:r>
            <a:r>
              <a:rPr lang="en-US" dirty="0" smtClean="0">
                <a:latin typeface="+mn-lt"/>
              </a:rPr>
              <a:t>”, 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name2</a:t>
            </a:r>
            <a:r>
              <a:rPr lang="en-US" dirty="0" smtClean="0">
                <a:latin typeface="+mn-lt"/>
              </a:rPr>
              <a:t>”, etc., available to importing module…</a:t>
            </a:r>
          </a:p>
          <a:p>
            <a:pPr lvl="1"/>
            <a:r>
              <a:rPr lang="en-US" dirty="0" smtClean="0">
                <a:latin typeface="+mn-lt"/>
              </a:rPr>
              <a:t>… but </a:t>
            </a:r>
            <a:r>
              <a:rPr lang="en-US" i="1" dirty="0" smtClean="0">
                <a:latin typeface="+mn-lt"/>
              </a:rPr>
              <a:t>NOT</a:t>
            </a:r>
            <a:r>
              <a:rPr lang="en-US" dirty="0" smtClean="0">
                <a:latin typeface="+mn-lt"/>
              </a:rPr>
              <a:t> the name 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moduleA</a:t>
            </a:r>
            <a:r>
              <a:rPr lang="en-US" dirty="0" smtClean="0">
                <a:latin typeface="+mn-lt"/>
              </a:rPr>
              <a:t>”</a:t>
            </a:r>
          </a:p>
          <a:p>
            <a:pPr lvl="2"/>
            <a:endParaRPr lang="en-US" dirty="0">
              <a:latin typeface="+mn-lt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Makes the name 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moduleB</a:t>
            </a:r>
            <a:r>
              <a:rPr lang="en-US" dirty="0" smtClean="0"/>
              <a:t>” available but not the names inside of </a:t>
            </a:r>
            <a:r>
              <a:rPr lang="en-US" dirty="0" err="1" smtClean="0"/>
              <a:t>moduleB</a:t>
            </a:r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/>
              <a:t>Getting access to stuff inside of </a:t>
            </a:r>
            <a:r>
              <a:rPr lang="en-US" dirty="0" err="1" smtClean="0"/>
              <a:t>moduleB</a:t>
            </a:r>
            <a:r>
              <a:rPr lang="en-US" dirty="0" smtClean="0"/>
              <a:t> with “dot notation”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moduleB.v1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moduleB.v2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moduleB.funcP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err="1" smtClean="0"/>
              <a:t>m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oduleB.funcQ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Elements of a Python 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34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</a:t>
            </a:r>
            <a:r>
              <a:rPr lang="en-US" dirty="0" smtClean="0"/>
              <a:t>importing </a:t>
            </a:r>
            <a:r>
              <a:rPr lang="en-US" sz="240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mB</a:t>
            </a:r>
            <a:endParaRPr lang="en-US" dirty="0" smtClean="0"/>
          </a:p>
          <a:p>
            <a:pPr lvl="1"/>
            <a:r>
              <a:rPr lang="en-US" dirty="0" smtClean="0"/>
              <a:t>Creates a shorthand name for “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moduleB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“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mB</a:t>
            </a:r>
            <a:r>
              <a:rPr lang="en-US" dirty="0" smtClean="0"/>
              <a:t>” can be used in place of “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moduleB</a:t>
            </a:r>
            <a:r>
              <a:rPr lang="en-US" dirty="0" smtClean="0"/>
              <a:t>” anywhere after the import statement</a:t>
            </a:r>
          </a:p>
          <a:p>
            <a:pPr lvl="2"/>
            <a:endParaRPr lang="en-US" dirty="0"/>
          </a:p>
          <a:p>
            <a:r>
              <a:rPr lang="en-US" dirty="0" smtClean="0"/>
              <a:t>Example —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as np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np.arange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(10)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np.eye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(4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np.diag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np.arange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(10))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Widely used</a:t>
            </a:r>
          </a:p>
          <a:p>
            <a:pPr lvl="1"/>
            <a:r>
              <a:rPr lang="en-US" dirty="0" smtClean="0"/>
              <a:t>Helps maintain sanity</a:t>
            </a:r>
          </a:p>
          <a:p>
            <a:pPr lvl="1"/>
            <a:r>
              <a:rPr lang="en-US" dirty="0" smtClean="0"/>
              <a:t>Keeps the typing short!</a:t>
            </a:r>
          </a:p>
          <a:p>
            <a:pPr lvl="1"/>
            <a:r>
              <a:rPr lang="en-US" dirty="0" smtClean="0"/>
              <a:t>Avoids clashes between similarly named modules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Elements of a Python 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53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Elements of a Python 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61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48" y="1906904"/>
            <a:ext cx="6632280" cy="708469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i="1" dirty="0" smtClean="0"/>
              <a:t>All</a:t>
            </a:r>
            <a:r>
              <a:rPr lang="en-US" dirty="0" smtClean="0"/>
              <a:t> of Chapter 2 of textbook</a:t>
            </a:r>
          </a:p>
          <a:p>
            <a:pPr lvl="1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“Steps in Program Design”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Very important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No useful examples in course, yet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Important habit to get into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 little bit like washing hands before a meal!</a:t>
            </a:r>
          </a:p>
          <a:p>
            <a:pPr lvl="1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Names and keywords (i.e., reserved words)</a:t>
            </a:r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More about 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dirty="0" smtClean="0"/>
              <a:t> function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Optional parameter at end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Specified with “keyword parameter”</a:t>
            </a:r>
          </a:p>
          <a:p>
            <a:pPr lvl="1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More about input statements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Need to use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eval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for string to numerical data</a:t>
            </a:r>
          </a:p>
          <a:p>
            <a:pPr lvl="1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Interesting extension to assignment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A, B = expression</a:t>
            </a:r>
            <a:r>
              <a:rPr lang="en-US" baseline="-25000" dirty="0" smtClean="0"/>
              <a:t>1</a:t>
            </a:r>
            <a:r>
              <a:rPr lang="en-US" dirty="0" smtClean="0"/>
              <a:t>, expression</a:t>
            </a:r>
            <a:r>
              <a:rPr lang="en-US" baseline="-25000" dirty="0" smtClean="0"/>
              <a:t>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56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a number?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types of numbers in real life:–</a:t>
            </a:r>
          </a:p>
          <a:p>
            <a:pPr lvl="1"/>
            <a:r>
              <a:rPr lang="en-US" dirty="0" smtClean="0"/>
              <a:t>Integers</a:t>
            </a:r>
          </a:p>
          <a:p>
            <a:pPr lvl="1"/>
            <a:r>
              <a:rPr lang="en-US" dirty="0" smtClean="0"/>
              <a:t>Rational numbers</a:t>
            </a:r>
          </a:p>
          <a:p>
            <a:pPr lvl="1"/>
            <a:r>
              <a:rPr lang="en-US" dirty="0" smtClean="0"/>
              <a:t>Irrational numbers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/>
              <a:t>What are they used for?</a:t>
            </a:r>
          </a:p>
          <a:p>
            <a:pPr lvl="1"/>
            <a:r>
              <a:rPr lang="en-US" dirty="0" smtClean="0"/>
              <a:t>How many?</a:t>
            </a:r>
          </a:p>
          <a:p>
            <a:pPr lvl="1"/>
            <a:r>
              <a:rPr lang="en-US" dirty="0" smtClean="0"/>
              <a:t>Can you count them? </a:t>
            </a:r>
          </a:p>
          <a:p>
            <a:pPr lvl="1"/>
            <a:endParaRPr lang="en-US" dirty="0"/>
          </a:p>
          <a:p>
            <a:r>
              <a:rPr lang="en-US" dirty="0" smtClean="0"/>
              <a:t>Rational numbers</a:t>
            </a:r>
            <a:endParaRPr lang="en-US" dirty="0"/>
          </a:p>
          <a:p>
            <a:pPr lvl="1"/>
            <a:r>
              <a:rPr lang="en-US" dirty="0" smtClean="0"/>
              <a:t>How defined?</a:t>
            </a:r>
          </a:p>
          <a:p>
            <a:pPr lvl="1"/>
            <a:r>
              <a:rPr lang="en-US" dirty="0"/>
              <a:t>What are they used for?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many?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you count them? 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elements of Python programs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078162" y="3124199"/>
            <a:ext cx="4178449" cy="333425"/>
            <a:chOff x="4029433" y="6997311"/>
            <a:chExt cx="4178449" cy="333425"/>
          </a:xfrm>
        </p:grpSpPr>
        <p:sp>
          <p:nvSpPr>
            <p:cNvPr id="8" name="TextBox 7"/>
            <p:cNvSpPr txBox="1"/>
            <p:nvPr/>
          </p:nvSpPr>
          <p:spPr>
            <a:xfrm>
              <a:off x="4585544" y="6997311"/>
              <a:ext cx="3622338" cy="333425"/>
            </a:xfrm>
            <a:prstGeom prst="rect">
              <a:avLst/>
            </a:prstGeom>
            <a:solidFill>
              <a:srgbClr val="D4D4F4"/>
            </a:solidFill>
            <a:ln>
              <a:solidFill>
                <a:srgbClr val="DA6868"/>
              </a:solidFill>
            </a:ln>
          </p:spPr>
          <p:txBody>
            <a:bodyPr wrap="none" lIns="12700" tIns="12700" rIns="12700" bIns="12700" rtlCol="0">
              <a:spAutoFit/>
            </a:bodyPr>
            <a:lstStyle/>
            <a:p>
              <a:r>
                <a:rPr lang="en-US" sz="2000" dirty="0" smtClean="0">
                  <a:latin typeface="Calibri" pitchFamily="34" charset="0"/>
                </a:rPr>
                <a:t>Incorrectly called “real numbers”!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>
              <a:off x="4029433" y="7164023"/>
              <a:ext cx="55611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49125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Portrait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PortraitTemplate</Template>
  <TotalTime>62</TotalTime>
  <Words>1775</Words>
  <Application>Microsoft Office PowerPoint</Application>
  <PresentationFormat>Custom</PresentationFormat>
  <Paragraphs>485</Paragraphs>
  <Slides>34</Slides>
  <Notes>34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PortraitTemplate</vt:lpstr>
      <vt:lpstr>More Elements of a Python Program</vt:lpstr>
      <vt:lpstr>Questions on Homework #1?</vt:lpstr>
      <vt:lpstr>Module</vt:lpstr>
      <vt:lpstr>What do you do with a module?</vt:lpstr>
      <vt:lpstr>More about importing</vt:lpstr>
      <vt:lpstr>More about importing (continued)</vt:lpstr>
      <vt:lpstr>Questions?</vt:lpstr>
      <vt:lpstr>Reading Assignment</vt:lpstr>
      <vt:lpstr>What’s in a number?</vt:lpstr>
      <vt:lpstr>Disgression — Counting the Rationals</vt:lpstr>
      <vt:lpstr>What’s in a number? (continued)</vt:lpstr>
      <vt:lpstr>Integers in Python</vt:lpstr>
      <vt:lpstr>Integers in Other Computers and Languages</vt:lpstr>
      <vt:lpstr>Numbers in Computers — Integers (continued)</vt:lpstr>
      <vt:lpstr>How does Python do it?</vt:lpstr>
      <vt:lpstr>Don’t need to worry about integer precision for this course</vt:lpstr>
      <vt:lpstr>Numbers in Computers — Floating Point</vt:lpstr>
      <vt:lpstr>Numbers in Computers — Floating Point (continued)</vt:lpstr>
      <vt:lpstr>Questions?</vt:lpstr>
      <vt:lpstr>Data types in Python Programs</vt:lpstr>
      <vt:lpstr>String</vt:lpstr>
      <vt:lpstr>Variables</vt:lpstr>
      <vt:lpstr>Questions?</vt:lpstr>
      <vt:lpstr>Lists</vt:lpstr>
      <vt:lpstr>Adding something to a list</vt:lpstr>
      <vt:lpstr>Questions?</vt:lpstr>
      <vt:lpstr>For-Loop</vt:lpstr>
      <vt:lpstr>For-Loop</vt:lpstr>
      <vt:lpstr>What can we enumerate?</vt:lpstr>
      <vt:lpstr>For-Loop (continued)</vt:lpstr>
      <vt:lpstr>Reading: Chapter 3!</vt:lpstr>
      <vt:lpstr>Homework #2</vt:lpstr>
      <vt:lpstr>Questions?</vt:lpstr>
      <vt:lpstr>PowerPoint Presentation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#1, More Elements of a Python Program</dc:title>
  <dc:creator>Hugh C. Lauer</dc:creator>
  <dc:description>Redesign of slides created by Randal E. Bryant and David R. O'Hallaron</dc:description>
  <cp:lastModifiedBy>Hugh C. Lauer</cp:lastModifiedBy>
  <cp:revision>11</cp:revision>
  <cp:lastPrinted>1999-09-20T15:19:18Z</cp:lastPrinted>
  <dcterms:created xsi:type="dcterms:W3CDTF">2016-08-31T14:25:34Z</dcterms:created>
  <dcterms:modified xsi:type="dcterms:W3CDTF">2016-09-02T11:40:32Z</dcterms:modified>
</cp:coreProperties>
</file>