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6" r:id="rId3"/>
    <p:sldId id="314" r:id="rId4"/>
    <p:sldId id="298" r:id="rId5"/>
    <p:sldId id="299" r:id="rId6"/>
    <p:sldId id="300" r:id="rId7"/>
    <p:sldId id="301" r:id="rId8"/>
    <p:sldId id="302" r:id="rId9"/>
    <p:sldId id="315" r:id="rId10"/>
    <p:sldId id="311" r:id="rId11"/>
    <p:sldId id="312" r:id="rId12"/>
    <p:sldId id="313" r:id="rId13"/>
    <p:sldId id="317" r:id="rId14"/>
    <p:sldId id="319" r:id="rId15"/>
    <p:sldId id="318" r:id="rId16"/>
    <p:sldId id="316" r:id="rId17"/>
    <p:sldId id="309" r:id="rId18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92D"/>
    <a:srgbClr val="C41230"/>
    <a:srgbClr val="D9CD95"/>
    <a:srgbClr val="46A0DC"/>
    <a:srgbClr val="B7A079"/>
    <a:srgbClr val="2C6A8C"/>
    <a:srgbClr val="000000"/>
    <a:srgbClr val="FFFFFF"/>
    <a:srgbClr val="6D6D6D"/>
    <a:srgbClr val="C41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3" autoAdjust="0"/>
    <p:restoredTop sz="96327" autoAdjust="0"/>
  </p:normalViewPr>
  <p:slideViewPr>
    <p:cSldViewPr showGuides="1">
      <p:cViewPr varScale="1">
        <p:scale>
          <a:sx n="128" d="100"/>
          <a:sy n="128" d="100"/>
        </p:scale>
        <p:origin x="1672" y="176"/>
      </p:cViewPr>
      <p:guideLst>
        <p:guide orient="horz" pos="720"/>
        <p:guide orient="horz" pos="960"/>
        <p:guide orient="horz" pos="3888"/>
        <p:guide pos="288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49CD-19C8-44C0-A36B-1667EDB1312B}" type="datetimeFigureOut">
              <a:rPr lang="en-US" smtClean="0"/>
              <a:t>3/30/21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7A2D6-6A74-4789-8A27-67CDFFE8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511E-AA3B-43E3-B946-406AB5E4C4BB}" type="datetimeFigureOut">
              <a:rPr lang="en-US" smtClean="0"/>
              <a:pPr/>
              <a:t>3/30/21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A049-8685-4352-9DC2-828F08FD54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23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9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26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27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15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76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23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1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2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68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7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12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17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41648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743200" cy="8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524000"/>
            <a:ext cx="5867400" cy="4648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0" y="1524000"/>
            <a:ext cx="21336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433513"/>
            <a:ext cx="40195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2">
    <p:bg>
      <p:bgPr>
        <a:solidFill>
          <a:srgbClr val="AB1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986500"/>
            <a:ext cx="2743200" cy="88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386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2980944"/>
            <a:ext cx="3959371" cy="38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7800"/>
            <a:ext cx="6858000" cy="1676400"/>
          </a:xfrm>
        </p:spPr>
        <p:txBody>
          <a:bodyPr anchor="b" anchorCtr="0"/>
          <a:lstStyle>
            <a:lvl1pPr algn="l"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1242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0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91656"/>
            <a:ext cx="4592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782" y="1524000"/>
            <a:ext cx="5294018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917" y="1524000"/>
            <a:ext cx="2673657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359110" y="35814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87664"/>
            <a:ext cx="457200" cy="394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234966"/>
            <a:ext cx="86868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86400" y="6400800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3" r:id="rId3"/>
    <p:sldLayoutId id="2147483695" r:id="rId4"/>
    <p:sldLayoutId id="2147483664" r:id="rId5"/>
    <p:sldLayoutId id="2147483665" r:id="rId6"/>
    <p:sldLayoutId id="2147483666" r:id="rId7"/>
    <p:sldLayoutId id="2147483667" r:id="rId8"/>
    <p:sldLayoutId id="2147483683" r:id="rId9"/>
    <p:sldLayoutId id="2147483696" r:id="rId10"/>
    <p:sldLayoutId id="214748370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0.m4a"/><Relationship Id="rId7" Type="http://schemas.openxmlformats.org/officeDocument/2006/relationships/image" Target="../media/image28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1.m4a"/><Relationship Id="rId7" Type="http://schemas.openxmlformats.org/officeDocument/2006/relationships/image" Target="../media/image31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media16.m4a"/><Relationship Id="rId7" Type="http://schemas.openxmlformats.org/officeDocument/2006/relationships/image" Target="../media/image41.jpe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13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7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6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079" y="2743200"/>
            <a:ext cx="8558035" cy="1524000"/>
          </a:xfrm>
        </p:spPr>
        <p:txBody>
          <a:bodyPr/>
          <a:lstStyle/>
          <a:p>
            <a:r>
              <a:rPr lang="en-US" altLang="zh-CN" sz="2800" dirty="0"/>
              <a:t>A First Look at the Network Turbulence for Google Stadia Cloud-based Game Streaming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87664"/>
            <a:ext cx="5354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DD029D1A-9D39-4933-88C1-4BF3EDB7F222}"/>
              </a:ext>
            </a:extLst>
          </p:cNvPr>
          <p:cNvSpPr txBox="1">
            <a:spLocks/>
          </p:cNvSpPr>
          <p:nvPr/>
        </p:nvSpPr>
        <p:spPr>
          <a:xfrm>
            <a:off x="1066800" y="4650029"/>
            <a:ext cx="3276600" cy="136977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indent="0" algn="ctr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None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300" dirty="0"/>
              <a:t>Xiaokun Xu</a:t>
            </a:r>
          </a:p>
          <a:p>
            <a:r>
              <a:rPr lang="en-US" sz="1300" dirty="0"/>
              <a:t>PhD student of Computer Science</a:t>
            </a:r>
          </a:p>
          <a:p>
            <a:r>
              <a:rPr lang="en-US" sz="1300" dirty="0"/>
              <a:t>Worcester Polytechnic Institute</a:t>
            </a:r>
          </a:p>
          <a:p>
            <a:r>
              <a:rPr lang="en-US" sz="1300" dirty="0"/>
              <a:t>xxu11@wpi.edu</a:t>
            </a: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C7A5C80C-3FCF-4CC8-A925-2BD5F2EEB978}"/>
              </a:ext>
            </a:extLst>
          </p:cNvPr>
          <p:cNvSpPr txBox="1">
            <a:spLocks/>
          </p:cNvSpPr>
          <p:nvPr/>
        </p:nvSpPr>
        <p:spPr>
          <a:xfrm>
            <a:off x="5105400" y="4650029"/>
            <a:ext cx="2971800" cy="13697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Mark Claypool</a:t>
            </a:r>
          </a:p>
          <a:p>
            <a:pPr algn="ctr"/>
            <a:r>
              <a:rPr lang="en-US" sz="2400" dirty="0"/>
              <a:t>Professor of Computer Science</a:t>
            </a:r>
          </a:p>
          <a:p>
            <a:pPr algn="ctr"/>
            <a:r>
              <a:rPr lang="en-US" sz="2400" dirty="0"/>
              <a:t>Worcester Polytechnic Institute</a:t>
            </a:r>
          </a:p>
          <a:p>
            <a:pPr algn="ctr"/>
            <a:r>
              <a:rPr lang="en-US" sz="2400" dirty="0"/>
              <a:t>claypool@wpi.edu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28E38-7A0E-4CE7-A516-58B0E2348B69}"/>
              </a:ext>
            </a:extLst>
          </p:cNvPr>
          <p:cNvSpPr txBox="1"/>
          <p:nvPr/>
        </p:nvSpPr>
        <p:spPr>
          <a:xfrm>
            <a:off x="454079" y="1981200"/>
            <a:ext cx="8461321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b="1" dirty="0">
                <a:solidFill>
                  <a:srgbClr val="AB192D"/>
                </a:solidFill>
              </a:rPr>
              <a:t>A</a:t>
            </a:r>
            <a:r>
              <a:rPr lang="en-US" b="1" i="0" dirty="0">
                <a:solidFill>
                  <a:srgbClr val="AB192D"/>
                </a:solidFill>
                <a:effectLst/>
              </a:rPr>
              <a:t>n engineering school near Boston, Massachusetts</a:t>
            </a:r>
            <a:br>
              <a:rPr lang="en-US" b="1" dirty="0">
                <a:solidFill>
                  <a:srgbClr val="AB192D"/>
                </a:solidFill>
              </a:rPr>
            </a:br>
            <a:r>
              <a:rPr lang="en-US" b="1" i="0" dirty="0">
                <a:solidFill>
                  <a:srgbClr val="AB192D"/>
                </a:solidFill>
                <a:effectLst/>
              </a:rPr>
              <a:t>in the USA.</a:t>
            </a:r>
            <a:endParaRPr lang="en-US" b="1" dirty="0">
              <a:solidFill>
                <a:srgbClr val="AB192D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EB5B0-FC6F-42F9-8F45-F78727B2048B}"/>
              </a:ext>
            </a:extLst>
          </p:cNvPr>
          <p:cNvCxnSpPr>
            <a:cxnSpLocks/>
          </p:cNvCxnSpPr>
          <p:nvPr/>
        </p:nvCxnSpPr>
        <p:spPr>
          <a:xfrm>
            <a:off x="571500" y="1981200"/>
            <a:ext cx="8572500" cy="0"/>
          </a:xfrm>
          <a:prstGeom prst="line">
            <a:avLst/>
          </a:prstGeom>
          <a:ln w="38100">
            <a:solidFill>
              <a:srgbClr val="AB19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3D95383-9122-9E4F-BA9C-FF6F6B71C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8"/>
    </mc:Choice>
    <mc:Fallback xmlns="">
      <p:transition spd="slow" advTm="1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331D-22AB-4217-B749-DB193E8C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Analysis - </a:t>
            </a:r>
            <a:r>
              <a:rPr lang="en-US" altLang="zh-CN" dirty="0"/>
              <a:t>Bitrate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12650-E459-4C7F-A2A4-4F1AEB99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2ECF7F33-6A3B-46A6-AD3F-C1E296A85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3600"/>
            <a:ext cx="2726653" cy="1908658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A756847-0067-4859-A204-790B55DA1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66" y="2133600"/>
            <a:ext cx="2726652" cy="1908657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7843395-DE8E-498E-9EED-E17F929A6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53" y="2135861"/>
            <a:ext cx="2726653" cy="190865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855EC7A-00A9-46E0-BE9C-98051342CD68}"/>
              </a:ext>
            </a:extLst>
          </p:cNvPr>
          <p:cNvSpPr txBox="1">
            <a:spLocks/>
          </p:cNvSpPr>
          <p:nvPr/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3. Analysis – </a:t>
            </a:r>
            <a:r>
              <a:rPr lang="en-US" altLang="zh-CN" dirty="0"/>
              <a:t>Packet Size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8856B9-2371-40C8-BFA6-B041C13DCB42}"/>
              </a:ext>
            </a:extLst>
          </p:cNvPr>
          <p:cNvSpPr txBox="1">
            <a:spLocks/>
          </p:cNvSpPr>
          <p:nvPr/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3. Analysis – </a:t>
            </a:r>
            <a:r>
              <a:rPr lang="en-US" altLang="zh-CN" dirty="0"/>
              <a:t>Inter-packet Time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9AAD2E-E723-4734-AF4F-937B8C8E1EB8}"/>
              </a:ext>
            </a:extLst>
          </p:cNvPr>
          <p:cNvSpPr txBox="1"/>
          <p:nvPr/>
        </p:nvSpPr>
        <p:spPr>
          <a:xfrm>
            <a:off x="533400" y="4572000"/>
            <a:ext cx="6934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01F1E"/>
                </a:solidFill>
                <a:effectLst/>
                <a:latin typeface="Segoe UI" panose="020B0502040204020203" pitchFamily="34" charset="0"/>
              </a:rPr>
              <a:t>Bitrates: Downstream bitrates 50x higher than upstream</a:t>
            </a:r>
            <a:endParaRPr lang="en-US" sz="1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A9ABFA-791E-442C-A0DB-014C2D4052E1}"/>
              </a:ext>
            </a:extLst>
          </p:cNvPr>
          <p:cNvSpPr txBox="1"/>
          <p:nvPr/>
        </p:nvSpPr>
        <p:spPr>
          <a:xfrm>
            <a:off x="533400" y="5105400"/>
            <a:ext cx="82452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Packet Sizes: Downstream 1232 bytes or 1228 bytes, upstream 100 bytes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F881CC-64E3-4BB1-9E77-8D5BB3636E8B}"/>
              </a:ext>
            </a:extLst>
          </p:cNvPr>
          <p:cNvSpPr txBox="1"/>
          <p:nvPr/>
        </p:nvSpPr>
        <p:spPr>
          <a:xfrm>
            <a:off x="533400" y="5638800"/>
            <a:ext cx="82452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Inter-Packet Time: Downstream as small as 0.2ms, Up stream as high as 2ms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19ABC1E-38CA-464D-A19D-3B731650DE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5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75"/>
    </mc:Choice>
    <mc:Fallback xmlns="">
      <p:transition spd="slow" advTm="12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0" grpId="0"/>
      <p:bldP spid="20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331D-22AB-4217-B749-DB193E8C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Analysis –Restricted Capacity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12650-E459-4C7F-A2A4-4F1AEB99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951B044D-B2E4-4EAB-A371-6EF95BDB5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88" y="1765404"/>
            <a:ext cx="3429638" cy="240074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47A6397E-ABD8-47B1-9804-C5550FE90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92" y="1752600"/>
            <a:ext cx="3429639" cy="2400747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C15725DC-4321-47BF-B247-72A04B1D2F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87" y="1765404"/>
            <a:ext cx="3429638" cy="240074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A4C6B4-A0C0-4970-B3C2-CD33C03144C7}"/>
              </a:ext>
            </a:extLst>
          </p:cNvPr>
          <p:cNvSpPr txBox="1">
            <a:spLocks/>
          </p:cNvSpPr>
          <p:nvPr/>
        </p:nvSpPr>
        <p:spPr>
          <a:xfrm>
            <a:off x="463062" y="3429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3. Analysis –Packet Loss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A073428-52B9-42B5-8D98-182E4CD420A6}"/>
              </a:ext>
            </a:extLst>
          </p:cNvPr>
          <p:cNvSpPr txBox="1">
            <a:spLocks/>
          </p:cNvSpPr>
          <p:nvPr/>
        </p:nvSpPr>
        <p:spPr>
          <a:xfrm>
            <a:off x="468923" y="349302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3. Analysis –Added Delay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BFC479-C83D-4593-B645-EEDB8ABF3752}"/>
              </a:ext>
            </a:extLst>
          </p:cNvPr>
          <p:cNvSpPr txBox="1"/>
          <p:nvPr/>
        </p:nvSpPr>
        <p:spPr>
          <a:xfrm>
            <a:off x="762000" y="4496167"/>
            <a:ext cx="708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Restricted Capacity: lowers the maximum bitrate, but smooths out</a:t>
            </a:r>
          </a:p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the bitrate variance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824BCB-D1BD-46F4-8E89-E8546BC7B004}"/>
              </a:ext>
            </a:extLst>
          </p:cNvPr>
          <p:cNvSpPr txBox="1"/>
          <p:nvPr/>
        </p:nvSpPr>
        <p:spPr>
          <a:xfrm>
            <a:off x="762000" y="5118570"/>
            <a:ext cx="7543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Packet Loss: bitrate mean and variance not visually correlating with loss.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D0EF1C-4679-4245-9F32-3926A8E440FC}"/>
              </a:ext>
            </a:extLst>
          </p:cNvPr>
          <p:cNvSpPr txBox="1"/>
          <p:nvPr/>
        </p:nvSpPr>
        <p:spPr>
          <a:xfrm>
            <a:off x="762000" y="5511896"/>
            <a:ext cx="7239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Added Delay: delays above 30 milliseconds were noticeable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BE80E79-EFD9-F041-B95A-EBA48735D1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7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50"/>
    </mc:Choice>
    <mc:Fallback xmlns="">
      <p:transition spd="slow" advTm="7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/>
      <p:bldP spid="13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331D-22AB-4217-B749-DB193E8C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Analysis -Comparison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12650-E459-4C7F-A2A4-4F1AEB99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4" name="Picture 13" descr="A picture containing dark, light, night, colorful&#10;&#10;Description automatically generated">
            <a:extLst>
              <a:ext uri="{FF2B5EF4-FFF2-40B4-BE49-F238E27FC236}">
                <a16:creationId xmlns:a16="http://schemas.microsoft.com/office/drawing/2014/main" id="{A41D5DCB-02A8-4C0C-B1DA-9BB569EB8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9476"/>
            <a:ext cx="4463141" cy="3124200"/>
          </a:xfrm>
          <a:prstGeom prst="rect">
            <a:avLst/>
          </a:prstGeom>
        </p:spPr>
      </p:pic>
      <p:pic>
        <p:nvPicPr>
          <p:cNvPr id="15" name="Picture 14" descr="A picture containing dark, laser, light&#10;&#10;Description automatically generated">
            <a:extLst>
              <a:ext uri="{FF2B5EF4-FFF2-40B4-BE49-F238E27FC236}">
                <a16:creationId xmlns:a16="http://schemas.microsoft.com/office/drawing/2014/main" id="{C0C6288D-5D52-4080-A4C3-224D2C329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9476"/>
            <a:ext cx="4463142" cy="3124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4FDAA9-F253-4703-9C02-D22629F29948}"/>
              </a:ext>
            </a:extLst>
          </p:cNvPr>
          <p:cNvSpPr txBox="1"/>
          <p:nvPr/>
        </p:nvSpPr>
        <p:spPr>
          <a:xfrm>
            <a:off x="1219200" y="5340152"/>
            <a:ext cx="594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Stadia downstream 3.5x higher than </a:t>
            </a:r>
            <a:r>
              <a:rPr lang="en-US" sz="1600" b="1" dirty="0" err="1">
                <a:solidFill>
                  <a:srgbClr val="201F1E"/>
                </a:solidFill>
                <a:latin typeface="Segoe UI" panose="020B0502040204020203" pitchFamily="34" charset="0"/>
              </a:rPr>
              <a:t>Onlive</a:t>
            </a:r>
            <a:endParaRPr lang="en-US" sz="1600" b="1" dirty="0">
              <a:solidFill>
                <a:srgbClr val="201F1E"/>
              </a:solidFill>
              <a:latin typeface="Segoe UI" panose="020B0502040204020203" pitchFamily="34" charset="0"/>
            </a:endParaRPr>
          </a:p>
          <a:p>
            <a:pPr algn="l"/>
            <a:endParaRPr lang="en-US" sz="1600" b="1" dirty="0">
              <a:solidFill>
                <a:srgbClr val="201F1E"/>
              </a:solidFill>
              <a:latin typeface="Segoe UI" panose="020B0502040204020203" pitchFamily="34" charset="0"/>
            </a:endParaRPr>
          </a:p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Stadia upstream 4x higher than </a:t>
            </a:r>
            <a:r>
              <a:rPr lang="en-US" sz="1600" b="1" dirty="0" err="1">
                <a:solidFill>
                  <a:srgbClr val="201F1E"/>
                </a:solidFill>
                <a:latin typeface="Segoe UI" panose="020B0502040204020203" pitchFamily="34" charset="0"/>
              </a:rPr>
              <a:t>Onlive</a:t>
            </a:r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 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2D94D2B-5DEE-9F4E-888B-F63F5546E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02"/>
    </mc:Choice>
    <mc:Fallback xmlns="">
      <p:transition spd="slow" advTm="5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8189-8B01-418D-B504-ABAA4125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Analysis -Comparison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4EB5A-BDE6-451F-BE0F-4DE054A6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5A1DED7-A80A-4F4F-91C8-680982746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482795"/>
              </p:ext>
            </p:extLst>
          </p:nvPr>
        </p:nvGraphicFramePr>
        <p:xfrm>
          <a:off x="598168" y="1600200"/>
          <a:ext cx="7707632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1212">
                  <a:extLst>
                    <a:ext uri="{9D8B030D-6E8A-4147-A177-3AD203B41FA5}">
                      <a16:colId xmlns:a16="http://schemas.microsoft.com/office/drawing/2014/main" val="1836101955"/>
                    </a:ext>
                  </a:extLst>
                </a:gridCol>
                <a:gridCol w="951070">
                  <a:extLst>
                    <a:ext uri="{9D8B030D-6E8A-4147-A177-3AD203B41FA5}">
                      <a16:colId xmlns:a16="http://schemas.microsoft.com/office/drawing/2014/main" val="475941925"/>
                    </a:ext>
                  </a:extLst>
                </a:gridCol>
                <a:gridCol w="951070">
                  <a:extLst>
                    <a:ext uri="{9D8B030D-6E8A-4147-A177-3AD203B41FA5}">
                      <a16:colId xmlns:a16="http://schemas.microsoft.com/office/drawing/2014/main" val="1995677379"/>
                    </a:ext>
                  </a:extLst>
                </a:gridCol>
                <a:gridCol w="951070">
                  <a:extLst>
                    <a:ext uri="{9D8B030D-6E8A-4147-A177-3AD203B41FA5}">
                      <a16:colId xmlns:a16="http://schemas.microsoft.com/office/drawing/2014/main" val="456429445"/>
                    </a:ext>
                  </a:extLst>
                </a:gridCol>
                <a:gridCol w="951070">
                  <a:extLst>
                    <a:ext uri="{9D8B030D-6E8A-4147-A177-3AD203B41FA5}">
                      <a16:colId xmlns:a16="http://schemas.microsoft.com/office/drawing/2014/main" val="2244619550"/>
                    </a:ext>
                  </a:extLst>
                </a:gridCol>
                <a:gridCol w="951070">
                  <a:extLst>
                    <a:ext uri="{9D8B030D-6E8A-4147-A177-3AD203B41FA5}">
                      <a16:colId xmlns:a16="http://schemas.microsoft.com/office/drawing/2014/main" val="1254870658"/>
                    </a:ext>
                  </a:extLst>
                </a:gridCol>
                <a:gridCol w="951070">
                  <a:extLst>
                    <a:ext uri="{9D8B030D-6E8A-4147-A177-3AD203B41FA5}">
                      <a16:colId xmlns:a16="http://schemas.microsoft.com/office/drawing/2014/main" val="923178214"/>
                    </a:ext>
                  </a:extLst>
                </a:gridCol>
              </a:tblGrid>
              <a:tr h="3962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 Game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Bitrate (Mb/s)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Pkt </a:t>
                      </a:r>
                      <a:r>
                        <a:rPr lang="en-US" sz="1600" u="none" strike="noStrike" dirty="0" err="1">
                          <a:effectLst/>
                        </a:rPr>
                        <a:t>Sz</a:t>
                      </a:r>
                      <a:r>
                        <a:rPr lang="en-US" sz="1600" u="none" strike="noStrike" dirty="0">
                          <a:effectLst/>
                        </a:rPr>
                        <a:t> (B)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Int-Pkt (</a:t>
                      </a:r>
                      <a:r>
                        <a:rPr lang="en-US" sz="1600" u="none" strike="noStrike" dirty="0" err="1">
                          <a:effectLst/>
                        </a:rPr>
                        <a:t>ms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964070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4403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  Trad. (PC)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0.039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0.015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70579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  Cloud (OnLive)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6.2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94392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  Cloud (Stadia)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25.8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1228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88193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04B01C4-9E40-4188-96A6-6AFCA6F89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3" y="3856901"/>
            <a:ext cx="1687832" cy="24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tiny 2 - Wikipedia">
            <a:extLst>
              <a:ext uri="{FF2B5EF4-FFF2-40B4-BE49-F238E27FC236}">
                <a16:creationId xmlns:a16="http://schemas.microsoft.com/office/drawing/2014/main" id="{CB749248-8B13-4C6C-8CB6-A4AB52496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39" y="3856901"/>
            <a:ext cx="1752600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539D3-593C-474D-BA96-0C749D09BB83}"/>
              </a:ext>
            </a:extLst>
          </p:cNvPr>
          <p:cNvSpPr txBox="1"/>
          <p:nvPr/>
        </p:nvSpPr>
        <p:spPr>
          <a:xfrm>
            <a:off x="2142392" y="4582418"/>
            <a:ext cx="990600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/>
              <a:t>VS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A63CD-A11B-43BC-BBAC-4086E3F93C2E}"/>
              </a:ext>
            </a:extLst>
          </p:cNvPr>
          <p:cNvSpPr txBox="1"/>
          <p:nvPr/>
        </p:nvSpPr>
        <p:spPr>
          <a:xfrm>
            <a:off x="5181600" y="4343400"/>
            <a:ext cx="3124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Stadia 350x</a:t>
            </a:r>
            <a:r>
              <a:rPr lang="zh-CN" alt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 </a:t>
            </a:r>
            <a:r>
              <a:rPr lang="en-US" altLang="zh-CN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greater</a:t>
            </a:r>
            <a:r>
              <a:rPr lang="zh-CN" alt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 </a:t>
            </a:r>
            <a:r>
              <a:rPr lang="en-US" altLang="zh-CN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bitrate, 15x larger packets, 250x more frequent packets than traditional games</a:t>
            </a:r>
            <a:endParaRPr lang="en-US" sz="1600" b="1" dirty="0">
              <a:solidFill>
                <a:srgbClr val="201F1E"/>
              </a:solidFill>
              <a:latin typeface="Segoe UI" panose="020B0502040204020203" pitchFamily="34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5CC028E-DA32-C74C-9C0A-3AEFFBEB3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79"/>
    </mc:Choice>
    <mc:Fallback xmlns="">
      <p:transition spd="slow" advTm="9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1C0EB9B-C5BA-4BFA-8B29-B1CB165C6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33" y="1400177"/>
            <a:ext cx="5331374" cy="3697324"/>
          </a:xfrm>
          <a:prstGeom prst="rect">
            <a:avLst/>
          </a:prstGeom>
        </p:spPr>
      </p:pic>
      <p:pic>
        <p:nvPicPr>
          <p:cNvPr id="2052" name="Picture 4" descr="Zoom | Portfolio Solutions">
            <a:extLst>
              <a:ext uri="{FF2B5EF4-FFF2-40B4-BE49-F238E27FC236}">
                <a16:creationId xmlns:a16="http://schemas.microsoft.com/office/drawing/2014/main" id="{B20532DC-384A-4E97-A296-C696938B9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58" y="3200400"/>
            <a:ext cx="2566988" cy="2338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oogle Stadia pricing Typhoon">
            <a:extLst>
              <a:ext uri="{FF2B5EF4-FFF2-40B4-BE49-F238E27FC236}">
                <a16:creationId xmlns:a16="http://schemas.microsoft.com/office/drawing/2014/main" id="{524CC4B9-DA06-4FDB-B2F2-E471A13B628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62902"/>
            <a:ext cx="2989213" cy="16343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ouTube Community Guidelines &amp; Policies - How YouTube Works">
            <a:extLst>
              <a:ext uri="{FF2B5EF4-FFF2-40B4-BE49-F238E27FC236}">
                <a16:creationId xmlns:a16="http://schemas.microsoft.com/office/drawing/2014/main" id="{D584A704-9B2F-45DC-852D-C483ACE6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49" y="3886200"/>
            <a:ext cx="2214599" cy="1130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7E979-D636-451E-9A65-6ED57826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87664"/>
            <a:ext cx="457200" cy="39413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63B0023-0CED-47F7-85AE-654F0B232C29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457E45-5B66-4EDC-908A-F156A49D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</p:spPr>
        <p:txBody>
          <a:bodyPr anchor="b">
            <a:normAutofit/>
          </a:bodyPr>
          <a:lstStyle/>
          <a:p>
            <a:r>
              <a:rPr lang="en-US" dirty="0"/>
              <a:t>3. Analysis -Comparison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0C97C-E3AD-45B5-8203-429E2B31099C}"/>
              </a:ext>
            </a:extLst>
          </p:cNvPr>
          <p:cNvSpPr txBox="1"/>
          <p:nvPr/>
        </p:nvSpPr>
        <p:spPr>
          <a:xfrm>
            <a:off x="914400" y="5407432"/>
            <a:ext cx="594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Stadia bitrate 5x higher than YouTube</a:t>
            </a:r>
          </a:p>
          <a:p>
            <a:pPr algn="l"/>
            <a:endParaRPr lang="en-US" sz="1600" b="1" dirty="0">
              <a:solidFill>
                <a:srgbClr val="201F1E"/>
              </a:solidFill>
              <a:latin typeface="Segoe UI" panose="020B0502040204020203" pitchFamily="34" charset="0"/>
            </a:endParaRPr>
          </a:p>
          <a:p>
            <a:pPr algn="l"/>
            <a:r>
              <a:rPr lang="en-US" sz="1600" b="1" dirty="0">
                <a:solidFill>
                  <a:srgbClr val="201F1E"/>
                </a:solidFill>
                <a:latin typeface="Segoe UI" panose="020B0502040204020203" pitchFamily="34" charset="0"/>
              </a:rPr>
              <a:t>Zoom has the lowest bitrate of 1.3 Mb/s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CBEC39E-7347-AE4E-B9C1-8ED7CA744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60"/>
    </mc:Choice>
    <mc:Fallback xmlns="">
      <p:transition spd="slow" advTm="4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D066-24AF-49B4-AFD9-7C67F3D7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F2FD4-0114-44EB-8ED3-42D5D5BC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Stadia has far more downstream turbulence than upstream (50x)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Stadia does not respond to most packet losses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Stadia’s bitrates are significantly higher than other streaming video services, and are far higher than traditional network games (5x early cloud-based game streaming, and 350x traditional games)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2361A-6EDD-4FA3-8E6F-833CE10A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0C43167-B2C3-3445-ABE3-5ACF7EB5A4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00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6"/>
    </mc:Choice>
    <mc:Fallback xmlns="">
      <p:transition spd="slow" advTm="5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EE12-26B3-49FA-9EE6-7D6BA78D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932BC-67D2-4CCA-A6A2-88BDBCC30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6019800" cy="4648200"/>
          </a:xfrm>
        </p:spPr>
        <p:txBody>
          <a:bodyPr/>
          <a:lstStyle/>
          <a:p>
            <a:r>
              <a:rPr lang="en-US" dirty="0"/>
              <a:t>Automating input</a:t>
            </a:r>
          </a:p>
          <a:p>
            <a:pPr lvl="2"/>
            <a:r>
              <a:rPr lang="en-US" dirty="0"/>
              <a:t>use scripts to automatically run the games</a:t>
            </a:r>
          </a:p>
          <a:p>
            <a:pPr lvl="2"/>
            <a:r>
              <a:rPr lang="en-US" sz="1800" dirty="0"/>
              <a:t>Allow us to perform repeated tests over a long time period for comparison</a:t>
            </a:r>
          </a:p>
          <a:p>
            <a:pPr marL="640080" lvl="2" indent="0">
              <a:buNone/>
            </a:pPr>
            <a:endParaRPr lang="en-US" dirty="0"/>
          </a:p>
          <a:p>
            <a:r>
              <a:rPr lang="en-US" dirty="0"/>
              <a:t>Other cloud-base game systems</a:t>
            </a:r>
          </a:p>
          <a:p>
            <a:pPr lvl="2"/>
            <a:r>
              <a:rPr lang="en-US" dirty="0"/>
              <a:t>Network traffic of other systems such as  Nvidia GeForce Now, Sony PlayStation Now and Microsoft </a:t>
            </a:r>
            <a:r>
              <a:rPr lang="en-US" dirty="0" err="1"/>
              <a:t>XCloud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congestion control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49A2C-C4D4-4970-87AF-51472740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DEF257-2F69-49E0-8096-234289CF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23" y="4572000"/>
            <a:ext cx="208062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18C5005-A832-41D9-B564-6FF2F6B81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92516"/>
            <a:ext cx="1868812" cy="10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ctivision Blizzard pulls its games from Nvidia's GeForce Now |  GameDaily.biz">
            <a:extLst>
              <a:ext uri="{FF2B5EF4-FFF2-40B4-BE49-F238E27FC236}">
                <a16:creationId xmlns:a16="http://schemas.microsoft.com/office/drawing/2014/main" id="{EB95C53C-DE5E-4747-B377-309B4D441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92437"/>
            <a:ext cx="2274020" cy="127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90E0085-A071-5C41-81E8-A9BFB01006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8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18"/>
    </mc:Choice>
    <mc:Fallback xmlns="">
      <p:transition spd="slow" advTm="6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701" y="2209800"/>
            <a:ext cx="8558035" cy="1524000"/>
          </a:xfrm>
        </p:spPr>
        <p:txBody>
          <a:bodyPr/>
          <a:lstStyle/>
          <a:p>
            <a:pPr algn="ctr"/>
            <a:r>
              <a:rPr lang="en-US" altLang="zh-CN" sz="4800" dirty="0"/>
              <a:t>Thank you</a:t>
            </a:r>
            <a:r>
              <a:rPr lang="zh-CN" altLang="en-US" sz="4800" dirty="0"/>
              <a:t>！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87664"/>
            <a:ext cx="5354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0A7C5003-66B7-4640-ABBB-2957026D6F43}"/>
              </a:ext>
            </a:extLst>
          </p:cNvPr>
          <p:cNvSpPr txBox="1">
            <a:spLocks/>
          </p:cNvSpPr>
          <p:nvPr/>
        </p:nvSpPr>
        <p:spPr>
          <a:xfrm>
            <a:off x="1295400" y="4648200"/>
            <a:ext cx="3276600" cy="136977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indent="0" algn="ctr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None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indent="0" algn="ctr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300" dirty="0"/>
              <a:t>Xiaokun Xu</a:t>
            </a:r>
          </a:p>
          <a:p>
            <a:r>
              <a:rPr lang="en-US" sz="1300" dirty="0"/>
              <a:t>PhD student of Computer Science</a:t>
            </a:r>
          </a:p>
          <a:p>
            <a:r>
              <a:rPr lang="en-US" sz="1300" dirty="0"/>
              <a:t>Worcester Polytechnic Institute</a:t>
            </a:r>
          </a:p>
          <a:p>
            <a:r>
              <a:rPr lang="en-US" sz="1300" dirty="0"/>
              <a:t>xxu11@wpi.edu</a:t>
            </a: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id="{4DEE5F7F-CCCF-4EFB-BDD8-2248384F368F}"/>
              </a:ext>
            </a:extLst>
          </p:cNvPr>
          <p:cNvSpPr txBox="1">
            <a:spLocks/>
          </p:cNvSpPr>
          <p:nvPr/>
        </p:nvSpPr>
        <p:spPr>
          <a:xfrm>
            <a:off x="5257800" y="4648200"/>
            <a:ext cx="2971800" cy="13697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Mark Claypool</a:t>
            </a:r>
          </a:p>
          <a:p>
            <a:pPr algn="ctr"/>
            <a:r>
              <a:rPr lang="en-US" sz="2400" dirty="0"/>
              <a:t>Professor of Computer Science</a:t>
            </a:r>
          </a:p>
          <a:p>
            <a:pPr algn="ctr"/>
            <a:r>
              <a:rPr lang="en-US" sz="2400" dirty="0"/>
              <a:t>Worcester Polytechnic Institute</a:t>
            </a:r>
          </a:p>
          <a:p>
            <a:pPr algn="ctr"/>
            <a:r>
              <a:rPr lang="en-US" sz="2400" dirty="0"/>
              <a:t>claypool@wpi.edu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2233880-77F8-2C42-BF3E-EAF3F6A8F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"/>
    </mc:Choice>
    <mc:Fallback xmlns="">
      <p:transition spd="slow" advTm="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8D12-CECB-4112-873B-880DDE7F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A84F1-F2D0-4E2E-9B84-0A2A9A87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2D34D1-5247-485E-AD73-CAFBDD83E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350" y="1558474"/>
            <a:ext cx="4433947" cy="1484827"/>
          </a:xfrm>
        </p:spPr>
        <p:txBody>
          <a:bodyPr>
            <a:normAutofit/>
          </a:bodyPr>
          <a:lstStyle/>
          <a:p>
            <a:r>
              <a:rPr lang="en-US" sz="2000" dirty="0"/>
              <a:t>Growth of cloud-based game market</a:t>
            </a:r>
          </a:p>
          <a:p>
            <a:r>
              <a:rPr lang="en-US" sz="2000" dirty="0"/>
              <a:t>Cloud-based game streaming vs traditional games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246518-F704-4BFB-AB07-722E7ACC4ECB}"/>
              </a:ext>
            </a:extLst>
          </p:cNvPr>
          <p:cNvGrpSpPr/>
          <p:nvPr/>
        </p:nvGrpSpPr>
        <p:grpSpPr>
          <a:xfrm>
            <a:off x="457200" y="3423469"/>
            <a:ext cx="7985880" cy="2603331"/>
            <a:chOff x="548520" y="3429000"/>
            <a:chExt cx="7985880" cy="2603331"/>
          </a:xfrm>
        </p:grpSpPr>
        <p:sp>
          <p:nvSpPr>
            <p:cNvPr id="31" name="Cloud">
              <a:extLst>
                <a:ext uri="{FF2B5EF4-FFF2-40B4-BE49-F238E27FC236}">
                  <a16:creationId xmlns:a16="http://schemas.microsoft.com/office/drawing/2014/main" id="{3E7B8925-0724-43D0-9B37-08AA3914C4DC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6001714" y="3429000"/>
              <a:ext cx="2532686" cy="2209800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latinLnBrk="1" hangingPunct="1">
                <a:lnSpc>
                  <a:spcPct val="160000"/>
                </a:lnSpc>
              </a:pPr>
              <a:endParaRPr kumimoji="1" lang="en-US" altLang="ko-KR" sz="1200" dirty="0">
                <a:ea typeface="굴림" pitchFamily="50" charset="-127"/>
              </a:endParaRPr>
            </a:p>
          </p:txBody>
        </p:sp>
        <p:sp>
          <p:nvSpPr>
            <p:cNvPr id="32" name="Line 9">
              <a:extLst>
                <a:ext uri="{FF2B5EF4-FFF2-40B4-BE49-F238E27FC236}">
                  <a16:creationId xmlns:a16="http://schemas.microsoft.com/office/drawing/2014/main" id="{AD747AB4-33FD-4609-AE8F-FC4AD7C59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4754" y="4561133"/>
              <a:ext cx="366081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D0BA63-736D-476C-9C83-0E836513D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470" y="3940116"/>
              <a:ext cx="1291284" cy="127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ight Arrow 20">
              <a:extLst>
                <a:ext uri="{FF2B5EF4-FFF2-40B4-BE49-F238E27FC236}">
                  <a16:creationId xmlns:a16="http://schemas.microsoft.com/office/drawing/2014/main" id="{DF897C35-A22F-493C-9D31-F4329FF8537B}"/>
                </a:ext>
              </a:extLst>
            </p:cNvPr>
            <p:cNvSpPr/>
            <p:nvPr/>
          </p:nvSpPr>
          <p:spPr>
            <a:xfrm rot="10800000">
              <a:off x="2851209" y="4173346"/>
              <a:ext cx="609600" cy="2429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84FFC8C-D985-4662-B581-EBD384DCA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472" y="4726113"/>
              <a:ext cx="195798" cy="212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FD5991-3C8B-42AD-B535-444789B74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947" y="4660481"/>
              <a:ext cx="430419" cy="338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ight Arrow 47">
              <a:extLst>
                <a:ext uri="{FF2B5EF4-FFF2-40B4-BE49-F238E27FC236}">
                  <a16:creationId xmlns:a16="http://schemas.microsoft.com/office/drawing/2014/main" id="{376D0BE4-6C20-4C45-8595-CAD4CBDCCB02}"/>
                </a:ext>
              </a:extLst>
            </p:cNvPr>
            <p:cNvSpPr/>
            <p:nvPr/>
          </p:nvSpPr>
          <p:spPr>
            <a:xfrm rot="10800000" flipH="1">
              <a:off x="3736591" y="4773126"/>
              <a:ext cx="609600" cy="131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TextBox 70">
              <a:extLst>
                <a:ext uri="{FF2B5EF4-FFF2-40B4-BE49-F238E27FC236}">
                  <a16:creationId xmlns:a16="http://schemas.microsoft.com/office/drawing/2014/main" id="{ECDC11A3-0262-451A-895B-ACA363CE5C79}"/>
                </a:ext>
              </a:extLst>
            </p:cNvPr>
            <p:cNvSpPr txBox="1"/>
            <p:nvPr/>
          </p:nvSpPr>
          <p:spPr>
            <a:xfrm>
              <a:off x="1560947" y="5662999"/>
              <a:ext cx="1187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Thin Client</a:t>
              </a:r>
            </a:p>
          </p:txBody>
        </p:sp>
        <p:sp>
          <p:nvSpPr>
            <p:cNvPr id="39" name="TextBox 71">
              <a:extLst>
                <a:ext uri="{FF2B5EF4-FFF2-40B4-BE49-F238E27FC236}">
                  <a16:creationId xmlns:a16="http://schemas.microsoft.com/office/drawing/2014/main" id="{54041FC6-D264-4C66-82E1-678014DB7434}"/>
                </a:ext>
              </a:extLst>
            </p:cNvPr>
            <p:cNvSpPr txBox="1"/>
            <p:nvPr/>
          </p:nvSpPr>
          <p:spPr>
            <a:xfrm>
              <a:off x="6535784" y="5662999"/>
              <a:ext cx="1466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Cloud Servers</a:t>
              </a:r>
            </a:p>
          </p:txBody>
        </p:sp>
        <p:sp>
          <p:nvSpPr>
            <p:cNvPr id="40" name="TextBox 72">
              <a:extLst>
                <a:ext uri="{FF2B5EF4-FFF2-40B4-BE49-F238E27FC236}">
                  <a16:creationId xmlns:a16="http://schemas.microsoft.com/office/drawing/2014/main" id="{85C90DDA-0C25-43F0-9D69-373731D3AF9A}"/>
                </a:ext>
              </a:extLst>
            </p:cNvPr>
            <p:cNvSpPr txBox="1"/>
            <p:nvPr/>
          </p:nvSpPr>
          <p:spPr>
            <a:xfrm>
              <a:off x="2956381" y="5012874"/>
              <a:ext cx="1180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Player input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7EA401A-F93F-4928-A33D-597AE2B187A5}"/>
                </a:ext>
              </a:extLst>
            </p:cNvPr>
            <p:cNvSpPr/>
            <p:nvPr/>
          </p:nvSpPr>
          <p:spPr>
            <a:xfrm>
              <a:off x="1547410" y="4118224"/>
              <a:ext cx="1166241" cy="7024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5FEBCFA-8ADF-42E7-BBB2-C83376CE94E2}"/>
                </a:ext>
              </a:extLst>
            </p:cNvPr>
            <p:cNvGrpSpPr/>
            <p:nvPr/>
          </p:nvGrpSpPr>
          <p:grpSpPr>
            <a:xfrm>
              <a:off x="1539382" y="4146285"/>
              <a:ext cx="1182296" cy="646331"/>
              <a:chOff x="2412135" y="2156848"/>
              <a:chExt cx="1182296" cy="64633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7CD263E-CDCF-49A5-9B28-982970B5FE0D}"/>
                  </a:ext>
                </a:extLst>
              </p:cNvPr>
              <p:cNvSpPr/>
              <p:nvPr/>
            </p:nvSpPr>
            <p:spPr>
              <a:xfrm>
                <a:off x="2903512" y="2183345"/>
                <a:ext cx="690919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>
                    <a:solidFill>
                      <a:srgbClr val="008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____ </a:t>
                </a:r>
              </a:p>
              <a:p>
                <a:r>
                  <a:rPr lang="en-US" sz="1200" b="1" dirty="0">
                    <a:solidFill>
                      <a:srgbClr val="008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/___o\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B49815A-8C19-429B-8B36-D9C79D1BFAF8}"/>
                  </a:ext>
                </a:extLst>
              </p:cNvPr>
              <p:cNvSpPr/>
              <p:nvPr/>
            </p:nvSpPr>
            <p:spPr>
              <a:xfrm>
                <a:off x="2412135" y="2156848"/>
                <a:ext cx="534996" cy="64633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 dirty="0">
                    <a:solidFill>
                      <a:srgbClr val="0033CC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\   </a:t>
                </a:r>
              </a:p>
              <a:p>
                <a:r>
                  <a:rPr lang="en-US" sz="1200" b="1" dirty="0">
                    <a:solidFill>
                      <a:srgbClr val="0033CC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~==-</a:t>
                </a:r>
              </a:p>
              <a:p>
                <a:r>
                  <a:rPr lang="en-US" sz="1200" b="1" dirty="0">
                    <a:solidFill>
                      <a:srgbClr val="0033CC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/ </a:t>
                </a:r>
              </a:p>
            </p:txBody>
          </p:sp>
        </p:grpSp>
        <p:sp>
          <p:nvSpPr>
            <p:cNvPr id="43" name="TextBox 99">
              <a:extLst>
                <a:ext uri="{FF2B5EF4-FFF2-40B4-BE49-F238E27FC236}">
                  <a16:creationId xmlns:a16="http://schemas.microsoft.com/office/drawing/2014/main" id="{2D6AAAAC-C7C4-4F8B-8D28-4619F52D3E3A}"/>
                </a:ext>
              </a:extLst>
            </p:cNvPr>
            <p:cNvSpPr txBox="1"/>
            <p:nvPr/>
          </p:nvSpPr>
          <p:spPr>
            <a:xfrm>
              <a:off x="4152557" y="3686639"/>
              <a:ext cx="1299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Game frames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3555905-450B-4C00-8FB5-AFCAE927CCB3}"/>
                </a:ext>
              </a:extLst>
            </p:cNvPr>
            <p:cNvGrpSpPr/>
            <p:nvPr/>
          </p:nvGrpSpPr>
          <p:grpSpPr>
            <a:xfrm>
              <a:off x="3572516" y="4003224"/>
              <a:ext cx="2459412" cy="507831"/>
              <a:chOff x="4531593" y="1984044"/>
              <a:chExt cx="2459412" cy="507831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DFEB177-712C-484E-8FBA-C5D2C701FFB4}"/>
                  </a:ext>
                </a:extLst>
              </p:cNvPr>
              <p:cNvGrpSpPr/>
              <p:nvPr/>
            </p:nvGrpSpPr>
            <p:grpSpPr>
              <a:xfrm>
                <a:off x="4531593" y="2017272"/>
                <a:ext cx="866140" cy="441374"/>
                <a:chOff x="4735434" y="4851786"/>
                <a:chExt cx="866140" cy="44137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02517DF2-C063-4EAC-BD28-B34B5C920B27}"/>
                    </a:ext>
                  </a:extLst>
                </p:cNvPr>
                <p:cNvSpPr/>
                <p:nvPr/>
              </p:nvSpPr>
              <p:spPr>
                <a:xfrm>
                  <a:off x="4735434" y="4860727"/>
                  <a:ext cx="757167" cy="43243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7F02B5A-1A83-4EBD-A437-E0F0F713A04D}"/>
                    </a:ext>
                  </a:extLst>
                </p:cNvPr>
                <p:cNvSpPr/>
                <p:nvPr/>
              </p:nvSpPr>
              <p:spPr>
                <a:xfrm>
                  <a:off x="5066578" y="4881554"/>
                  <a:ext cx="534996" cy="31225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00" b="1" dirty="0">
                      <a:solidFill>
                        <a:srgbClr val="008000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____ </a:t>
                  </a:r>
                </a:p>
                <a:p>
                  <a:r>
                    <a:rPr lang="en-US" sz="700" b="1" dirty="0">
                      <a:solidFill>
                        <a:srgbClr val="008000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/___o\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8552527-1659-4957-BD27-7761F8F6BBE8}"/>
                    </a:ext>
                  </a:extLst>
                </p:cNvPr>
                <p:cNvSpPr/>
                <p:nvPr/>
              </p:nvSpPr>
              <p:spPr>
                <a:xfrm>
                  <a:off x="4777358" y="4851786"/>
                  <a:ext cx="426452" cy="41549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\   </a:t>
                  </a:r>
                </a:p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~==-</a:t>
                  </a:r>
                </a:p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/ 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B3BF8B0-F585-4966-9616-F4F86D1EA2B8}"/>
                  </a:ext>
                </a:extLst>
              </p:cNvPr>
              <p:cNvGrpSpPr/>
              <p:nvPr/>
            </p:nvGrpSpPr>
            <p:grpSpPr>
              <a:xfrm>
                <a:off x="5355164" y="2017272"/>
                <a:ext cx="866140" cy="441374"/>
                <a:chOff x="4735434" y="4851786"/>
                <a:chExt cx="866140" cy="441374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18C3D5D-AE58-4BB2-986B-1D3F49B4A98D}"/>
                    </a:ext>
                  </a:extLst>
                </p:cNvPr>
                <p:cNvSpPr/>
                <p:nvPr/>
              </p:nvSpPr>
              <p:spPr>
                <a:xfrm>
                  <a:off x="4735434" y="4860727"/>
                  <a:ext cx="757167" cy="43243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30A78B6-40AD-45F2-9FBB-986920850847}"/>
                    </a:ext>
                  </a:extLst>
                </p:cNvPr>
                <p:cNvSpPr/>
                <p:nvPr/>
              </p:nvSpPr>
              <p:spPr>
                <a:xfrm>
                  <a:off x="5066578" y="4881554"/>
                  <a:ext cx="534996" cy="31225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00" b="1" dirty="0">
                      <a:solidFill>
                        <a:srgbClr val="008000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____ </a:t>
                  </a:r>
                </a:p>
                <a:p>
                  <a:r>
                    <a:rPr lang="en-US" sz="700" b="1" dirty="0">
                      <a:solidFill>
                        <a:srgbClr val="008000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/___o\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62B8493-4028-489A-9CF0-07416410C22D}"/>
                    </a:ext>
                  </a:extLst>
                </p:cNvPr>
                <p:cNvSpPr/>
                <p:nvPr/>
              </p:nvSpPr>
              <p:spPr>
                <a:xfrm>
                  <a:off x="4777358" y="4851786"/>
                  <a:ext cx="426452" cy="41549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\   </a:t>
                  </a:r>
                </a:p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~==-</a:t>
                  </a:r>
                </a:p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/ 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966A435-2CFF-43AE-8BD8-91CFBACB48BA}"/>
                  </a:ext>
                </a:extLst>
              </p:cNvPr>
              <p:cNvGrpSpPr/>
              <p:nvPr/>
            </p:nvGrpSpPr>
            <p:grpSpPr>
              <a:xfrm>
                <a:off x="6154255" y="1984044"/>
                <a:ext cx="836750" cy="507831"/>
                <a:chOff x="6314191" y="5039244"/>
                <a:chExt cx="836750" cy="507831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ABB97B9-9BF5-4450-8C44-00A19D4040BA}"/>
                    </a:ext>
                  </a:extLst>
                </p:cNvPr>
                <p:cNvSpPr/>
                <p:nvPr/>
              </p:nvSpPr>
              <p:spPr>
                <a:xfrm>
                  <a:off x="6314191" y="5081414"/>
                  <a:ext cx="757167" cy="43243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038C0EA-108C-46DA-8B7F-7156F78B4852}"/>
                    </a:ext>
                  </a:extLst>
                </p:cNvPr>
                <p:cNvSpPr/>
                <p:nvPr/>
              </p:nvSpPr>
              <p:spPr>
                <a:xfrm>
                  <a:off x="6356115" y="5072473"/>
                  <a:ext cx="426452" cy="41549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\   </a:t>
                  </a:r>
                </a:p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~==-</a:t>
                  </a:r>
                </a:p>
                <a:p>
                  <a:r>
                    <a:rPr lang="en-US" sz="700" b="1" dirty="0">
                      <a:solidFill>
                        <a:srgbClr val="0033CC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/ 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2CC2A1E-D981-4B99-BE92-03EEC79C4A8C}"/>
                    </a:ext>
                  </a:extLst>
                </p:cNvPr>
                <p:cNvSpPr/>
                <p:nvPr/>
              </p:nvSpPr>
              <p:spPr>
                <a:xfrm>
                  <a:off x="6617541" y="5039244"/>
                  <a:ext cx="533400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900" b="1" dirty="0">
                      <a:solidFill>
                        <a:srgbClr val="C00000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.** </a:t>
                  </a:r>
                </a:p>
                <a:p>
                  <a:r>
                    <a:rPr lang="en-US" sz="900" b="1" dirty="0">
                      <a:solidFill>
                        <a:srgbClr val="C00000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**.**</a:t>
                  </a:r>
                </a:p>
                <a:p>
                  <a:r>
                    <a:rPr lang="en-US" sz="900" b="1" dirty="0">
                      <a:solidFill>
                        <a:srgbClr val="C00000"/>
                      </a:solidFill>
                      <a:latin typeface="Consolas" panose="020B0609020204030204" pitchFamily="49" charset="0"/>
                      <a:cs typeface="Consolas" panose="020B0609020204030204" pitchFamily="49" charset="0"/>
                    </a:rPr>
                    <a:t> *.* 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9965803-01B1-45B6-B1FA-57450229A26B}"/>
                </a:ext>
              </a:extLst>
            </p:cNvPr>
            <p:cNvGrpSpPr/>
            <p:nvPr/>
          </p:nvGrpSpPr>
          <p:grpSpPr>
            <a:xfrm>
              <a:off x="6555933" y="3625375"/>
              <a:ext cx="813972" cy="794134"/>
              <a:chOff x="3292827" y="1560678"/>
              <a:chExt cx="813972" cy="794134"/>
            </a:xfrm>
          </p:grpSpPr>
          <p:sp>
            <p:nvSpPr>
              <p:cNvPr id="56" name="Rectangle 55" descr="25%">
                <a:extLst>
                  <a:ext uri="{FF2B5EF4-FFF2-40B4-BE49-F238E27FC236}">
                    <a16:creationId xmlns:a16="http://schemas.microsoft.com/office/drawing/2014/main" id="{D41B5277-BE37-4EC6-9BE5-495FC34FA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2827" y="1760541"/>
                <a:ext cx="813972" cy="58051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pic>
            <p:nvPicPr>
              <p:cNvPr id="57" name="Graphic 125">
                <a:extLst>
                  <a:ext uri="{FF2B5EF4-FFF2-40B4-BE49-F238E27FC236}">
                    <a16:creationId xmlns:a16="http://schemas.microsoft.com/office/drawing/2014/main" id="{3D0177CB-98BC-4E4F-9FC2-FA0A3AB22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7433" y="1560678"/>
                <a:ext cx="664760" cy="794134"/>
              </a:xfrm>
              <a:prstGeom prst="rect">
                <a:avLst/>
              </a:prstGeom>
            </p:spPr>
          </p:pic>
        </p:grpSp>
        <p:sp>
          <p:nvSpPr>
            <p:cNvPr id="46" name="TextBox 126">
              <a:extLst>
                <a:ext uri="{FF2B5EF4-FFF2-40B4-BE49-F238E27FC236}">
                  <a16:creationId xmlns:a16="http://schemas.microsoft.com/office/drawing/2014/main" id="{FFF0B265-3490-443F-9729-930DDB10DB20}"/>
                </a:ext>
              </a:extLst>
            </p:cNvPr>
            <p:cNvSpPr txBox="1"/>
            <p:nvPr/>
          </p:nvSpPr>
          <p:spPr>
            <a:xfrm>
              <a:off x="6691050" y="4109584"/>
              <a:ext cx="5437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server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7B6FAE7-7CE9-488D-A2AF-EE4796E5C094}"/>
                </a:ext>
              </a:extLst>
            </p:cNvPr>
            <p:cNvGrpSpPr/>
            <p:nvPr/>
          </p:nvGrpSpPr>
          <p:grpSpPr>
            <a:xfrm>
              <a:off x="6650483" y="4540129"/>
              <a:ext cx="813972" cy="794134"/>
              <a:chOff x="3292827" y="1560678"/>
              <a:chExt cx="813972" cy="794134"/>
            </a:xfrm>
          </p:grpSpPr>
          <p:sp>
            <p:nvSpPr>
              <p:cNvPr id="54" name="Rectangle 53" descr="25%">
                <a:extLst>
                  <a:ext uri="{FF2B5EF4-FFF2-40B4-BE49-F238E27FC236}">
                    <a16:creationId xmlns:a16="http://schemas.microsoft.com/office/drawing/2014/main" id="{BE5314EA-91EA-4E90-B955-1C4E02966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2827" y="1760541"/>
                <a:ext cx="813972" cy="58051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pic>
            <p:nvPicPr>
              <p:cNvPr id="55" name="Graphic 131">
                <a:extLst>
                  <a:ext uri="{FF2B5EF4-FFF2-40B4-BE49-F238E27FC236}">
                    <a16:creationId xmlns:a16="http://schemas.microsoft.com/office/drawing/2014/main" id="{E7CFE2D4-E698-474F-866E-482F14020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7433" y="1560678"/>
                <a:ext cx="664760" cy="794134"/>
              </a:xfrm>
              <a:prstGeom prst="rect">
                <a:avLst/>
              </a:prstGeom>
            </p:spPr>
          </p:pic>
        </p:grpSp>
        <p:sp>
          <p:nvSpPr>
            <p:cNvPr id="48" name="TextBox 129">
              <a:extLst>
                <a:ext uri="{FF2B5EF4-FFF2-40B4-BE49-F238E27FC236}">
                  <a16:creationId xmlns:a16="http://schemas.microsoft.com/office/drawing/2014/main" id="{B82D0C4E-69DC-47F3-B237-04044D5B27F3}"/>
                </a:ext>
              </a:extLst>
            </p:cNvPr>
            <p:cNvSpPr txBox="1"/>
            <p:nvPr/>
          </p:nvSpPr>
          <p:spPr>
            <a:xfrm>
              <a:off x="6785600" y="5024338"/>
              <a:ext cx="5437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server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0C2A906-4668-4AE8-AD5E-3BEA49ADB740}"/>
                </a:ext>
              </a:extLst>
            </p:cNvPr>
            <p:cNvGrpSpPr/>
            <p:nvPr/>
          </p:nvGrpSpPr>
          <p:grpSpPr>
            <a:xfrm>
              <a:off x="7564647" y="3825238"/>
              <a:ext cx="813972" cy="794134"/>
              <a:chOff x="3292827" y="1560678"/>
              <a:chExt cx="813972" cy="794134"/>
            </a:xfrm>
          </p:grpSpPr>
          <p:sp>
            <p:nvSpPr>
              <p:cNvPr id="52" name="Rectangle 51" descr="25%">
                <a:extLst>
                  <a:ext uri="{FF2B5EF4-FFF2-40B4-BE49-F238E27FC236}">
                    <a16:creationId xmlns:a16="http://schemas.microsoft.com/office/drawing/2014/main" id="{C70C1FC7-9775-450A-B4EE-DC04D35B3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2827" y="1760541"/>
                <a:ext cx="813972" cy="58051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pic>
            <p:nvPicPr>
              <p:cNvPr id="53" name="Graphic 136">
                <a:extLst>
                  <a:ext uri="{FF2B5EF4-FFF2-40B4-BE49-F238E27FC236}">
                    <a16:creationId xmlns:a16="http://schemas.microsoft.com/office/drawing/2014/main" id="{A6FF316E-A3B1-4D3A-A331-C8CCD4016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7433" y="1560678"/>
                <a:ext cx="664760" cy="794134"/>
              </a:xfrm>
              <a:prstGeom prst="rect">
                <a:avLst/>
              </a:prstGeom>
            </p:spPr>
          </p:pic>
        </p:grpSp>
        <p:sp>
          <p:nvSpPr>
            <p:cNvPr id="50" name="TextBox 134">
              <a:extLst>
                <a:ext uri="{FF2B5EF4-FFF2-40B4-BE49-F238E27FC236}">
                  <a16:creationId xmlns:a16="http://schemas.microsoft.com/office/drawing/2014/main" id="{FD46090F-0D57-4E74-9E64-A8B817F8FA1A}"/>
                </a:ext>
              </a:extLst>
            </p:cNvPr>
            <p:cNvSpPr txBox="1"/>
            <p:nvPr/>
          </p:nvSpPr>
          <p:spPr>
            <a:xfrm>
              <a:off x="7699764" y="4309447"/>
              <a:ext cx="5437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server</a:t>
              </a:r>
            </a:p>
          </p:txBody>
        </p:sp>
        <p:sp>
          <p:nvSpPr>
            <p:cNvPr id="51" name="TextBox 137">
              <a:extLst>
                <a:ext uri="{FF2B5EF4-FFF2-40B4-BE49-F238E27FC236}">
                  <a16:creationId xmlns:a16="http://schemas.microsoft.com/office/drawing/2014/main" id="{C4C85115-2AF3-4FE7-8AA0-DC4C39BCE213}"/>
                </a:ext>
              </a:extLst>
            </p:cNvPr>
            <p:cNvSpPr txBox="1"/>
            <p:nvPr/>
          </p:nvSpPr>
          <p:spPr>
            <a:xfrm rot="16200000">
              <a:off x="-92841" y="4528127"/>
              <a:ext cx="1744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Cloud-based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8CEA34-A396-413F-B0D7-1A950547C215}"/>
              </a:ext>
            </a:extLst>
          </p:cNvPr>
          <p:cNvGrpSpPr/>
          <p:nvPr/>
        </p:nvGrpSpPr>
        <p:grpSpPr>
          <a:xfrm>
            <a:off x="520016" y="1500892"/>
            <a:ext cx="3461623" cy="1770284"/>
            <a:chOff x="549201" y="1402416"/>
            <a:chExt cx="3461623" cy="1770284"/>
          </a:xfrm>
        </p:grpSpPr>
        <p:sp>
          <p:nvSpPr>
            <p:cNvPr id="12" name="TextBox 59">
              <a:extLst>
                <a:ext uri="{FF2B5EF4-FFF2-40B4-BE49-F238E27FC236}">
                  <a16:creationId xmlns:a16="http://schemas.microsoft.com/office/drawing/2014/main" id="{12915411-837E-49DD-8C1D-C0C1591BC122}"/>
                </a:ext>
              </a:extLst>
            </p:cNvPr>
            <p:cNvSpPr txBox="1"/>
            <p:nvPr/>
          </p:nvSpPr>
          <p:spPr>
            <a:xfrm>
              <a:off x="1773269" y="2803368"/>
              <a:ext cx="725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Client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29B6CD-2635-4B3F-9BF9-1F676A2621B3}"/>
                </a:ext>
              </a:extLst>
            </p:cNvPr>
            <p:cNvGrpSpPr/>
            <p:nvPr/>
          </p:nvGrpSpPr>
          <p:grpSpPr>
            <a:xfrm>
              <a:off x="3080698" y="2576827"/>
              <a:ext cx="930126" cy="579332"/>
              <a:chOff x="1640514" y="2712041"/>
              <a:chExt cx="930126" cy="5793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8CA9CAB-7FD0-4ABC-B963-F129504B4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5026" y="2749555"/>
                <a:ext cx="152400" cy="16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92AA72C-CDBC-4F1F-A5C9-64481EBC7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0502" y="2712041"/>
                <a:ext cx="335018" cy="263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62">
                <a:extLst>
                  <a:ext uri="{FF2B5EF4-FFF2-40B4-BE49-F238E27FC236}">
                    <a16:creationId xmlns:a16="http://schemas.microsoft.com/office/drawing/2014/main" id="{D4FD4DB4-028A-47B8-9800-606C15638E6B}"/>
                  </a:ext>
                </a:extLst>
              </p:cNvPr>
              <p:cNvSpPr txBox="1"/>
              <p:nvPr/>
            </p:nvSpPr>
            <p:spPr>
              <a:xfrm>
                <a:off x="1640514" y="3014374"/>
                <a:ext cx="9301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Player input</a:t>
                </a:r>
              </a:p>
            </p:txBody>
          </p:sp>
        </p:grpSp>
        <p:sp>
          <p:nvSpPr>
            <p:cNvPr id="14" name="Right Arrow 20">
              <a:extLst>
                <a:ext uri="{FF2B5EF4-FFF2-40B4-BE49-F238E27FC236}">
                  <a16:creationId xmlns:a16="http://schemas.microsoft.com/office/drawing/2014/main" id="{4552BED5-3AF1-4C3E-A032-4970E45345CF}"/>
                </a:ext>
              </a:extLst>
            </p:cNvPr>
            <p:cNvSpPr/>
            <p:nvPr/>
          </p:nvSpPr>
          <p:spPr>
            <a:xfrm rot="10800000">
              <a:off x="2821787" y="1844267"/>
              <a:ext cx="241163" cy="988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ight Arrow 20">
              <a:extLst>
                <a:ext uri="{FF2B5EF4-FFF2-40B4-BE49-F238E27FC236}">
                  <a16:creationId xmlns:a16="http://schemas.microsoft.com/office/drawing/2014/main" id="{8E3B546A-A670-4B6A-BAEE-DE441CBFC1B9}"/>
                </a:ext>
              </a:extLst>
            </p:cNvPr>
            <p:cNvSpPr/>
            <p:nvPr/>
          </p:nvSpPr>
          <p:spPr>
            <a:xfrm rot="16200000">
              <a:off x="3426832" y="2320595"/>
              <a:ext cx="241163" cy="988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E51518-13D8-4445-A303-AFE7E25563E1}"/>
                </a:ext>
              </a:extLst>
            </p:cNvPr>
            <p:cNvGrpSpPr/>
            <p:nvPr/>
          </p:nvGrpSpPr>
          <p:grpSpPr>
            <a:xfrm>
              <a:off x="3140427" y="1408278"/>
              <a:ext cx="813972" cy="794134"/>
              <a:chOff x="2386428" y="1318439"/>
              <a:chExt cx="813972" cy="794134"/>
            </a:xfrm>
          </p:grpSpPr>
          <p:sp>
            <p:nvSpPr>
              <p:cNvPr id="25" name="Rectangle 24" descr="25%">
                <a:extLst>
                  <a:ext uri="{FF2B5EF4-FFF2-40B4-BE49-F238E27FC236}">
                    <a16:creationId xmlns:a16="http://schemas.microsoft.com/office/drawing/2014/main" id="{0F936FBB-56D5-4F13-9F8A-38D0F125F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6428" y="1518302"/>
                <a:ext cx="813972" cy="58051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pic>
            <p:nvPicPr>
              <p:cNvPr id="26" name="Graphic 39">
                <a:extLst>
                  <a:ext uri="{FF2B5EF4-FFF2-40B4-BE49-F238E27FC236}">
                    <a16:creationId xmlns:a16="http://schemas.microsoft.com/office/drawing/2014/main" id="{CB5FD5F8-7EF1-45DB-8BA2-200566748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61034" y="1318439"/>
                <a:ext cx="664760" cy="794134"/>
              </a:xfrm>
              <a:prstGeom prst="rect">
                <a:avLst/>
              </a:prstGeom>
            </p:spPr>
          </p:pic>
          <p:sp>
            <p:nvSpPr>
              <p:cNvPr id="27" name="TextBox 11263">
                <a:extLst>
                  <a:ext uri="{FF2B5EF4-FFF2-40B4-BE49-F238E27FC236}">
                    <a16:creationId xmlns:a16="http://schemas.microsoft.com/office/drawing/2014/main" id="{EA69C5B0-4F2A-4EC7-9801-E7955F2C1540}"/>
                  </a:ext>
                </a:extLst>
              </p:cNvPr>
              <p:cNvSpPr txBox="1"/>
              <p:nvPr/>
            </p:nvSpPr>
            <p:spPr>
              <a:xfrm>
                <a:off x="2408285" y="1829528"/>
                <a:ext cx="7745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console</a:t>
                </a:r>
              </a:p>
            </p:txBody>
          </p:sp>
        </p:grpSp>
        <p:sp>
          <p:nvSpPr>
            <p:cNvPr id="20" name="TextBox 11276">
              <a:extLst>
                <a:ext uri="{FF2B5EF4-FFF2-40B4-BE49-F238E27FC236}">
                  <a16:creationId xmlns:a16="http://schemas.microsoft.com/office/drawing/2014/main" id="{E26862ED-139E-4A2D-8715-F92A70ACCDED}"/>
                </a:ext>
              </a:extLst>
            </p:cNvPr>
            <p:cNvSpPr txBox="1"/>
            <p:nvPr/>
          </p:nvSpPr>
          <p:spPr>
            <a:xfrm rot="16200000">
              <a:off x="23929" y="1984299"/>
              <a:ext cx="1512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Traditional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EB04760-13D2-4598-803F-BA167F6C9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906" y="1402416"/>
              <a:ext cx="1291284" cy="127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897417-01CF-447E-A78B-48D4170F7081}"/>
                </a:ext>
              </a:extLst>
            </p:cNvPr>
            <p:cNvSpPr/>
            <p:nvPr/>
          </p:nvSpPr>
          <p:spPr>
            <a:xfrm>
              <a:off x="1550846" y="1580524"/>
              <a:ext cx="1166241" cy="7024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101C9D-0864-4DCA-B3E0-A54588D5DF02}"/>
                </a:ext>
              </a:extLst>
            </p:cNvPr>
            <p:cNvSpPr/>
            <p:nvPr/>
          </p:nvSpPr>
          <p:spPr>
            <a:xfrm>
              <a:off x="2034195" y="1635082"/>
              <a:ext cx="69091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rgbClr val="0080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____ </a:t>
              </a:r>
            </a:p>
            <a:p>
              <a:r>
                <a:rPr lang="en-US" sz="1200" b="1" dirty="0">
                  <a:solidFill>
                    <a:srgbClr val="00800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/___o\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6E13A-AD4D-4A49-B616-6CF86328AA82}"/>
                </a:ext>
              </a:extLst>
            </p:cNvPr>
            <p:cNvSpPr/>
            <p:nvPr/>
          </p:nvSpPr>
          <p:spPr>
            <a:xfrm>
              <a:off x="1542818" y="1608585"/>
              <a:ext cx="534996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rgbClr val="0033CC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\   </a:t>
              </a:r>
            </a:p>
            <a:p>
              <a:r>
                <a:rPr lang="en-US" sz="1200" b="1" dirty="0">
                  <a:solidFill>
                    <a:srgbClr val="0033CC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~==-</a:t>
              </a:r>
            </a:p>
            <a:p>
              <a:r>
                <a:rPr lang="en-US" sz="1200" b="1" dirty="0">
                  <a:solidFill>
                    <a:srgbClr val="0033CC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 </a:t>
              </a:r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7CDC30D-B455-FA4A-8384-5015D93293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08"/>
    </mc:Choice>
    <mc:Fallback xmlns="">
      <p:transition spd="slow" advTm="6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38E5-7C51-4633-8637-1E1FBC96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A180C-19A6-45AD-AB93-91D0202F9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/>
              <a:t>Understanding n</a:t>
            </a:r>
            <a:r>
              <a:rPr lang="en-US" sz="2000" dirty="0"/>
              <a:t>etwork load for cloud-based game services is important</a:t>
            </a:r>
          </a:p>
          <a:p>
            <a:pPr lvl="1"/>
            <a:r>
              <a:rPr lang="en-US" sz="1600" dirty="0"/>
              <a:t>Understanding load will help plan for network Quality of Service</a:t>
            </a:r>
          </a:p>
          <a:p>
            <a:pPr lvl="1"/>
            <a:r>
              <a:rPr lang="en-US" sz="1600" dirty="0"/>
              <a:t>Many traditional network games have been characterized and modeled</a:t>
            </a:r>
          </a:p>
          <a:p>
            <a:pPr lvl="1"/>
            <a:r>
              <a:rPr lang="en-US" sz="1600" dirty="0"/>
              <a:t>Studies of some early cloud-based game systems </a:t>
            </a:r>
          </a:p>
          <a:p>
            <a:r>
              <a:rPr lang="en-US" sz="2000" dirty="0"/>
              <a:t>Google Stadia was not measured yet.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goals of this paper:</a:t>
            </a:r>
          </a:p>
          <a:p>
            <a:pPr marL="0" indent="0">
              <a:buNone/>
            </a:pPr>
            <a:r>
              <a:rPr lang="en-US" sz="2000" dirty="0"/>
              <a:t>	1. A first look at the network traffic for Google Stadia</a:t>
            </a:r>
          </a:p>
          <a:p>
            <a:pPr marL="0" indent="0">
              <a:buNone/>
            </a:pPr>
            <a:r>
              <a:rPr lang="en-US" sz="2000" dirty="0"/>
              <a:t>	2. comparisons to traditional games and video and 	earlier 	services. </a:t>
            </a:r>
          </a:p>
          <a:p>
            <a:pPr marL="0" indent="0">
              <a:buNone/>
            </a:pPr>
            <a:r>
              <a:rPr lang="en-US" sz="2000" dirty="0"/>
              <a:t>	3. analysis of the results.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5E9B7-13F3-42F2-BD05-F519D574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8" descr="Google Stadia pricing Typhoon">
            <a:extLst>
              <a:ext uri="{FF2B5EF4-FFF2-40B4-BE49-F238E27FC236}">
                <a16:creationId xmlns:a16="http://schemas.microsoft.com/office/drawing/2014/main" id="{F219213E-6F6D-42B7-9405-15C36D31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227018" cy="125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0C15E8CD-5FE6-394E-98CC-881E99FBEC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6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8"/>
    </mc:Choice>
    <mc:Fallback xmlns="">
      <p:transition spd="slow" advTm="6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6CCE-283D-4504-A118-50327AE5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093D-F421-40F1-A5C1-2657D29C0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measure the network turbulence of Stadia, we: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Selected Stadia games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Setup measurement testbeds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Gathered network traces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Analyzed the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548F8-EDC9-49EB-9FA4-5C61317C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C332C-B644-4737-8D3E-9710A6635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068336"/>
            <a:ext cx="6477000" cy="21800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458B9-5C90-411E-8B2B-8D1D6B5F5DDE}"/>
              </a:ext>
            </a:extLst>
          </p:cNvPr>
          <p:cNvSpPr txBox="1"/>
          <p:nvPr/>
        </p:nvSpPr>
        <p:spPr>
          <a:xfrm>
            <a:off x="1219200" y="5055460"/>
            <a:ext cx="1676400" cy="270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AB1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games </a:t>
            </a:r>
            <a:endParaRPr lang="en-US" sz="1200" b="1" dirty="0">
              <a:solidFill>
                <a:srgbClr val="AB19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Google Stadia pricing Typhoon">
            <a:extLst>
              <a:ext uri="{FF2B5EF4-FFF2-40B4-BE49-F238E27FC236}">
                <a16:creationId xmlns:a16="http://schemas.microsoft.com/office/drawing/2014/main" id="{1DD22F8A-0B3D-4424-9C7B-F693E3118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80691"/>
            <a:ext cx="2227018" cy="125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3F2AF8-C9FB-4D54-8339-CEB1F0ADCE6D}"/>
              </a:ext>
            </a:extLst>
          </p:cNvPr>
          <p:cNvCxnSpPr>
            <a:cxnSpLocks/>
          </p:cNvCxnSpPr>
          <p:nvPr/>
        </p:nvCxnSpPr>
        <p:spPr>
          <a:xfrm flipH="1">
            <a:off x="3886200" y="4166491"/>
            <a:ext cx="2286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753F4A-7FF8-4824-A2CF-30FC5E7FD8F6}"/>
              </a:ext>
            </a:extLst>
          </p:cNvPr>
          <p:cNvSpPr txBox="1"/>
          <p:nvPr/>
        </p:nvSpPr>
        <p:spPr>
          <a:xfrm>
            <a:off x="3409950" y="3753305"/>
            <a:ext cx="1847850" cy="4131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b="1" dirty="0">
                <a:solidFill>
                  <a:srgbClr val="AB1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 network traces via middleware 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E5B2C4D-49CF-1740-9529-5B45B75846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6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8"/>
    </mc:Choice>
    <mc:Fallback xmlns="">
      <p:transition spd="slow" advTm="1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14308-6F78-4312-850D-9097A07F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9" y="285750"/>
            <a:ext cx="8229600" cy="800100"/>
          </a:xfrm>
        </p:spPr>
        <p:txBody>
          <a:bodyPr/>
          <a:lstStyle/>
          <a:p>
            <a:r>
              <a:rPr lang="en-US" dirty="0"/>
              <a:t>2. Methodology-Game selection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F4807-F5C7-4C37-9C39-F615939B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9BAFB4-4FB8-4793-92D3-2EF3374D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95" y="3345359"/>
            <a:ext cx="2667812" cy="12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ise of the tomb raider">
            <a:extLst>
              <a:ext uri="{FF2B5EF4-FFF2-40B4-BE49-F238E27FC236}">
                <a16:creationId xmlns:a16="http://schemas.microsoft.com/office/drawing/2014/main" id="{65DD25AB-234F-4F8C-AB66-5C458293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2" y="2958959"/>
            <a:ext cx="1611351" cy="161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amurai shodown">
            <a:extLst>
              <a:ext uri="{FF2B5EF4-FFF2-40B4-BE49-F238E27FC236}">
                <a16:creationId xmlns:a16="http://schemas.microsoft.com/office/drawing/2014/main" id="{8C3BDC90-2BEC-4B26-80E7-07EB29ED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02" y="1511981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arming simulator 20">
            <a:extLst>
              <a:ext uri="{FF2B5EF4-FFF2-40B4-BE49-F238E27FC236}">
                <a16:creationId xmlns:a16="http://schemas.microsoft.com/office/drawing/2014/main" id="{F9EC81FE-62EC-4B39-B52E-DB7E3881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00600"/>
            <a:ext cx="2451091" cy="137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humper">
            <a:extLst>
              <a:ext uri="{FF2B5EF4-FFF2-40B4-BE49-F238E27FC236}">
                <a16:creationId xmlns:a16="http://schemas.microsoft.com/office/drawing/2014/main" id="{ADAC5C13-00D9-47F5-B593-675529238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43" y="1397747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orc must die 3">
            <a:extLst>
              <a:ext uri="{FF2B5EF4-FFF2-40B4-BE49-F238E27FC236}">
                <a16:creationId xmlns:a16="http://schemas.microsoft.com/office/drawing/2014/main" id="{F5D9600A-A201-45C4-947B-0C09D07F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63" y="1626076"/>
            <a:ext cx="2121308" cy="11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lara croft and the temple of osiris">
            <a:extLst>
              <a:ext uri="{FF2B5EF4-FFF2-40B4-BE49-F238E27FC236}">
                <a16:creationId xmlns:a16="http://schemas.microsoft.com/office/drawing/2014/main" id="{568CB277-A204-4D03-8FE1-116C714A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91" y="3264581"/>
            <a:ext cx="1611351" cy="161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power rangers battle for the grid">
            <a:extLst>
              <a:ext uri="{FF2B5EF4-FFF2-40B4-BE49-F238E27FC236}">
                <a16:creationId xmlns:a16="http://schemas.microsoft.com/office/drawing/2014/main" id="{A7E383EB-E887-45DA-9348-5A0FD11A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9" y="2782094"/>
            <a:ext cx="2247900" cy="12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hello neighbor 2">
            <a:extLst>
              <a:ext uri="{FF2B5EF4-FFF2-40B4-BE49-F238E27FC236}">
                <a16:creationId xmlns:a16="http://schemas.microsoft.com/office/drawing/2014/main" id="{730997EF-AEA1-46CE-B58D-CC94870F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0" y="4267200"/>
            <a:ext cx="1815790" cy="18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dark sider genesis">
            <a:extLst>
              <a:ext uri="{FF2B5EF4-FFF2-40B4-BE49-F238E27FC236}">
                <a16:creationId xmlns:a16="http://schemas.microsoft.com/office/drawing/2014/main" id="{33109AF3-F2A0-4331-9547-B7B64C5D5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74" y="5066826"/>
            <a:ext cx="2825979" cy="13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FF3025F-7C3D-F34A-9E30-EEFA817AC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9"/>
    </mc:Choice>
    <mc:Fallback xmlns="">
      <p:transition spd="slow" advTm="2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00CE-3681-495D-A85D-063D368B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</p:spPr>
        <p:txBody>
          <a:bodyPr anchor="b">
            <a:normAutofit/>
          </a:bodyPr>
          <a:lstStyle/>
          <a:p>
            <a:r>
              <a:rPr lang="en-US" dirty="0"/>
              <a:t>2. Methodology-Testbeds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85C8AE-5AF8-46F6-A6C5-CD2AA28F8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4572000"/>
            <a:ext cx="8026024" cy="1600200"/>
          </a:xfrm>
        </p:spPr>
        <p:txBody>
          <a:bodyPr>
            <a:normAutofit/>
          </a:bodyPr>
          <a:lstStyle/>
          <a:p>
            <a:r>
              <a:rPr lang="en-US" dirty="0"/>
              <a:t>Testbed 1 is l</a:t>
            </a:r>
            <a:r>
              <a:rPr lang="en-US" altLang="zh-CN" dirty="0"/>
              <a:t>ocated Sunnyvale, CA, USA</a:t>
            </a:r>
            <a:endParaRPr lang="en-US" dirty="0"/>
          </a:p>
          <a:p>
            <a:r>
              <a:rPr lang="en-US" dirty="0"/>
              <a:t>Testbed 2 is located Shrewsbury, MA, USA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F4B888-7B77-4B8A-A191-FF530416E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69434" y="1524000"/>
            <a:ext cx="8018590" cy="2438400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B7E1D-E996-42AC-AE09-09B5CA95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87664"/>
            <a:ext cx="457200" cy="39413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63B0023-0CED-47F7-85AE-654F0B232C2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62AA7B2-EA23-7743-8F45-56DB58179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29"/>
    </mc:Choice>
    <mc:Fallback xmlns="">
      <p:transition spd="slow" advTm="45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A794-24BC-4520-89FC-0B6536D8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</p:spPr>
        <p:txBody>
          <a:bodyPr anchor="b">
            <a:normAutofit/>
          </a:bodyPr>
          <a:lstStyle/>
          <a:p>
            <a:r>
              <a:rPr lang="en-US" dirty="0"/>
              <a:t>2. Methodology-Experiments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027F91-A4D4-444D-B8DE-9FF89ED2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r>
              <a:rPr lang="en-US" dirty="0"/>
              <a:t>The Wireshark traces are trimmed to 3 minutes of the core gameplay (i.e., loading, menus, etc. are not included – just gameplay).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385C4-3784-47ED-896E-721A4A0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87664"/>
            <a:ext cx="457200" cy="39413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FEBEB0A-9E3D-4B14-9782-E2AE3DA60D9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E7D16A-1732-4275-A79C-D0CB8D5D3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908254"/>
              </p:ext>
            </p:extLst>
          </p:nvPr>
        </p:nvGraphicFramePr>
        <p:xfrm>
          <a:off x="876300" y="2971800"/>
          <a:ext cx="7391400" cy="1904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9229">
                  <a:extLst>
                    <a:ext uri="{9D8B030D-6E8A-4147-A177-3AD203B41FA5}">
                      <a16:colId xmlns:a16="http://schemas.microsoft.com/office/drawing/2014/main" val="150769282"/>
                    </a:ext>
                  </a:extLst>
                </a:gridCol>
                <a:gridCol w="4732171">
                  <a:extLst>
                    <a:ext uri="{9D8B030D-6E8A-4147-A177-3AD203B41FA5}">
                      <a16:colId xmlns:a16="http://schemas.microsoft.com/office/drawing/2014/main" val="2488725483"/>
                    </a:ext>
                  </a:extLst>
                </a:gridCol>
              </a:tblGrid>
              <a:tr h="394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Game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D2, DS, FS, HN, LC, OD, PR, SS, TH, or TR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28569"/>
                  </a:ext>
                </a:extLst>
              </a:tr>
              <a:tr h="3776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Capacity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10, 20, 30, Mb/s, or no restriction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63206"/>
                  </a:ext>
                </a:extLst>
              </a:tr>
              <a:tr h="3776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Added Latency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0, 10, 20, or 30 milliseconds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401364"/>
                  </a:ext>
                </a:extLst>
              </a:tr>
              <a:tr h="3776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Induced Packet Loss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0, 1, 2 or 20 percent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611011"/>
                  </a:ext>
                </a:extLst>
              </a:tr>
              <a:tr h="3776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Iterations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3 runs per game session, per condition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8541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149D0CF-4C81-439F-8917-92B1BDB04CBE}"/>
              </a:ext>
            </a:extLst>
          </p:cNvPr>
          <p:cNvSpPr txBox="1"/>
          <p:nvPr/>
        </p:nvSpPr>
        <p:spPr>
          <a:xfrm>
            <a:off x="2705100" y="4996960"/>
            <a:ext cx="3733800" cy="413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Table: Experiment parameters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570ED80-86E4-0E47-86D9-E6F6149A7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6"/>
    </mc:Choice>
    <mc:Fallback xmlns="">
      <p:transition spd="slow" advTm="3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331D-22AB-4217-B749-DB193E8C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1DE18-25B8-4DC3-AC4B-859C958BD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analyze the data in three ways:</a:t>
            </a:r>
          </a:p>
          <a:p>
            <a:r>
              <a:rPr lang="en-US" dirty="0"/>
              <a:t>Bitrates, packet sizes and inter-packet times</a:t>
            </a:r>
          </a:p>
          <a:p>
            <a:r>
              <a:rPr lang="en-US" dirty="0"/>
              <a:t>The effects of capacity constraints, packet losses and added delays</a:t>
            </a:r>
          </a:p>
          <a:p>
            <a:r>
              <a:rPr lang="en-US" dirty="0"/>
              <a:t>Comparisons with other game and video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12650-E459-4C7F-A2A4-4F1AEB99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E9C0371-34F4-6D45-96E3-D6AEB5CC7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3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1"/>
    </mc:Choice>
    <mc:Fallback xmlns="">
      <p:transition spd="slow" advTm="3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7436-CAB0-44CD-A0B0-AFB63A4F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</p:spPr>
        <p:txBody>
          <a:bodyPr anchor="b">
            <a:normAutofit/>
          </a:bodyPr>
          <a:lstStyle/>
          <a:p>
            <a:r>
              <a:rPr lang="en-US" dirty="0"/>
              <a:t>3. Analysis - </a:t>
            </a:r>
            <a:r>
              <a:rPr lang="en-US" altLang="zh-CN" dirty="0"/>
              <a:t>Overview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E686E-63E5-4BD9-9A64-F3EB792E6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84" y="2216670"/>
            <a:ext cx="7546731" cy="2938277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CD9B0-960A-4996-9FF8-711BBDB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387664"/>
            <a:ext cx="457200" cy="39413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63B0023-0CED-47F7-85AE-654F0B232C29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848FC-9FB9-412C-A3A5-18D549C91847}"/>
              </a:ext>
            </a:extLst>
          </p:cNvPr>
          <p:cNvSpPr txBox="1"/>
          <p:nvPr/>
        </p:nvSpPr>
        <p:spPr>
          <a:xfrm>
            <a:off x="436684" y="1562816"/>
            <a:ext cx="4576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NimbusRomNo9L-Regu"/>
              </a:rPr>
              <a:t>Downstream game bitrates: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571B0-2C02-48AE-97DA-688FF5BE8F55}"/>
              </a:ext>
            </a:extLst>
          </p:cNvPr>
          <p:cNvSpPr txBox="1"/>
          <p:nvPr/>
        </p:nvSpPr>
        <p:spPr>
          <a:xfrm>
            <a:off x="762000" y="5304444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1F1E"/>
                </a:solidFill>
                <a:effectLst/>
                <a:latin typeface="Segoe UI" panose="020B0502040204020203" pitchFamily="34" charset="0"/>
              </a:rPr>
              <a:t>FS is highest for mean, 2x higher tha</a:t>
            </a:r>
            <a:r>
              <a:rPr lang="en-US" b="1" dirty="0">
                <a:solidFill>
                  <a:srgbClr val="201F1E"/>
                </a:solidFill>
                <a:latin typeface="Segoe UI" panose="020B0502040204020203" pitchFamily="34" charset="0"/>
              </a:rPr>
              <a:t>n the lowest mean of DS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A5FD6-95ED-4D39-AED2-2A496A5E33E9}"/>
              </a:ext>
            </a:extLst>
          </p:cNvPr>
          <p:cNvSpPr txBox="1"/>
          <p:nvPr/>
        </p:nvSpPr>
        <p:spPr>
          <a:xfrm>
            <a:off x="762000" y="5867400"/>
            <a:ext cx="6207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0" i="0">
                <a:solidFill>
                  <a:srgbClr val="201F1E"/>
                </a:solidFill>
                <a:effectLst/>
                <a:latin typeface="Segoe UI" panose="020B0502040204020203" pitchFamily="34" charset="0"/>
              </a:defRPr>
            </a:lvl1pPr>
          </a:lstStyle>
          <a:p>
            <a:r>
              <a:rPr lang="en-US" b="1" dirty="0"/>
              <a:t>The max bitrates are similar for most games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28EFC76-9BA3-E34C-8016-36A3A7E10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1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21"/>
    </mc:Choice>
    <mc:Fallback xmlns="">
      <p:transition spd="slow" advTm="6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9083da47ed50cf307069546a324011c47d9b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0.5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9|3.7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.4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2.5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8.2|2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-White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WPI_2012White</Template>
  <TotalTime>3585</TotalTime>
  <Words>828</Words>
  <Application>Microsoft Macintosh PowerPoint</Application>
  <PresentationFormat>全屏显示(4:3)</PresentationFormat>
  <Paragraphs>209</Paragraphs>
  <Slides>17</Slides>
  <Notes>17</Notes>
  <HiddenSlides>0</HiddenSlides>
  <MMClips>17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NimbusRomNo9L-Regu</vt:lpstr>
      <vt:lpstr>Arial</vt:lpstr>
      <vt:lpstr>Calibri</vt:lpstr>
      <vt:lpstr>Consolas</vt:lpstr>
      <vt:lpstr>Courier New</vt:lpstr>
      <vt:lpstr>Segoe UI</vt:lpstr>
      <vt:lpstr>Times New Roman</vt:lpstr>
      <vt:lpstr>Verdana</vt:lpstr>
      <vt:lpstr>Wingdings</vt:lpstr>
      <vt:lpstr>WPI-White</vt:lpstr>
      <vt:lpstr>A First Look at the Network Turbulence for Google Stadia Cloud-based Game Streaming</vt:lpstr>
      <vt:lpstr>1. Introduction</vt:lpstr>
      <vt:lpstr>1. Introduction</vt:lpstr>
      <vt:lpstr>2. Methodology</vt:lpstr>
      <vt:lpstr>2. Methodology-Game selection</vt:lpstr>
      <vt:lpstr>2. Methodology-Testbeds</vt:lpstr>
      <vt:lpstr>2. Methodology-Experiments</vt:lpstr>
      <vt:lpstr>3. Analysis</vt:lpstr>
      <vt:lpstr>3. Analysis - Overview</vt:lpstr>
      <vt:lpstr>3. Analysis - Bitrate</vt:lpstr>
      <vt:lpstr>3. Analysis –Restricted Capacity</vt:lpstr>
      <vt:lpstr>3. Analysis -Comparison</vt:lpstr>
      <vt:lpstr>3. Analysis -Comparison</vt:lpstr>
      <vt:lpstr>3. Analysis -Comparison</vt:lpstr>
      <vt:lpstr>Conclusion</vt:lpstr>
      <vt:lpstr>Future work</vt:lpstr>
      <vt:lpstr>Thank you！</vt:lpstr>
    </vt:vector>
  </TitlesOfParts>
  <Company>CCC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Verdana Bold 40pt</dc:title>
  <dc:creator>Choi, Yejee</dc:creator>
  <cp:lastModifiedBy>Xu, Xiaokun</cp:lastModifiedBy>
  <cp:revision>89</cp:revision>
  <dcterms:created xsi:type="dcterms:W3CDTF">2016-10-10T17:55:03Z</dcterms:created>
  <dcterms:modified xsi:type="dcterms:W3CDTF">2021-03-31T00:05:34Z</dcterms:modified>
</cp:coreProperties>
</file>