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33" r:id="rId2"/>
    <p:sldId id="335" r:id="rId3"/>
    <p:sldId id="349" r:id="rId4"/>
    <p:sldId id="350" r:id="rId5"/>
    <p:sldId id="351" r:id="rId6"/>
    <p:sldId id="352" r:id="rId7"/>
    <p:sldId id="337" r:id="rId8"/>
    <p:sldId id="315" r:id="rId9"/>
    <p:sldId id="265" r:id="rId10"/>
    <p:sldId id="338" r:id="rId11"/>
    <p:sldId id="336" r:id="rId12"/>
    <p:sldId id="362" r:id="rId13"/>
    <p:sldId id="363" r:id="rId14"/>
    <p:sldId id="353" r:id="rId15"/>
    <p:sldId id="361" r:id="rId16"/>
    <p:sldId id="358" r:id="rId17"/>
    <p:sldId id="359" r:id="rId18"/>
    <p:sldId id="365" r:id="rId19"/>
    <p:sldId id="366" r:id="rId20"/>
    <p:sldId id="367" r:id="rId21"/>
    <p:sldId id="369" r:id="rId22"/>
    <p:sldId id="370" r:id="rId23"/>
    <p:sldId id="371" r:id="rId24"/>
    <p:sldId id="357" r:id="rId25"/>
    <p:sldId id="354" r:id="rId26"/>
    <p:sldId id="373" r:id="rId27"/>
    <p:sldId id="364" r:id="rId28"/>
    <p:sldId id="344" r:id="rId29"/>
    <p:sldId id="3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361"/>
    <a:srgbClr val="2EB7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7"/>
    <p:restoredTop sz="95136"/>
  </p:normalViewPr>
  <p:slideViewPr>
    <p:cSldViewPr snapToGrid="0">
      <p:cViewPr varScale="1">
        <p:scale>
          <a:sx n="98" d="100"/>
          <a:sy n="98" d="100"/>
        </p:scale>
        <p:origin x="11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50AE6-8ACD-D244-BA8A-0C8CB2E6784E}" type="datetimeFigureOut">
              <a:rPr lang="en-US" smtClean="0"/>
              <a:t>7/17/24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99F11-0DE1-E147-8A4C-134F2D68E501}" type="slidenum">
              <a:rPr lang="en-US" smtClean="0"/>
              <a:t>‹#›</a:t>
            </a:fld>
            <a:endParaRPr lang="en-US"/>
          </a:p>
        </p:txBody>
      </p:sp>
    </p:spTree>
    <p:extLst>
      <p:ext uri="{BB962C8B-B14F-4D97-AF65-F5344CB8AC3E}">
        <p14:creationId xmlns:p14="http://schemas.microsoft.com/office/powerpoint/2010/main" val="159765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1</a:t>
            </a:fld>
            <a:endParaRPr lang="en-US"/>
          </a:p>
        </p:txBody>
      </p:sp>
    </p:spTree>
    <p:extLst>
      <p:ext uri="{BB962C8B-B14F-4D97-AF65-F5344CB8AC3E}">
        <p14:creationId xmlns:p14="http://schemas.microsoft.com/office/powerpoint/2010/main" val="376842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D1D5DB"/>
                </a:solidFill>
                <a:effectLst/>
                <a:latin typeface="Söhne"/>
              </a:rPr>
              <a:t>To stabilize the RTT, employ a sliding window that covers a significantly larger data than a single RTT. </a:t>
            </a:r>
          </a:p>
          <a:p>
            <a:pPr marL="171450" indent="-171450">
              <a:buFont typeface="Arial" panose="020B0604020202020204" pitchFamily="34" charset="0"/>
              <a:buChar char="•"/>
            </a:pPr>
            <a:endParaRPr lang="en-US" sz="2800" b="0" i="0" dirty="0">
              <a:solidFill>
                <a:srgbClr val="D1D5DB"/>
              </a:solidFill>
              <a:effectLst/>
              <a:latin typeface="Söhne"/>
            </a:endParaRPr>
          </a:p>
          <a:p>
            <a:pPr marL="171450" indent="-171450">
              <a:buFont typeface="Arial" panose="020B0604020202020204" pitchFamily="34" charset="0"/>
              <a:buChar char="•"/>
            </a:pPr>
            <a:endParaRPr lang="en-US" sz="2800" b="0" i="0" dirty="0">
              <a:solidFill>
                <a:srgbClr val="D1D5DB"/>
              </a:solidFill>
              <a:effectLst/>
              <a:latin typeface="Söhne"/>
            </a:endParaRPr>
          </a:p>
          <a:p>
            <a:pPr marL="171450" indent="-171450">
              <a:buFont typeface="Arial" panose="020B0604020202020204" pitchFamily="34" charset="0"/>
              <a:buChar char="•"/>
            </a:pPr>
            <a:r>
              <a:rPr lang="en-US" sz="2800" b="0" i="0" dirty="0">
                <a:solidFill>
                  <a:srgbClr val="D1D5DB"/>
                </a:solidFill>
                <a:effectLst/>
                <a:latin typeface="Söhne"/>
              </a:rPr>
              <a:t>Storing per-packet information can be resource-intensive, leading to storage challenges. </a:t>
            </a:r>
            <a:r>
              <a:rPr lang="en-US" b="0" i="0" dirty="0">
                <a:solidFill>
                  <a:srgbClr val="D1D5DB"/>
                </a:solidFill>
                <a:effectLst/>
                <a:latin typeface="Söhne"/>
              </a:rPr>
              <a:t>To optimize data storage, we introduce the concept of "bins." Within each window, we divide the widow into several smaller time periods or bins. We aggregate delivered byte data within these bins. These aggregated values provide a more efficient way to approximate the behavior of the entire window without the need for detailed per-packet storage. Instead of sliding the window on a per-packet basis, we slide the window at the bin level, reducing storage demands while maintaining accurate monitoring and control of network performance.</a:t>
            </a:r>
            <a:br>
              <a:rPr lang="en-US" dirty="0"/>
            </a:br>
            <a:endParaRPr lang="en-US" dirty="0"/>
          </a:p>
        </p:txBody>
      </p:sp>
      <p:sp>
        <p:nvSpPr>
          <p:cNvPr id="4" name="Slide Number Placeholder 3"/>
          <p:cNvSpPr>
            <a:spLocks noGrp="1"/>
          </p:cNvSpPr>
          <p:nvPr>
            <p:ph type="sldNum" sz="quarter" idx="5"/>
          </p:nvPr>
        </p:nvSpPr>
        <p:spPr/>
        <p:txBody>
          <a:bodyPr/>
          <a:lstStyle/>
          <a:p>
            <a:fld id="{655AEB97-B34E-480B-9D7A-B2BA38F33F72}" type="slidenum">
              <a:rPr lang="en-US" smtClean="0"/>
              <a:t>10</a:t>
            </a:fld>
            <a:endParaRPr lang="en-US"/>
          </a:p>
        </p:txBody>
      </p:sp>
    </p:spTree>
    <p:extLst>
      <p:ext uri="{BB962C8B-B14F-4D97-AF65-F5344CB8AC3E}">
        <p14:creationId xmlns:p14="http://schemas.microsoft.com/office/powerpoint/2010/main" val="163825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Pseudocode for the SEARCH algorithm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Define some default variables.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Like window size </a:t>
            </a:r>
            <a:r>
              <a:rPr lang="en-US" b="0" i="0" dirty="0">
                <a:solidFill>
                  <a:srgbClr val="0D0D0D"/>
                </a:solidFill>
                <a:effectLst/>
                <a:highlight>
                  <a:srgbClr val="FFFFFF"/>
                </a:highlight>
                <a:latin typeface="Söhne"/>
              </a:rPr>
              <a:t>that it sets as a multiple of the RTT to maintain a window of bytes. This helps in minimizing the impact of RTT fluctuations.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we divided window to bins to reduce memory usage and we need to define the number of bins per each window.</a:t>
            </a:r>
            <a:endParaRPr lang="en-US" b="0" i="0" dirty="0">
              <a:solidFill>
                <a:srgbClr val="0D0D0D"/>
              </a:solidFill>
              <a:effectLst/>
              <a:highlight>
                <a:srgbClr val="FFFFFF"/>
              </a:highlight>
              <a:latin typeface="Söhne"/>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D0D0D"/>
                </a:solidFill>
                <a:effectLst/>
                <a:highlight>
                  <a:srgbClr val="FFFFFF"/>
                </a:highlight>
                <a:latin typeface="Söhne"/>
              </a:rPr>
              <a:t>We need to establish a threshold to determine when to exit the slow start phase effectively.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Initialize the bins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each bin boundary, if we have enough data, calculate the delivered window(</a:t>
            </a:r>
            <a:r>
              <a:rPr lang="en-US" dirty="0" err="1"/>
              <a:t>curr_delv</a:t>
            </a:r>
            <a:r>
              <a:rPr lang="en-US" dirty="0"/>
              <a:t>) and estimate the sent window (</a:t>
            </a:r>
            <a:r>
              <a:rPr lang="en-US" dirty="0" err="1"/>
              <a:t>prev_delv</a:t>
            </a:r>
            <a:r>
              <a:rPr lang="en-US"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normalized difference greater than the predefined threshold, exit slow start and set </a:t>
            </a:r>
            <a:r>
              <a:rPr lang="en-US" dirty="0" err="1"/>
              <a:t>ssthresh</a:t>
            </a:r>
            <a:r>
              <a:rPr lang="en-US" dirty="0"/>
              <a:t> to the current cwnd.</a:t>
            </a:r>
          </a:p>
          <a:p>
            <a:endParaRPr lang="en-US" dirty="0"/>
          </a:p>
          <a:p>
            <a:pPr marL="171450" indent="-171450">
              <a:buFont typeface="Arial" panose="020B0604020202020204" pitchFamily="34" charset="0"/>
              <a:buChar char="•"/>
            </a:pPr>
            <a:r>
              <a:rPr lang="en-US" b="0" i="0" dirty="0">
                <a:solidFill>
                  <a:srgbClr val="0D0D0D"/>
                </a:solidFill>
                <a:effectLst/>
                <a:highlight>
                  <a:srgbClr val="FFFFFF"/>
                </a:highlight>
                <a:latin typeface="Söhne"/>
              </a:rPr>
              <a:t>As I mentioned at the first, we have some parameters with default values. Therefore, we need to define the ideal values for them to be effective in all networks. </a:t>
            </a: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11</a:t>
            </a:fld>
            <a:endParaRPr lang="en-US"/>
          </a:p>
        </p:txBody>
      </p:sp>
    </p:spTree>
    <p:extLst>
      <p:ext uri="{BB962C8B-B14F-4D97-AF65-F5344CB8AC3E}">
        <p14:creationId xmlns:p14="http://schemas.microsoft.com/office/powerpoint/2010/main" val="155660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12</a:t>
            </a:fld>
            <a:endParaRPr lang="en-US"/>
          </a:p>
        </p:txBody>
      </p:sp>
    </p:spTree>
    <p:extLst>
      <p:ext uri="{BB962C8B-B14F-4D97-AF65-F5344CB8AC3E}">
        <p14:creationId xmlns:p14="http://schemas.microsoft.com/office/powerpoint/2010/main" val="1810990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13</a:t>
            </a:fld>
            <a:endParaRPr lang="en-US"/>
          </a:p>
        </p:txBody>
      </p:sp>
    </p:spTree>
    <p:extLst>
      <p:ext uri="{BB962C8B-B14F-4D97-AF65-F5344CB8AC3E}">
        <p14:creationId xmlns:p14="http://schemas.microsoft.com/office/powerpoint/2010/main" val="75965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14</a:t>
            </a:fld>
            <a:endParaRPr lang="en-US"/>
          </a:p>
        </p:txBody>
      </p:sp>
    </p:spTree>
    <p:extLst>
      <p:ext uri="{BB962C8B-B14F-4D97-AF65-F5344CB8AC3E}">
        <p14:creationId xmlns:p14="http://schemas.microsoft.com/office/powerpoint/2010/main" val="16176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15</a:t>
            </a:fld>
            <a:endParaRPr lang="en-US"/>
          </a:p>
        </p:txBody>
      </p:sp>
    </p:spTree>
    <p:extLst>
      <p:ext uri="{BB962C8B-B14F-4D97-AF65-F5344CB8AC3E}">
        <p14:creationId xmlns:p14="http://schemas.microsoft.com/office/powerpoint/2010/main" val="938864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br>
              <a:rPr lang="en-US" dirty="0"/>
            </a:b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16</a:t>
            </a:fld>
            <a:endParaRPr lang="en-US"/>
          </a:p>
        </p:txBody>
      </p:sp>
    </p:spTree>
    <p:extLst>
      <p:ext uri="{BB962C8B-B14F-4D97-AF65-F5344CB8AC3E}">
        <p14:creationId xmlns:p14="http://schemas.microsoft.com/office/powerpoint/2010/main" val="234934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br>
              <a:rPr lang="en-US" dirty="0"/>
            </a:b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17</a:t>
            </a:fld>
            <a:endParaRPr lang="en-US"/>
          </a:p>
        </p:txBody>
      </p:sp>
    </p:spTree>
    <p:extLst>
      <p:ext uri="{BB962C8B-B14F-4D97-AF65-F5344CB8AC3E}">
        <p14:creationId xmlns:p14="http://schemas.microsoft.com/office/powerpoint/2010/main" val="457925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br>
              <a:rPr lang="en-US" dirty="0"/>
            </a:b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18</a:t>
            </a:fld>
            <a:endParaRPr lang="en-US"/>
          </a:p>
        </p:txBody>
      </p:sp>
    </p:spTree>
    <p:extLst>
      <p:ext uri="{BB962C8B-B14F-4D97-AF65-F5344CB8AC3E}">
        <p14:creationId xmlns:p14="http://schemas.microsoft.com/office/powerpoint/2010/main" val="780719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br>
              <a:rPr lang="en-US" dirty="0"/>
            </a:b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19</a:t>
            </a:fld>
            <a:endParaRPr lang="en-US"/>
          </a:p>
        </p:txBody>
      </p:sp>
    </p:spTree>
    <p:extLst>
      <p:ext uri="{BB962C8B-B14F-4D97-AF65-F5344CB8AC3E}">
        <p14:creationId xmlns:p14="http://schemas.microsoft.com/office/powerpoint/2010/main" val="372221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2</a:t>
            </a:fld>
            <a:endParaRPr lang="en-US"/>
          </a:p>
        </p:txBody>
      </p:sp>
    </p:spTree>
    <p:extLst>
      <p:ext uri="{BB962C8B-B14F-4D97-AF65-F5344CB8AC3E}">
        <p14:creationId xmlns:p14="http://schemas.microsoft.com/office/powerpoint/2010/main" val="182501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br>
              <a:rPr lang="en-US" dirty="0"/>
            </a:b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20</a:t>
            </a:fld>
            <a:endParaRPr lang="en-US"/>
          </a:p>
        </p:txBody>
      </p:sp>
    </p:spTree>
    <p:extLst>
      <p:ext uri="{BB962C8B-B14F-4D97-AF65-F5344CB8AC3E}">
        <p14:creationId xmlns:p14="http://schemas.microsoft.com/office/powerpoint/2010/main" val="2769982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br>
              <a:rPr lang="en-US" dirty="0"/>
            </a:b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21</a:t>
            </a:fld>
            <a:endParaRPr lang="en-US"/>
          </a:p>
        </p:txBody>
      </p:sp>
    </p:spTree>
    <p:extLst>
      <p:ext uri="{BB962C8B-B14F-4D97-AF65-F5344CB8AC3E}">
        <p14:creationId xmlns:p14="http://schemas.microsoft.com/office/powerpoint/2010/main" val="78549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br>
              <a:rPr lang="en-US" dirty="0"/>
            </a:b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22</a:t>
            </a:fld>
            <a:endParaRPr lang="en-US"/>
          </a:p>
        </p:txBody>
      </p:sp>
    </p:spTree>
    <p:extLst>
      <p:ext uri="{BB962C8B-B14F-4D97-AF65-F5344CB8AC3E}">
        <p14:creationId xmlns:p14="http://schemas.microsoft.com/office/powerpoint/2010/main" val="236353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br>
              <a:rPr lang="en-US" dirty="0"/>
            </a:br>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23</a:t>
            </a:fld>
            <a:endParaRPr lang="en-US"/>
          </a:p>
        </p:txBody>
      </p:sp>
    </p:spTree>
    <p:extLst>
      <p:ext uri="{BB962C8B-B14F-4D97-AF65-F5344CB8AC3E}">
        <p14:creationId xmlns:p14="http://schemas.microsoft.com/office/powerpoint/2010/main" val="155388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24</a:t>
            </a:fld>
            <a:endParaRPr lang="en-US"/>
          </a:p>
        </p:txBody>
      </p:sp>
    </p:spTree>
    <p:extLst>
      <p:ext uri="{BB962C8B-B14F-4D97-AF65-F5344CB8AC3E}">
        <p14:creationId xmlns:p14="http://schemas.microsoft.com/office/powerpoint/2010/main" val="1725185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25</a:t>
            </a:fld>
            <a:endParaRPr lang="en-US"/>
          </a:p>
        </p:txBody>
      </p:sp>
    </p:spTree>
    <p:extLst>
      <p:ext uri="{BB962C8B-B14F-4D97-AF65-F5344CB8AC3E}">
        <p14:creationId xmlns:p14="http://schemas.microsoft.com/office/powerpoint/2010/main" val="2263256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26</a:t>
            </a:fld>
            <a:endParaRPr lang="en-US"/>
          </a:p>
        </p:txBody>
      </p:sp>
    </p:spTree>
    <p:extLst>
      <p:ext uri="{BB962C8B-B14F-4D97-AF65-F5344CB8AC3E}">
        <p14:creationId xmlns:p14="http://schemas.microsoft.com/office/powerpoint/2010/main" val="2539531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27</a:t>
            </a:fld>
            <a:endParaRPr lang="en-US"/>
          </a:p>
        </p:txBody>
      </p:sp>
    </p:spTree>
    <p:extLst>
      <p:ext uri="{BB962C8B-B14F-4D97-AF65-F5344CB8AC3E}">
        <p14:creationId xmlns:p14="http://schemas.microsoft.com/office/powerpoint/2010/main" val="352152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29</a:t>
            </a:fld>
            <a:endParaRPr lang="en-US"/>
          </a:p>
        </p:txBody>
      </p:sp>
    </p:spTree>
    <p:extLst>
      <p:ext uri="{BB962C8B-B14F-4D97-AF65-F5344CB8AC3E}">
        <p14:creationId xmlns:p14="http://schemas.microsoft.com/office/powerpoint/2010/main" val="135705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r>
              <a:rPr lang="en-US" sz="1200" dirty="0">
                <a:solidFill>
                  <a:srgbClr val="C00000"/>
                </a:solidFill>
                <a:latin typeface="Calibri" panose="020F0502020204030204" pitchFamily="34" charset="0"/>
                <a:cs typeface="Calibri" panose="020F0502020204030204" pitchFamily="34" charset="0"/>
              </a:rPr>
              <a:t>Late slow start exit </a:t>
            </a:r>
            <a:r>
              <a:rPr lang="en-US" sz="1200" dirty="0">
                <a:latin typeface="Calibri" panose="020F0502020204030204" pitchFamily="34" charset="0"/>
                <a:cs typeface="Calibri" panose="020F0502020204030204" pitchFamily="34" charset="0"/>
              </a:rPr>
              <a:t>caused buffer bloat and large bursts of packet drops</a:t>
            </a:r>
          </a:p>
          <a:p>
            <a:pPr marL="342900" indent="-342900">
              <a:spcAft>
                <a:spcPts val="120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TCP session spent more than 7 seconds on the recovery, then entered congestion avoidance mode</a:t>
            </a:r>
          </a:p>
          <a:p>
            <a:pPr marL="342900" indent="-342900">
              <a:spcAft>
                <a:spcPts val="1200"/>
              </a:spcAft>
              <a:buFont typeface="Arial" panose="020B0604020202020204" pitchFamily="34" charset="0"/>
              <a:buChar char="•"/>
            </a:pPr>
            <a:r>
              <a:rPr lang="en-US" sz="1200" dirty="0">
                <a:solidFill>
                  <a:srgbClr val="C00000"/>
                </a:solidFill>
                <a:latin typeface="Calibri" panose="020F0502020204030204" pitchFamily="34" charset="0"/>
                <a:cs typeface="Calibri" panose="020F0502020204030204" pitchFamily="34" charset="0"/>
              </a:rPr>
              <a:t>Goodput is degraded </a:t>
            </a:r>
            <a:r>
              <a:rPr lang="en-US" sz="1200" dirty="0">
                <a:latin typeface="Calibri" panose="020F0502020204030204" pitchFamily="34" charset="0"/>
                <a:cs typeface="Calibri" panose="020F0502020204030204" pitchFamily="34" charset="0"/>
              </a:rPr>
              <a:t>during this time by the large retransmissions</a:t>
            </a:r>
          </a:p>
          <a:p>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3</a:t>
            </a:fld>
            <a:endParaRPr lang="en-US"/>
          </a:p>
        </p:txBody>
      </p:sp>
    </p:spTree>
    <p:extLst>
      <p:ext uri="{BB962C8B-B14F-4D97-AF65-F5344CB8AC3E}">
        <p14:creationId xmlns:p14="http://schemas.microsoft.com/office/powerpoint/2010/main" val="302782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4</a:t>
            </a:fld>
            <a:endParaRPr lang="en-US"/>
          </a:p>
        </p:txBody>
      </p:sp>
    </p:spTree>
    <p:extLst>
      <p:ext uri="{BB962C8B-B14F-4D97-AF65-F5344CB8AC3E}">
        <p14:creationId xmlns:p14="http://schemas.microsoft.com/office/powerpoint/2010/main" val="39590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DFBC8-592B-6545-BBE4-66B70DFE7A12}" type="slidenum">
              <a:rPr lang="en-US" smtClean="0"/>
              <a:t>5</a:t>
            </a:fld>
            <a:endParaRPr lang="en-US"/>
          </a:p>
        </p:txBody>
      </p:sp>
    </p:spTree>
    <p:extLst>
      <p:ext uri="{BB962C8B-B14F-4D97-AF65-F5344CB8AC3E}">
        <p14:creationId xmlns:p14="http://schemas.microsoft.com/office/powerpoint/2010/main" val="160270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99F11-0DE1-E147-8A4C-134F2D68E501}" type="slidenum">
              <a:rPr lang="en-US" smtClean="0"/>
              <a:t>6</a:t>
            </a:fld>
            <a:endParaRPr lang="en-US"/>
          </a:p>
        </p:txBody>
      </p:sp>
    </p:spTree>
    <p:extLst>
      <p:ext uri="{BB962C8B-B14F-4D97-AF65-F5344CB8AC3E}">
        <p14:creationId xmlns:p14="http://schemas.microsoft.com/office/powerpoint/2010/main" val="414371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Describe the inherent functionality of TCP which is the reference of SEARCH algorithm idea. (</a:t>
            </a:r>
            <a:r>
              <a:rPr lang="en-US" sz="1400" b="0" i="0" dirty="0">
                <a:solidFill>
                  <a:srgbClr val="ECECF1"/>
                </a:solidFill>
                <a:effectLst/>
                <a:latin typeface="Söhne"/>
              </a:rPr>
              <a:t>Typically, data is received by the receiver in the </a:t>
            </a:r>
            <a:r>
              <a:rPr lang="en-US" sz="1400" b="1" i="0" dirty="0">
                <a:solidFill>
                  <a:srgbClr val="ECECF1"/>
                </a:solidFill>
                <a:effectLst/>
                <a:latin typeface="Söhne"/>
              </a:rPr>
              <a:t>first half of the RTT </a:t>
            </a:r>
            <a:r>
              <a:rPr lang="en-US" sz="1400" b="0" i="0" dirty="0">
                <a:solidFill>
                  <a:srgbClr val="ECECF1"/>
                </a:solidFill>
                <a:effectLst/>
                <a:latin typeface="Söhne"/>
              </a:rPr>
              <a:t>and is acknowledged, by receiving ack packet in the sender side in </a:t>
            </a:r>
            <a:r>
              <a:rPr lang="en-US" sz="1400" b="1" i="0" dirty="0">
                <a:solidFill>
                  <a:srgbClr val="ECECF1"/>
                </a:solidFill>
                <a:effectLst/>
                <a:latin typeface="Söhne"/>
              </a:rPr>
              <a:t>the latter half</a:t>
            </a:r>
            <a:r>
              <a:rPr lang="en-US" sz="1400" b="0" i="0" dirty="0">
                <a:solidFill>
                  <a:srgbClr val="ECECF1"/>
                </a:solidFill>
                <a:effectLst/>
                <a:latin typeface="Söhne"/>
              </a:rPr>
              <a:t>. Therefore, in anormal </a:t>
            </a:r>
            <a:r>
              <a:rPr lang="en-US" sz="1400" b="0" i="0" dirty="0">
                <a:solidFill>
                  <a:srgbClr val="D1D5DB"/>
                </a:solidFill>
                <a:effectLst/>
                <a:latin typeface="Söhne"/>
              </a:rPr>
              <a:t>circumstance</a:t>
            </a:r>
            <a:r>
              <a:rPr lang="en-US" sz="1400" b="0" i="0" dirty="0">
                <a:solidFill>
                  <a:srgbClr val="ECECF1"/>
                </a:solidFill>
                <a:effectLst/>
                <a:latin typeface="Söhne"/>
              </a:rPr>
              <a:t>, </a:t>
            </a:r>
            <a:r>
              <a:rPr lang="en-US" sz="1400" b="1" i="0" dirty="0">
                <a:solidFill>
                  <a:srgbClr val="ECECF1"/>
                </a:solidFill>
                <a:effectLst/>
                <a:latin typeface="Söhne"/>
              </a:rPr>
              <a:t>the data sent equals the data acknowledged in the subsequent RTT</a:t>
            </a:r>
            <a:r>
              <a:rPr lang="en-US" sz="1400" b="0" i="0" dirty="0">
                <a:solidFill>
                  <a:srgbClr val="ECECF1"/>
                </a:solidFill>
                <a:effectLst/>
                <a:latin typeface="Söhne"/>
              </a:rPr>
              <a:t>.</a:t>
            </a:r>
            <a:r>
              <a:rPr lang="en-US" sz="1400" b="0" dirty="0"/>
              <a:t>)</a:t>
            </a:r>
          </a:p>
          <a:p>
            <a:endParaRPr lang="en-US" sz="1400" b="0" dirty="0"/>
          </a:p>
          <a:p>
            <a:pPr marL="285750" indent="-285750">
              <a:buFont typeface="Arial" panose="020B0604020202020204" pitchFamily="34" charset="0"/>
              <a:buChar char="•"/>
            </a:pPr>
            <a:r>
              <a:rPr lang="en-US" sz="1400" b="0" dirty="0"/>
              <a:t>So, when we are under capacity, you can see how many bytes is sent, is received in the next RTT. But what happen when we reach the link capacity? sender can send more, but the receiver cannot receive.</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So, by using this difference between current delivered bytes and corresponding sent bytes in one RTT ago, we can define when we reach the capacity. </a:t>
            </a:r>
          </a:p>
        </p:txBody>
      </p:sp>
      <p:sp>
        <p:nvSpPr>
          <p:cNvPr id="4" name="Slide Number Placeholder 3"/>
          <p:cNvSpPr>
            <a:spLocks noGrp="1"/>
          </p:cNvSpPr>
          <p:nvPr>
            <p:ph type="sldNum" sz="quarter" idx="5"/>
          </p:nvPr>
        </p:nvSpPr>
        <p:spPr/>
        <p:txBody>
          <a:bodyPr/>
          <a:lstStyle/>
          <a:p>
            <a:fld id="{655AEB97-B34E-480B-9D7A-B2BA38F33F72}" type="slidenum">
              <a:rPr lang="en-US" smtClean="0"/>
              <a:t>7</a:t>
            </a:fld>
            <a:endParaRPr lang="en-US"/>
          </a:p>
        </p:txBody>
      </p:sp>
    </p:spTree>
    <p:extLst>
      <p:ext uri="{BB962C8B-B14F-4D97-AF65-F5344CB8AC3E}">
        <p14:creationId xmlns:p14="http://schemas.microsoft.com/office/powerpoint/2010/main" val="144673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dirty="0"/>
              <a:t>In SEARCH algorithm to decrease memory usage. We decided to only use the delivered bytes. Therefore, we need to expect the send byte in the previous RTT.</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As, we mentioned before, sender by receiving each ack packet, increase the cwnd by one and so the cwnd is doubled per each RTT. So, for estimating the sent byte in previous RTT, we can double the previous delivered bytes. Then to find the time of reaching capacity, we need to compare it with current delivered byte.</a:t>
            </a:r>
          </a:p>
        </p:txBody>
      </p:sp>
      <p:sp>
        <p:nvSpPr>
          <p:cNvPr id="4" name="Slide Number Placeholder 3"/>
          <p:cNvSpPr>
            <a:spLocks noGrp="1"/>
          </p:cNvSpPr>
          <p:nvPr>
            <p:ph type="sldNum" sz="quarter" idx="5"/>
          </p:nvPr>
        </p:nvSpPr>
        <p:spPr/>
        <p:txBody>
          <a:bodyPr/>
          <a:lstStyle/>
          <a:p>
            <a:fld id="{655AEB97-B34E-480B-9D7A-B2BA38F33F72}" type="slidenum">
              <a:rPr lang="en-US" smtClean="0"/>
              <a:t>8</a:t>
            </a:fld>
            <a:endParaRPr lang="en-US"/>
          </a:p>
        </p:txBody>
      </p:sp>
    </p:spTree>
    <p:extLst>
      <p:ext uri="{BB962C8B-B14F-4D97-AF65-F5344CB8AC3E}">
        <p14:creationId xmlns:p14="http://schemas.microsoft.com/office/powerpoint/2010/main" val="24732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TCP default: Does not pay attention to capacity, increase cwnd and send data until drop packet happen, then exit slow start and stop doubling.</a:t>
            </a:r>
            <a:br>
              <a:rPr lang="en-US" dirty="0"/>
            </a:br>
            <a:endParaRPr lang="en-US" dirty="0"/>
          </a:p>
          <a:p>
            <a:r>
              <a:rPr lang="en-US" dirty="0"/>
              <a:t>SEARCH: </a:t>
            </a:r>
            <a:r>
              <a:rPr lang="en-US" sz="1200" dirty="0">
                <a:effectLst/>
                <a:latin typeface="Calibri" panose="020F0502020204030204" pitchFamily="34" charset="0"/>
                <a:cs typeface="Times New Roman" panose="02020603050405020304" pitchFamily="18" charset="0"/>
              </a:rPr>
              <a:t>C</a:t>
            </a:r>
            <a:r>
              <a:rPr lang="en-US" sz="1200" dirty="0">
                <a:effectLst/>
                <a:latin typeface="Calibri" panose="020F0502020204030204" pitchFamily="34" charset="0"/>
                <a:ea typeface="Calibri" panose="020F0502020204030204" pitchFamily="34" charset="0"/>
                <a:cs typeface="Times New Roman" panose="02020603050405020304" pitchFamily="18" charset="0"/>
              </a:rPr>
              <a:t>ontinuously calculate the difference between the estimated sent bytes and the delivered bytes, when notice reaching capacity by comparing normalized difference with the determined threshold, exit from slow start, stop doubling cwnd, and increase cwnd conservatively.</a:t>
            </a:r>
            <a:endParaRPr lang="en-US" dirty="0"/>
          </a:p>
        </p:txBody>
      </p:sp>
      <p:sp>
        <p:nvSpPr>
          <p:cNvPr id="4" name="Slide Number Placeholder 3"/>
          <p:cNvSpPr>
            <a:spLocks noGrp="1"/>
          </p:cNvSpPr>
          <p:nvPr>
            <p:ph type="sldNum" sz="quarter" idx="5"/>
          </p:nvPr>
        </p:nvSpPr>
        <p:spPr/>
        <p:txBody>
          <a:bodyPr/>
          <a:lstStyle/>
          <a:p>
            <a:fld id="{F3265023-228D-A04F-BADF-2AB787A0F457}" type="slidenum">
              <a:rPr lang="en-US" smtClean="0"/>
              <a:t>9</a:t>
            </a:fld>
            <a:endParaRPr lang="en-US"/>
          </a:p>
        </p:txBody>
      </p:sp>
    </p:spTree>
    <p:extLst>
      <p:ext uri="{BB962C8B-B14F-4D97-AF65-F5344CB8AC3E}">
        <p14:creationId xmlns:p14="http://schemas.microsoft.com/office/powerpoint/2010/main" val="360836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7B9F-F6AA-4943-34F4-16B883DAF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FF2B6D-3542-CC6B-76A0-2DF2ED65B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486F5-E37C-2D05-A7BE-4799F84E9874}"/>
              </a:ext>
            </a:extLst>
          </p:cNvPr>
          <p:cNvSpPr>
            <a:spLocks noGrp="1"/>
          </p:cNvSpPr>
          <p:nvPr>
            <p:ph type="dt" sz="half" idx="10"/>
          </p:nvPr>
        </p:nvSpPr>
        <p:spPr/>
        <p:txBody>
          <a:bodyPr/>
          <a:lstStyle/>
          <a:p>
            <a:fld id="{208A91D2-C140-404E-858A-366626FB7FD6}" type="datetime1">
              <a:rPr lang="en-US" smtClean="0"/>
              <a:t>7/17/24</a:t>
            </a:fld>
            <a:endParaRPr lang="en-US"/>
          </a:p>
        </p:txBody>
      </p:sp>
      <p:sp>
        <p:nvSpPr>
          <p:cNvPr id="5" name="Footer Placeholder 4">
            <a:extLst>
              <a:ext uri="{FF2B5EF4-FFF2-40B4-BE49-F238E27FC236}">
                <a16:creationId xmlns:a16="http://schemas.microsoft.com/office/drawing/2014/main" id="{25C7F63F-6ED3-B203-85EB-6786466FF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90B6B-7792-5136-1E77-4AFAA857FCCF}"/>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351654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09D-D5A7-446F-2669-9A0BF2C79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AC2A2E-EF02-EB90-A1FE-25EA7BD73A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5366F-FF02-6A2E-EDE4-6CA24444F096}"/>
              </a:ext>
            </a:extLst>
          </p:cNvPr>
          <p:cNvSpPr>
            <a:spLocks noGrp="1"/>
          </p:cNvSpPr>
          <p:nvPr>
            <p:ph type="dt" sz="half" idx="10"/>
          </p:nvPr>
        </p:nvSpPr>
        <p:spPr/>
        <p:txBody>
          <a:bodyPr/>
          <a:lstStyle/>
          <a:p>
            <a:fld id="{71707176-6DA8-C540-BD0B-C4FFB6149CB7}" type="datetime1">
              <a:rPr lang="en-US" smtClean="0"/>
              <a:t>7/17/24</a:t>
            </a:fld>
            <a:endParaRPr lang="en-US"/>
          </a:p>
        </p:txBody>
      </p:sp>
      <p:sp>
        <p:nvSpPr>
          <p:cNvPr id="5" name="Footer Placeholder 4">
            <a:extLst>
              <a:ext uri="{FF2B5EF4-FFF2-40B4-BE49-F238E27FC236}">
                <a16:creationId xmlns:a16="http://schemas.microsoft.com/office/drawing/2014/main" id="{20C959AC-636A-0FCE-499A-EC34595D9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F4343-11F1-C241-5BF0-56BACB3C94B4}"/>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307157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93468-4E99-97D3-4429-A46E436BA6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435A2-B4D5-043E-ADEF-2DA762DD2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3E3CD-29C4-29DD-F33C-0DBA5DE84CA2}"/>
              </a:ext>
            </a:extLst>
          </p:cNvPr>
          <p:cNvSpPr>
            <a:spLocks noGrp="1"/>
          </p:cNvSpPr>
          <p:nvPr>
            <p:ph type="dt" sz="half" idx="10"/>
          </p:nvPr>
        </p:nvSpPr>
        <p:spPr/>
        <p:txBody>
          <a:bodyPr/>
          <a:lstStyle/>
          <a:p>
            <a:fld id="{606C4C62-16F5-2747-97CA-937D9FE84799}" type="datetime1">
              <a:rPr lang="en-US" smtClean="0"/>
              <a:t>7/17/24</a:t>
            </a:fld>
            <a:endParaRPr lang="en-US"/>
          </a:p>
        </p:txBody>
      </p:sp>
      <p:sp>
        <p:nvSpPr>
          <p:cNvPr id="5" name="Footer Placeholder 4">
            <a:extLst>
              <a:ext uri="{FF2B5EF4-FFF2-40B4-BE49-F238E27FC236}">
                <a16:creationId xmlns:a16="http://schemas.microsoft.com/office/drawing/2014/main" id="{D71E7CC8-0382-C332-7962-A4CB75BCC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C7045-E046-8F46-8518-E8C3142B7949}"/>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312773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19926484-A2E5-4D4A-97FA-F5A03DA5296D}"/>
              </a:ext>
            </a:extLst>
          </p:cNvPr>
          <p:cNvSpPr>
            <a:spLocks noGrp="1"/>
          </p:cNvSpPr>
          <p:nvPr>
            <p:ph sz="quarter" idx="12" hasCustomPrompt="1"/>
          </p:nvPr>
        </p:nvSpPr>
        <p:spPr>
          <a:xfrm>
            <a:off x="660400" y="1317625"/>
            <a:ext cx="10871200" cy="4854575"/>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a:t>Click icon to add image, chart, object or SmartArt</a:t>
            </a:r>
          </a:p>
        </p:txBody>
      </p:sp>
      <p:sp>
        <p:nvSpPr>
          <p:cNvPr id="3" name="Footer Placeholder 2">
            <a:extLst>
              <a:ext uri="{FF2B5EF4-FFF2-40B4-BE49-F238E27FC236}">
                <a16:creationId xmlns:a16="http://schemas.microsoft.com/office/drawing/2014/main" id="{EAA815D7-85F7-244B-BEFD-A56A1161D6AF}"/>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10C7921B-AC41-ED49-9FD0-7CD8BA22BD21}"/>
              </a:ext>
            </a:extLst>
          </p:cNvPr>
          <p:cNvSpPr>
            <a:spLocks noGrp="1"/>
          </p:cNvSpPr>
          <p:nvPr>
            <p:ph type="sldNum" sz="quarter" idx="14"/>
          </p:nvPr>
        </p:nvSpPr>
        <p:spPr/>
        <p:txBody>
          <a:bodyPr/>
          <a:lstStyle/>
          <a:p>
            <a:fld id="{F61B8BF2-FF22-4BC3-9BDF-B556CC280E7A}" type="slidenum">
              <a:rPr lang="en-US" smtClean="0"/>
              <a:t>‹#›</a:t>
            </a:fld>
            <a:endParaRPr lang="en-US"/>
          </a:p>
        </p:txBody>
      </p:sp>
      <p:sp>
        <p:nvSpPr>
          <p:cNvPr id="8" name="Title 1">
            <a:extLst>
              <a:ext uri="{FF2B5EF4-FFF2-40B4-BE49-F238E27FC236}">
                <a16:creationId xmlns:a16="http://schemas.microsoft.com/office/drawing/2014/main" id="{E247DA28-2273-5749-8D7F-A382F83EE395}"/>
              </a:ext>
            </a:extLst>
          </p:cNvPr>
          <p:cNvSpPr>
            <a:spLocks noGrp="1"/>
          </p:cNvSpPr>
          <p:nvPr>
            <p:ph type="title"/>
          </p:nvPr>
        </p:nvSpPr>
        <p:spPr>
          <a:xfrm>
            <a:off x="660400" y="403225"/>
            <a:ext cx="10871200" cy="8382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3203975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030832C-3FFA-49BB-90A7-2FBD0B526D0A}"/>
              </a:ext>
            </a:extLst>
          </p:cNvPr>
          <p:cNvSpPr>
            <a:spLocks noGrp="1"/>
          </p:cNvSpPr>
          <p:nvPr>
            <p:ph sz="quarter" idx="11" hasCustomPrompt="1"/>
          </p:nvPr>
        </p:nvSpPr>
        <p:spPr>
          <a:xfrm>
            <a:off x="660400" y="1785495"/>
            <a:ext cx="10871200" cy="4386705"/>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a:t>Click icon to add image, chart, object or SmartArt</a:t>
            </a:r>
          </a:p>
        </p:txBody>
      </p:sp>
      <p:sp>
        <p:nvSpPr>
          <p:cNvPr id="13" name="Text Placeholder 2">
            <a:extLst>
              <a:ext uri="{FF2B5EF4-FFF2-40B4-BE49-F238E27FC236}">
                <a16:creationId xmlns:a16="http://schemas.microsoft.com/office/drawing/2014/main" id="{D3FD39ED-978B-4174-BA79-7A54EB1205A9}"/>
              </a:ext>
            </a:extLst>
          </p:cNvPr>
          <p:cNvSpPr>
            <a:spLocks noGrp="1"/>
          </p:cNvSpPr>
          <p:nvPr>
            <p:ph type="body" sz="quarter" idx="10" hasCustomPrompt="1"/>
          </p:nvPr>
        </p:nvSpPr>
        <p:spPr>
          <a:xfrm>
            <a:off x="660400" y="1328296"/>
            <a:ext cx="10871200" cy="275665"/>
          </a:xfrm>
          <a:prstGeom prst="rect">
            <a:avLst/>
          </a:prstGeom>
        </p:spPr>
        <p:txBody>
          <a:bodyPr/>
          <a:lstStyle>
            <a:lvl1pPr marL="0" indent="0">
              <a:lnSpc>
                <a:spcPct val="80000"/>
              </a:lnSpc>
              <a:spcBef>
                <a:spcPts val="0"/>
              </a:spcBef>
              <a:buNone/>
              <a:defRPr sz="2400" b="0">
                <a:solidFill>
                  <a:schemeClr val="accent1"/>
                </a:solidFill>
              </a:defRPr>
            </a:lvl1pPr>
          </a:lstStyle>
          <a:p>
            <a:pPr lvl="0"/>
            <a:r>
              <a:rPr lang="en-US" err="1"/>
              <a:t>Subheadline</a:t>
            </a:r>
            <a:endParaRPr lang="en-US"/>
          </a:p>
        </p:txBody>
      </p:sp>
      <p:sp>
        <p:nvSpPr>
          <p:cNvPr id="2" name="Footer Placeholder 1">
            <a:extLst>
              <a:ext uri="{FF2B5EF4-FFF2-40B4-BE49-F238E27FC236}">
                <a16:creationId xmlns:a16="http://schemas.microsoft.com/office/drawing/2014/main" id="{123F767E-5515-6C4A-9951-79F41DA8F9DE}"/>
              </a:ext>
            </a:extLst>
          </p:cNvPr>
          <p:cNvSpPr>
            <a:spLocks noGrp="1"/>
          </p:cNvSpPr>
          <p:nvPr>
            <p:ph type="ftr" sz="quarter" idx="12"/>
          </p:nvPr>
        </p:nvSpPr>
        <p:spPr>
          <a:xfrm>
            <a:off x="6103088" y="6485397"/>
            <a:ext cx="4941767" cy="201168"/>
          </a:xfrm>
        </p:spPr>
        <p:txBody>
          <a:bodyPr/>
          <a:lstStyle/>
          <a:p>
            <a:endParaRPr lang="en-US"/>
          </a:p>
        </p:txBody>
      </p:sp>
      <p:sp>
        <p:nvSpPr>
          <p:cNvPr id="3" name="Slide Number Placeholder 2">
            <a:extLst>
              <a:ext uri="{FF2B5EF4-FFF2-40B4-BE49-F238E27FC236}">
                <a16:creationId xmlns:a16="http://schemas.microsoft.com/office/drawing/2014/main" id="{DD962033-E54F-3B4D-BD95-069E97D59773}"/>
              </a:ext>
            </a:extLst>
          </p:cNvPr>
          <p:cNvSpPr>
            <a:spLocks noGrp="1"/>
          </p:cNvSpPr>
          <p:nvPr>
            <p:ph type="sldNum" sz="quarter" idx="13"/>
          </p:nvPr>
        </p:nvSpPr>
        <p:spPr/>
        <p:txBody>
          <a:bodyPr/>
          <a:lstStyle/>
          <a:p>
            <a:fld id="{F61B8BF2-FF22-4BC3-9BDF-B556CC280E7A}" type="slidenum">
              <a:rPr lang="en-US" smtClean="0"/>
              <a:t>‹#›</a:t>
            </a:fld>
            <a:endParaRPr lang="en-US"/>
          </a:p>
        </p:txBody>
      </p:sp>
      <p:sp>
        <p:nvSpPr>
          <p:cNvPr id="10" name="Title 1">
            <a:extLst>
              <a:ext uri="{FF2B5EF4-FFF2-40B4-BE49-F238E27FC236}">
                <a16:creationId xmlns:a16="http://schemas.microsoft.com/office/drawing/2014/main" id="{DB83A1CB-6F19-9144-AE54-CBC45706B878}"/>
              </a:ext>
            </a:extLst>
          </p:cNvPr>
          <p:cNvSpPr>
            <a:spLocks noGrp="1"/>
          </p:cNvSpPr>
          <p:nvPr>
            <p:ph type="title"/>
          </p:nvPr>
        </p:nvSpPr>
        <p:spPr>
          <a:xfrm>
            <a:off x="660400" y="395288"/>
            <a:ext cx="10871200" cy="838200"/>
          </a:xfrm>
          <a:prstGeom prst="rect">
            <a:avLst/>
          </a:prstGeom>
        </p:spPr>
        <p:txBody>
          <a:bodyPr/>
          <a:lstStyle/>
          <a:p>
            <a:r>
              <a:rPr lang="en-US"/>
              <a:t>Click to edit Master title style</a:t>
            </a:r>
          </a:p>
        </p:txBody>
      </p:sp>
      <p:sp>
        <p:nvSpPr>
          <p:cNvPr id="5" name="TextBox 4">
            <a:extLst>
              <a:ext uri="{FF2B5EF4-FFF2-40B4-BE49-F238E27FC236}">
                <a16:creationId xmlns:a16="http://schemas.microsoft.com/office/drawing/2014/main" id="{C62CFCC3-2B24-1C4F-B05F-4598C64283ED}"/>
              </a:ext>
            </a:extLst>
          </p:cNvPr>
          <p:cNvSpPr txBox="1"/>
          <p:nvPr/>
        </p:nvSpPr>
        <p:spPr>
          <a:xfrm>
            <a:off x="6054811" y="-560173"/>
            <a:ext cx="0" cy="0"/>
          </a:xfrm>
          <a:prstGeom prst="rect">
            <a:avLst/>
          </a:prstGeom>
          <a:noFill/>
        </p:spPr>
        <p:txBody>
          <a:bodyPr wrap="none" lIns="0" tIns="0" rIns="0" bIns="0" rtlCol="0" anchor="t" anchorCtr="0">
            <a:noAutofit/>
          </a:bodyPr>
          <a:lstStyle/>
          <a:p>
            <a:pPr marL="228600" indent="-228600" algn="l" defTabSz="685800" rtl="0" eaLnBrk="1" latinLnBrk="0" hangingPunct="1">
              <a:lnSpc>
                <a:spcPct val="100000"/>
              </a:lnSpc>
              <a:spcBef>
                <a:spcPts val="600"/>
              </a:spcBef>
              <a:spcAft>
                <a:spcPts val="600"/>
              </a:spcAft>
              <a:buClr>
                <a:schemeClr val="accent2"/>
              </a:buClr>
              <a:buSzPct val="120000"/>
              <a:buFont typeface="Verdana" panose="020B0604030504040204" pitchFamily="34" charset="0"/>
              <a:buChar char="›"/>
            </a:pPr>
            <a:endParaRPr lang="en-US" sz="1800" b="0" kern="1200">
              <a:solidFill>
                <a:schemeClr val="tx2"/>
              </a:solidFill>
              <a:latin typeface="+mn-lt"/>
              <a:ea typeface="+mn-ea"/>
              <a:cs typeface="+mn-cs"/>
            </a:endParaRPr>
          </a:p>
        </p:txBody>
      </p:sp>
    </p:spTree>
    <p:extLst>
      <p:ext uri="{BB962C8B-B14F-4D97-AF65-F5344CB8AC3E}">
        <p14:creationId xmlns:p14="http://schemas.microsoft.com/office/powerpoint/2010/main" val="6129947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75C5-0BC0-4BAD-8BA1-523C495F1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B8125-F3F1-8FD6-8B73-2CED69017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987F2-7035-A4D5-CF73-B9A875BEEB58}"/>
              </a:ext>
            </a:extLst>
          </p:cNvPr>
          <p:cNvSpPr>
            <a:spLocks noGrp="1"/>
          </p:cNvSpPr>
          <p:nvPr>
            <p:ph type="dt" sz="half" idx="10"/>
          </p:nvPr>
        </p:nvSpPr>
        <p:spPr/>
        <p:txBody>
          <a:bodyPr/>
          <a:lstStyle/>
          <a:p>
            <a:fld id="{F0637D3C-F358-204F-A2C8-7C13F2A890B7}" type="datetime1">
              <a:rPr lang="en-US" smtClean="0"/>
              <a:t>7/17/24</a:t>
            </a:fld>
            <a:endParaRPr lang="en-US"/>
          </a:p>
        </p:txBody>
      </p:sp>
      <p:sp>
        <p:nvSpPr>
          <p:cNvPr id="5" name="Footer Placeholder 4">
            <a:extLst>
              <a:ext uri="{FF2B5EF4-FFF2-40B4-BE49-F238E27FC236}">
                <a16:creationId xmlns:a16="http://schemas.microsoft.com/office/drawing/2014/main" id="{0B451897-9571-D7A1-744A-C7CBD9AB2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07FDE-651B-B2AE-C8D3-4DA17D23A368}"/>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41886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8B66-2A5A-EF06-3B71-1EFBA7F1DB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293140-E2BD-5605-C0E4-954DFE3733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620578-15A3-8DE1-35FA-79E7547015A2}"/>
              </a:ext>
            </a:extLst>
          </p:cNvPr>
          <p:cNvSpPr>
            <a:spLocks noGrp="1"/>
          </p:cNvSpPr>
          <p:nvPr>
            <p:ph type="dt" sz="half" idx="10"/>
          </p:nvPr>
        </p:nvSpPr>
        <p:spPr/>
        <p:txBody>
          <a:bodyPr/>
          <a:lstStyle/>
          <a:p>
            <a:fld id="{D54C3154-E6BB-1D4D-A54F-7DD260BC8C28}" type="datetime1">
              <a:rPr lang="en-US" smtClean="0"/>
              <a:t>7/17/24</a:t>
            </a:fld>
            <a:endParaRPr lang="en-US"/>
          </a:p>
        </p:txBody>
      </p:sp>
      <p:sp>
        <p:nvSpPr>
          <p:cNvPr id="5" name="Footer Placeholder 4">
            <a:extLst>
              <a:ext uri="{FF2B5EF4-FFF2-40B4-BE49-F238E27FC236}">
                <a16:creationId xmlns:a16="http://schemas.microsoft.com/office/drawing/2014/main" id="{132AE05F-7B1C-EE62-3309-A47E6CDE6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9B6DC-7AF0-39B7-63D0-F893BF51FEED}"/>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69507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ABF1-6E9C-CD1C-4FD4-C6927007E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768B2-92FF-E935-0CE9-257B06C728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A9362-D8A7-8BFD-64A7-AD6B67E8D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FD6D62-5506-58BD-8DAE-DCCEFDA61977}"/>
              </a:ext>
            </a:extLst>
          </p:cNvPr>
          <p:cNvSpPr>
            <a:spLocks noGrp="1"/>
          </p:cNvSpPr>
          <p:nvPr>
            <p:ph type="dt" sz="half" idx="10"/>
          </p:nvPr>
        </p:nvSpPr>
        <p:spPr/>
        <p:txBody>
          <a:bodyPr/>
          <a:lstStyle/>
          <a:p>
            <a:fld id="{E9A39DB9-608A-224D-998E-215DDFD6251F}" type="datetime1">
              <a:rPr lang="en-US" smtClean="0"/>
              <a:t>7/17/24</a:t>
            </a:fld>
            <a:endParaRPr lang="en-US"/>
          </a:p>
        </p:txBody>
      </p:sp>
      <p:sp>
        <p:nvSpPr>
          <p:cNvPr id="6" name="Footer Placeholder 5">
            <a:extLst>
              <a:ext uri="{FF2B5EF4-FFF2-40B4-BE49-F238E27FC236}">
                <a16:creationId xmlns:a16="http://schemas.microsoft.com/office/drawing/2014/main" id="{7BEEDEB4-210D-7D19-38B8-A9E448DBE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ABDD4-00E6-1ED3-7805-0CE392DFF901}"/>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25086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8C39-606E-ABAB-CD1C-217C6A167E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8E53D6-90F4-CA3F-9827-153ED00AD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4A46A-286A-9CDB-093B-F7740B2DCB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BCACB-6FC0-738E-0444-576AFB655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D9953-54DF-BA4A-4AE7-C62BB1BE9B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13F21-7586-F7DB-3320-581A49D85F12}"/>
              </a:ext>
            </a:extLst>
          </p:cNvPr>
          <p:cNvSpPr>
            <a:spLocks noGrp="1"/>
          </p:cNvSpPr>
          <p:nvPr>
            <p:ph type="dt" sz="half" idx="10"/>
          </p:nvPr>
        </p:nvSpPr>
        <p:spPr/>
        <p:txBody>
          <a:bodyPr/>
          <a:lstStyle/>
          <a:p>
            <a:fld id="{3EB5A4C0-33D3-EA47-AE6E-FD18FB6310C1}" type="datetime1">
              <a:rPr lang="en-US" smtClean="0"/>
              <a:t>7/17/24</a:t>
            </a:fld>
            <a:endParaRPr lang="en-US"/>
          </a:p>
        </p:txBody>
      </p:sp>
      <p:sp>
        <p:nvSpPr>
          <p:cNvPr id="8" name="Footer Placeholder 7">
            <a:extLst>
              <a:ext uri="{FF2B5EF4-FFF2-40B4-BE49-F238E27FC236}">
                <a16:creationId xmlns:a16="http://schemas.microsoft.com/office/drawing/2014/main" id="{DF5B6C31-EB93-739E-1330-A1923BF25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0C8BCE-C964-273E-0F0D-DA28B1EA6D4E}"/>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328511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C90E-6047-4746-8056-B58ECF8D1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CA93B-10D8-FB99-3410-12C94699FB3F}"/>
              </a:ext>
            </a:extLst>
          </p:cNvPr>
          <p:cNvSpPr>
            <a:spLocks noGrp="1"/>
          </p:cNvSpPr>
          <p:nvPr>
            <p:ph type="dt" sz="half" idx="10"/>
          </p:nvPr>
        </p:nvSpPr>
        <p:spPr/>
        <p:txBody>
          <a:bodyPr/>
          <a:lstStyle/>
          <a:p>
            <a:fld id="{64F89762-0621-6D44-96E0-851FA9898B52}" type="datetime1">
              <a:rPr lang="en-US" smtClean="0"/>
              <a:t>7/17/24</a:t>
            </a:fld>
            <a:endParaRPr lang="en-US"/>
          </a:p>
        </p:txBody>
      </p:sp>
      <p:sp>
        <p:nvSpPr>
          <p:cNvPr id="4" name="Footer Placeholder 3">
            <a:extLst>
              <a:ext uri="{FF2B5EF4-FFF2-40B4-BE49-F238E27FC236}">
                <a16:creationId xmlns:a16="http://schemas.microsoft.com/office/drawing/2014/main" id="{F59265DD-C37D-50AD-C7D7-F3D05BCC77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0CCEA-D93D-308A-5123-3601AAF25E2E}"/>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257614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1D66B-B3E3-BD6F-A005-D03EC302EACC}"/>
              </a:ext>
            </a:extLst>
          </p:cNvPr>
          <p:cNvSpPr>
            <a:spLocks noGrp="1"/>
          </p:cNvSpPr>
          <p:nvPr>
            <p:ph type="dt" sz="half" idx="10"/>
          </p:nvPr>
        </p:nvSpPr>
        <p:spPr/>
        <p:txBody>
          <a:bodyPr/>
          <a:lstStyle/>
          <a:p>
            <a:fld id="{71F02FA4-39CF-C548-BCF0-581F468E87E5}" type="datetime1">
              <a:rPr lang="en-US" smtClean="0"/>
              <a:t>7/17/24</a:t>
            </a:fld>
            <a:endParaRPr lang="en-US"/>
          </a:p>
        </p:txBody>
      </p:sp>
      <p:sp>
        <p:nvSpPr>
          <p:cNvPr id="3" name="Footer Placeholder 2">
            <a:extLst>
              <a:ext uri="{FF2B5EF4-FFF2-40B4-BE49-F238E27FC236}">
                <a16:creationId xmlns:a16="http://schemas.microsoft.com/office/drawing/2014/main" id="{7813636F-69A2-7EA1-C6A5-94B4E8AF7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C64E0E-815C-A65B-FC8F-79C11BEF90B1}"/>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178210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EBD5-116F-A63A-D9C1-1F05B1258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184B57-1C6A-A300-05D5-586C6D8E0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A3D586-AEFA-01E2-3BEA-54EF60E8E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D19D9-B5FA-E3F1-368E-A674089C7A90}"/>
              </a:ext>
            </a:extLst>
          </p:cNvPr>
          <p:cNvSpPr>
            <a:spLocks noGrp="1"/>
          </p:cNvSpPr>
          <p:nvPr>
            <p:ph type="dt" sz="half" idx="10"/>
          </p:nvPr>
        </p:nvSpPr>
        <p:spPr/>
        <p:txBody>
          <a:bodyPr/>
          <a:lstStyle/>
          <a:p>
            <a:fld id="{EFC814D3-7D60-4E4D-8D67-2723FF9107F9}" type="datetime1">
              <a:rPr lang="en-US" smtClean="0"/>
              <a:t>7/17/24</a:t>
            </a:fld>
            <a:endParaRPr lang="en-US"/>
          </a:p>
        </p:txBody>
      </p:sp>
      <p:sp>
        <p:nvSpPr>
          <p:cNvPr id="6" name="Footer Placeholder 5">
            <a:extLst>
              <a:ext uri="{FF2B5EF4-FFF2-40B4-BE49-F238E27FC236}">
                <a16:creationId xmlns:a16="http://schemas.microsoft.com/office/drawing/2014/main" id="{F2B3C7C4-80DC-43A8-8E81-3D3A3770D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36E2A-ECB8-ADDA-EA8C-BE86740D5EA7}"/>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297820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BDEB-9596-8079-1642-AFF261CAC1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9C0D85-4FF1-9158-AC8B-4247F988A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3DA40-0934-0E58-8B19-011102E30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B078C-C54E-B173-66B0-B3874C07FB36}"/>
              </a:ext>
            </a:extLst>
          </p:cNvPr>
          <p:cNvSpPr>
            <a:spLocks noGrp="1"/>
          </p:cNvSpPr>
          <p:nvPr>
            <p:ph type="dt" sz="half" idx="10"/>
          </p:nvPr>
        </p:nvSpPr>
        <p:spPr/>
        <p:txBody>
          <a:bodyPr/>
          <a:lstStyle/>
          <a:p>
            <a:fld id="{7FA53478-9D60-EE44-AB8E-FC3450F37BD3}" type="datetime1">
              <a:rPr lang="en-US" smtClean="0"/>
              <a:t>7/17/24</a:t>
            </a:fld>
            <a:endParaRPr lang="en-US"/>
          </a:p>
        </p:txBody>
      </p:sp>
      <p:sp>
        <p:nvSpPr>
          <p:cNvPr id="6" name="Footer Placeholder 5">
            <a:extLst>
              <a:ext uri="{FF2B5EF4-FFF2-40B4-BE49-F238E27FC236}">
                <a16:creationId xmlns:a16="http://schemas.microsoft.com/office/drawing/2014/main" id="{683240DA-59CC-5C4E-1AC8-009F14920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121DC-AF52-8708-0A63-9023E2A25DEA}"/>
              </a:ext>
            </a:extLst>
          </p:cNvPr>
          <p:cNvSpPr>
            <a:spLocks noGrp="1"/>
          </p:cNvSpPr>
          <p:nvPr>
            <p:ph type="sldNum" sz="quarter" idx="12"/>
          </p:nvPr>
        </p:nvSpPr>
        <p:spPr/>
        <p:txBody>
          <a:bodyPr/>
          <a:lstStyle/>
          <a:p>
            <a:fld id="{8AE148D2-A599-3042-B692-6344D3D7164F}" type="slidenum">
              <a:rPr lang="en-US" smtClean="0"/>
              <a:t>‹#›</a:t>
            </a:fld>
            <a:endParaRPr lang="en-US"/>
          </a:p>
        </p:txBody>
      </p:sp>
    </p:spTree>
    <p:extLst>
      <p:ext uri="{BB962C8B-B14F-4D97-AF65-F5344CB8AC3E}">
        <p14:creationId xmlns:p14="http://schemas.microsoft.com/office/powerpoint/2010/main" val="394955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1471ED-9091-FCDB-6A51-C6DE2FCC5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3F5EA4-B487-9808-4746-2911E0B7D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6D4E8-6DE0-97DF-0B42-11D22D3F1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DC8D87-9F3A-2248-BEBB-C8315C90B875}" type="datetime1">
              <a:rPr lang="en-US" smtClean="0"/>
              <a:t>7/17/24</a:t>
            </a:fld>
            <a:endParaRPr lang="en-US"/>
          </a:p>
        </p:txBody>
      </p:sp>
      <p:sp>
        <p:nvSpPr>
          <p:cNvPr id="5" name="Footer Placeholder 4">
            <a:extLst>
              <a:ext uri="{FF2B5EF4-FFF2-40B4-BE49-F238E27FC236}">
                <a16:creationId xmlns:a16="http://schemas.microsoft.com/office/drawing/2014/main" id="{614EC0B2-4EAB-D716-3A80-85B01AE24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882CBC-79A2-359E-2674-65D39B653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E148D2-A599-3042-B692-6344D3D7164F}" type="slidenum">
              <a:rPr lang="en-US" smtClean="0"/>
              <a:t>‹#›</a:t>
            </a:fld>
            <a:endParaRPr lang="en-US"/>
          </a:p>
        </p:txBody>
      </p:sp>
    </p:spTree>
    <p:extLst>
      <p:ext uri="{BB962C8B-B14F-4D97-AF65-F5344CB8AC3E}">
        <p14:creationId xmlns:p14="http://schemas.microsoft.com/office/powerpoint/2010/main" val="283725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search.wpi.edu/" TargetMode="External"/><Relationship Id="rId7" Type="http://schemas.openxmlformats.org/officeDocument/2006/relationships/hyperlink" Target="https://datatracker.ietf.org/doc/draft-chung-ccwg-search/"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github.com/Project-Faster/quicly/tree/generic-slowstart" TargetMode="External"/><Relationship Id="rId5" Type="http://schemas.openxmlformats.org/officeDocument/2006/relationships/hyperlink" Target="https://github.com/Project-Faster/tcp_ss_search/tree/net-next-6.10rc2" TargetMode="External"/><Relationship Id="rId4" Type="http://schemas.openxmlformats.org/officeDocument/2006/relationships/hyperlink" Target="https://github.com/Project-Faster/tcp_ss_search.gi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Project-Faster/tcp_ss_search.git"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cs.wpi.edu/~claypool/papers/tcp-best-netdev-22/"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ee the source image">
            <a:extLst>
              <a:ext uri="{FF2B5EF4-FFF2-40B4-BE49-F238E27FC236}">
                <a16:creationId xmlns:a16="http://schemas.microsoft.com/office/drawing/2014/main" id="{59FD27B9-9F37-89E4-3886-2DCE53654F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54324" y="4069118"/>
            <a:ext cx="3083349" cy="1873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ee the source image">
            <a:extLst>
              <a:ext uri="{FF2B5EF4-FFF2-40B4-BE49-F238E27FC236}">
                <a16:creationId xmlns:a16="http://schemas.microsoft.com/office/drawing/2014/main" id="{C87F0EA3-8DFA-C901-6C88-685D977A79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1941" y="4113788"/>
            <a:ext cx="3213942" cy="1609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50F731-8CCD-F2F4-D962-69888C9C3D1C}"/>
              </a:ext>
            </a:extLst>
          </p:cNvPr>
          <p:cNvSpPr txBox="1"/>
          <p:nvPr/>
        </p:nvSpPr>
        <p:spPr>
          <a:xfrm>
            <a:off x="5384323" y="5562661"/>
            <a:ext cx="1685141" cy="759182"/>
          </a:xfrm>
          <a:prstGeom prst="rect">
            <a:avLst/>
          </a:prstGeom>
          <a:noFill/>
        </p:spPr>
        <p:txBody>
          <a:bodyPr wrap="none" rtlCol="0">
            <a:spAutoFit/>
          </a:bodyPr>
          <a:lstStyle/>
          <a:p>
            <a:pPr defTabSz="509248">
              <a:spcAft>
                <a:spcPts val="393"/>
              </a:spcAft>
            </a:pPr>
            <a:r>
              <a:rPr lang="en-US" sz="2000" kern="1200" dirty="0">
                <a:solidFill>
                  <a:schemeClr val="tx1"/>
                </a:solidFill>
                <a:latin typeface="Calibri" panose="020F0502020204030204" pitchFamily="34" charset="0"/>
                <a:cs typeface="Calibri" panose="020F0502020204030204" pitchFamily="34" charset="0"/>
              </a:rPr>
              <a:t>Maryam </a:t>
            </a:r>
            <a:r>
              <a:rPr lang="en-US" sz="2000" kern="1200" dirty="0" err="1">
                <a:solidFill>
                  <a:schemeClr val="tx1"/>
                </a:solidFill>
                <a:latin typeface="Calibri" panose="020F0502020204030204" pitchFamily="34" charset="0"/>
                <a:cs typeface="Calibri" panose="020F0502020204030204" pitchFamily="34" charset="0"/>
              </a:rPr>
              <a:t>Ataei</a:t>
            </a:r>
            <a:endParaRPr lang="en-US" sz="2000" kern="1200" dirty="0">
              <a:solidFill>
                <a:schemeClr val="tx1"/>
              </a:solidFill>
              <a:latin typeface="Calibri" panose="020F0502020204030204" pitchFamily="34" charset="0"/>
              <a:cs typeface="Calibri" panose="020F0502020204030204" pitchFamily="34" charset="0"/>
            </a:endParaRPr>
          </a:p>
          <a:p>
            <a:pPr defTabSz="509248">
              <a:spcAft>
                <a:spcPts val="393"/>
              </a:spcAft>
            </a:pPr>
            <a:r>
              <a:rPr lang="en-US" sz="2000" kern="1200" dirty="0">
                <a:solidFill>
                  <a:schemeClr val="tx1"/>
                </a:solidFill>
                <a:latin typeface="Calibri" panose="020F0502020204030204" pitchFamily="34" charset="0"/>
                <a:cs typeface="Calibri" panose="020F0502020204030204" pitchFamily="34" charset="0"/>
              </a:rPr>
              <a:t>Mark Claypool</a:t>
            </a:r>
            <a:endParaRPr lang="en-US" sz="4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5818C05-A597-8789-A2EC-37A39D781AF7}"/>
              </a:ext>
            </a:extLst>
          </p:cNvPr>
          <p:cNvSpPr txBox="1"/>
          <p:nvPr/>
        </p:nvSpPr>
        <p:spPr>
          <a:xfrm>
            <a:off x="894407" y="5534255"/>
            <a:ext cx="1881477" cy="1118255"/>
          </a:xfrm>
          <a:prstGeom prst="rect">
            <a:avLst/>
          </a:prstGeom>
          <a:noFill/>
        </p:spPr>
        <p:txBody>
          <a:bodyPr wrap="none" rtlCol="0">
            <a:spAutoFit/>
          </a:bodyPr>
          <a:lstStyle/>
          <a:p>
            <a:pPr defTabSz="509248">
              <a:spcAft>
                <a:spcPts val="393"/>
              </a:spcAft>
            </a:pPr>
            <a:r>
              <a:rPr lang="en-US" sz="2000" kern="1200" dirty="0">
                <a:solidFill>
                  <a:schemeClr val="tx1"/>
                </a:solidFill>
                <a:latin typeface="Calibri" panose="020F0502020204030204" pitchFamily="34" charset="0"/>
                <a:cs typeface="Calibri" panose="020F0502020204030204" pitchFamily="34" charset="0"/>
              </a:rPr>
              <a:t>Jae Chung</a:t>
            </a:r>
          </a:p>
          <a:p>
            <a:pPr defTabSz="509248">
              <a:spcAft>
                <a:spcPts val="393"/>
              </a:spcAft>
            </a:pPr>
            <a:r>
              <a:rPr lang="en-US" sz="2000" kern="1200" dirty="0">
                <a:solidFill>
                  <a:srgbClr val="00B050"/>
                </a:solidFill>
                <a:latin typeface="Calibri" panose="020F0502020204030204" pitchFamily="34" charset="0"/>
                <a:cs typeface="Calibri" panose="020F0502020204030204" pitchFamily="34" charset="0"/>
              </a:rPr>
              <a:t>Feng Li</a:t>
            </a:r>
          </a:p>
          <a:p>
            <a:pPr defTabSz="509248">
              <a:spcAft>
                <a:spcPts val="393"/>
              </a:spcAft>
            </a:pPr>
            <a:r>
              <a:rPr lang="en-US" sz="2000" kern="1200" dirty="0">
                <a:solidFill>
                  <a:schemeClr val="tx1"/>
                </a:solidFill>
                <a:latin typeface="Calibri" panose="020F0502020204030204" pitchFamily="34" charset="0"/>
                <a:cs typeface="Calibri" panose="020F0502020204030204" pitchFamily="34" charset="0"/>
              </a:rPr>
              <a:t>Benjamin Peters</a:t>
            </a:r>
            <a:endParaRPr lang="en-US" sz="2000"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B167EB7F-1B72-61C7-C8B9-EA58BC9C5CC0}"/>
              </a:ext>
            </a:extLst>
          </p:cNvPr>
          <p:cNvSpPr txBox="1">
            <a:spLocks/>
          </p:cNvSpPr>
          <p:nvPr/>
        </p:nvSpPr>
        <p:spPr>
          <a:xfrm>
            <a:off x="391941" y="780706"/>
            <a:ext cx="11408117" cy="1327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32104">
              <a:spcAft>
                <a:spcPts val="600"/>
              </a:spcAft>
            </a:pPr>
            <a:r>
              <a:rPr lang="en-US" sz="4000" b="0" i="0" u="none" strike="noStrike" dirty="0">
                <a:solidFill>
                  <a:srgbClr val="000000"/>
                </a:solidFill>
                <a:effectLst/>
                <a:latin typeface="Aptos" panose="020B0004020202020204" pitchFamily="34" charset="0"/>
              </a:rPr>
              <a:t>Implementation of the SEARCH Slow Start Algorithm in the Linux Kernel</a:t>
            </a:r>
            <a:endParaRPr lang="en-US" sz="9600" dirty="0">
              <a:solidFill>
                <a:schemeClr val="tx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FDE6D7D-C1DE-09C5-4F66-E42BFA9D51AA}"/>
              </a:ext>
            </a:extLst>
          </p:cNvPr>
          <p:cNvSpPr txBox="1"/>
          <p:nvPr/>
        </p:nvSpPr>
        <p:spPr>
          <a:xfrm>
            <a:off x="2750254" y="2492433"/>
            <a:ext cx="6691492" cy="1873134"/>
          </a:xfrm>
          <a:prstGeom prst="rect">
            <a:avLst/>
          </a:prstGeom>
        </p:spPr>
        <p:txBody>
          <a:bodyPr vert="horz" lIns="91440" tIns="45720" rIns="91440" bIns="45720" rtlCol="0" anchor="t">
            <a:normAutofit/>
          </a:bodyPr>
          <a:lstStyle/>
          <a:p>
            <a:pPr algn="ctr" defTabSz="832104">
              <a:lnSpc>
                <a:spcPct val="90000"/>
              </a:lnSpc>
            </a:pPr>
            <a:r>
              <a:rPr lang="en-US" sz="2400" kern="1200" dirty="0">
                <a:solidFill>
                  <a:schemeClr val="tx2"/>
                </a:solidFill>
                <a:latin typeface="Calibri" panose="020F0502020204030204" pitchFamily="34" charset="0"/>
                <a:cs typeface="Calibri" panose="020F0502020204030204" pitchFamily="34" charset="0"/>
              </a:rPr>
              <a:t> </a:t>
            </a:r>
            <a:r>
              <a:rPr lang="en-US" sz="2400" kern="1200" dirty="0" err="1">
                <a:solidFill>
                  <a:schemeClr val="tx2"/>
                </a:solidFill>
                <a:latin typeface="Calibri" panose="020F0502020204030204" pitchFamily="34" charset="0"/>
                <a:cs typeface="Calibri" panose="020F0502020204030204" pitchFamily="34" charset="0"/>
              </a:rPr>
              <a:t>NetDev</a:t>
            </a:r>
            <a:r>
              <a:rPr lang="en-US" sz="2400" kern="1200" dirty="0">
                <a:solidFill>
                  <a:schemeClr val="tx2"/>
                </a:solidFill>
                <a:latin typeface="Calibri" panose="020F0502020204030204" pitchFamily="34" charset="0"/>
                <a:cs typeface="Calibri" panose="020F0502020204030204" pitchFamily="34" charset="0"/>
              </a:rPr>
              <a:t> 0x18 </a:t>
            </a:r>
          </a:p>
          <a:p>
            <a:pPr algn="ctr" defTabSz="832104">
              <a:lnSpc>
                <a:spcPct val="90000"/>
              </a:lnSpc>
            </a:pPr>
            <a:endParaRPr lang="en-US" sz="2400" kern="1200" dirty="0">
              <a:solidFill>
                <a:schemeClr val="tx2"/>
              </a:solidFill>
              <a:latin typeface="Calibri" panose="020F0502020204030204" pitchFamily="34" charset="0"/>
              <a:cs typeface="Calibri" panose="020F0502020204030204" pitchFamily="34" charset="0"/>
            </a:endParaRPr>
          </a:p>
          <a:p>
            <a:pPr algn="ctr" defTabSz="832104">
              <a:lnSpc>
                <a:spcPct val="90000"/>
              </a:lnSpc>
            </a:pPr>
            <a:r>
              <a:rPr lang="en-US" sz="2400" kern="1200" dirty="0">
                <a:solidFill>
                  <a:schemeClr val="tx2"/>
                </a:solidFill>
                <a:latin typeface="Calibri" panose="020F0502020204030204" pitchFamily="34" charset="0"/>
                <a:cs typeface="Calibri" panose="020F0502020204030204" pitchFamily="34" charset="0"/>
              </a:rPr>
              <a:t>San Clara, CA, July 2024</a:t>
            </a:r>
            <a:endParaRPr lang="en-US" sz="2800" dirty="0">
              <a:solidFill>
                <a:schemeClr val="tx2"/>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36C6F40-4494-827C-7886-A6EF825D6F33}"/>
              </a:ext>
            </a:extLst>
          </p:cNvPr>
          <p:cNvSpPr txBox="1"/>
          <p:nvPr/>
        </p:nvSpPr>
        <p:spPr>
          <a:xfrm>
            <a:off x="9230633" y="5744706"/>
            <a:ext cx="1612942" cy="400110"/>
          </a:xfrm>
          <a:prstGeom prst="rect">
            <a:avLst/>
          </a:prstGeom>
          <a:noFill/>
        </p:spPr>
        <p:txBody>
          <a:bodyPr wrap="none" rtlCol="0">
            <a:spAutoFit/>
          </a:bodyPr>
          <a:lstStyle/>
          <a:p>
            <a:pPr defTabSz="509248">
              <a:spcAft>
                <a:spcPts val="393"/>
              </a:spcAft>
            </a:pPr>
            <a:r>
              <a:rPr lang="en-US" sz="2000" kern="1200" dirty="0">
                <a:solidFill>
                  <a:schemeClr val="tx1"/>
                </a:solidFill>
                <a:latin typeface="Calibri" panose="020F0502020204030204" pitchFamily="34" charset="0"/>
                <a:cs typeface="Calibri" panose="020F0502020204030204" pitchFamily="34" charset="0"/>
              </a:rPr>
              <a:t>Joshua Chung</a:t>
            </a:r>
            <a:endParaRPr lang="en-US" sz="4000" dirty="0">
              <a:latin typeface="Calibri" panose="020F0502020204030204" pitchFamily="34" charset="0"/>
              <a:cs typeface="Calibri" panose="020F0502020204030204" pitchFamily="34" charset="0"/>
            </a:endParaRPr>
          </a:p>
        </p:txBody>
      </p:sp>
      <p:pic>
        <p:nvPicPr>
          <p:cNvPr id="1026" name="Picture 2" descr="Lexington Christian Academy, MA (@lca_1946) / X">
            <a:extLst>
              <a:ext uri="{FF2B5EF4-FFF2-40B4-BE49-F238E27FC236}">
                <a16:creationId xmlns:a16="http://schemas.microsoft.com/office/drawing/2014/main" id="{E5557668-0C9F-FA5C-F0EC-48C3A2D02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2187" y="4615182"/>
            <a:ext cx="1108150" cy="1108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E8B50CB-81BB-3C27-6483-81CE2053A6BD}"/>
              </a:ext>
            </a:extLst>
          </p:cNvPr>
          <p:cNvSpPr>
            <a:spLocks noGrp="1"/>
          </p:cNvSpPr>
          <p:nvPr>
            <p:ph type="sldNum" sz="quarter" idx="12"/>
          </p:nvPr>
        </p:nvSpPr>
        <p:spPr/>
        <p:txBody>
          <a:bodyPr/>
          <a:lstStyle/>
          <a:p>
            <a:fld id="{8AE148D2-A599-3042-B692-6344D3D7164F}" type="slidenum">
              <a:rPr lang="en-US" smtClean="0"/>
              <a:t>1</a:t>
            </a:fld>
            <a:endParaRPr lang="en-US"/>
          </a:p>
        </p:txBody>
      </p:sp>
    </p:spTree>
    <p:extLst>
      <p:ext uri="{BB962C8B-B14F-4D97-AF65-F5344CB8AC3E}">
        <p14:creationId xmlns:p14="http://schemas.microsoft.com/office/powerpoint/2010/main" val="6206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194FDCF-709B-4D6F-B954-94A6A030C76C}"/>
              </a:ext>
            </a:extLst>
          </p:cNvPr>
          <p:cNvGrpSpPr/>
          <p:nvPr/>
        </p:nvGrpSpPr>
        <p:grpSpPr>
          <a:xfrm>
            <a:off x="7244420" y="1044487"/>
            <a:ext cx="4263487" cy="3454515"/>
            <a:chOff x="6670356" y="2263112"/>
            <a:chExt cx="4876800" cy="4058299"/>
          </a:xfrm>
        </p:grpSpPr>
        <p:sp>
          <p:nvSpPr>
            <p:cNvPr id="8" name="TextBox 7">
              <a:extLst>
                <a:ext uri="{FF2B5EF4-FFF2-40B4-BE49-F238E27FC236}">
                  <a16:creationId xmlns:a16="http://schemas.microsoft.com/office/drawing/2014/main" id="{64531BD0-7DAA-4499-BB67-3EC6912B5C05}"/>
                </a:ext>
              </a:extLst>
            </p:cNvPr>
            <p:cNvSpPr txBox="1"/>
            <p:nvPr/>
          </p:nvSpPr>
          <p:spPr>
            <a:xfrm>
              <a:off x="9194453" y="2263112"/>
              <a:ext cx="535018" cy="365760"/>
            </a:xfrm>
            <a:prstGeom prst="rect">
              <a:avLst/>
            </a:prstGeom>
            <a:noFill/>
          </p:spPr>
          <p:txBody>
            <a:bodyPr wrap="none" rtlCol="0">
              <a:spAutoFit/>
            </a:bodyPr>
            <a:lstStyle/>
            <a:p>
              <a:r>
                <a:rPr lang="en-US" dirty="0"/>
                <a:t>RTT</a:t>
              </a:r>
            </a:p>
          </p:txBody>
        </p:sp>
        <p:pic>
          <p:nvPicPr>
            <p:cNvPr id="9" name="Picture 8">
              <a:extLst>
                <a:ext uri="{FF2B5EF4-FFF2-40B4-BE49-F238E27FC236}">
                  <a16:creationId xmlns:a16="http://schemas.microsoft.com/office/drawing/2014/main" id="{29D1254D-F97B-4D9D-A40A-CEAA84BFC002}"/>
                </a:ext>
              </a:extLst>
            </p:cNvPr>
            <p:cNvPicPr>
              <a:picLocks noChangeAspect="1"/>
            </p:cNvPicPr>
            <p:nvPr/>
          </p:nvPicPr>
          <p:blipFill>
            <a:blip r:embed="rId3"/>
            <a:stretch>
              <a:fillRect/>
            </a:stretch>
          </p:blipFill>
          <p:spPr>
            <a:xfrm>
              <a:off x="6670356" y="2663811"/>
              <a:ext cx="4876800" cy="3657600"/>
            </a:xfrm>
            <a:prstGeom prst="rect">
              <a:avLst/>
            </a:prstGeom>
          </p:spPr>
        </p:pic>
      </p:grpSp>
      <p:sp>
        <p:nvSpPr>
          <p:cNvPr id="10" name="Rectangle 9">
            <a:extLst>
              <a:ext uri="{FF2B5EF4-FFF2-40B4-BE49-F238E27FC236}">
                <a16:creationId xmlns:a16="http://schemas.microsoft.com/office/drawing/2014/main" id="{959F2635-5105-4ECA-A94C-BCCA7B8E6151}"/>
              </a:ext>
            </a:extLst>
          </p:cNvPr>
          <p:cNvSpPr/>
          <p:nvPr/>
        </p:nvSpPr>
        <p:spPr>
          <a:xfrm>
            <a:off x="8115401" y="2072507"/>
            <a:ext cx="684550" cy="1990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CBC2D4-0830-4207-A578-C94E39FEDB17}"/>
              </a:ext>
            </a:extLst>
          </p:cNvPr>
          <p:cNvSpPr txBox="1"/>
          <p:nvPr/>
        </p:nvSpPr>
        <p:spPr>
          <a:xfrm>
            <a:off x="444210" y="1376637"/>
            <a:ext cx="3887758" cy="523220"/>
          </a:xfrm>
          <a:prstGeom prst="rect">
            <a:avLst/>
          </a:prstGeom>
          <a:noFill/>
        </p:spPr>
        <p:txBody>
          <a:bodyPr wrap="square" rtlCol="0">
            <a:spAutoFit/>
          </a:bodyPr>
          <a:lstStyle/>
          <a:p>
            <a:pPr marL="571500" indent="-571500">
              <a:buFont typeface="Arial" panose="020B0604020202020204" pitchFamily="34" charset="0"/>
              <a:buChar char="•"/>
            </a:pPr>
            <a:r>
              <a:rPr lang="fi-FI" sz="2800" b="1" dirty="0" err="1">
                <a:cs typeface="Calibri" panose="020F0502020204030204" pitchFamily="34" charset="0"/>
              </a:rPr>
              <a:t>Variation</a:t>
            </a:r>
            <a:r>
              <a:rPr lang="fi-FI" sz="2800" b="1" dirty="0">
                <a:cs typeface="Calibri" panose="020F0502020204030204" pitchFamily="34" charset="0"/>
              </a:rPr>
              <a:t> of  RTTs</a:t>
            </a:r>
            <a:endParaRPr lang="en-US" sz="2800" b="1" dirty="0">
              <a:cs typeface="Calibri" panose="020F0502020204030204" pitchFamily="34" charset="0"/>
            </a:endParaRPr>
          </a:p>
        </p:txBody>
      </p:sp>
      <p:sp>
        <p:nvSpPr>
          <p:cNvPr id="39" name="TextBox 38">
            <a:extLst>
              <a:ext uri="{FF2B5EF4-FFF2-40B4-BE49-F238E27FC236}">
                <a16:creationId xmlns:a16="http://schemas.microsoft.com/office/drawing/2014/main" id="{30D21C2D-AFCC-488B-BADE-7D08370352CE}"/>
              </a:ext>
            </a:extLst>
          </p:cNvPr>
          <p:cNvSpPr txBox="1"/>
          <p:nvPr/>
        </p:nvSpPr>
        <p:spPr>
          <a:xfrm>
            <a:off x="7508793" y="5248970"/>
            <a:ext cx="1647690" cy="461665"/>
          </a:xfrm>
          <a:prstGeom prst="rect">
            <a:avLst/>
          </a:prstGeom>
          <a:noFill/>
        </p:spPr>
        <p:txBody>
          <a:bodyPr wrap="square" rtlCol="0">
            <a:spAutoFit/>
          </a:bodyPr>
          <a:lstStyle/>
          <a:p>
            <a:r>
              <a:rPr lang="en-US" sz="2400" b="1" dirty="0"/>
              <a:t>window</a:t>
            </a:r>
          </a:p>
        </p:txBody>
      </p:sp>
      <p:grpSp>
        <p:nvGrpSpPr>
          <p:cNvPr id="181" name="Group 180">
            <a:extLst>
              <a:ext uri="{FF2B5EF4-FFF2-40B4-BE49-F238E27FC236}">
                <a16:creationId xmlns:a16="http://schemas.microsoft.com/office/drawing/2014/main" id="{1CCF7C71-9BD8-4DC0-B7D5-947CDB8AF1D6}"/>
              </a:ext>
            </a:extLst>
          </p:cNvPr>
          <p:cNvGrpSpPr/>
          <p:nvPr/>
        </p:nvGrpSpPr>
        <p:grpSpPr>
          <a:xfrm>
            <a:off x="5123233" y="5746313"/>
            <a:ext cx="5637535" cy="511842"/>
            <a:chOff x="3350397" y="5293681"/>
            <a:chExt cx="6256058" cy="511842"/>
          </a:xfrm>
        </p:grpSpPr>
        <p:grpSp>
          <p:nvGrpSpPr>
            <p:cNvPr id="98" name="Group 97">
              <a:extLst>
                <a:ext uri="{FF2B5EF4-FFF2-40B4-BE49-F238E27FC236}">
                  <a16:creationId xmlns:a16="http://schemas.microsoft.com/office/drawing/2014/main" id="{F8E40780-3F43-491D-A5B8-401CB16485D9}"/>
                </a:ext>
              </a:extLst>
            </p:cNvPr>
            <p:cNvGrpSpPr/>
            <p:nvPr/>
          </p:nvGrpSpPr>
          <p:grpSpPr>
            <a:xfrm>
              <a:off x="3350397" y="5293681"/>
              <a:ext cx="6256058" cy="510301"/>
              <a:chOff x="19123519" y="11436214"/>
              <a:chExt cx="6350142" cy="555693"/>
            </a:xfrm>
            <a:solidFill>
              <a:schemeClr val="bg1"/>
            </a:solidFill>
          </p:grpSpPr>
          <p:sp>
            <p:nvSpPr>
              <p:cNvPr id="101" name="Flowchart: Process 100">
                <a:extLst>
                  <a:ext uri="{FF2B5EF4-FFF2-40B4-BE49-F238E27FC236}">
                    <a16:creationId xmlns:a16="http://schemas.microsoft.com/office/drawing/2014/main" id="{A03372DC-56C3-44B0-81AB-25758E15D188}"/>
                  </a:ext>
                </a:extLst>
              </p:cNvPr>
              <p:cNvSpPr/>
              <p:nvPr/>
            </p:nvSpPr>
            <p:spPr>
              <a:xfrm>
                <a:off x="19123519" y="11439457"/>
                <a:ext cx="6350142" cy="552450"/>
              </a:xfrm>
              <a:prstGeom prst="flowChartProcess">
                <a:avLst/>
              </a:prstGeom>
              <a:grpFill/>
              <a:ln w="19050">
                <a:solidFill>
                  <a:srgbClr val="0070C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AD370698-242C-4132-BE81-E31B6FDD0190}"/>
                  </a:ext>
                </a:extLst>
              </p:cNvPr>
              <p:cNvCxnSpPr>
                <a:cxnSpLocks/>
              </p:cNvCxnSpPr>
              <p:nvPr/>
            </p:nvCxnSpPr>
            <p:spPr>
              <a:xfrm>
                <a:off x="19773900" y="11439457"/>
                <a:ext cx="0" cy="552450"/>
              </a:xfrm>
              <a:prstGeom prst="line">
                <a:avLst/>
              </a:prstGeom>
              <a:grp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696BF7F-8136-46A5-BE20-F2DF8FAB7CDB}"/>
                  </a:ext>
                </a:extLst>
              </p:cNvPr>
              <p:cNvCxnSpPr>
                <a:cxnSpLocks/>
              </p:cNvCxnSpPr>
              <p:nvPr/>
            </p:nvCxnSpPr>
            <p:spPr>
              <a:xfrm>
                <a:off x="20422587" y="11436214"/>
                <a:ext cx="0" cy="552450"/>
              </a:xfrm>
              <a:prstGeom prst="line">
                <a:avLst/>
              </a:prstGeom>
              <a:grp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FD9AF8E-2456-44F7-A4E1-AA512C447182}"/>
                  </a:ext>
                </a:extLst>
              </p:cNvPr>
              <p:cNvCxnSpPr>
                <a:cxnSpLocks/>
              </p:cNvCxnSpPr>
              <p:nvPr/>
            </p:nvCxnSpPr>
            <p:spPr>
              <a:xfrm>
                <a:off x="21074062" y="11439457"/>
                <a:ext cx="0" cy="552450"/>
              </a:xfrm>
              <a:prstGeom prst="line">
                <a:avLst/>
              </a:prstGeom>
              <a:grp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6CE3C01-D89A-4711-BBF2-88902DA4FF11}"/>
                  </a:ext>
                </a:extLst>
              </p:cNvPr>
              <p:cNvCxnSpPr>
                <a:cxnSpLocks/>
              </p:cNvCxnSpPr>
              <p:nvPr/>
            </p:nvCxnSpPr>
            <p:spPr>
              <a:xfrm>
                <a:off x="21715412" y="11439457"/>
                <a:ext cx="0" cy="552450"/>
              </a:xfrm>
              <a:prstGeom prst="line">
                <a:avLst/>
              </a:prstGeom>
              <a:grp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3EAA97A-0E74-4EFE-BD92-7499DCBB8978}"/>
                  </a:ext>
                </a:extLst>
              </p:cNvPr>
              <p:cNvCxnSpPr>
                <a:cxnSpLocks/>
              </p:cNvCxnSpPr>
              <p:nvPr/>
            </p:nvCxnSpPr>
            <p:spPr>
              <a:xfrm>
                <a:off x="23004462" y="11436214"/>
                <a:ext cx="0" cy="552450"/>
              </a:xfrm>
              <a:prstGeom prst="line">
                <a:avLst/>
              </a:prstGeom>
              <a:grp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3A741BA-8747-4E70-9E8C-538A06D05B6E}"/>
                  </a:ext>
                </a:extLst>
              </p:cNvPr>
              <p:cNvCxnSpPr>
                <a:cxnSpLocks/>
              </p:cNvCxnSpPr>
              <p:nvPr/>
            </p:nvCxnSpPr>
            <p:spPr>
              <a:xfrm>
                <a:off x="23639462" y="11436214"/>
                <a:ext cx="0" cy="552450"/>
              </a:xfrm>
              <a:prstGeom prst="line">
                <a:avLst/>
              </a:prstGeom>
              <a:grp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FB9B8A2-C842-49DF-8259-A84CA7FFC543}"/>
                  </a:ext>
                </a:extLst>
              </p:cNvPr>
              <p:cNvCxnSpPr>
                <a:cxnSpLocks/>
              </p:cNvCxnSpPr>
              <p:nvPr/>
            </p:nvCxnSpPr>
            <p:spPr>
              <a:xfrm>
                <a:off x="24290337" y="11436214"/>
                <a:ext cx="0" cy="552450"/>
              </a:xfrm>
              <a:prstGeom prst="line">
                <a:avLst/>
              </a:prstGeom>
              <a:grp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F53E650-DFE3-44CC-9442-C0B221B433B1}"/>
                  </a:ext>
                </a:extLst>
              </p:cNvPr>
              <p:cNvCxnSpPr>
                <a:cxnSpLocks/>
              </p:cNvCxnSpPr>
              <p:nvPr/>
            </p:nvCxnSpPr>
            <p:spPr>
              <a:xfrm>
                <a:off x="24893587" y="11436214"/>
                <a:ext cx="0" cy="552450"/>
              </a:xfrm>
              <a:prstGeom prst="line">
                <a:avLst/>
              </a:prstGeom>
              <a:grp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85770B58-FE67-4873-906D-032E437B93C0}"/>
                </a:ext>
              </a:extLst>
            </p:cNvPr>
            <p:cNvSpPr txBox="1"/>
            <p:nvPr/>
          </p:nvSpPr>
          <p:spPr>
            <a:xfrm>
              <a:off x="3433322" y="5366215"/>
              <a:ext cx="625396" cy="369332"/>
            </a:xfrm>
            <a:prstGeom prst="rect">
              <a:avLst/>
            </a:prstGeom>
            <a:noFill/>
            <a:ln w="19050">
              <a:noFill/>
              <a:prstDash val="dash"/>
            </a:ln>
          </p:spPr>
          <p:txBody>
            <a:bodyPr wrap="square" rtlCol="0">
              <a:spAutoFit/>
            </a:bodyPr>
            <a:lstStyle/>
            <a:p>
              <a:r>
                <a:rPr lang="en-US" dirty="0">
                  <a:solidFill>
                    <a:srgbClr val="0070C0"/>
                  </a:solidFill>
                </a:rPr>
                <a:t>Bin</a:t>
              </a:r>
            </a:p>
          </p:txBody>
        </p:sp>
        <p:cxnSp>
          <p:nvCxnSpPr>
            <p:cNvPr id="165" name="Straight Connector 164">
              <a:extLst>
                <a:ext uri="{FF2B5EF4-FFF2-40B4-BE49-F238E27FC236}">
                  <a16:creationId xmlns:a16="http://schemas.microsoft.com/office/drawing/2014/main" id="{E5BBF557-FB10-4F4E-B9DF-A1DA2C8ADC45}"/>
                </a:ext>
              </a:extLst>
            </p:cNvPr>
            <p:cNvCxnSpPr>
              <a:cxnSpLocks/>
            </p:cNvCxnSpPr>
            <p:nvPr/>
          </p:nvCxnSpPr>
          <p:spPr>
            <a:xfrm>
              <a:off x="6529486" y="5298200"/>
              <a:ext cx="0" cy="507323"/>
            </a:xfrm>
            <a:prstGeom prst="line">
              <a:avLst/>
            </a:prstGeom>
            <a:solidFill>
              <a:schemeClr val="bg1"/>
            </a:solidFill>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164" name="TextBox 163">
            <a:extLst>
              <a:ext uri="{FF2B5EF4-FFF2-40B4-BE49-F238E27FC236}">
                <a16:creationId xmlns:a16="http://schemas.microsoft.com/office/drawing/2014/main" id="{2D207B9C-281E-4B9F-AF3F-EECCC6B3463C}"/>
              </a:ext>
            </a:extLst>
          </p:cNvPr>
          <p:cNvSpPr txBox="1"/>
          <p:nvPr/>
        </p:nvSpPr>
        <p:spPr>
          <a:xfrm>
            <a:off x="444210" y="3509558"/>
            <a:ext cx="5457778" cy="523220"/>
          </a:xfrm>
          <a:prstGeom prst="rect">
            <a:avLst/>
          </a:prstGeom>
          <a:noFill/>
        </p:spPr>
        <p:txBody>
          <a:bodyPr wrap="square" rtlCol="0">
            <a:spAutoFit/>
          </a:bodyPr>
          <a:lstStyle/>
          <a:p>
            <a:pPr marL="571500" indent="-571500">
              <a:buFont typeface="Arial" panose="020B0604020202020204" pitchFamily="34" charset="0"/>
              <a:buChar char="•"/>
            </a:pPr>
            <a:r>
              <a:rPr lang="en-US" sz="2800" b="1" dirty="0">
                <a:cs typeface="Calibri" panose="020F0502020204030204" pitchFamily="34" charset="0"/>
              </a:rPr>
              <a:t>Limited memory on server</a:t>
            </a:r>
          </a:p>
        </p:txBody>
      </p:sp>
      <p:sp>
        <p:nvSpPr>
          <p:cNvPr id="114" name="Flowchart: Process 113">
            <a:extLst>
              <a:ext uri="{FF2B5EF4-FFF2-40B4-BE49-F238E27FC236}">
                <a16:creationId xmlns:a16="http://schemas.microsoft.com/office/drawing/2014/main" id="{E9B2E54E-CC22-4F02-8787-FBB4655E0795}"/>
              </a:ext>
            </a:extLst>
          </p:cNvPr>
          <p:cNvSpPr/>
          <p:nvPr/>
        </p:nvSpPr>
        <p:spPr>
          <a:xfrm>
            <a:off x="5106090" y="5744284"/>
            <a:ext cx="5684574" cy="556450"/>
          </a:xfrm>
          <a:prstGeom prst="flowChartProcess">
            <a:avLst/>
          </a:prstGeom>
          <a:solidFill>
            <a:srgbClr val="00B0F0"/>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54" name="Straight Connector 153">
            <a:extLst>
              <a:ext uri="{FF2B5EF4-FFF2-40B4-BE49-F238E27FC236}">
                <a16:creationId xmlns:a16="http://schemas.microsoft.com/office/drawing/2014/main" id="{37384B05-88F7-49AB-8F5E-34690F6145F3}"/>
              </a:ext>
            </a:extLst>
          </p:cNvPr>
          <p:cNvCxnSpPr>
            <a:cxnSpLocks/>
          </p:cNvCxnSpPr>
          <p:nvPr/>
        </p:nvCxnSpPr>
        <p:spPr>
          <a:xfrm>
            <a:off x="5730596" y="5734505"/>
            <a:ext cx="0" cy="552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AE6CB5E-AF96-4E2B-B75A-66E9E29475D4}"/>
              </a:ext>
            </a:extLst>
          </p:cNvPr>
          <p:cNvCxnSpPr>
            <a:cxnSpLocks/>
          </p:cNvCxnSpPr>
          <p:nvPr/>
        </p:nvCxnSpPr>
        <p:spPr>
          <a:xfrm>
            <a:off x="6379283" y="5731262"/>
            <a:ext cx="0" cy="552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275DED9-625E-4CC4-932C-708E09BC9B5F}"/>
              </a:ext>
            </a:extLst>
          </p:cNvPr>
          <p:cNvCxnSpPr>
            <a:cxnSpLocks/>
          </p:cNvCxnSpPr>
          <p:nvPr/>
        </p:nvCxnSpPr>
        <p:spPr>
          <a:xfrm>
            <a:off x="7030758" y="5734505"/>
            <a:ext cx="0" cy="552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FBD0EFD-0412-4FCC-A5AD-4035F2D7B0A5}"/>
              </a:ext>
            </a:extLst>
          </p:cNvPr>
          <p:cNvCxnSpPr>
            <a:cxnSpLocks/>
          </p:cNvCxnSpPr>
          <p:nvPr/>
        </p:nvCxnSpPr>
        <p:spPr>
          <a:xfrm>
            <a:off x="7672108" y="5734505"/>
            <a:ext cx="0" cy="552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9B42FA6-5DD7-42E5-A51B-98C625B8F867}"/>
              </a:ext>
            </a:extLst>
          </p:cNvPr>
          <p:cNvCxnSpPr>
            <a:cxnSpLocks/>
          </p:cNvCxnSpPr>
          <p:nvPr/>
        </p:nvCxnSpPr>
        <p:spPr>
          <a:xfrm>
            <a:off x="8961158" y="5731262"/>
            <a:ext cx="0" cy="552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AD939E7-B3E6-469C-B2A5-4CC6ACDE60D2}"/>
              </a:ext>
            </a:extLst>
          </p:cNvPr>
          <p:cNvCxnSpPr>
            <a:cxnSpLocks/>
          </p:cNvCxnSpPr>
          <p:nvPr/>
        </p:nvCxnSpPr>
        <p:spPr>
          <a:xfrm>
            <a:off x="9596158" y="5731262"/>
            <a:ext cx="0" cy="552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F76FC31-26CE-427B-9769-13EA4FF417D5}"/>
              </a:ext>
            </a:extLst>
          </p:cNvPr>
          <p:cNvCxnSpPr>
            <a:cxnSpLocks/>
          </p:cNvCxnSpPr>
          <p:nvPr/>
        </p:nvCxnSpPr>
        <p:spPr>
          <a:xfrm>
            <a:off x="10247033" y="5731262"/>
            <a:ext cx="0" cy="552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7752924-1E78-4EC7-88AD-DDF541513F61}"/>
              </a:ext>
            </a:extLst>
          </p:cNvPr>
          <p:cNvCxnSpPr>
            <a:cxnSpLocks/>
          </p:cNvCxnSpPr>
          <p:nvPr/>
        </p:nvCxnSpPr>
        <p:spPr>
          <a:xfrm>
            <a:off x="8292634" y="5731262"/>
            <a:ext cx="0" cy="55245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073F53F1-BE59-407F-A35C-D22DF2A5AB9E}"/>
              </a:ext>
            </a:extLst>
          </p:cNvPr>
          <p:cNvSpPr txBox="1"/>
          <p:nvPr/>
        </p:nvSpPr>
        <p:spPr>
          <a:xfrm>
            <a:off x="5190495" y="5821368"/>
            <a:ext cx="507218" cy="369332"/>
          </a:xfrm>
          <a:prstGeom prst="rect">
            <a:avLst/>
          </a:prstGeom>
          <a:noFill/>
        </p:spPr>
        <p:txBody>
          <a:bodyPr wrap="square" rtlCol="0">
            <a:spAutoFit/>
          </a:bodyPr>
          <a:lstStyle/>
          <a:p>
            <a:r>
              <a:rPr lang="en-US" dirty="0">
                <a:solidFill>
                  <a:schemeClr val="bg1"/>
                </a:solidFill>
              </a:rPr>
              <a:t>Bin</a:t>
            </a:r>
          </a:p>
        </p:txBody>
      </p:sp>
      <p:grpSp>
        <p:nvGrpSpPr>
          <p:cNvPr id="180" name="Group 179">
            <a:extLst>
              <a:ext uri="{FF2B5EF4-FFF2-40B4-BE49-F238E27FC236}">
                <a16:creationId xmlns:a16="http://schemas.microsoft.com/office/drawing/2014/main" id="{E57A34DA-12D8-4002-A51E-87E06FF0127C}"/>
              </a:ext>
            </a:extLst>
          </p:cNvPr>
          <p:cNvGrpSpPr/>
          <p:nvPr/>
        </p:nvGrpSpPr>
        <p:grpSpPr>
          <a:xfrm>
            <a:off x="5106090" y="5746213"/>
            <a:ext cx="5684574" cy="578521"/>
            <a:chOff x="1903987" y="326805"/>
            <a:chExt cx="6350142" cy="578521"/>
          </a:xfrm>
        </p:grpSpPr>
        <p:grpSp>
          <p:nvGrpSpPr>
            <p:cNvPr id="177" name="Group 176">
              <a:extLst>
                <a:ext uri="{FF2B5EF4-FFF2-40B4-BE49-F238E27FC236}">
                  <a16:creationId xmlns:a16="http://schemas.microsoft.com/office/drawing/2014/main" id="{925A7165-BD34-40BA-BDF7-429C6C116DC0}"/>
                </a:ext>
              </a:extLst>
            </p:cNvPr>
            <p:cNvGrpSpPr/>
            <p:nvPr/>
          </p:nvGrpSpPr>
          <p:grpSpPr>
            <a:xfrm>
              <a:off x="1903987" y="326805"/>
              <a:ext cx="6350142" cy="578521"/>
              <a:chOff x="3408713" y="3958641"/>
              <a:chExt cx="6350142" cy="578521"/>
            </a:xfrm>
          </p:grpSpPr>
          <p:cxnSp>
            <p:nvCxnSpPr>
              <p:cNvPr id="166" name="Straight Connector 165">
                <a:extLst>
                  <a:ext uri="{FF2B5EF4-FFF2-40B4-BE49-F238E27FC236}">
                    <a16:creationId xmlns:a16="http://schemas.microsoft.com/office/drawing/2014/main" id="{13CB96B4-8828-4B4B-ADA8-A3AB0BF7F5E1}"/>
                  </a:ext>
                </a:extLst>
              </p:cNvPr>
              <p:cNvCxnSpPr>
                <a:cxnSpLocks/>
              </p:cNvCxnSpPr>
              <p:nvPr/>
            </p:nvCxnSpPr>
            <p:spPr>
              <a:xfrm>
                <a:off x="6639315" y="3958641"/>
                <a:ext cx="0" cy="552450"/>
              </a:xfrm>
              <a:prstGeom prst="line">
                <a:avLst/>
              </a:prstGeom>
              <a:solidFill>
                <a:schemeClr val="bg1"/>
              </a:solidFill>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7" name="Flowchart: Process 166">
                <a:extLst>
                  <a:ext uri="{FF2B5EF4-FFF2-40B4-BE49-F238E27FC236}">
                    <a16:creationId xmlns:a16="http://schemas.microsoft.com/office/drawing/2014/main" id="{5C2A966E-7303-45A6-80BD-7247ED40AD74}"/>
                  </a:ext>
                </a:extLst>
              </p:cNvPr>
              <p:cNvSpPr/>
              <p:nvPr/>
            </p:nvSpPr>
            <p:spPr>
              <a:xfrm>
                <a:off x="3408713" y="3958641"/>
                <a:ext cx="6350142" cy="556450"/>
              </a:xfrm>
              <a:prstGeom prst="flowChartProcess">
                <a:avLst/>
              </a:prstGeom>
              <a:solidFill>
                <a:srgbClr val="00B0F0"/>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68" name="Straight Connector 167">
                <a:extLst>
                  <a:ext uri="{FF2B5EF4-FFF2-40B4-BE49-F238E27FC236}">
                    <a16:creationId xmlns:a16="http://schemas.microsoft.com/office/drawing/2014/main" id="{B74FA463-2F66-44E3-A4FB-A86B6FAD4B22}"/>
                  </a:ext>
                </a:extLst>
              </p:cNvPr>
              <p:cNvCxnSpPr>
                <a:cxnSpLocks/>
              </p:cNvCxnSpPr>
              <p:nvPr/>
            </p:nvCxnSpPr>
            <p:spPr>
              <a:xfrm>
                <a:off x="4024183" y="3984712"/>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12F8260-1DCB-48D3-B792-9C463E5BF57C}"/>
                  </a:ext>
                </a:extLst>
              </p:cNvPr>
              <p:cNvCxnSpPr>
                <a:cxnSpLocks/>
              </p:cNvCxnSpPr>
              <p:nvPr/>
            </p:nvCxnSpPr>
            <p:spPr>
              <a:xfrm>
                <a:off x="4672870" y="3981469"/>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8EA966C-322C-44D7-AE9E-36AF3A13D555}"/>
                  </a:ext>
                </a:extLst>
              </p:cNvPr>
              <p:cNvCxnSpPr>
                <a:cxnSpLocks/>
              </p:cNvCxnSpPr>
              <p:nvPr/>
            </p:nvCxnSpPr>
            <p:spPr>
              <a:xfrm>
                <a:off x="5324345" y="3984712"/>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C6C1AFC-C907-4C78-952D-753886FF25D5}"/>
                  </a:ext>
                </a:extLst>
              </p:cNvPr>
              <p:cNvCxnSpPr>
                <a:cxnSpLocks/>
              </p:cNvCxnSpPr>
              <p:nvPr/>
            </p:nvCxnSpPr>
            <p:spPr>
              <a:xfrm>
                <a:off x="5965695" y="3984712"/>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0771781-76B9-4FB6-A7AE-F8335BF4EE01}"/>
                  </a:ext>
                </a:extLst>
              </p:cNvPr>
              <p:cNvCxnSpPr>
                <a:cxnSpLocks/>
              </p:cNvCxnSpPr>
              <p:nvPr/>
            </p:nvCxnSpPr>
            <p:spPr>
              <a:xfrm>
                <a:off x="7254745" y="3981469"/>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8348A53-A346-408A-8B1D-3E75AF28BEBC}"/>
                  </a:ext>
                </a:extLst>
              </p:cNvPr>
              <p:cNvCxnSpPr>
                <a:cxnSpLocks/>
              </p:cNvCxnSpPr>
              <p:nvPr/>
            </p:nvCxnSpPr>
            <p:spPr>
              <a:xfrm>
                <a:off x="7889745" y="3981469"/>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2395874-C0DC-4313-961F-3CAAAF2EB1D8}"/>
                  </a:ext>
                </a:extLst>
              </p:cNvPr>
              <p:cNvCxnSpPr>
                <a:cxnSpLocks/>
              </p:cNvCxnSpPr>
              <p:nvPr/>
            </p:nvCxnSpPr>
            <p:spPr>
              <a:xfrm>
                <a:off x="8540620" y="3981469"/>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397C73B-9637-46A3-AD47-597C1F5440BE}"/>
                  </a:ext>
                </a:extLst>
              </p:cNvPr>
              <p:cNvCxnSpPr>
                <a:cxnSpLocks/>
              </p:cNvCxnSpPr>
              <p:nvPr/>
            </p:nvCxnSpPr>
            <p:spPr>
              <a:xfrm>
                <a:off x="9143870" y="3981469"/>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F179E36-48B6-4B93-A9F8-CC8157248C4E}"/>
                  </a:ext>
                </a:extLst>
              </p:cNvPr>
              <p:cNvCxnSpPr>
                <a:cxnSpLocks/>
              </p:cNvCxnSpPr>
              <p:nvPr/>
            </p:nvCxnSpPr>
            <p:spPr>
              <a:xfrm>
                <a:off x="6583784" y="3981469"/>
                <a:ext cx="0" cy="5524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9" name="TextBox 178">
              <a:extLst>
                <a:ext uri="{FF2B5EF4-FFF2-40B4-BE49-F238E27FC236}">
                  <a16:creationId xmlns:a16="http://schemas.microsoft.com/office/drawing/2014/main" id="{5293EB4F-91D0-4453-80CD-93F59771F710}"/>
                </a:ext>
              </a:extLst>
            </p:cNvPr>
            <p:cNvSpPr txBox="1"/>
            <p:nvPr/>
          </p:nvSpPr>
          <p:spPr>
            <a:xfrm>
              <a:off x="1966858" y="414739"/>
              <a:ext cx="559938" cy="369332"/>
            </a:xfrm>
            <a:prstGeom prst="rect">
              <a:avLst/>
            </a:prstGeom>
            <a:noFill/>
            <a:ln>
              <a:noFill/>
            </a:ln>
          </p:spPr>
          <p:txBody>
            <a:bodyPr wrap="square" rtlCol="0">
              <a:spAutoFit/>
            </a:bodyPr>
            <a:lstStyle/>
            <a:p>
              <a:r>
                <a:rPr lang="en-US" dirty="0">
                  <a:solidFill>
                    <a:schemeClr val="bg1"/>
                  </a:solidFill>
                </a:rPr>
                <a:t>Bin</a:t>
              </a:r>
            </a:p>
          </p:txBody>
        </p:sp>
      </p:grpSp>
      <p:sp>
        <p:nvSpPr>
          <p:cNvPr id="2" name="TextBox 1">
            <a:extLst>
              <a:ext uri="{FF2B5EF4-FFF2-40B4-BE49-F238E27FC236}">
                <a16:creationId xmlns:a16="http://schemas.microsoft.com/office/drawing/2014/main" id="{194ACAD7-4F9A-4382-B134-141AB0BCD144}"/>
              </a:ext>
            </a:extLst>
          </p:cNvPr>
          <p:cNvSpPr txBox="1"/>
          <p:nvPr/>
        </p:nvSpPr>
        <p:spPr>
          <a:xfrm>
            <a:off x="824255" y="1996907"/>
            <a:ext cx="5827648" cy="147732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cs typeface="Calibri" panose="020F0502020204030204" pitchFamily="34" charset="0"/>
              </a:rPr>
              <a:t>RTT increase may not be caused by congestion on forward link.</a:t>
            </a:r>
          </a:p>
          <a:p>
            <a:pPr marL="342900" indent="-342900">
              <a:buFont typeface="Arial" panose="020B0604020202020204" pitchFamily="34" charset="0"/>
              <a:buChar char="•"/>
            </a:pPr>
            <a:r>
              <a:rPr lang="en-US" sz="2000" dirty="0">
                <a:cs typeface="Calibri" panose="020F0502020204030204" pitchFamily="34" charset="0"/>
              </a:rPr>
              <a:t>Attributable to uplink acknowledgments on backward link.</a:t>
            </a:r>
          </a:p>
        </p:txBody>
      </p:sp>
      <p:cxnSp>
        <p:nvCxnSpPr>
          <p:cNvPr id="4" name="Straight Connector 3">
            <a:extLst>
              <a:ext uri="{FF2B5EF4-FFF2-40B4-BE49-F238E27FC236}">
                <a16:creationId xmlns:a16="http://schemas.microsoft.com/office/drawing/2014/main" id="{9BA1CFE6-BC01-4A04-9E80-6EB9A7AFD87D}"/>
              </a:ext>
            </a:extLst>
          </p:cNvPr>
          <p:cNvCxnSpPr>
            <a:cxnSpLocks/>
          </p:cNvCxnSpPr>
          <p:nvPr/>
        </p:nvCxnSpPr>
        <p:spPr>
          <a:xfrm flipH="1">
            <a:off x="5132469" y="4142792"/>
            <a:ext cx="5457778" cy="1552851"/>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E6E4B4-66F1-4E05-A8D1-4EDE23DCE229}"/>
              </a:ext>
            </a:extLst>
          </p:cNvPr>
          <p:cNvCxnSpPr>
            <a:cxnSpLocks/>
          </p:cNvCxnSpPr>
          <p:nvPr/>
        </p:nvCxnSpPr>
        <p:spPr>
          <a:xfrm flipH="1">
            <a:off x="10770497" y="4189445"/>
            <a:ext cx="575529" cy="1506198"/>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3256F80-6508-40F6-A8B4-64B8A185975A}"/>
              </a:ext>
            </a:extLst>
          </p:cNvPr>
          <p:cNvSpPr txBox="1"/>
          <p:nvPr/>
        </p:nvSpPr>
        <p:spPr>
          <a:xfrm>
            <a:off x="824255" y="4178882"/>
            <a:ext cx="5335476" cy="116955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cs typeface="Calibri" panose="020F0502020204030204" pitchFamily="34" charset="0"/>
              </a:rPr>
              <a:t>Memory allocated per flow</a:t>
            </a:r>
          </a:p>
          <a:p>
            <a:pPr marL="342900" indent="-342900">
              <a:buFont typeface="Arial" panose="020B0604020202020204" pitchFamily="34" charset="0"/>
              <a:buChar char="•"/>
            </a:pPr>
            <a:r>
              <a:rPr lang="en-US" sz="2000" dirty="0">
                <a:cs typeface="Calibri" panose="020F0502020204030204" pitchFamily="34" charset="0"/>
              </a:rPr>
              <a:t>Unable to store history for each received ACK</a:t>
            </a:r>
          </a:p>
        </p:txBody>
      </p:sp>
      <p:sp>
        <p:nvSpPr>
          <p:cNvPr id="55" name="Slide Number Placeholder 3">
            <a:extLst>
              <a:ext uri="{FF2B5EF4-FFF2-40B4-BE49-F238E27FC236}">
                <a16:creationId xmlns:a16="http://schemas.microsoft.com/office/drawing/2014/main" id="{71F9A532-86CF-42A8-9784-0652F9F7EF98}"/>
              </a:ext>
            </a:extLst>
          </p:cNvPr>
          <p:cNvSpPr>
            <a:spLocks noGrp="1"/>
          </p:cNvSpPr>
          <p:nvPr>
            <p:ph type="sldNum" sz="quarter" idx="12"/>
          </p:nvPr>
        </p:nvSpPr>
        <p:spPr>
          <a:xfrm>
            <a:off x="9636427" y="6545111"/>
            <a:ext cx="2350747" cy="312889"/>
          </a:xfrm>
        </p:spPr>
        <p:txBody>
          <a:bodyPr/>
          <a:lstStyle/>
          <a:p>
            <a:pPr defTabSz="777240">
              <a:spcAft>
                <a:spcPts val="600"/>
              </a:spcAft>
            </a:pPr>
            <a:fld id="{3DFD0FAF-A0CB-48D5-BC87-2F5911F39809}" type="slidenum">
              <a:rPr lang="en-US" sz="1800" b="1" kern="1200">
                <a:solidFill>
                  <a:schemeClr val="tx1">
                    <a:tint val="75000"/>
                  </a:schemeClr>
                </a:solidFill>
                <a:latin typeface="+mn-lt"/>
                <a:ea typeface="+mn-ea"/>
                <a:cs typeface="+mn-cs"/>
              </a:rPr>
              <a:pPr defTabSz="777240">
                <a:spcAft>
                  <a:spcPts val="600"/>
                </a:spcAft>
              </a:pPr>
              <a:t>10</a:t>
            </a:fld>
            <a:endParaRPr lang="en-US" sz="2400" b="1" dirty="0"/>
          </a:p>
        </p:txBody>
      </p:sp>
      <p:sp>
        <p:nvSpPr>
          <p:cNvPr id="5" name="Rounded Rectangle 4">
            <a:extLst>
              <a:ext uri="{FF2B5EF4-FFF2-40B4-BE49-F238E27FC236}">
                <a16:creationId xmlns:a16="http://schemas.microsoft.com/office/drawing/2014/main" id="{0B8594FF-7197-021B-9011-4A98434C9F6E}"/>
              </a:ext>
            </a:extLst>
          </p:cNvPr>
          <p:cNvSpPr/>
          <p:nvPr/>
        </p:nvSpPr>
        <p:spPr>
          <a:xfrm>
            <a:off x="37500" y="37494"/>
            <a:ext cx="12116999"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5F480F7-1FDB-5FBF-7CB0-7228BA036A78}"/>
              </a:ext>
            </a:extLst>
          </p:cNvPr>
          <p:cNvSpPr txBox="1"/>
          <p:nvPr/>
        </p:nvSpPr>
        <p:spPr>
          <a:xfrm>
            <a:off x="139591" y="111476"/>
            <a:ext cx="6512312"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Challenges</a:t>
            </a:r>
          </a:p>
        </p:txBody>
      </p:sp>
    </p:spTree>
    <p:extLst>
      <p:ext uri="{BB962C8B-B14F-4D97-AF65-F5344CB8AC3E}">
        <p14:creationId xmlns:p14="http://schemas.microsoft.com/office/powerpoint/2010/main" val="30300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1" nodeType="clickEffect">
                                  <p:stCondLst>
                                    <p:cond delay="0"/>
                                  </p:stCondLst>
                                  <p:childTnLst>
                                    <p:animMotion origin="layout" path="M -0.00156 -2.22222E-6 L 0.20872 0.0007 " pathEditMode="relative" rAng="0" ptsTypes="AA">
                                      <p:cBhvr>
                                        <p:cTn id="14" dur="1750" fill="hold"/>
                                        <p:tgtEl>
                                          <p:spTgt spid="10"/>
                                        </p:tgtEl>
                                        <p:attrNameLst>
                                          <p:attrName>ppt_x</p:attrName>
                                          <p:attrName>ppt_y</p:attrName>
                                        </p:attrNameLst>
                                      </p:cBhvr>
                                      <p:rCtr x="10508" y="23"/>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1"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54"/>
                                        </p:tgtEl>
                                        <p:attrNameLst>
                                          <p:attrName>style.visibility</p:attrName>
                                        </p:attrNameLst>
                                      </p:cBhvr>
                                      <p:to>
                                        <p:strVal val="visible"/>
                                      </p:to>
                                    </p:set>
                                    <p:animEffect transition="in" filter="wipe(up)">
                                      <p:cBhvr>
                                        <p:cTn id="33" dur="500"/>
                                        <p:tgtEl>
                                          <p:spTgt spid="154"/>
                                        </p:tgtEl>
                                      </p:cBhvr>
                                    </p:animEffect>
                                  </p:childTnLst>
                                </p:cTn>
                              </p:par>
                              <p:par>
                                <p:cTn id="34" presetID="22" presetClass="entr" presetSubtype="1" fill="hold" nodeType="with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wipe(up)">
                                      <p:cBhvr>
                                        <p:cTn id="36" dur="500"/>
                                        <p:tgtEl>
                                          <p:spTgt spid="155"/>
                                        </p:tgtEl>
                                      </p:cBhvr>
                                    </p:animEffect>
                                  </p:childTnLst>
                                </p:cTn>
                              </p:par>
                              <p:par>
                                <p:cTn id="37" presetID="22" presetClass="entr" presetSubtype="1"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wipe(up)">
                                      <p:cBhvr>
                                        <p:cTn id="39" dur="500"/>
                                        <p:tgtEl>
                                          <p:spTgt spid="156"/>
                                        </p:tgtEl>
                                      </p:cBhvr>
                                    </p:animEffect>
                                  </p:childTnLst>
                                </p:cTn>
                              </p:par>
                              <p:par>
                                <p:cTn id="40" presetID="22" presetClass="entr" presetSubtype="1" fill="hold" nodeType="with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wipe(up)">
                                      <p:cBhvr>
                                        <p:cTn id="42" dur="500"/>
                                        <p:tgtEl>
                                          <p:spTgt spid="157"/>
                                        </p:tgtEl>
                                      </p:cBhvr>
                                    </p:animEffect>
                                  </p:childTnLst>
                                </p:cTn>
                              </p:par>
                              <p:par>
                                <p:cTn id="43" presetID="22" presetClass="entr" presetSubtype="1" fill="hold" nodeType="with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wipe(up)">
                                      <p:cBhvr>
                                        <p:cTn id="45" dur="500"/>
                                        <p:tgtEl>
                                          <p:spTgt spid="158"/>
                                        </p:tgtEl>
                                      </p:cBhvr>
                                    </p:animEffect>
                                  </p:childTnLst>
                                </p:cTn>
                              </p:par>
                              <p:par>
                                <p:cTn id="46" presetID="22" presetClass="entr" presetSubtype="1" fill="hold" nodeType="with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wipe(up)">
                                      <p:cBhvr>
                                        <p:cTn id="48" dur="500"/>
                                        <p:tgtEl>
                                          <p:spTgt spid="159"/>
                                        </p:tgtEl>
                                      </p:cBhvr>
                                    </p:animEffect>
                                  </p:childTnLst>
                                </p:cTn>
                              </p:par>
                              <p:par>
                                <p:cTn id="49" presetID="22" presetClass="entr" presetSubtype="1" fill="hold" nodeType="with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wipe(up)">
                                      <p:cBhvr>
                                        <p:cTn id="51" dur="500"/>
                                        <p:tgtEl>
                                          <p:spTgt spid="160"/>
                                        </p:tgtEl>
                                      </p:cBhvr>
                                    </p:animEffect>
                                  </p:childTnLst>
                                </p:cTn>
                              </p:par>
                              <p:par>
                                <p:cTn id="52" presetID="22" presetClass="entr" presetSubtype="1" fill="hold" nodeType="withEffect">
                                  <p:stCondLst>
                                    <p:cond delay="0"/>
                                  </p:stCondLst>
                                  <p:childTnLst>
                                    <p:set>
                                      <p:cBhvr>
                                        <p:cTn id="53" dur="1" fill="hold">
                                          <p:stCondLst>
                                            <p:cond delay="0"/>
                                          </p:stCondLst>
                                        </p:cTn>
                                        <p:tgtEl>
                                          <p:spTgt spid="162"/>
                                        </p:tgtEl>
                                        <p:attrNameLst>
                                          <p:attrName>style.visibility</p:attrName>
                                        </p:attrNameLst>
                                      </p:cBhvr>
                                      <p:to>
                                        <p:strVal val="visible"/>
                                      </p:to>
                                    </p:set>
                                    <p:animEffect transition="in" filter="wipe(up)">
                                      <p:cBhvr>
                                        <p:cTn id="54" dur="500"/>
                                        <p:tgtEl>
                                          <p:spTgt spid="16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8">
                                            <p:txEl>
                                              <p:pRg st="0" end="0"/>
                                            </p:txEl>
                                          </p:spTgt>
                                        </p:tgtEl>
                                        <p:attrNameLst>
                                          <p:attrName>style.visibility</p:attrName>
                                        </p:attrNameLst>
                                      </p:cBhvr>
                                      <p:to>
                                        <p:strVal val="visible"/>
                                      </p:to>
                                    </p:set>
                                    <p:animEffect transition="in" filter="wipe(left)">
                                      <p:cBhvr>
                                        <p:cTn id="59" dur="500"/>
                                        <p:tgtEl>
                                          <p:spTgt spid="178">
                                            <p:txEl>
                                              <p:pRg st="0" end="0"/>
                                            </p:txEl>
                                          </p:spTgt>
                                        </p:tgtEl>
                                      </p:cBhvr>
                                    </p:animEffect>
                                  </p:childTnLst>
                                </p:cTn>
                              </p:par>
                            </p:childTnLst>
                          </p:cTn>
                        </p:par>
                        <p:par>
                          <p:cTn id="60" fill="hold">
                            <p:stCondLst>
                              <p:cond delay="500"/>
                            </p:stCondLst>
                            <p:childTnLst>
                              <p:par>
                                <p:cTn id="61" presetID="1" presetClass="exit" presetSubtype="0" fill="hold" grpId="1" nodeType="afterEffect">
                                  <p:stCondLst>
                                    <p:cond delay="0"/>
                                  </p:stCondLst>
                                  <p:childTnLst>
                                    <p:set>
                                      <p:cBhvr>
                                        <p:cTn id="62" dur="1" fill="hold">
                                          <p:stCondLst>
                                            <p:cond delay="0"/>
                                          </p:stCondLst>
                                        </p:cTn>
                                        <p:tgtEl>
                                          <p:spTgt spid="114"/>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5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5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5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5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5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5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60"/>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62"/>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178">
                                            <p:txEl>
                                              <p:pRg st="0" end="0"/>
                                            </p:txEl>
                                          </p:spTgt>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2.91667E-6 -2.59259E-6 L 0.05144 0.0007 " pathEditMode="relative" rAng="0" ptsTypes="AA">
                                      <p:cBhvr>
                                        <p:cTn id="86" dur="2000" fill="hold"/>
                                        <p:tgtEl>
                                          <p:spTgt spid="180"/>
                                        </p:tgtEl>
                                        <p:attrNameLst>
                                          <p:attrName>ppt_x</p:attrName>
                                          <p:attrName>ppt_y</p:attrName>
                                        </p:attrNameLst>
                                      </p:cBhvr>
                                      <p:rCtr x="256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9" grpId="0"/>
      <p:bldP spid="114" grpId="0" animBg="1"/>
      <p:bldP spid="114" grpId="1" animBg="1"/>
      <p:bldP spid="17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program&#10;&#10;Description automatically generated">
            <a:extLst>
              <a:ext uri="{FF2B5EF4-FFF2-40B4-BE49-F238E27FC236}">
                <a16:creationId xmlns:a16="http://schemas.microsoft.com/office/drawing/2014/main" id="{68024225-6C4F-E5D0-2F6D-1114C10C9CC7}"/>
              </a:ext>
            </a:extLst>
          </p:cNvPr>
          <p:cNvPicPr>
            <a:picLocks noChangeAspect="1"/>
          </p:cNvPicPr>
          <p:nvPr/>
        </p:nvPicPr>
        <p:blipFill>
          <a:blip r:embed="rId3"/>
          <a:stretch>
            <a:fillRect/>
          </a:stretch>
        </p:blipFill>
        <p:spPr>
          <a:xfrm>
            <a:off x="383451" y="887506"/>
            <a:ext cx="4136500" cy="5849471"/>
          </a:xfrm>
          <a:prstGeom prst="rect">
            <a:avLst/>
          </a:prstGeom>
        </p:spPr>
      </p:pic>
      <p:sp>
        <p:nvSpPr>
          <p:cNvPr id="2" name="Slide Number Placeholder 1">
            <a:extLst>
              <a:ext uri="{FF2B5EF4-FFF2-40B4-BE49-F238E27FC236}">
                <a16:creationId xmlns:a16="http://schemas.microsoft.com/office/drawing/2014/main" id="{91DCB525-CE5E-ABFB-41A9-51415974C785}"/>
              </a:ext>
            </a:extLst>
          </p:cNvPr>
          <p:cNvSpPr>
            <a:spLocks noGrp="1"/>
          </p:cNvSpPr>
          <p:nvPr>
            <p:ph type="sldNum" sz="quarter" idx="12"/>
          </p:nvPr>
        </p:nvSpPr>
        <p:spPr>
          <a:xfrm>
            <a:off x="9339942" y="6381399"/>
            <a:ext cx="2743200" cy="365125"/>
          </a:xfrm>
        </p:spPr>
        <p:txBody>
          <a:bodyPr/>
          <a:lstStyle/>
          <a:p>
            <a:fld id="{0F48DF06-C036-EF40-B24E-410C805B9ED2}" type="slidenum">
              <a:rPr lang="en-US" sz="1800" smtClean="0"/>
              <a:t>11</a:t>
            </a:fld>
            <a:endParaRPr lang="en-US" sz="1800" dirty="0"/>
          </a:p>
        </p:txBody>
      </p:sp>
      <p:grpSp>
        <p:nvGrpSpPr>
          <p:cNvPr id="3" name="Group 2">
            <a:extLst>
              <a:ext uri="{FF2B5EF4-FFF2-40B4-BE49-F238E27FC236}">
                <a16:creationId xmlns:a16="http://schemas.microsoft.com/office/drawing/2014/main" id="{FBF09B79-AD76-A845-6C21-426CDBA9AEFF}"/>
              </a:ext>
            </a:extLst>
          </p:cNvPr>
          <p:cNvGrpSpPr/>
          <p:nvPr/>
        </p:nvGrpSpPr>
        <p:grpSpPr>
          <a:xfrm>
            <a:off x="0" y="1"/>
            <a:ext cx="12192000" cy="763136"/>
            <a:chOff x="0" y="1"/>
            <a:chExt cx="12192000" cy="763136"/>
          </a:xfrm>
        </p:grpSpPr>
        <p:sp>
          <p:nvSpPr>
            <p:cNvPr id="4" name="Rounded Rectangle 3">
              <a:extLst>
                <a:ext uri="{FF2B5EF4-FFF2-40B4-BE49-F238E27FC236}">
                  <a16:creationId xmlns:a16="http://schemas.microsoft.com/office/drawing/2014/main" id="{6E4AF8B1-E2CE-63F7-563D-E92A657829F1}"/>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847B8F-A2B9-60E3-9AC2-846CB5276A98}"/>
                </a:ext>
              </a:extLst>
            </p:cNvPr>
            <p:cNvSpPr txBox="1"/>
            <p:nvPr/>
          </p:nvSpPr>
          <p:spPr>
            <a:xfrm>
              <a:off x="139591" y="111476"/>
              <a:ext cx="6512312" cy="584775"/>
            </a:xfrm>
            <a:prstGeom prst="rect">
              <a:avLst/>
            </a:prstGeom>
            <a:noFill/>
          </p:spPr>
          <p:txBody>
            <a:bodyPr wrap="square" rtlCol="0">
              <a:spAutoFit/>
            </a:bodyPr>
            <a:lstStyle/>
            <a:p>
              <a:r>
                <a:rPr lang="en-US" sz="3200" dirty="0">
                  <a:solidFill>
                    <a:schemeClr val="bg1"/>
                  </a:solidFill>
                </a:rPr>
                <a:t>SEARCH Algorithm 2.0</a:t>
              </a:r>
            </a:p>
          </p:txBody>
        </p:sp>
      </p:grpSp>
      <p:pic>
        <p:nvPicPr>
          <p:cNvPr id="11" name="Picture 10" descr="A screenshot of a math program&#10;&#10;Description automatically generated">
            <a:extLst>
              <a:ext uri="{FF2B5EF4-FFF2-40B4-BE49-F238E27FC236}">
                <a16:creationId xmlns:a16="http://schemas.microsoft.com/office/drawing/2014/main" id="{8A51224E-6ED1-362A-9A34-0003CF5B0A2F}"/>
              </a:ext>
            </a:extLst>
          </p:cNvPr>
          <p:cNvPicPr>
            <a:picLocks noChangeAspect="1"/>
          </p:cNvPicPr>
          <p:nvPr/>
        </p:nvPicPr>
        <p:blipFill>
          <a:blip r:embed="rId4"/>
          <a:stretch>
            <a:fillRect/>
          </a:stretch>
        </p:blipFill>
        <p:spPr>
          <a:xfrm>
            <a:off x="6274075" y="869949"/>
            <a:ext cx="3619500" cy="3289300"/>
          </a:xfrm>
          <a:prstGeom prst="rect">
            <a:avLst/>
          </a:prstGeom>
        </p:spPr>
      </p:pic>
      <p:sp>
        <p:nvSpPr>
          <p:cNvPr id="17" name="Right Bracket 16">
            <a:extLst>
              <a:ext uri="{FF2B5EF4-FFF2-40B4-BE49-F238E27FC236}">
                <a16:creationId xmlns:a16="http://schemas.microsoft.com/office/drawing/2014/main" id="{808822A9-45BC-524E-6297-36BC40252ADE}"/>
              </a:ext>
            </a:extLst>
          </p:cNvPr>
          <p:cNvSpPr/>
          <p:nvPr/>
        </p:nvSpPr>
        <p:spPr>
          <a:xfrm>
            <a:off x="3578088" y="1258957"/>
            <a:ext cx="159026" cy="874643"/>
          </a:xfrm>
          <a:prstGeom prst="rightBracket">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C00000"/>
              </a:solidFill>
              <a:highlight>
                <a:srgbClr val="800000"/>
              </a:highlight>
            </a:endParaRPr>
          </a:p>
        </p:txBody>
      </p:sp>
      <p:sp>
        <p:nvSpPr>
          <p:cNvPr id="20" name="Right Bracket 19">
            <a:extLst>
              <a:ext uri="{FF2B5EF4-FFF2-40B4-BE49-F238E27FC236}">
                <a16:creationId xmlns:a16="http://schemas.microsoft.com/office/drawing/2014/main" id="{BE7AD9A7-AE46-63AE-6432-F19B09BAEF15}"/>
              </a:ext>
            </a:extLst>
          </p:cNvPr>
          <p:cNvSpPr/>
          <p:nvPr/>
        </p:nvSpPr>
        <p:spPr>
          <a:xfrm>
            <a:off x="3597966" y="2378766"/>
            <a:ext cx="159026" cy="874643"/>
          </a:xfrm>
          <a:prstGeom prst="rightBracket">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C00000"/>
              </a:solidFill>
              <a:highlight>
                <a:srgbClr val="800000"/>
              </a:highlight>
            </a:endParaRPr>
          </a:p>
        </p:txBody>
      </p:sp>
      <p:cxnSp>
        <p:nvCxnSpPr>
          <p:cNvPr id="22" name="Elbow Connector 21">
            <a:extLst>
              <a:ext uri="{FF2B5EF4-FFF2-40B4-BE49-F238E27FC236}">
                <a16:creationId xmlns:a16="http://schemas.microsoft.com/office/drawing/2014/main" id="{B978AD2C-2DF9-D4D9-D772-C58F5F24786F}"/>
              </a:ext>
            </a:extLst>
          </p:cNvPr>
          <p:cNvCxnSpPr>
            <a:cxnSpLocks/>
          </p:cNvCxnSpPr>
          <p:nvPr/>
        </p:nvCxnSpPr>
        <p:spPr>
          <a:xfrm flipV="1">
            <a:off x="2043953" y="1272209"/>
            <a:ext cx="4237577" cy="2627438"/>
          </a:xfrm>
          <a:prstGeom prst="bentConnector3">
            <a:avLst>
              <a:gd name="adj1" fmla="val 50000"/>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36E24EA0-FF25-D45E-2486-29E46D3FF38E}"/>
              </a:ext>
            </a:extLst>
          </p:cNvPr>
          <p:cNvGrpSpPr/>
          <p:nvPr/>
        </p:nvGrpSpPr>
        <p:grpSpPr>
          <a:xfrm>
            <a:off x="3859306" y="2968487"/>
            <a:ext cx="2461981" cy="2585148"/>
            <a:chOff x="3859306" y="2968487"/>
            <a:chExt cx="2461981" cy="2585148"/>
          </a:xfrm>
        </p:grpSpPr>
        <p:cxnSp>
          <p:nvCxnSpPr>
            <p:cNvPr id="25" name="Elbow Connector 24">
              <a:extLst>
                <a:ext uri="{FF2B5EF4-FFF2-40B4-BE49-F238E27FC236}">
                  <a16:creationId xmlns:a16="http://schemas.microsoft.com/office/drawing/2014/main" id="{487245DF-569A-3D2F-D0C5-EC233D9FC6C8}"/>
                </a:ext>
              </a:extLst>
            </p:cNvPr>
            <p:cNvCxnSpPr>
              <a:cxnSpLocks/>
            </p:cNvCxnSpPr>
            <p:nvPr/>
          </p:nvCxnSpPr>
          <p:spPr>
            <a:xfrm flipV="1">
              <a:off x="3859306" y="2968487"/>
              <a:ext cx="2461981" cy="2060713"/>
            </a:xfrm>
            <a:prstGeom prst="bentConnector3">
              <a:avLst>
                <a:gd name="adj1" fmla="val 50000"/>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41D55A5-0673-BE83-B9E4-D4CC658DF8E9}"/>
                </a:ext>
              </a:extLst>
            </p:cNvPr>
            <p:cNvCxnSpPr>
              <a:cxnSpLocks/>
            </p:cNvCxnSpPr>
            <p:nvPr/>
          </p:nvCxnSpPr>
          <p:spPr>
            <a:xfrm>
              <a:off x="4007224" y="5540188"/>
              <a:ext cx="1089211"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09FC319-4EF1-3B39-372D-0BA4AA619F1E}"/>
                </a:ext>
              </a:extLst>
            </p:cNvPr>
            <p:cNvCxnSpPr>
              <a:cxnSpLocks/>
            </p:cNvCxnSpPr>
            <p:nvPr/>
          </p:nvCxnSpPr>
          <p:spPr>
            <a:xfrm>
              <a:off x="5103840" y="5089030"/>
              <a:ext cx="0" cy="464605"/>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grpSp>
      <p:sp>
        <p:nvSpPr>
          <p:cNvPr id="39" name="TextBox 38">
            <a:extLst>
              <a:ext uri="{FF2B5EF4-FFF2-40B4-BE49-F238E27FC236}">
                <a16:creationId xmlns:a16="http://schemas.microsoft.com/office/drawing/2014/main" id="{9DF47B6D-FCE6-1716-503F-3425F45F2422}"/>
              </a:ext>
            </a:extLst>
          </p:cNvPr>
          <p:cNvSpPr txBox="1"/>
          <p:nvPr/>
        </p:nvSpPr>
        <p:spPr>
          <a:xfrm>
            <a:off x="6467062" y="4678018"/>
            <a:ext cx="3816626" cy="923330"/>
          </a:xfrm>
          <a:prstGeom prst="rect">
            <a:avLst/>
          </a:prstGeom>
          <a:noFill/>
        </p:spPr>
        <p:txBody>
          <a:bodyPr wrap="square" rtlCol="0">
            <a:spAutoFit/>
          </a:bodyPr>
          <a:lstStyle/>
          <a:p>
            <a:pPr marL="285750" indent="-285750">
              <a:buFont typeface="Arial" panose="020B0604020202020204" pitchFamily="34" charset="0"/>
              <a:buChar char="•"/>
            </a:pPr>
            <a:r>
              <a:rPr lang="en-US" dirty="0"/>
              <a:t>Window size </a:t>
            </a:r>
          </a:p>
          <a:p>
            <a:pPr marL="285750" indent="-285750">
              <a:buFont typeface="Arial" panose="020B0604020202020204" pitchFamily="34" charset="0"/>
              <a:buChar char="•"/>
            </a:pPr>
            <a:r>
              <a:rPr lang="en-US" dirty="0"/>
              <a:t>Number of Bins</a:t>
            </a:r>
          </a:p>
          <a:p>
            <a:pPr marL="285750" indent="-285750">
              <a:buFont typeface="Arial" panose="020B0604020202020204" pitchFamily="34" charset="0"/>
              <a:buChar char="•"/>
            </a:pPr>
            <a:r>
              <a:rPr lang="en-US" dirty="0"/>
              <a:t>Threshold </a:t>
            </a:r>
          </a:p>
        </p:txBody>
      </p:sp>
    </p:spTree>
    <p:extLst>
      <p:ext uri="{BB962C8B-B14F-4D97-AF65-F5344CB8AC3E}">
        <p14:creationId xmlns:p14="http://schemas.microsoft.com/office/powerpoint/2010/main" val="8364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C9F4E-A30D-B393-2CD0-7087306AB519}"/>
              </a:ext>
            </a:extLst>
          </p:cNvPr>
          <p:cNvSpPr>
            <a:spLocks noGrp="1"/>
          </p:cNvSpPr>
          <p:nvPr>
            <p:ph type="sldNum" sz="quarter" idx="12"/>
          </p:nvPr>
        </p:nvSpPr>
        <p:spPr/>
        <p:txBody>
          <a:bodyPr/>
          <a:lstStyle/>
          <a:p>
            <a:fld id="{0F48DF06-C036-EF40-B24E-410C805B9ED2}" type="slidenum">
              <a:rPr lang="en-US" sz="1800" smtClean="0"/>
              <a:t>12</a:t>
            </a:fld>
            <a:endParaRPr lang="en-US" sz="1800" dirty="0"/>
          </a:p>
        </p:txBody>
      </p:sp>
      <p:grpSp>
        <p:nvGrpSpPr>
          <p:cNvPr id="3" name="Group 2">
            <a:extLst>
              <a:ext uri="{FF2B5EF4-FFF2-40B4-BE49-F238E27FC236}">
                <a16:creationId xmlns:a16="http://schemas.microsoft.com/office/drawing/2014/main" id="{162288F1-9FDF-967F-47FA-D0A715DAC4D1}"/>
              </a:ext>
            </a:extLst>
          </p:cNvPr>
          <p:cNvGrpSpPr/>
          <p:nvPr/>
        </p:nvGrpSpPr>
        <p:grpSpPr>
          <a:xfrm>
            <a:off x="0" y="21336"/>
            <a:ext cx="12192000" cy="763137"/>
            <a:chOff x="0" y="1"/>
            <a:chExt cx="12192000" cy="763136"/>
          </a:xfrm>
          <a:solidFill>
            <a:schemeClr val="tx2">
              <a:lumMod val="75000"/>
              <a:lumOff val="25000"/>
            </a:schemeClr>
          </a:solidFill>
        </p:grpSpPr>
        <p:sp>
          <p:nvSpPr>
            <p:cNvPr id="4" name="Rounded Rectangle 3">
              <a:extLst>
                <a:ext uri="{FF2B5EF4-FFF2-40B4-BE49-F238E27FC236}">
                  <a16:creationId xmlns:a16="http://schemas.microsoft.com/office/drawing/2014/main" id="{E0C71392-F6F6-2856-7E1F-41235DCD9B41}"/>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CF9940-7D6D-C26F-2BFC-D47BFD3D696E}"/>
                </a:ext>
              </a:extLst>
            </p:cNvPr>
            <p:cNvSpPr txBox="1"/>
            <p:nvPr/>
          </p:nvSpPr>
          <p:spPr>
            <a:xfrm>
              <a:off x="139590" y="111476"/>
              <a:ext cx="7043087" cy="584774"/>
            </a:xfrm>
            <a:prstGeom prst="rect">
              <a:avLst/>
            </a:prstGeom>
            <a:solidFill>
              <a:srgbClr val="C00000"/>
            </a:solidFill>
            <a:ln>
              <a:noFill/>
            </a:ln>
          </p:spPr>
          <p:txBody>
            <a:bodyPr wrap="square" rtlCol="0">
              <a:spAutoFit/>
            </a:bodyPr>
            <a:lstStyle/>
            <a:p>
              <a:r>
                <a:rPr lang="en-US" sz="3200" dirty="0">
                  <a:solidFill>
                    <a:schemeClr val="bg1"/>
                  </a:solidFill>
                </a:rPr>
                <a:t>Window Size – Parameter Selection (I)  </a:t>
              </a:r>
            </a:p>
          </p:txBody>
        </p:sp>
      </p:grpSp>
      <p:sp>
        <p:nvSpPr>
          <p:cNvPr id="6" name="TextBox 5">
            <a:extLst>
              <a:ext uri="{FF2B5EF4-FFF2-40B4-BE49-F238E27FC236}">
                <a16:creationId xmlns:a16="http://schemas.microsoft.com/office/drawing/2014/main" id="{559D0BFF-4DCB-8EEE-1006-62238148EB0C}"/>
              </a:ext>
            </a:extLst>
          </p:cNvPr>
          <p:cNvSpPr txBox="1"/>
          <p:nvPr/>
        </p:nvSpPr>
        <p:spPr>
          <a:xfrm>
            <a:off x="376282" y="967740"/>
            <a:ext cx="11099800" cy="45544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t>Windows Size Selection  Consideration </a:t>
            </a:r>
          </a:p>
          <a:p>
            <a:pPr marL="800100" lvl="1" indent="-342900">
              <a:lnSpc>
                <a:spcPct val="150000"/>
              </a:lnSpc>
              <a:buFont typeface="Arial" panose="020B0604020202020204" pitchFamily="34" charset="0"/>
              <a:buChar char="•"/>
            </a:pPr>
            <a:r>
              <a:rPr lang="en-US" sz="2800" dirty="0"/>
              <a:t>Large enough to encapsulate meaningful link variation </a:t>
            </a:r>
          </a:p>
          <a:p>
            <a:pPr marL="800100" lvl="1" indent="-342900">
              <a:lnSpc>
                <a:spcPct val="150000"/>
              </a:lnSpc>
              <a:buFont typeface="Arial" panose="020B0604020202020204" pitchFamily="34" charset="0"/>
              <a:buChar char="•"/>
            </a:pPr>
            <a:r>
              <a:rPr lang="en-US" sz="2800" dirty="0"/>
              <a:t>Small enough to respond quickly when reaching link capacity</a:t>
            </a:r>
          </a:p>
          <a:p>
            <a:pPr marL="342900" indent="-342900">
              <a:lnSpc>
                <a:spcPct val="150000"/>
              </a:lnSpc>
              <a:buFont typeface="Arial" panose="020B0604020202020204" pitchFamily="34" charset="0"/>
              <a:buChar char="•"/>
            </a:pPr>
            <a:r>
              <a:rPr lang="en-US" sz="2800" dirty="0"/>
              <a:t>Select window size with FFT </a:t>
            </a:r>
          </a:p>
          <a:p>
            <a:pPr marL="800100" lvl="1" indent="-342900">
              <a:lnSpc>
                <a:spcPct val="150000"/>
              </a:lnSpc>
              <a:buFont typeface="Arial" panose="020B0604020202020204" pitchFamily="34" charset="0"/>
              <a:buChar char="•"/>
            </a:pPr>
            <a:r>
              <a:rPr lang="en-US" sz="2800" dirty="0"/>
              <a:t>Convert measured RTT from Time domain to frequency domain </a:t>
            </a:r>
          </a:p>
          <a:p>
            <a:pPr marL="800100" lvl="1" indent="-342900">
              <a:lnSpc>
                <a:spcPct val="150000"/>
              </a:lnSpc>
              <a:buFont typeface="Arial" panose="020B0604020202020204" pitchFamily="34" charset="0"/>
              <a:buChar char="•"/>
            </a:pPr>
            <a:r>
              <a:rPr lang="en-US" sz="2800" dirty="0"/>
              <a:t>Choosing </a:t>
            </a:r>
            <a:r>
              <a:rPr lang="en-US" sz="2800" b="1" dirty="0">
                <a:solidFill>
                  <a:srgbClr val="00B050"/>
                </a:solidFill>
              </a:rPr>
              <a:t>3.5</a:t>
            </a:r>
            <a:r>
              <a:rPr lang="en-US" sz="2800" dirty="0"/>
              <a:t> as default, which is a balanced results for </a:t>
            </a:r>
          </a:p>
          <a:p>
            <a:pPr marL="1257300" lvl="2" indent="-342900">
              <a:lnSpc>
                <a:spcPct val="150000"/>
              </a:lnSpc>
              <a:buFont typeface="Arial" panose="020B0604020202020204" pitchFamily="34" charset="0"/>
              <a:buChar char="•"/>
            </a:pPr>
            <a:r>
              <a:rPr lang="en-US" sz="2800" dirty="0"/>
              <a:t>GEO (3.33), LEO (3.33), </a:t>
            </a:r>
            <a:r>
              <a:rPr lang="en-US" sz="2800" dirty="0" err="1"/>
              <a:t>WiFi</a:t>
            </a:r>
            <a:r>
              <a:rPr lang="en-US" sz="2800" dirty="0"/>
              <a:t> (3.75) and LTE (2.8)  </a:t>
            </a:r>
          </a:p>
        </p:txBody>
      </p:sp>
    </p:spTree>
    <p:extLst>
      <p:ext uri="{BB962C8B-B14F-4D97-AF65-F5344CB8AC3E}">
        <p14:creationId xmlns:p14="http://schemas.microsoft.com/office/powerpoint/2010/main" val="313966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C9F4E-A30D-B393-2CD0-7087306AB519}"/>
              </a:ext>
            </a:extLst>
          </p:cNvPr>
          <p:cNvSpPr>
            <a:spLocks noGrp="1"/>
          </p:cNvSpPr>
          <p:nvPr>
            <p:ph type="sldNum" sz="quarter" idx="12"/>
          </p:nvPr>
        </p:nvSpPr>
        <p:spPr/>
        <p:txBody>
          <a:bodyPr/>
          <a:lstStyle/>
          <a:p>
            <a:fld id="{0F48DF06-C036-EF40-B24E-410C805B9ED2}" type="slidenum">
              <a:rPr lang="en-US" sz="1800" smtClean="0"/>
              <a:t>13</a:t>
            </a:fld>
            <a:endParaRPr lang="en-US" sz="1800" dirty="0"/>
          </a:p>
        </p:txBody>
      </p:sp>
      <p:grpSp>
        <p:nvGrpSpPr>
          <p:cNvPr id="3" name="Group 2">
            <a:extLst>
              <a:ext uri="{FF2B5EF4-FFF2-40B4-BE49-F238E27FC236}">
                <a16:creationId xmlns:a16="http://schemas.microsoft.com/office/drawing/2014/main" id="{162288F1-9FDF-967F-47FA-D0A715DAC4D1}"/>
              </a:ext>
            </a:extLst>
          </p:cNvPr>
          <p:cNvGrpSpPr/>
          <p:nvPr/>
        </p:nvGrpSpPr>
        <p:grpSpPr>
          <a:xfrm>
            <a:off x="0" y="21336"/>
            <a:ext cx="12192000" cy="763137"/>
            <a:chOff x="0" y="1"/>
            <a:chExt cx="12192000" cy="763136"/>
          </a:xfrm>
          <a:solidFill>
            <a:schemeClr val="tx2">
              <a:lumMod val="75000"/>
              <a:lumOff val="25000"/>
            </a:schemeClr>
          </a:solidFill>
        </p:grpSpPr>
        <p:sp>
          <p:nvSpPr>
            <p:cNvPr id="4" name="Rounded Rectangle 3">
              <a:extLst>
                <a:ext uri="{FF2B5EF4-FFF2-40B4-BE49-F238E27FC236}">
                  <a16:creationId xmlns:a16="http://schemas.microsoft.com/office/drawing/2014/main" id="{E0C71392-F6F6-2856-7E1F-41235DCD9B41}"/>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CF9940-7D6D-C26F-2BFC-D47BFD3D696E}"/>
                </a:ext>
              </a:extLst>
            </p:cNvPr>
            <p:cNvSpPr txBox="1"/>
            <p:nvPr/>
          </p:nvSpPr>
          <p:spPr>
            <a:xfrm>
              <a:off x="139591" y="111476"/>
              <a:ext cx="7586426" cy="584774"/>
            </a:xfrm>
            <a:prstGeom prst="rect">
              <a:avLst/>
            </a:prstGeom>
            <a:solidFill>
              <a:srgbClr val="C00000"/>
            </a:solidFill>
            <a:ln>
              <a:noFill/>
            </a:ln>
          </p:spPr>
          <p:txBody>
            <a:bodyPr wrap="square" rtlCol="0">
              <a:spAutoFit/>
            </a:bodyPr>
            <a:lstStyle/>
            <a:p>
              <a:r>
                <a:rPr lang="en-US" sz="3200" dirty="0">
                  <a:solidFill>
                    <a:schemeClr val="bg1"/>
                  </a:solidFill>
                </a:rPr>
                <a:t>Number of Bins  – Parameter Selection (II)  </a:t>
              </a:r>
            </a:p>
          </p:txBody>
        </p:sp>
      </p:grpSp>
      <p:sp>
        <p:nvSpPr>
          <p:cNvPr id="6" name="TextBox 5">
            <a:extLst>
              <a:ext uri="{FF2B5EF4-FFF2-40B4-BE49-F238E27FC236}">
                <a16:creationId xmlns:a16="http://schemas.microsoft.com/office/drawing/2014/main" id="{559D0BFF-4DCB-8EEE-1006-62238148EB0C}"/>
              </a:ext>
            </a:extLst>
          </p:cNvPr>
          <p:cNvSpPr txBox="1"/>
          <p:nvPr/>
        </p:nvSpPr>
        <p:spPr>
          <a:xfrm>
            <a:off x="376282" y="967740"/>
            <a:ext cx="11099800" cy="58471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i="1" dirty="0"/>
              <a:t>Bins </a:t>
            </a:r>
            <a:r>
              <a:rPr lang="en-US" sz="2800" dirty="0"/>
              <a:t>are introduced to reduce computational and memory load. </a:t>
            </a:r>
          </a:p>
          <a:p>
            <a:pPr marL="800100" lvl="1" indent="-342900">
              <a:lnSpc>
                <a:spcPct val="150000"/>
              </a:lnSpc>
              <a:buFont typeface="Arial" panose="020B0604020202020204" pitchFamily="34" charset="0"/>
              <a:buChar char="•"/>
            </a:pPr>
            <a:r>
              <a:rPr lang="en-US" sz="2800" dirty="0"/>
              <a:t>Impractical to track every ACK. </a:t>
            </a:r>
          </a:p>
          <a:p>
            <a:pPr marL="800100" lvl="1" indent="-342900">
              <a:lnSpc>
                <a:spcPct val="150000"/>
              </a:lnSpc>
              <a:buFont typeface="Arial" panose="020B0604020202020204" pitchFamily="34" charset="0"/>
              <a:buChar char="•"/>
            </a:pPr>
            <a:r>
              <a:rPr lang="en-US" sz="2800" dirty="0"/>
              <a:t>More bins provide more fidelity to actual delivered bytes total, reduce SEARCH convergence time.   But more memory consumption.</a:t>
            </a:r>
          </a:p>
          <a:p>
            <a:pPr marL="342900" indent="-342900">
              <a:lnSpc>
                <a:spcPct val="150000"/>
              </a:lnSpc>
              <a:buFont typeface="Arial" panose="020B0604020202020204" pitchFamily="34" charset="0"/>
              <a:buChar char="•"/>
            </a:pPr>
            <a:r>
              <a:rPr lang="en-US" sz="2800" dirty="0"/>
              <a:t>Through numbers cases analysis [KCC24], we choose </a:t>
            </a:r>
            <a:r>
              <a:rPr lang="en-US" sz="2800" b="1" dirty="0">
                <a:solidFill>
                  <a:srgbClr val="00B050"/>
                </a:solidFill>
              </a:rPr>
              <a:t>10 bins </a:t>
            </a:r>
            <a:r>
              <a:rPr lang="en-US" sz="2800" dirty="0"/>
              <a:t>which </a:t>
            </a:r>
          </a:p>
          <a:p>
            <a:pPr marL="800100" lvl="1" indent="-342900">
              <a:lnSpc>
                <a:spcPct val="150000"/>
              </a:lnSpc>
              <a:buFont typeface="Arial" panose="020B0604020202020204" pitchFamily="34" charset="0"/>
              <a:buChar char="•"/>
            </a:pPr>
            <a:r>
              <a:rPr lang="en-US" sz="2800" dirty="0"/>
              <a:t>Nearly identical performance as with more bins </a:t>
            </a:r>
          </a:p>
          <a:p>
            <a:pPr marL="800100" lvl="1" indent="-342900">
              <a:lnSpc>
                <a:spcPct val="150000"/>
              </a:lnSpc>
              <a:buFont typeface="Arial" panose="020B0604020202020204" pitchFamily="34" charset="0"/>
              <a:buChar char="•"/>
            </a:pPr>
            <a:r>
              <a:rPr lang="en-US" sz="2800" dirty="0"/>
              <a:t>Minimize ”early exits” when closing to the maximum link capacity.</a:t>
            </a:r>
          </a:p>
          <a:p>
            <a:pPr marL="342900" indent="-34290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426739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C9F4E-A30D-B393-2CD0-7087306AB519}"/>
              </a:ext>
            </a:extLst>
          </p:cNvPr>
          <p:cNvSpPr>
            <a:spLocks noGrp="1"/>
          </p:cNvSpPr>
          <p:nvPr>
            <p:ph type="sldNum" sz="quarter" idx="12"/>
          </p:nvPr>
        </p:nvSpPr>
        <p:spPr/>
        <p:txBody>
          <a:bodyPr/>
          <a:lstStyle/>
          <a:p>
            <a:fld id="{0F48DF06-C036-EF40-B24E-410C805B9ED2}" type="slidenum">
              <a:rPr lang="en-US" sz="1800" smtClean="0"/>
              <a:t>14</a:t>
            </a:fld>
            <a:endParaRPr lang="en-US" sz="1800" dirty="0"/>
          </a:p>
        </p:txBody>
      </p:sp>
      <p:grpSp>
        <p:nvGrpSpPr>
          <p:cNvPr id="3" name="Group 2">
            <a:extLst>
              <a:ext uri="{FF2B5EF4-FFF2-40B4-BE49-F238E27FC236}">
                <a16:creationId xmlns:a16="http://schemas.microsoft.com/office/drawing/2014/main" id="{162288F1-9FDF-967F-47FA-D0A715DAC4D1}"/>
              </a:ext>
            </a:extLst>
          </p:cNvPr>
          <p:cNvGrpSpPr/>
          <p:nvPr/>
        </p:nvGrpSpPr>
        <p:grpSpPr>
          <a:xfrm>
            <a:off x="0" y="21336"/>
            <a:ext cx="12192000" cy="763137"/>
            <a:chOff x="0" y="1"/>
            <a:chExt cx="12192000" cy="763136"/>
          </a:xfrm>
          <a:solidFill>
            <a:schemeClr val="tx2">
              <a:lumMod val="75000"/>
              <a:lumOff val="25000"/>
            </a:schemeClr>
          </a:solidFill>
        </p:grpSpPr>
        <p:sp>
          <p:nvSpPr>
            <p:cNvPr id="4" name="Rounded Rectangle 3">
              <a:extLst>
                <a:ext uri="{FF2B5EF4-FFF2-40B4-BE49-F238E27FC236}">
                  <a16:creationId xmlns:a16="http://schemas.microsoft.com/office/drawing/2014/main" id="{E0C71392-F6F6-2856-7E1F-41235DCD9B41}"/>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CF9940-7D6D-C26F-2BFC-D47BFD3D696E}"/>
                </a:ext>
              </a:extLst>
            </p:cNvPr>
            <p:cNvSpPr txBox="1"/>
            <p:nvPr/>
          </p:nvSpPr>
          <p:spPr>
            <a:xfrm>
              <a:off x="139591" y="111476"/>
              <a:ext cx="6512312" cy="584774"/>
            </a:xfrm>
            <a:prstGeom prst="rect">
              <a:avLst/>
            </a:prstGeom>
            <a:solidFill>
              <a:srgbClr val="C00000"/>
            </a:solidFill>
            <a:ln>
              <a:noFill/>
            </a:ln>
          </p:spPr>
          <p:txBody>
            <a:bodyPr wrap="square" rtlCol="0">
              <a:spAutoFit/>
            </a:bodyPr>
            <a:lstStyle/>
            <a:p>
              <a:r>
                <a:rPr lang="en-US" sz="3200" dirty="0">
                  <a:solidFill>
                    <a:schemeClr val="bg1"/>
                  </a:solidFill>
                </a:rPr>
                <a:t>Threshold – Parameter Selection (III)  </a:t>
              </a:r>
            </a:p>
          </p:txBody>
        </p:sp>
      </p:grpSp>
      <p:sp>
        <p:nvSpPr>
          <p:cNvPr id="6" name="TextBox 5">
            <a:extLst>
              <a:ext uri="{FF2B5EF4-FFF2-40B4-BE49-F238E27FC236}">
                <a16:creationId xmlns:a16="http://schemas.microsoft.com/office/drawing/2014/main" id="{559D0BFF-4DCB-8EEE-1006-62238148EB0C}"/>
              </a:ext>
            </a:extLst>
          </p:cNvPr>
          <p:cNvSpPr txBox="1"/>
          <p:nvPr/>
        </p:nvSpPr>
        <p:spPr>
          <a:xfrm>
            <a:off x="376282" y="967740"/>
            <a:ext cx="11099800" cy="520078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t>Exit threshold demines when the difference between current delivered bytes and delivered bytes during previous RTT is large enough to exit from slow start. </a:t>
            </a:r>
          </a:p>
          <a:p>
            <a:pPr marL="342900" indent="-342900">
              <a:lnSpc>
                <a:spcPct val="150000"/>
              </a:lnSpc>
              <a:buFont typeface="Arial" panose="020B0604020202020204" pitchFamily="34" charset="0"/>
              <a:buChar char="•"/>
            </a:pPr>
            <a:r>
              <a:rPr lang="en-US" sz="2800" dirty="0"/>
              <a:t>Based on analysis [KCC24],  normalized difference would in range [0, 0.5).</a:t>
            </a:r>
          </a:p>
          <a:p>
            <a:pPr marL="800100" lvl="1" indent="-342900">
              <a:lnSpc>
                <a:spcPct val="150000"/>
              </a:lnSpc>
              <a:buFont typeface="Arial" panose="020B0604020202020204" pitchFamily="34" charset="0"/>
              <a:buChar char="•"/>
            </a:pPr>
            <a:r>
              <a:rPr lang="en-US" sz="2800" dirty="0"/>
              <a:t>Choose </a:t>
            </a:r>
            <a:r>
              <a:rPr lang="en-US" sz="2800" b="1" dirty="0">
                <a:solidFill>
                  <a:srgbClr val="00B050"/>
                </a:solidFill>
              </a:rPr>
              <a:t>0.35</a:t>
            </a:r>
            <a:r>
              <a:rPr lang="en-US" sz="2800" dirty="0"/>
              <a:t> as default value after tons of evaluation and analysis. </a:t>
            </a:r>
          </a:p>
          <a:p>
            <a:pPr marL="800100" lvl="1" indent="-342900">
              <a:lnSpc>
                <a:spcPct val="150000"/>
              </a:lnSpc>
              <a:buFont typeface="Arial" panose="020B0604020202020204" pitchFamily="34" charset="0"/>
              <a:buChar char="•"/>
            </a:pPr>
            <a:r>
              <a:rPr lang="en-US" sz="2800" dirty="0"/>
              <a:t>Detect congestion point in less 2 RTTs. </a:t>
            </a:r>
          </a:p>
          <a:p>
            <a:pPr marL="342900" indent="-34290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368884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C9F4E-A30D-B393-2CD0-7087306AB519}"/>
              </a:ext>
            </a:extLst>
          </p:cNvPr>
          <p:cNvSpPr>
            <a:spLocks noGrp="1"/>
          </p:cNvSpPr>
          <p:nvPr>
            <p:ph type="sldNum" sz="quarter" idx="12"/>
          </p:nvPr>
        </p:nvSpPr>
        <p:spPr/>
        <p:txBody>
          <a:bodyPr/>
          <a:lstStyle/>
          <a:p>
            <a:fld id="{0F48DF06-C036-EF40-B24E-410C805B9ED2}" type="slidenum">
              <a:rPr lang="en-US" sz="1800" smtClean="0"/>
              <a:t>15</a:t>
            </a:fld>
            <a:endParaRPr lang="en-US" sz="1800" dirty="0"/>
          </a:p>
        </p:txBody>
      </p:sp>
      <p:grpSp>
        <p:nvGrpSpPr>
          <p:cNvPr id="3" name="Group 2">
            <a:extLst>
              <a:ext uri="{FF2B5EF4-FFF2-40B4-BE49-F238E27FC236}">
                <a16:creationId xmlns:a16="http://schemas.microsoft.com/office/drawing/2014/main" id="{162288F1-9FDF-967F-47FA-D0A715DAC4D1}"/>
              </a:ext>
            </a:extLst>
          </p:cNvPr>
          <p:cNvGrpSpPr/>
          <p:nvPr/>
        </p:nvGrpSpPr>
        <p:grpSpPr>
          <a:xfrm>
            <a:off x="0" y="21336"/>
            <a:ext cx="12192000" cy="763137"/>
            <a:chOff x="0" y="1"/>
            <a:chExt cx="12192000" cy="763136"/>
          </a:xfrm>
          <a:solidFill>
            <a:schemeClr val="tx2">
              <a:lumMod val="75000"/>
              <a:lumOff val="25000"/>
            </a:schemeClr>
          </a:solidFill>
        </p:grpSpPr>
        <p:sp>
          <p:nvSpPr>
            <p:cNvPr id="4" name="Rounded Rectangle 3">
              <a:extLst>
                <a:ext uri="{FF2B5EF4-FFF2-40B4-BE49-F238E27FC236}">
                  <a16:creationId xmlns:a16="http://schemas.microsoft.com/office/drawing/2014/main" id="{E0C71392-F6F6-2856-7E1F-41235DCD9B41}"/>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CF9940-7D6D-C26F-2BFC-D47BFD3D696E}"/>
                </a:ext>
              </a:extLst>
            </p:cNvPr>
            <p:cNvSpPr txBox="1"/>
            <p:nvPr/>
          </p:nvSpPr>
          <p:spPr>
            <a:xfrm>
              <a:off x="139591" y="111476"/>
              <a:ext cx="6512312" cy="584774"/>
            </a:xfrm>
            <a:prstGeom prst="rect">
              <a:avLst/>
            </a:prstGeom>
            <a:solidFill>
              <a:srgbClr val="C00000"/>
            </a:solidFill>
            <a:ln>
              <a:noFill/>
            </a:ln>
          </p:spPr>
          <p:txBody>
            <a:bodyPr wrap="square" rtlCol="0">
              <a:spAutoFit/>
            </a:bodyPr>
            <a:lstStyle/>
            <a:p>
              <a:r>
                <a:rPr lang="en-US" sz="3200" dirty="0">
                  <a:solidFill>
                    <a:schemeClr val="bg1"/>
                  </a:solidFill>
                </a:rPr>
                <a:t>Outline</a:t>
              </a:r>
            </a:p>
          </p:txBody>
        </p:sp>
      </p:grpSp>
      <p:sp>
        <p:nvSpPr>
          <p:cNvPr id="6" name="TextBox 5">
            <a:extLst>
              <a:ext uri="{FF2B5EF4-FFF2-40B4-BE49-F238E27FC236}">
                <a16:creationId xmlns:a16="http://schemas.microsoft.com/office/drawing/2014/main" id="{559D0BFF-4DCB-8EEE-1006-62238148EB0C}"/>
              </a:ext>
            </a:extLst>
          </p:cNvPr>
          <p:cNvSpPr txBox="1"/>
          <p:nvPr/>
        </p:nvSpPr>
        <p:spPr>
          <a:xfrm>
            <a:off x="376282" y="967740"/>
            <a:ext cx="11099800" cy="45544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t>Motivation and Problem Statement</a:t>
            </a:r>
          </a:p>
          <a:p>
            <a:pPr marL="342900" indent="-342900">
              <a:lnSpc>
                <a:spcPct val="150000"/>
              </a:lnSpc>
              <a:buFont typeface="Arial" panose="020B0604020202020204" pitchFamily="34" charset="0"/>
              <a:buChar char="•"/>
            </a:pPr>
            <a:r>
              <a:rPr lang="en-US" sz="2800" dirty="0"/>
              <a:t>SEARCH Algorithm</a:t>
            </a:r>
          </a:p>
          <a:p>
            <a:pPr marL="342900" indent="-342900">
              <a:lnSpc>
                <a:spcPct val="150000"/>
              </a:lnSpc>
              <a:buFont typeface="Arial" panose="020B0604020202020204" pitchFamily="34" charset="0"/>
              <a:buChar char="•"/>
            </a:pPr>
            <a:r>
              <a:rPr lang="en-US" sz="2800" dirty="0"/>
              <a:t>SEARCH Parameter Analysis</a:t>
            </a:r>
          </a:p>
          <a:p>
            <a:pPr marL="342900" indent="-342900">
              <a:lnSpc>
                <a:spcPct val="150000"/>
              </a:lnSpc>
              <a:buFont typeface="Arial" panose="020B0604020202020204" pitchFamily="34" charset="0"/>
              <a:buChar char="•"/>
            </a:pPr>
            <a:r>
              <a:rPr lang="en-US" sz="2800" dirty="0">
                <a:solidFill>
                  <a:srgbClr val="C00000"/>
                </a:solidFill>
              </a:rPr>
              <a:t>Performance Evaluation</a:t>
            </a:r>
          </a:p>
          <a:p>
            <a:pPr marL="800100" lvl="1" indent="-342900">
              <a:lnSpc>
                <a:spcPct val="150000"/>
              </a:lnSpc>
              <a:buFont typeface="Arial" panose="020B0604020202020204" pitchFamily="34" charset="0"/>
              <a:buChar char="•"/>
            </a:pPr>
            <a:r>
              <a:rPr lang="en-US" sz="2800" dirty="0">
                <a:solidFill>
                  <a:srgbClr val="C00000"/>
                </a:solidFill>
              </a:rPr>
              <a:t>Evaluation w/ GEO by example </a:t>
            </a:r>
          </a:p>
          <a:p>
            <a:pPr marL="800100" lvl="1" indent="-342900">
              <a:lnSpc>
                <a:spcPct val="150000"/>
              </a:lnSpc>
              <a:buFont typeface="Arial" panose="020B0604020202020204" pitchFamily="34" charset="0"/>
              <a:buChar char="•"/>
            </a:pPr>
            <a:r>
              <a:rPr lang="en-US" sz="2800" dirty="0"/>
              <a:t>Evaluation w/ </a:t>
            </a:r>
            <a:r>
              <a:rPr lang="en-US" sz="2800" dirty="0" err="1"/>
              <a:t>Wifi</a:t>
            </a:r>
            <a:endParaRPr lang="en-US" sz="2800" dirty="0"/>
          </a:p>
          <a:p>
            <a:pPr marL="342900" indent="-342900">
              <a:lnSpc>
                <a:spcPct val="150000"/>
              </a:lnSpc>
              <a:buFont typeface="Arial" panose="020B0604020202020204" pitchFamily="34" charset="0"/>
              <a:buChar char="•"/>
            </a:pPr>
            <a:r>
              <a:rPr lang="en-US" sz="2800" dirty="0"/>
              <a:t>Conclusion and Future work</a:t>
            </a:r>
          </a:p>
        </p:txBody>
      </p:sp>
    </p:spTree>
    <p:extLst>
      <p:ext uri="{BB962C8B-B14F-4D97-AF65-F5344CB8AC3E}">
        <p14:creationId xmlns:p14="http://schemas.microsoft.com/office/powerpoint/2010/main" val="210041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A963E-6F80-E09F-0005-E289A5758A26}"/>
              </a:ext>
            </a:extLst>
          </p:cNvPr>
          <p:cNvSpPr>
            <a:spLocks noGrp="1"/>
          </p:cNvSpPr>
          <p:nvPr>
            <p:ph type="sldNum" sz="quarter" idx="12"/>
          </p:nvPr>
        </p:nvSpPr>
        <p:spPr>
          <a:xfrm>
            <a:off x="7421031" y="6450252"/>
            <a:ext cx="4725073" cy="365125"/>
          </a:xfrm>
        </p:spPr>
        <p:txBody>
          <a:bodyPr/>
          <a:lstStyle/>
          <a:p>
            <a:fld id="{0F48DF06-C036-EF40-B24E-410C805B9ED2}" type="slidenum">
              <a:rPr lang="en-US" sz="1800" smtClean="0"/>
              <a:t>16</a:t>
            </a:fld>
            <a:endParaRPr lang="en-US" dirty="0"/>
          </a:p>
        </p:txBody>
      </p:sp>
      <p:grpSp>
        <p:nvGrpSpPr>
          <p:cNvPr id="3" name="Group 2">
            <a:extLst>
              <a:ext uri="{FF2B5EF4-FFF2-40B4-BE49-F238E27FC236}">
                <a16:creationId xmlns:a16="http://schemas.microsoft.com/office/drawing/2014/main" id="{44391EAE-C506-A5BA-38A0-3E5F274C4140}"/>
              </a:ext>
            </a:extLst>
          </p:cNvPr>
          <p:cNvGrpSpPr/>
          <p:nvPr/>
        </p:nvGrpSpPr>
        <p:grpSpPr>
          <a:xfrm>
            <a:off x="0" y="0"/>
            <a:ext cx="12116999" cy="763136"/>
            <a:chOff x="0" y="1"/>
            <a:chExt cx="12192000" cy="763136"/>
          </a:xfrm>
        </p:grpSpPr>
        <p:sp>
          <p:nvSpPr>
            <p:cNvPr id="5" name="Rounded Rectangle 4">
              <a:extLst>
                <a:ext uri="{FF2B5EF4-FFF2-40B4-BE49-F238E27FC236}">
                  <a16:creationId xmlns:a16="http://schemas.microsoft.com/office/drawing/2014/main" id="{16321F9B-9CC9-B8B7-C3E9-1DA48CE6DB32}"/>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4A6B7E-E122-AD67-9168-0CD4B3635976}"/>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rPr>
                <a:t>GEO  </a:t>
              </a:r>
              <a:r>
                <a:rPr lang="en-US" sz="3200" dirty="0" err="1">
                  <a:solidFill>
                    <a:schemeClr val="bg1"/>
                  </a:solidFill>
                </a:rPr>
                <a:t>TestBed</a:t>
              </a:r>
              <a:r>
                <a:rPr lang="en-US" sz="3200" dirty="0">
                  <a:solidFill>
                    <a:schemeClr val="bg1"/>
                  </a:solidFill>
                </a:rPr>
                <a:t> 	</a:t>
              </a:r>
            </a:p>
          </p:txBody>
        </p:sp>
      </p:grpSp>
      <p:pic>
        <p:nvPicPr>
          <p:cNvPr id="6" name="Picture 5" descr="A diagram of a satellite measurement&#10;&#10;Description automatically generated">
            <a:extLst>
              <a:ext uri="{FF2B5EF4-FFF2-40B4-BE49-F238E27FC236}">
                <a16:creationId xmlns:a16="http://schemas.microsoft.com/office/drawing/2014/main" id="{5900AE94-FA3E-BC35-A2C6-1BD3CD0D0C8A}"/>
              </a:ext>
            </a:extLst>
          </p:cNvPr>
          <p:cNvPicPr>
            <a:picLocks noChangeAspect="1"/>
          </p:cNvPicPr>
          <p:nvPr/>
        </p:nvPicPr>
        <p:blipFill>
          <a:blip r:embed="rId3"/>
          <a:stretch>
            <a:fillRect/>
          </a:stretch>
        </p:blipFill>
        <p:spPr>
          <a:xfrm>
            <a:off x="315567" y="1437309"/>
            <a:ext cx="6896100" cy="4089400"/>
          </a:xfrm>
          <a:prstGeom prst="rect">
            <a:avLst/>
          </a:prstGeom>
        </p:spPr>
      </p:pic>
      <p:sp>
        <p:nvSpPr>
          <p:cNvPr id="7" name="TextBox 6">
            <a:extLst>
              <a:ext uri="{FF2B5EF4-FFF2-40B4-BE49-F238E27FC236}">
                <a16:creationId xmlns:a16="http://schemas.microsoft.com/office/drawing/2014/main" id="{CCCC6F7D-4E59-E846-EBBB-9A3B50C7227B}"/>
              </a:ext>
            </a:extLst>
          </p:cNvPr>
          <p:cNvSpPr txBox="1"/>
          <p:nvPr/>
        </p:nvSpPr>
        <p:spPr>
          <a:xfrm>
            <a:off x="7407965" y="1563756"/>
            <a:ext cx="418768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AWS Server EC2 Instance w/ 32 GB RAM,  Ubuntu 22.04 w/ 5.13.12 customized kernel for SEARCH support.</a:t>
            </a:r>
          </a:p>
          <a:p>
            <a:pPr marL="285750" indent="-285750">
              <a:buFont typeface="Arial" panose="020B0604020202020204" pitchFamily="34" charset="0"/>
              <a:buChar char="•"/>
            </a:pPr>
            <a:r>
              <a:rPr lang="en-US" dirty="0"/>
              <a:t>CPE (Client) PC w/ 32GB RAM, Intel i7 – 5820 CPU,  w/ Ubuntu 20.04 w/ 5.4.0 kernel.</a:t>
            </a:r>
          </a:p>
          <a:p>
            <a:pPr marL="285750" indent="-285750">
              <a:buFont typeface="Arial" panose="020B0604020202020204" pitchFamily="34" charset="0"/>
              <a:buChar char="•"/>
            </a:pPr>
            <a:r>
              <a:rPr lang="en-US" dirty="0"/>
              <a:t>ISP Gateway supports up to 36MB buffer per flow with AQM capability.</a:t>
            </a:r>
          </a:p>
          <a:p>
            <a:pPr marL="285750" indent="-285750">
              <a:buFont typeface="Arial" panose="020B0604020202020204" pitchFamily="34" charset="0"/>
              <a:buChar char="•"/>
            </a:pPr>
            <a:r>
              <a:rPr lang="en-US" dirty="0"/>
              <a:t>PEP are bypassed in this study. </a:t>
            </a:r>
          </a:p>
        </p:txBody>
      </p:sp>
    </p:spTree>
    <p:extLst>
      <p:ext uri="{BB962C8B-B14F-4D97-AF65-F5344CB8AC3E}">
        <p14:creationId xmlns:p14="http://schemas.microsoft.com/office/powerpoint/2010/main" val="419194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A963E-6F80-E09F-0005-E289A5758A26}"/>
              </a:ext>
            </a:extLst>
          </p:cNvPr>
          <p:cNvSpPr>
            <a:spLocks noGrp="1"/>
          </p:cNvSpPr>
          <p:nvPr>
            <p:ph type="sldNum" sz="quarter" idx="12"/>
          </p:nvPr>
        </p:nvSpPr>
        <p:spPr>
          <a:xfrm>
            <a:off x="7421031" y="6450252"/>
            <a:ext cx="4725073" cy="365125"/>
          </a:xfrm>
        </p:spPr>
        <p:txBody>
          <a:bodyPr/>
          <a:lstStyle/>
          <a:p>
            <a:fld id="{0F48DF06-C036-EF40-B24E-410C805B9ED2}" type="slidenum">
              <a:rPr lang="en-US" sz="1800" smtClean="0"/>
              <a:t>17</a:t>
            </a:fld>
            <a:endParaRPr lang="en-US" dirty="0"/>
          </a:p>
        </p:txBody>
      </p:sp>
      <p:grpSp>
        <p:nvGrpSpPr>
          <p:cNvPr id="3" name="Group 2">
            <a:extLst>
              <a:ext uri="{FF2B5EF4-FFF2-40B4-BE49-F238E27FC236}">
                <a16:creationId xmlns:a16="http://schemas.microsoft.com/office/drawing/2014/main" id="{44391EAE-C506-A5BA-38A0-3E5F274C4140}"/>
              </a:ext>
            </a:extLst>
          </p:cNvPr>
          <p:cNvGrpSpPr/>
          <p:nvPr/>
        </p:nvGrpSpPr>
        <p:grpSpPr>
          <a:xfrm>
            <a:off x="0" y="0"/>
            <a:ext cx="12116999" cy="763136"/>
            <a:chOff x="0" y="1"/>
            <a:chExt cx="12192000" cy="763136"/>
          </a:xfrm>
        </p:grpSpPr>
        <p:sp>
          <p:nvSpPr>
            <p:cNvPr id="5" name="Rounded Rectangle 4">
              <a:extLst>
                <a:ext uri="{FF2B5EF4-FFF2-40B4-BE49-F238E27FC236}">
                  <a16:creationId xmlns:a16="http://schemas.microsoft.com/office/drawing/2014/main" id="{16321F9B-9CC9-B8B7-C3E9-1DA48CE6DB32}"/>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4A6B7E-E122-AD67-9168-0CD4B3635976}"/>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rPr>
                <a:t>GEO Case Study by Examples	</a:t>
              </a:r>
            </a:p>
          </p:txBody>
        </p:sp>
      </p:grpSp>
      <p:pic>
        <p:nvPicPr>
          <p:cNvPr id="6" name="Picture 5" descr="A group of graphs showing different types of data&#10;&#10;Description automatically generated">
            <a:extLst>
              <a:ext uri="{FF2B5EF4-FFF2-40B4-BE49-F238E27FC236}">
                <a16:creationId xmlns:a16="http://schemas.microsoft.com/office/drawing/2014/main" id="{2399A526-B1B8-07E6-C86F-E50DFEE72588}"/>
              </a:ext>
            </a:extLst>
          </p:cNvPr>
          <p:cNvPicPr>
            <a:picLocks noChangeAspect="1"/>
          </p:cNvPicPr>
          <p:nvPr/>
        </p:nvPicPr>
        <p:blipFill>
          <a:blip r:embed="rId3"/>
          <a:stretch>
            <a:fillRect/>
          </a:stretch>
        </p:blipFill>
        <p:spPr>
          <a:xfrm>
            <a:off x="609600" y="889878"/>
            <a:ext cx="9344565" cy="5738263"/>
          </a:xfrm>
          <a:prstGeom prst="rect">
            <a:avLst/>
          </a:prstGeom>
        </p:spPr>
      </p:pic>
      <p:sp>
        <p:nvSpPr>
          <p:cNvPr id="7" name="TextBox 6">
            <a:extLst>
              <a:ext uri="{FF2B5EF4-FFF2-40B4-BE49-F238E27FC236}">
                <a16:creationId xmlns:a16="http://schemas.microsoft.com/office/drawing/2014/main" id="{789CE715-5D8A-AE98-AC54-EFB97A437093}"/>
              </a:ext>
            </a:extLst>
          </p:cNvPr>
          <p:cNvSpPr txBox="1"/>
          <p:nvPr/>
        </p:nvSpPr>
        <p:spPr>
          <a:xfrm>
            <a:off x="9793357" y="1417983"/>
            <a:ext cx="2054086" cy="369332"/>
          </a:xfrm>
          <a:prstGeom prst="rect">
            <a:avLst/>
          </a:prstGeom>
          <a:noFill/>
        </p:spPr>
        <p:txBody>
          <a:bodyPr wrap="square" rtlCol="0">
            <a:spAutoFit/>
          </a:bodyPr>
          <a:lstStyle/>
          <a:p>
            <a:r>
              <a:rPr lang="en-US" dirty="0"/>
              <a:t>CUBIC w/ </a:t>
            </a:r>
            <a:r>
              <a:rPr lang="en-US" dirty="0" err="1"/>
              <a:t>Hystart</a:t>
            </a:r>
            <a:endParaRPr lang="en-US" dirty="0"/>
          </a:p>
        </p:txBody>
      </p:sp>
      <p:sp>
        <p:nvSpPr>
          <p:cNvPr id="9" name="TextBox 8">
            <a:extLst>
              <a:ext uri="{FF2B5EF4-FFF2-40B4-BE49-F238E27FC236}">
                <a16:creationId xmlns:a16="http://schemas.microsoft.com/office/drawing/2014/main" id="{EAC8ECB6-8B48-7F0A-E66B-B5D4DE467256}"/>
              </a:ext>
            </a:extLst>
          </p:cNvPr>
          <p:cNvSpPr txBox="1"/>
          <p:nvPr/>
        </p:nvSpPr>
        <p:spPr>
          <a:xfrm>
            <a:off x="9786731" y="3412435"/>
            <a:ext cx="2054086" cy="369332"/>
          </a:xfrm>
          <a:prstGeom prst="rect">
            <a:avLst/>
          </a:prstGeom>
          <a:noFill/>
        </p:spPr>
        <p:txBody>
          <a:bodyPr wrap="square" rtlCol="0">
            <a:spAutoFit/>
          </a:bodyPr>
          <a:lstStyle/>
          <a:p>
            <a:r>
              <a:rPr lang="en-US" dirty="0"/>
              <a:t>CUBIC w/o </a:t>
            </a:r>
            <a:r>
              <a:rPr lang="en-US" dirty="0" err="1"/>
              <a:t>Hystart</a:t>
            </a:r>
            <a:endParaRPr lang="en-US" dirty="0"/>
          </a:p>
        </p:txBody>
      </p:sp>
      <p:sp>
        <p:nvSpPr>
          <p:cNvPr id="10" name="TextBox 9">
            <a:extLst>
              <a:ext uri="{FF2B5EF4-FFF2-40B4-BE49-F238E27FC236}">
                <a16:creationId xmlns:a16="http://schemas.microsoft.com/office/drawing/2014/main" id="{C971DAAD-6782-CB51-186A-017FCBD03791}"/>
              </a:ext>
            </a:extLst>
          </p:cNvPr>
          <p:cNvSpPr txBox="1"/>
          <p:nvPr/>
        </p:nvSpPr>
        <p:spPr>
          <a:xfrm>
            <a:off x="9806610" y="5420139"/>
            <a:ext cx="2054086" cy="369332"/>
          </a:xfrm>
          <a:prstGeom prst="rect">
            <a:avLst/>
          </a:prstGeom>
          <a:noFill/>
        </p:spPr>
        <p:txBody>
          <a:bodyPr wrap="square" rtlCol="0">
            <a:spAutoFit/>
          </a:bodyPr>
          <a:lstStyle/>
          <a:p>
            <a:r>
              <a:rPr lang="en-US" dirty="0"/>
              <a:t>CUBIC w/ SEARCH</a:t>
            </a:r>
          </a:p>
        </p:txBody>
      </p:sp>
    </p:spTree>
    <p:extLst>
      <p:ext uri="{BB962C8B-B14F-4D97-AF65-F5344CB8AC3E}">
        <p14:creationId xmlns:p14="http://schemas.microsoft.com/office/powerpoint/2010/main" val="117030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A963E-6F80-E09F-0005-E289A5758A26}"/>
              </a:ext>
            </a:extLst>
          </p:cNvPr>
          <p:cNvSpPr>
            <a:spLocks noGrp="1"/>
          </p:cNvSpPr>
          <p:nvPr>
            <p:ph type="sldNum" sz="quarter" idx="12"/>
          </p:nvPr>
        </p:nvSpPr>
        <p:spPr>
          <a:xfrm>
            <a:off x="7421031" y="6450252"/>
            <a:ext cx="4725073" cy="365125"/>
          </a:xfrm>
        </p:spPr>
        <p:txBody>
          <a:bodyPr/>
          <a:lstStyle/>
          <a:p>
            <a:fld id="{0F48DF06-C036-EF40-B24E-410C805B9ED2}" type="slidenum">
              <a:rPr lang="en-US" sz="1800" smtClean="0"/>
              <a:t>18</a:t>
            </a:fld>
            <a:endParaRPr lang="en-US" dirty="0"/>
          </a:p>
        </p:txBody>
      </p:sp>
      <p:grpSp>
        <p:nvGrpSpPr>
          <p:cNvPr id="3" name="Group 2">
            <a:extLst>
              <a:ext uri="{FF2B5EF4-FFF2-40B4-BE49-F238E27FC236}">
                <a16:creationId xmlns:a16="http://schemas.microsoft.com/office/drawing/2014/main" id="{44391EAE-C506-A5BA-38A0-3E5F274C4140}"/>
              </a:ext>
            </a:extLst>
          </p:cNvPr>
          <p:cNvGrpSpPr/>
          <p:nvPr/>
        </p:nvGrpSpPr>
        <p:grpSpPr>
          <a:xfrm>
            <a:off x="0" y="0"/>
            <a:ext cx="12116999" cy="763136"/>
            <a:chOff x="0" y="1"/>
            <a:chExt cx="12192000" cy="763136"/>
          </a:xfrm>
        </p:grpSpPr>
        <p:sp>
          <p:nvSpPr>
            <p:cNvPr id="5" name="Rounded Rectangle 4">
              <a:extLst>
                <a:ext uri="{FF2B5EF4-FFF2-40B4-BE49-F238E27FC236}">
                  <a16:creationId xmlns:a16="http://schemas.microsoft.com/office/drawing/2014/main" id="{16321F9B-9CC9-B8B7-C3E9-1DA48CE6DB32}"/>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4A6B7E-E122-AD67-9168-0CD4B3635976}"/>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rPr>
                <a:t>GEO Case Study by Examples	</a:t>
              </a:r>
            </a:p>
          </p:txBody>
        </p:sp>
      </p:grpSp>
      <p:pic>
        <p:nvPicPr>
          <p:cNvPr id="14" name="Picture 13" descr="A graph of a number of objects&#10;&#10;Description automatically generated with medium confidence">
            <a:extLst>
              <a:ext uri="{FF2B5EF4-FFF2-40B4-BE49-F238E27FC236}">
                <a16:creationId xmlns:a16="http://schemas.microsoft.com/office/drawing/2014/main" id="{3EC367BB-2CB2-E894-016F-6853D9C4FFC7}"/>
              </a:ext>
            </a:extLst>
          </p:cNvPr>
          <p:cNvPicPr>
            <a:picLocks noChangeAspect="1"/>
          </p:cNvPicPr>
          <p:nvPr/>
        </p:nvPicPr>
        <p:blipFill>
          <a:blip r:embed="rId3"/>
          <a:stretch>
            <a:fillRect/>
          </a:stretch>
        </p:blipFill>
        <p:spPr>
          <a:xfrm>
            <a:off x="6228521" y="3870544"/>
            <a:ext cx="4668656" cy="2987456"/>
          </a:xfrm>
          <a:prstGeom prst="rect">
            <a:avLst/>
          </a:prstGeom>
        </p:spPr>
      </p:pic>
      <p:pic>
        <p:nvPicPr>
          <p:cNvPr id="18" name="Picture 17" descr="A graph with red lines&#10;&#10;Description automatically generated">
            <a:extLst>
              <a:ext uri="{FF2B5EF4-FFF2-40B4-BE49-F238E27FC236}">
                <a16:creationId xmlns:a16="http://schemas.microsoft.com/office/drawing/2014/main" id="{E2A473A1-F745-6DC2-A246-6378DC6A3391}"/>
              </a:ext>
            </a:extLst>
          </p:cNvPr>
          <p:cNvPicPr>
            <a:picLocks noChangeAspect="1"/>
          </p:cNvPicPr>
          <p:nvPr/>
        </p:nvPicPr>
        <p:blipFill>
          <a:blip r:embed="rId4"/>
          <a:stretch>
            <a:fillRect/>
          </a:stretch>
        </p:blipFill>
        <p:spPr>
          <a:xfrm>
            <a:off x="145774" y="887895"/>
            <a:ext cx="3969288" cy="2955236"/>
          </a:xfrm>
          <a:prstGeom prst="rect">
            <a:avLst/>
          </a:prstGeom>
        </p:spPr>
      </p:pic>
      <p:grpSp>
        <p:nvGrpSpPr>
          <p:cNvPr id="23" name="Group 22">
            <a:extLst>
              <a:ext uri="{FF2B5EF4-FFF2-40B4-BE49-F238E27FC236}">
                <a16:creationId xmlns:a16="http://schemas.microsoft.com/office/drawing/2014/main" id="{93E20630-2CDA-A5BB-7BEF-E6F6AE179897}"/>
              </a:ext>
            </a:extLst>
          </p:cNvPr>
          <p:cNvGrpSpPr/>
          <p:nvPr/>
        </p:nvGrpSpPr>
        <p:grpSpPr>
          <a:xfrm>
            <a:off x="6492185" y="836268"/>
            <a:ext cx="3898900" cy="2959100"/>
            <a:chOff x="6253646" y="955537"/>
            <a:chExt cx="3898900" cy="2959100"/>
          </a:xfrm>
        </p:grpSpPr>
        <p:pic>
          <p:nvPicPr>
            <p:cNvPr id="20" name="Picture 19" descr="A graph with a line showing the time&#10;&#10;Description automatically generated with medium confidence">
              <a:extLst>
                <a:ext uri="{FF2B5EF4-FFF2-40B4-BE49-F238E27FC236}">
                  <a16:creationId xmlns:a16="http://schemas.microsoft.com/office/drawing/2014/main" id="{A21B3A09-E376-9F04-0B05-3E6DECE3134F}"/>
                </a:ext>
              </a:extLst>
            </p:cNvPr>
            <p:cNvPicPr>
              <a:picLocks noChangeAspect="1"/>
            </p:cNvPicPr>
            <p:nvPr/>
          </p:nvPicPr>
          <p:blipFill>
            <a:blip r:embed="rId5"/>
            <a:stretch>
              <a:fillRect/>
            </a:stretch>
          </p:blipFill>
          <p:spPr>
            <a:xfrm>
              <a:off x="6253646" y="955537"/>
              <a:ext cx="3898900" cy="2959100"/>
            </a:xfrm>
            <a:prstGeom prst="rect">
              <a:avLst/>
            </a:prstGeom>
          </p:spPr>
        </p:pic>
        <p:cxnSp>
          <p:nvCxnSpPr>
            <p:cNvPr id="22" name="Straight Connector 21">
              <a:extLst>
                <a:ext uri="{FF2B5EF4-FFF2-40B4-BE49-F238E27FC236}">
                  <a16:creationId xmlns:a16="http://schemas.microsoft.com/office/drawing/2014/main" id="{0BCC7107-0B63-E9CC-C7C9-A8293043C189}"/>
                </a:ext>
              </a:extLst>
            </p:cNvPr>
            <p:cNvCxnSpPr/>
            <p:nvPr/>
          </p:nvCxnSpPr>
          <p:spPr>
            <a:xfrm>
              <a:off x="6891130" y="1669774"/>
              <a:ext cx="2941983" cy="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grpSp>
      <p:pic>
        <p:nvPicPr>
          <p:cNvPr id="25" name="Picture 24" descr="A graph with red and black numbers&#10;&#10;Description automatically generated">
            <a:extLst>
              <a:ext uri="{FF2B5EF4-FFF2-40B4-BE49-F238E27FC236}">
                <a16:creationId xmlns:a16="http://schemas.microsoft.com/office/drawing/2014/main" id="{C2B9B9D7-8307-C9F9-BD8B-094F977B934C}"/>
              </a:ext>
            </a:extLst>
          </p:cNvPr>
          <p:cNvPicPr>
            <a:picLocks noChangeAspect="1"/>
          </p:cNvPicPr>
          <p:nvPr/>
        </p:nvPicPr>
        <p:blipFill>
          <a:blip r:embed="rId6"/>
          <a:stretch>
            <a:fillRect/>
          </a:stretch>
        </p:blipFill>
        <p:spPr>
          <a:xfrm>
            <a:off x="106017" y="3766967"/>
            <a:ext cx="3988904" cy="3091033"/>
          </a:xfrm>
          <a:prstGeom prst="rect">
            <a:avLst/>
          </a:prstGeom>
        </p:spPr>
      </p:pic>
      <p:sp>
        <p:nvSpPr>
          <p:cNvPr id="27" name="TextBox 26">
            <a:extLst>
              <a:ext uri="{FF2B5EF4-FFF2-40B4-BE49-F238E27FC236}">
                <a16:creationId xmlns:a16="http://schemas.microsoft.com/office/drawing/2014/main" id="{ADBA0164-90AA-B8EA-5B93-AC3EEA94CBF3}"/>
              </a:ext>
            </a:extLst>
          </p:cNvPr>
          <p:cNvSpPr txBox="1"/>
          <p:nvPr/>
        </p:nvSpPr>
        <p:spPr>
          <a:xfrm>
            <a:off x="10482470" y="1378226"/>
            <a:ext cx="1232452" cy="369332"/>
          </a:xfrm>
          <a:prstGeom prst="rect">
            <a:avLst/>
          </a:prstGeom>
          <a:noFill/>
        </p:spPr>
        <p:txBody>
          <a:bodyPr wrap="square" rtlCol="0">
            <a:spAutoFit/>
          </a:bodyPr>
          <a:lstStyle/>
          <a:p>
            <a:r>
              <a:rPr lang="en-US" dirty="0"/>
              <a:t>Threshold</a:t>
            </a:r>
          </a:p>
        </p:txBody>
      </p:sp>
    </p:spTree>
    <p:extLst>
      <p:ext uri="{BB962C8B-B14F-4D97-AF65-F5344CB8AC3E}">
        <p14:creationId xmlns:p14="http://schemas.microsoft.com/office/powerpoint/2010/main" val="337022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A963E-6F80-E09F-0005-E289A5758A26}"/>
              </a:ext>
            </a:extLst>
          </p:cNvPr>
          <p:cNvSpPr>
            <a:spLocks noGrp="1"/>
          </p:cNvSpPr>
          <p:nvPr>
            <p:ph type="sldNum" sz="quarter" idx="12"/>
          </p:nvPr>
        </p:nvSpPr>
        <p:spPr>
          <a:xfrm>
            <a:off x="7421031" y="6450252"/>
            <a:ext cx="4725073" cy="365125"/>
          </a:xfrm>
        </p:spPr>
        <p:txBody>
          <a:bodyPr/>
          <a:lstStyle/>
          <a:p>
            <a:fld id="{0F48DF06-C036-EF40-B24E-410C805B9ED2}" type="slidenum">
              <a:rPr lang="en-US" sz="1800" smtClean="0"/>
              <a:t>19</a:t>
            </a:fld>
            <a:endParaRPr lang="en-US" dirty="0"/>
          </a:p>
        </p:txBody>
      </p:sp>
      <p:grpSp>
        <p:nvGrpSpPr>
          <p:cNvPr id="3" name="Group 2">
            <a:extLst>
              <a:ext uri="{FF2B5EF4-FFF2-40B4-BE49-F238E27FC236}">
                <a16:creationId xmlns:a16="http://schemas.microsoft.com/office/drawing/2014/main" id="{44391EAE-C506-A5BA-38A0-3E5F274C4140}"/>
              </a:ext>
            </a:extLst>
          </p:cNvPr>
          <p:cNvGrpSpPr/>
          <p:nvPr/>
        </p:nvGrpSpPr>
        <p:grpSpPr>
          <a:xfrm>
            <a:off x="0" y="0"/>
            <a:ext cx="12116999" cy="763136"/>
            <a:chOff x="0" y="1"/>
            <a:chExt cx="12192000" cy="763136"/>
          </a:xfrm>
        </p:grpSpPr>
        <p:sp>
          <p:nvSpPr>
            <p:cNvPr id="5" name="Rounded Rectangle 4">
              <a:extLst>
                <a:ext uri="{FF2B5EF4-FFF2-40B4-BE49-F238E27FC236}">
                  <a16:creationId xmlns:a16="http://schemas.microsoft.com/office/drawing/2014/main" id="{16321F9B-9CC9-B8B7-C3E9-1DA48CE6DB32}"/>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4A6B7E-E122-AD67-9168-0CD4B3635976}"/>
                </a:ext>
              </a:extLst>
            </p:cNvPr>
            <p:cNvSpPr txBox="1"/>
            <p:nvPr/>
          </p:nvSpPr>
          <p:spPr>
            <a:xfrm>
              <a:off x="139590" y="111476"/>
              <a:ext cx="9838127" cy="584775"/>
            </a:xfrm>
            <a:prstGeom prst="rect">
              <a:avLst/>
            </a:prstGeom>
            <a:noFill/>
          </p:spPr>
          <p:txBody>
            <a:bodyPr wrap="square" rtlCol="0">
              <a:spAutoFit/>
            </a:bodyPr>
            <a:lstStyle/>
            <a:p>
              <a:r>
                <a:rPr lang="en-US" sz="3200" dirty="0" err="1">
                  <a:solidFill>
                    <a:schemeClr val="bg1"/>
                  </a:solidFill>
                </a:rPr>
                <a:t>Wifi</a:t>
              </a:r>
              <a:r>
                <a:rPr lang="en-US" sz="3200" dirty="0">
                  <a:solidFill>
                    <a:schemeClr val="bg1"/>
                  </a:solidFill>
                </a:rPr>
                <a:t> </a:t>
              </a:r>
              <a:r>
                <a:rPr lang="en-US" sz="3200" dirty="0" err="1">
                  <a:solidFill>
                    <a:schemeClr val="bg1"/>
                  </a:solidFill>
                </a:rPr>
                <a:t>TestBed</a:t>
              </a:r>
              <a:r>
                <a:rPr lang="en-US" sz="3200" dirty="0">
                  <a:solidFill>
                    <a:schemeClr val="bg1"/>
                  </a:solidFill>
                </a:rPr>
                <a:t> 	</a:t>
              </a:r>
            </a:p>
          </p:txBody>
        </p:sp>
      </p:grpSp>
      <p:pic>
        <p:nvPicPr>
          <p:cNvPr id="9" name="Picture 8">
            <a:extLst>
              <a:ext uri="{FF2B5EF4-FFF2-40B4-BE49-F238E27FC236}">
                <a16:creationId xmlns:a16="http://schemas.microsoft.com/office/drawing/2014/main" id="{4480A335-74F6-FDB7-EB2C-495CC3150F8F}"/>
              </a:ext>
            </a:extLst>
          </p:cNvPr>
          <p:cNvPicPr>
            <a:picLocks noChangeAspect="1"/>
          </p:cNvPicPr>
          <p:nvPr/>
        </p:nvPicPr>
        <p:blipFill>
          <a:blip r:embed="rId3"/>
          <a:stretch>
            <a:fillRect/>
          </a:stretch>
        </p:blipFill>
        <p:spPr>
          <a:xfrm>
            <a:off x="5821255" y="981765"/>
            <a:ext cx="6370745" cy="2583070"/>
          </a:xfrm>
          <a:prstGeom prst="rect">
            <a:avLst/>
          </a:prstGeom>
        </p:spPr>
      </p:pic>
      <p:pic>
        <p:nvPicPr>
          <p:cNvPr id="12" name="Picture 11" descr="A map of a city with orange and green pins&#10;&#10;Description automatically generated">
            <a:extLst>
              <a:ext uri="{FF2B5EF4-FFF2-40B4-BE49-F238E27FC236}">
                <a16:creationId xmlns:a16="http://schemas.microsoft.com/office/drawing/2014/main" id="{622E8190-3BCD-23CE-5C6E-E87A4DE3B6BD}"/>
              </a:ext>
            </a:extLst>
          </p:cNvPr>
          <p:cNvPicPr>
            <a:picLocks noChangeAspect="1"/>
          </p:cNvPicPr>
          <p:nvPr/>
        </p:nvPicPr>
        <p:blipFill>
          <a:blip r:embed="rId4"/>
          <a:stretch>
            <a:fillRect/>
          </a:stretch>
        </p:blipFill>
        <p:spPr>
          <a:xfrm>
            <a:off x="0" y="864152"/>
            <a:ext cx="5880100" cy="4546600"/>
          </a:xfrm>
          <a:prstGeom prst="rect">
            <a:avLst/>
          </a:prstGeom>
        </p:spPr>
      </p:pic>
      <p:sp>
        <p:nvSpPr>
          <p:cNvPr id="13" name="TextBox 12">
            <a:extLst>
              <a:ext uri="{FF2B5EF4-FFF2-40B4-BE49-F238E27FC236}">
                <a16:creationId xmlns:a16="http://schemas.microsoft.com/office/drawing/2014/main" id="{E7976D71-74AD-EF4A-B7FA-560CF6482411}"/>
              </a:ext>
            </a:extLst>
          </p:cNvPr>
          <p:cNvSpPr txBox="1"/>
          <p:nvPr/>
        </p:nvSpPr>
        <p:spPr>
          <a:xfrm>
            <a:off x="6414052" y="3546401"/>
            <a:ext cx="5420139"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Wired server connected to campus network</a:t>
            </a:r>
          </a:p>
          <a:p>
            <a:pPr marL="742950" lvl="1" indent="-285750">
              <a:buFont typeface="Arial" panose="020B0604020202020204" pitchFamily="34" charset="0"/>
              <a:buChar char="•"/>
            </a:pPr>
            <a:r>
              <a:rPr lang="en-US" dirty="0"/>
              <a:t>Intel i5-8500 CPU, 8GB RAM, mint 20.3 Linux kernel 5.10.79 w/ SEARCH module. </a:t>
            </a:r>
          </a:p>
          <a:p>
            <a:pPr marL="742950" lvl="1" indent="-285750">
              <a:buFont typeface="Arial" panose="020B0604020202020204" pitchFamily="34" charset="0"/>
              <a:buChar char="•"/>
            </a:pPr>
            <a:r>
              <a:rPr lang="en-US" dirty="0"/>
              <a:t>Client laptop Intel Core Ultra 7 CPU, w/ 16GB RAM, ubuntu 22.04 w/ 6.8.0 kernel. </a:t>
            </a:r>
          </a:p>
          <a:p>
            <a:pPr marL="285750" indent="-285750">
              <a:buFont typeface="Arial" panose="020B0604020202020204" pitchFamily="34" charset="0"/>
              <a:buChar char="•"/>
            </a:pPr>
            <a:r>
              <a:rPr lang="en-US" dirty="0"/>
              <a:t>Each iteration has a 3 second long iperf3 session with four CCA configurations: </a:t>
            </a:r>
          </a:p>
          <a:p>
            <a:pPr marL="742950" lvl="1" indent="-285750">
              <a:buFont typeface="Arial" panose="020B0604020202020204" pitchFamily="34" charset="0"/>
              <a:buChar char="•"/>
            </a:pPr>
            <a:r>
              <a:rPr lang="en-US" dirty="0"/>
              <a:t>CUBIC w/</a:t>
            </a:r>
            <a:r>
              <a:rPr lang="en-US" dirty="0" err="1"/>
              <a:t>HyStart</a:t>
            </a:r>
            <a:r>
              <a:rPr lang="en-US" dirty="0"/>
              <a:t>, CUBIC w/o </a:t>
            </a:r>
            <a:r>
              <a:rPr lang="en-US" dirty="0" err="1"/>
              <a:t>HyStart</a:t>
            </a:r>
            <a:r>
              <a:rPr lang="en-US" dirty="0"/>
              <a:t> , BBRv1, and SEARCH </a:t>
            </a:r>
          </a:p>
          <a:p>
            <a:pPr marL="285750" indent="-285750">
              <a:buFont typeface="Arial" panose="020B0604020202020204" pitchFamily="34" charset="0"/>
              <a:buChar char="•"/>
            </a:pPr>
            <a:r>
              <a:rPr lang="en-US" dirty="0"/>
              <a:t>Repeat 200 times in 24 hours. </a:t>
            </a:r>
          </a:p>
          <a:p>
            <a:endParaRPr lang="en-US" dirty="0"/>
          </a:p>
        </p:txBody>
      </p:sp>
    </p:spTree>
    <p:extLst>
      <p:ext uri="{BB962C8B-B14F-4D97-AF65-F5344CB8AC3E}">
        <p14:creationId xmlns:p14="http://schemas.microsoft.com/office/powerpoint/2010/main" val="58697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C9F4E-A30D-B393-2CD0-7087306AB519}"/>
              </a:ext>
            </a:extLst>
          </p:cNvPr>
          <p:cNvSpPr>
            <a:spLocks noGrp="1"/>
          </p:cNvSpPr>
          <p:nvPr>
            <p:ph type="sldNum" sz="quarter" idx="12"/>
          </p:nvPr>
        </p:nvSpPr>
        <p:spPr/>
        <p:txBody>
          <a:bodyPr/>
          <a:lstStyle/>
          <a:p>
            <a:fld id="{0F48DF06-C036-EF40-B24E-410C805B9ED2}" type="slidenum">
              <a:rPr lang="en-US" sz="1800" smtClean="0"/>
              <a:t>2</a:t>
            </a:fld>
            <a:endParaRPr lang="en-US" sz="1800" dirty="0"/>
          </a:p>
        </p:txBody>
      </p:sp>
      <p:grpSp>
        <p:nvGrpSpPr>
          <p:cNvPr id="3" name="Group 2">
            <a:extLst>
              <a:ext uri="{FF2B5EF4-FFF2-40B4-BE49-F238E27FC236}">
                <a16:creationId xmlns:a16="http://schemas.microsoft.com/office/drawing/2014/main" id="{162288F1-9FDF-967F-47FA-D0A715DAC4D1}"/>
              </a:ext>
            </a:extLst>
          </p:cNvPr>
          <p:cNvGrpSpPr/>
          <p:nvPr/>
        </p:nvGrpSpPr>
        <p:grpSpPr>
          <a:xfrm>
            <a:off x="0" y="21336"/>
            <a:ext cx="12192000" cy="763137"/>
            <a:chOff x="0" y="1"/>
            <a:chExt cx="12192000" cy="763136"/>
          </a:xfrm>
          <a:solidFill>
            <a:schemeClr val="tx2">
              <a:lumMod val="75000"/>
              <a:lumOff val="25000"/>
            </a:schemeClr>
          </a:solidFill>
        </p:grpSpPr>
        <p:sp>
          <p:nvSpPr>
            <p:cNvPr id="4" name="Rounded Rectangle 3">
              <a:extLst>
                <a:ext uri="{FF2B5EF4-FFF2-40B4-BE49-F238E27FC236}">
                  <a16:creationId xmlns:a16="http://schemas.microsoft.com/office/drawing/2014/main" id="{E0C71392-F6F6-2856-7E1F-41235DCD9B41}"/>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CF9940-7D6D-C26F-2BFC-D47BFD3D696E}"/>
                </a:ext>
              </a:extLst>
            </p:cNvPr>
            <p:cNvSpPr txBox="1"/>
            <p:nvPr/>
          </p:nvSpPr>
          <p:spPr>
            <a:xfrm>
              <a:off x="139591" y="111476"/>
              <a:ext cx="6512312" cy="584774"/>
            </a:xfrm>
            <a:prstGeom prst="rect">
              <a:avLst/>
            </a:prstGeom>
            <a:solidFill>
              <a:srgbClr val="C00000"/>
            </a:solidFill>
            <a:ln>
              <a:noFill/>
            </a:ln>
          </p:spPr>
          <p:txBody>
            <a:bodyPr wrap="square" rtlCol="0">
              <a:spAutoFit/>
            </a:bodyPr>
            <a:lstStyle/>
            <a:p>
              <a:r>
                <a:rPr lang="en-US" sz="3200" dirty="0">
                  <a:solidFill>
                    <a:schemeClr val="bg1"/>
                  </a:solidFill>
                </a:rPr>
                <a:t>Outline</a:t>
              </a:r>
            </a:p>
          </p:txBody>
        </p:sp>
      </p:grpSp>
      <p:sp>
        <p:nvSpPr>
          <p:cNvPr id="6" name="TextBox 5">
            <a:extLst>
              <a:ext uri="{FF2B5EF4-FFF2-40B4-BE49-F238E27FC236}">
                <a16:creationId xmlns:a16="http://schemas.microsoft.com/office/drawing/2014/main" id="{559D0BFF-4DCB-8EEE-1006-62238148EB0C}"/>
              </a:ext>
            </a:extLst>
          </p:cNvPr>
          <p:cNvSpPr txBox="1"/>
          <p:nvPr/>
        </p:nvSpPr>
        <p:spPr>
          <a:xfrm>
            <a:off x="376282" y="967740"/>
            <a:ext cx="11099800" cy="32618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solidFill>
                  <a:srgbClr val="C00000"/>
                </a:solidFill>
              </a:rPr>
              <a:t>Motivation and Problem Statement</a:t>
            </a:r>
          </a:p>
          <a:p>
            <a:pPr marL="342900" indent="-342900">
              <a:lnSpc>
                <a:spcPct val="150000"/>
              </a:lnSpc>
              <a:buFont typeface="Arial" panose="020B0604020202020204" pitchFamily="34" charset="0"/>
              <a:buChar char="•"/>
            </a:pPr>
            <a:r>
              <a:rPr lang="en-US" sz="2800" dirty="0"/>
              <a:t>SEARCH Algorithm</a:t>
            </a:r>
          </a:p>
          <a:p>
            <a:pPr marL="342900" indent="-342900">
              <a:lnSpc>
                <a:spcPct val="150000"/>
              </a:lnSpc>
              <a:buFont typeface="Arial" panose="020B0604020202020204" pitchFamily="34" charset="0"/>
              <a:buChar char="•"/>
            </a:pPr>
            <a:r>
              <a:rPr lang="en-US" sz="2800" dirty="0"/>
              <a:t>SEARCH Parameter Analysis</a:t>
            </a:r>
          </a:p>
          <a:p>
            <a:pPr marL="342900" indent="-342900">
              <a:lnSpc>
                <a:spcPct val="150000"/>
              </a:lnSpc>
              <a:buFont typeface="Arial" panose="020B0604020202020204" pitchFamily="34" charset="0"/>
              <a:buChar char="•"/>
            </a:pPr>
            <a:r>
              <a:rPr lang="en-US" sz="2800" dirty="0"/>
              <a:t>Performance Evaluation</a:t>
            </a:r>
          </a:p>
          <a:p>
            <a:pPr marL="342900" indent="-342900">
              <a:lnSpc>
                <a:spcPct val="150000"/>
              </a:lnSpc>
              <a:buFont typeface="Arial" panose="020B0604020202020204" pitchFamily="34" charset="0"/>
              <a:buChar char="•"/>
            </a:pPr>
            <a:r>
              <a:rPr lang="en-US" sz="2800" dirty="0"/>
              <a:t>Conclusion and Future work</a:t>
            </a:r>
          </a:p>
        </p:txBody>
      </p:sp>
    </p:spTree>
    <p:extLst>
      <p:ext uri="{BB962C8B-B14F-4D97-AF65-F5344CB8AC3E}">
        <p14:creationId xmlns:p14="http://schemas.microsoft.com/office/powerpoint/2010/main" val="184289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A963E-6F80-E09F-0005-E289A5758A26}"/>
              </a:ext>
            </a:extLst>
          </p:cNvPr>
          <p:cNvSpPr>
            <a:spLocks noGrp="1"/>
          </p:cNvSpPr>
          <p:nvPr>
            <p:ph type="sldNum" sz="quarter" idx="12"/>
          </p:nvPr>
        </p:nvSpPr>
        <p:spPr>
          <a:xfrm>
            <a:off x="7421031" y="6450252"/>
            <a:ext cx="4725073" cy="365125"/>
          </a:xfrm>
        </p:spPr>
        <p:txBody>
          <a:bodyPr/>
          <a:lstStyle/>
          <a:p>
            <a:fld id="{0F48DF06-C036-EF40-B24E-410C805B9ED2}" type="slidenum">
              <a:rPr lang="en-US" sz="1800" smtClean="0"/>
              <a:t>20</a:t>
            </a:fld>
            <a:endParaRPr lang="en-US" dirty="0"/>
          </a:p>
        </p:txBody>
      </p:sp>
      <p:grpSp>
        <p:nvGrpSpPr>
          <p:cNvPr id="3" name="Group 2">
            <a:extLst>
              <a:ext uri="{FF2B5EF4-FFF2-40B4-BE49-F238E27FC236}">
                <a16:creationId xmlns:a16="http://schemas.microsoft.com/office/drawing/2014/main" id="{44391EAE-C506-A5BA-38A0-3E5F274C4140}"/>
              </a:ext>
            </a:extLst>
          </p:cNvPr>
          <p:cNvGrpSpPr/>
          <p:nvPr/>
        </p:nvGrpSpPr>
        <p:grpSpPr>
          <a:xfrm>
            <a:off x="0" y="0"/>
            <a:ext cx="12116999" cy="763136"/>
            <a:chOff x="0" y="1"/>
            <a:chExt cx="12192000" cy="763136"/>
          </a:xfrm>
        </p:grpSpPr>
        <p:sp>
          <p:nvSpPr>
            <p:cNvPr id="5" name="Rounded Rectangle 4">
              <a:extLst>
                <a:ext uri="{FF2B5EF4-FFF2-40B4-BE49-F238E27FC236}">
                  <a16:creationId xmlns:a16="http://schemas.microsoft.com/office/drawing/2014/main" id="{16321F9B-9CC9-B8B7-C3E9-1DA48CE6DB32}"/>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4A6B7E-E122-AD67-9168-0CD4B3635976}"/>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rPr>
                <a:t>WIFI Throughput and RSSI  	</a:t>
              </a:r>
            </a:p>
          </p:txBody>
        </p:sp>
      </p:grpSp>
      <p:pic>
        <p:nvPicPr>
          <p:cNvPr id="6" name="Picture 5" descr="A graph with blue dots and red dots&#10;&#10;Description automatically generated">
            <a:extLst>
              <a:ext uri="{FF2B5EF4-FFF2-40B4-BE49-F238E27FC236}">
                <a16:creationId xmlns:a16="http://schemas.microsoft.com/office/drawing/2014/main" id="{60DD14D8-916F-48DC-C832-DF813A92DE1E}"/>
              </a:ext>
            </a:extLst>
          </p:cNvPr>
          <p:cNvPicPr>
            <a:picLocks noChangeAspect="1"/>
          </p:cNvPicPr>
          <p:nvPr/>
        </p:nvPicPr>
        <p:blipFill>
          <a:blip r:embed="rId3"/>
          <a:stretch>
            <a:fillRect/>
          </a:stretch>
        </p:blipFill>
        <p:spPr>
          <a:xfrm>
            <a:off x="135007" y="1245054"/>
            <a:ext cx="5854976" cy="3309830"/>
          </a:xfrm>
          <a:prstGeom prst="rect">
            <a:avLst/>
          </a:prstGeom>
        </p:spPr>
      </p:pic>
      <p:pic>
        <p:nvPicPr>
          <p:cNvPr id="10" name="Picture 9" descr="A graph of a weak and weak&#10;&#10;Description automatically generated with medium confidence">
            <a:extLst>
              <a:ext uri="{FF2B5EF4-FFF2-40B4-BE49-F238E27FC236}">
                <a16:creationId xmlns:a16="http://schemas.microsoft.com/office/drawing/2014/main" id="{7D702CF1-7484-F3A9-BC06-81345C2A6309}"/>
              </a:ext>
            </a:extLst>
          </p:cNvPr>
          <p:cNvPicPr>
            <a:picLocks noChangeAspect="1"/>
          </p:cNvPicPr>
          <p:nvPr/>
        </p:nvPicPr>
        <p:blipFill>
          <a:blip r:embed="rId4"/>
          <a:stretch>
            <a:fillRect/>
          </a:stretch>
        </p:blipFill>
        <p:spPr>
          <a:xfrm>
            <a:off x="6586329" y="1358226"/>
            <a:ext cx="5020089" cy="3180368"/>
          </a:xfrm>
          <a:prstGeom prst="rect">
            <a:avLst/>
          </a:prstGeom>
        </p:spPr>
      </p:pic>
      <p:sp>
        <p:nvSpPr>
          <p:cNvPr id="14" name="TextBox 13">
            <a:extLst>
              <a:ext uri="{FF2B5EF4-FFF2-40B4-BE49-F238E27FC236}">
                <a16:creationId xmlns:a16="http://schemas.microsoft.com/office/drawing/2014/main" id="{BE2ACE5D-293F-FF05-DA35-1B952C1F2FB0}"/>
              </a:ext>
            </a:extLst>
          </p:cNvPr>
          <p:cNvSpPr txBox="1"/>
          <p:nvPr/>
        </p:nvSpPr>
        <p:spPr>
          <a:xfrm>
            <a:off x="1053547" y="1119808"/>
            <a:ext cx="5029199" cy="369332"/>
          </a:xfrm>
          <a:prstGeom prst="rect">
            <a:avLst/>
          </a:prstGeom>
          <a:noFill/>
        </p:spPr>
        <p:txBody>
          <a:bodyPr wrap="square" rtlCol="0">
            <a:spAutoFit/>
          </a:bodyPr>
          <a:lstStyle/>
          <a:p>
            <a:r>
              <a:rPr lang="en-US" dirty="0"/>
              <a:t>* Throughput measured w/ Default TCP settings </a:t>
            </a:r>
          </a:p>
        </p:txBody>
      </p:sp>
      <p:sp>
        <p:nvSpPr>
          <p:cNvPr id="15" name="TextBox 14">
            <a:extLst>
              <a:ext uri="{FF2B5EF4-FFF2-40B4-BE49-F238E27FC236}">
                <a16:creationId xmlns:a16="http://schemas.microsoft.com/office/drawing/2014/main" id="{759D8326-FE81-AE07-780D-AD28079FDE58}"/>
              </a:ext>
            </a:extLst>
          </p:cNvPr>
          <p:cNvSpPr txBox="1"/>
          <p:nvPr/>
        </p:nvSpPr>
        <p:spPr>
          <a:xfrm>
            <a:off x="503583" y="4638261"/>
            <a:ext cx="527436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General strong correlation between higher RSSI and higher throughput. </a:t>
            </a:r>
          </a:p>
          <a:p>
            <a:pPr marL="285750" indent="-285750">
              <a:buFont typeface="Arial" panose="020B0604020202020204" pitchFamily="34" charset="0"/>
              <a:buChar char="•"/>
            </a:pPr>
            <a:r>
              <a:rPr lang="en-US" dirty="0"/>
              <a:t>Other factors may cause inconsistence such as shared nature of campus APs.  </a:t>
            </a:r>
          </a:p>
          <a:p>
            <a:pPr marL="285750" indent="-285750">
              <a:buFont typeface="Arial" panose="020B0604020202020204" pitchFamily="34" charset="0"/>
              <a:buChar char="•"/>
            </a:pPr>
            <a:r>
              <a:rPr lang="en-US" dirty="0"/>
              <a:t>Two red dots are manually examined locations. </a:t>
            </a:r>
          </a:p>
        </p:txBody>
      </p:sp>
      <p:sp>
        <p:nvSpPr>
          <p:cNvPr id="16" name="TextBox 15">
            <a:extLst>
              <a:ext uri="{FF2B5EF4-FFF2-40B4-BE49-F238E27FC236}">
                <a16:creationId xmlns:a16="http://schemas.microsoft.com/office/drawing/2014/main" id="{C98C4479-4083-726C-20D9-283E8473E376}"/>
              </a:ext>
            </a:extLst>
          </p:cNvPr>
          <p:cNvSpPr txBox="1"/>
          <p:nvPr/>
        </p:nvSpPr>
        <p:spPr>
          <a:xfrm>
            <a:off x="6235148" y="4644887"/>
            <a:ext cx="52743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Median throughput CDFs at </a:t>
            </a:r>
            <a:r>
              <a:rPr lang="en-US" i="1" dirty="0">
                <a:solidFill>
                  <a:srgbClr val="0070C0"/>
                </a:solidFill>
              </a:rPr>
              <a:t>strong</a:t>
            </a:r>
            <a:r>
              <a:rPr lang="en-US" dirty="0"/>
              <a:t> and </a:t>
            </a:r>
            <a:r>
              <a:rPr lang="en-US" i="1" dirty="0">
                <a:solidFill>
                  <a:srgbClr val="FFC000"/>
                </a:solidFill>
              </a:rPr>
              <a:t>weak</a:t>
            </a:r>
            <a:r>
              <a:rPr lang="en-US" dirty="0"/>
              <a:t> locations </a:t>
            </a:r>
          </a:p>
          <a:p>
            <a:pPr marL="285750" indent="-285750">
              <a:buFont typeface="Arial" panose="020B0604020202020204" pitchFamily="34" charset="0"/>
              <a:buChar char="•"/>
            </a:pPr>
            <a:r>
              <a:rPr lang="en-US" dirty="0"/>
              <a:t>Median throughput at </a:t>
            </a:r>
            <a:r>
              <a:rPr lang="en-US" i="1" dirty="0">
                <a:solidFill>
                  <a:srgbClr val="0070C0"/>
                </a:solidFill>
              </a:rPr>
              <a:t>strong</a:t>
            </a:r>
            <a:r>
              <a:rPr lang="en-US" dirty="0"/>
              <a:t> location is higher than </a:t>
            </a:r>
            <a:r>
              <a:rPr lang="en-US" i="1" dirty="0">
                <a:solidFill>
                  <a:srgbClr val="FFC000"/>
                </a:solidFill>
              </a:rPr>
              <a:t>weak</a:t>
            </a:r>
            <a:r>
              <a:rPr lang="en-US" dirty="0"/>
              <a:t> locations.</a:t>
            </a:r>
          </a:p>
        </p:txBody>
      </p:sp>
    </p:spTree>
    <p:extLst>
      <p:ext uri="{BB962C8B-B14F-4D97-AF65-F5344CB8AC3E}">
        <p14:creationId xmlns:p14="http://schemas.microsoft.com/office/powerpoint/2010/main" val="391924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A963E-6F80-E09F-0005-E289A5758A26}"/>
              </a:ext>
            </a:extLst>
          </p:cNvPr>
          <p:cNvSpPr>
            <a:spLocks noGrp="1"/>
          </p:cNvSpPr>
          <p:nvPr>
            <p:ph type="sldNum" sz="quarter" idx="12"/>
          </p:nvPr>
        </p:nvSpPr>
        <p:spPr>
          <a:xfrm>
            <a:off x="7421031" y="6450252"/>
            <a:ext cx="4725073" cy="365125"/>
          </a:xfrm>
        </p:spPr>
        <p:txBody>
          <a:bodyPr/>
          <a:lstStyle/>
          <a:p>
            <a:fld id="{0F48DF06-C036-EF40-B24E-410C805B9ED2}" type="slidenum">
              <a:rPr lang="en-US" sz="1800" smtClean="0"/>
              <a:t>21</a:t>
            </a:fld>
            <a:endParaRPr lang="en-US" dirty="0"/>
          </a:p>
        </p:txBody>
      </p:sp>
      <p:grpSp>
        <p:nvGrpSpPr>
          <p:cNvPr id="3" name="Group 2">
            <a:extLst>
              <a:ext uri="{FF2B5EF4-FFF2-40B4-BE49-F238E27FC236}">
                <a16:creationId xmlns:a16="http://schemas.microsoft.com/office/drawing/2014/main" id="{44391EAE-C506-A5BA-38A0-3E5F274C4140}"/>
              </a:ext>
            </a:extLst>
          </p:cNvPr>
          <p:cNvGrpSpPr/>
          <p:nvPr/>
        </p:nvGrpSpPr>
        <p:grpSpPr>
          <a:xfrm>
            <a:off x="0" y="0"/>
            <a:ext cx="12116999" cy="763136"/>
            <a:chOff x="0" y="1"/>
            <a:chExt cx="12192000" cy="763136"/>
          </a:xfrm>
        </p:grpSpPr>
        <p:sp>
          <p:nvSpPr>
            <p:cNvPr id="5" name="Rounded Rectangle 4">
              <a:extLst>
                <a:ext uri="{FF2B5EF4-FFF2-40B4-BE49-F238E27FC236}">
                  <a16:creationId xmlns:a16="http://schemas.microsoft.com/office/drawing/2014/main" id="{16321F9B-9CC9-B8B7-C3E9-1DA48CE6DB32}"/>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4A6B7E-E122-AD67-9168-0CD4B3635976}"/>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rPr>
                <a:t>Time to Download  	</a:t>
              </a:r>
            </a:p>
          </p:txBody>
        </p:sp>
      </p:grpSp>
      <p:grpSp>
        <p:nvGrpSpPr>
          <p:cNvPr id="6" name="Group 5">
            <a:extLst>
              <a:ext uri="{FF2B5EF4-FFF2-40B4-BE49-F238E27FC236}">
                <a16:creationId xmlns:a16="http://schemas.microsoft.com/office/drawing/2014/main" id="{7FDA4AFE-2F4D-D0BB-3C64-EE20F12D6F53}"/>
              </a:ext>
            </a:extLst>
          </p:cNvPr>
          <p:cNvGrpSpPr/>
          <p:nvPr/>
        </p:nvGrpSpPr>
        <p:grpSpPr>
          <a:xfrm>
            <a:off x="484094" y="1383471"/>
            <a:ext cx="5542193" cy="4336729"/>
            <a:chOff x="537882" y="1383471"/>
            <a:chExt cx="5542193" cy="4336729"/>
          </a:xfrm>
        </p:grpSpPr>
        <p:pic>
          <p:nvPicPr>
            <p:cNvPr id="7" name="Picture 6" descr="A graph of a graph of data&#10;&#10;Description automatically generated with medium confidence">
              <a:extLst>
                <a:ext uri="{FF2B5EF4-FFF2-40B4-BE49-F238E27FC236}">
                  <a16:creationId xmlns:a16="http://schemas.microsoft.com/office/drawing/2014/main" id="{B24B3766-C028-498D-773F-FDD11BD44C31}"/>
                </a:ext>
              </a:extLst>
            </p:cNvPr>
            <p:cNvPicPr>
              <a:picLocks noChangeAspect="1"/>
            </p:cNvPicPr>
            <p:nvPr/>
          </p:nvPicPr>
          <p:blipFill>
            <a:blip r:embed="rId3"/>
            <a:stretch>
              <a:fillRect/>
            </a:stretch>
          </p:blipFill>
          <p:spPr>
            <a:xfrm>
              <a:off x="537882" y="1383471"/>
              <a:ext cx="5542193" cy="4336729"/>
            </a:xfrm>
            <a:prstGeom prst="rect">
              <a:avLst/>
            </a:prstGeom>
          </p:spPr>
        </p:pic>
        <p:sp>
          <p:nvSpPr>
            <p:cNvPr id="12" name="TextBox 11">
              <a:extLst>
                <a:ext uri="{FF2B5EF4-FFF2-40B4-BE49-F238E27FC236}">
                  <a16:creationId xmlns:a16="http://schemas.microsoft.com/office/drawing/2014/main" id="{20B19A19-4A68-509D-041D-3BA0A2B067A3}"/>
                </a:ext>
              </a:extLst>
            </p:cNvPr>
            <p:cNvSpPr txBox="1"/>
            <p:nvPr/>
          </p:nvSpPr>
          <p:spPr>
            <a:xfrm>
              <a:off x="4586423" y="1956449"/>
              <a:ext cx="1192695" cy="369332"/>
            </a:xfrm>
            <a:prstGeom prst="rect">
              <a:avLst/>
            </a:prstGeom>
            <a:noFill/>
          </p:spPr>
          <p:txBody>
            <a:bodyPr wrap="square" rtlCol="0">
              <a:spAutoFit/>
            </a:bodyPr>
            <a:lstStyle/>
            <a:p>
              <a:r>
                <a:rPr lang="en-US" i="1" dirty="0">
                  <a:solidFill>
                    <a:srgbClr val="0070C0"/>
                  </a:solidFill>
                </a:rPr>
                <a:t>Strong</a:t>
              </a:r>
            </a:p>
          </p:txBody>
        </p:sp>
      </p:grpSp>
      <p:grpSp>
        <p:nvGrpSpPr>
          <p:cNvPr id="4" name="Group 3">
            <a:extLst>
              <a:ext uri="{FF2B5EF4-FFF2-40B4-BE49-F238E27FC236}">
                <a16:creationId xmlns:a16="http://schemas.microsoft.com/office/drawing/2014/main" id="{905535E0-89A3-993D-0EA5-4D24219F1C81}"/>
              </a:ext>
            </a:extLst>
          </p:cNvPr>
          <p:cNvGrpSpPr/>
          <p:nvPr/>
        </p:nvGrpSpPr>
        <p:grpSpPr>
          <a:xfrm>
            <a:off x="6247677" y="1542307"/>
            <a:ext cx="5579888" cy="4105458"/>
            <a:chOff x="5871160" y="1542307"/>
            <a:chExt cx="5579888" cy="4105458"/>
          </a:xfrm>
        </p:grpSpPr>
        <p:pic>
          <p:nvPicPr>
            <p:cNvPr id="11" name="Picture 10" descr="A graph of a graph&#10;&#10;Description automatically generated with medium confidence">
              <a:extLst>
                <a:ext uri="{FF2B5EF4-FFF2-40B4-BE49-F238E27FC236}">
                  <a16:creationId xmlns:a16="http://schemas.microsoft.com/office/drawing/2014/main" id="{2ECBCF16-82B4-A441-AB48-18EB1970D975}"/>
                </a:ext>
              </a:extLst>
            </p:cNvPr>
            <p:cNvPicPr>
              <a:picLocks noChangeAspect="1"/>
            </p:cNvPicPr>
            <p:nvPr/>
          </p:nvPicPr>
          <p:blipFill>
            <a:blip r:embed="rId4"/>
            <a:stretch>
              <a:fillRect/>
            </a:stretch>
          </p:blipFill>
          <p:spPr>
            <a:xfrm>
              <a:off x="5871160" y="1542307"/>
              <a:ext cx="5415084" cy="4105458"/>
            </a:xfrm>
            <a:prstGeom prst="rect">
              <a:avLst/>
            </a:prstGeom>
          </p:spPr>
        </p:pic>
        <p:sp>
          <p:nvSpPr>
            <p:cNvPr id="13" name="TextBox 12">
              <a:extLst>
                <a:ext uri="{FF2B5EF4-FFF2-40B4-BE49-F238E27FC236}">
                  <a16:creationId xmlns:a16="http://schemas.microsoft.com/office/drawing/2014/main" id="{D784C351-3407-4554-FE5A-E1CA0F4C4F9D}"/>
                </a:ext>
              </a:extLst>
            </p:cNvPr>
            <p:cNvSpPr txBox="1"/>
            <p:nvPr/>
          </p:nvSpPr>
          <p:spPr>
            <a:xfrm>
              <a:off x="10258353" y="1760785"/>
              <a:ext cx="1192695" cy="369332"/>
            </a:xfrm>
            <a:prstGeom prst="rect">
              <a:avLst/>
            </a:prstGeom>
            <a:noFill/>
          </p:spPr>
          <p:txBody>
            <a:bodyPr wrap="square" rtlCol="0">
              <a:spAutoFit/>
            </a:bodyPr>
            <a:lstStyle/>
            <a:p>
              <a:r>
                <a:rPr lang="en-US" i="1" dirty="0">
                  <a:solidFill>
                    <a:srgbClr val="FFC000"/>
                  </a:solidFill>
                </a:rPr>
                <a:t>Weak</a:t>
              </a:r>
            </a:p>
          </p:txBody>
        </p:sp>
      </p:grpSp>
      <p:sp>
        <p:nvSpPr>
          <p:cNvPr id="17" name="TextBox 16">
            <a:extLst>
              <a:ext uri="{FF2B5EF4-FFF2-40B4-BE49-F238E27FC236}">
                <a16:creationId xmlns:a16="http://schemas.microsoft.com/office/drawing/2014/main" id="{9AAAC262-09C5-9DA6-DDA8-F4841BD6FC2B}"/>
              </a:ext>
            </a:extLst>
          </p:cNvPr>
          <p:cNvSpPr txBox="1"/>
          <p:nvPr/>
        </p:nvSpPr>
        <p:spPr>
          <a:xfrm>
            <a:off x="1219199" y="5923723"/>
            <a:ext cx="10005391" cy="369332"/>
          </a:xfrm>
          <a:prstGeom prst="rect">
            <a:avLst/>
          </a:prstGeom>
          <a:noFill/>
        </p:spPr>
        <p:txBody>
          <a:bodyPr wrap="square" rtlCol="0">
            <a:spAutoFit/>
          </a:bodyPr>
          <a:lstStyle/>
          <a:p>
            <a:r>
              <a:rPr lang="en-US" dirty="0"/>
              <a:t>* Horizontal lines indicates the slow start exit time for each CCAs matching their respective color </a:t>
            </a:r>
          </a:p>
        </p:txBody>
      </p:sp>
    </p:spTree>
    <p:extLst>
      <p:ext uri="{BB962C8B-B14F-4D97-AF65-F5344CB8AC3E}">
        <p14:creationId xmlns:p14="http://schemas.microsoft.com/office/powerpoint/2010/main" val="20536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A963E-6F80-E09F-0005-E289A5758A26}"/>
              </a:ext>
            </a:extLst>
          </p:cNvPr>
          <p:cNvSpPr>
            <a:spLocks noGrp="1"/>
          </p:cNvSpPr>
          <p:nvPr>
            <p:ph type="sldNum" sz="quarter" idx="12"/>
          </p:nvPr>
        </p:nvSpPr>
        <p:spPr>
          <a:xfrm>
            <a:off x="7421031" y="6450252"/>
            <a:ext cx="4725073" cy="365125"/>
          </a:xfrm>
        </p:spPr>
        <p:txBody>
          <a:bodyPr/>
          <a:lstStyle/>
          <a:p>
            <a:fld id="{0F48DF06-C036-EF40-B24E-410C805B9ED2}" type="slidenum">
              <a:rPr lang="en-US" sz="1800" smtClean="0"/>
              <a:t>22</a:t>
            </a:fld>
            <a:endParaRPr lang="en-US" dirty="0"/>
          </a:p>
        </p:txBody>
      </p:sp>
      <p:grpSp>
        <p:nvGrpSpPr>
          <p:cNvPr id="3" name="Group 2">
            <a:extLst>
              <a:ext uri="{FF2B5EF4-FFF2-40B4-BE49-F238E27FC236}">
                <a16:creationId xmlns:a16="http://schemas.microsoft.com/office/drawing/2014/main" id="{44391EAE-C506-A5BA-38A0-3E5F274C4140}"/>
              </a:ext>
            </a:extLst>
          </p:cNvPr>
          <p:cNvGrpSpPr/>
          <p:nvPr/>
        </p:nvGrpSpPr>
        <p:grpSpPr>
          <a:xfrm>
            <a:off x="0" y="0"/>
            <a:ext cx="12116999" cy="763136"/>
            <a:chOff x="0" y="1"/>
            <a:chExt cx="12192000" cy="763136"/>
          </a:xfrm>
        </p:grpSpPr>
        <p:sp>
          <p:nvSpPr>
            <p:cNvPr id="5" name="Rounded Rectangle 4">
              <a:extLst>
                <a:ext uri="{FF2B5EF4-FFF2-40B4-BE49-F238E27FC236}">
                  <a16:creationId xmlns:a16="http://schemas.microsoft.com/office/drawing/2014/main" id="{16321F9B-9CC9-B8B7-C3E9-1DA48CE6DB32}"/>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4A6B7E-E122-AD67-9168-0CD4B3635976}"/>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rPr>
                <a:t>Slow Start Exit Time</a:t>
              </a:r>
            </a:p>
          </p:txBody>
        </p:sp>
      </p:grpSp>
      <p:grpSp>
        <p:nvGrpSpPr>
          <p:cNvPr id="24" name="Group 23">
            <a:extLst>
              <a:ext uri="{FF2B5EF4-FFF2-40B4-BE49-F238E27FC236}">
                <a16:creationId xmlns:a16="http://schemas.microsoft.com/office/drawing/2014/main" id="{4CB2383E-44C0-DE06-CCCE-B46C18AEB8F7}"/>
              </a:ext>
            </a:extLst>
          </p:cNvPr>
          <p:cNvGrpSpPr/>
          <p:nvPr/>
        </p:nvGrpSpPr>
        <p:grpSpPr>
          <a:xfrm>
            <a:off x="1600658" y="1065955"/>
            <a:ext cx="3956079" cy="4845800"/>
            <a:chOff x="236092" y="1206632"/>
            <a:chExt cx="3956079" cy="4845800"/>
          </a:xfrm>
        </p:grpSpPr>
        <p:pic>
          <p:nvPicPr>
            <p:cNvPr id="19" name="Picture 18" descr="A graph with numbers and letters&#10;&#10;Description automatically generated">
              <a:extLst>
                <a:ext uri="{FF2B5EF4-FFF2-40B4-BE49-F238E27FC236}">
                  <a16:creationId xmlns:a16="http://schemas.microsoft.com/office/drawing/2014/main" id="{5D15D93D-1B92-1A45-FA57-45A7048A83EA}"/>
                </a:ext>
              </a:extLst>
            </p:cNvPr>
            <p:cNvPicPr>
              <a:picLocks noChangeAspect="1"/>
            </p:cNvPicPr>
            <p:nvPr/>
          </p:nvPicPr>
          <p:blipFill>
            <a:blip r:embed="rId3"/>
            <a:stretch>
              <a:fillRect/>
            </a:stretch>
          </p:blipFill>
          <p:spPr>
            <a:xfrm>
              <a:off x="236092" y="1206632"/>
              <a:ext cx="3956079" cy="4845800"/>
            </a:xfrm>
            <a:prstGeom prst="rect">
              <a:avLst/>
            </a:prstGeom>
          </p:spPr>
        </p:pic>
        <p:sp>
          <p:nvSpPr>
            <p:cNvPr id="21" name="TextBox 20">
              <a:extLst>
                <a:ext uri="{FF2B5EF4-FFF2-40B4-BE49-F238E27FC236}">
                  <a16:creationId xmlns:a16="http://schemas.microsoft.com/office/drawing/2014/main" id="{539C90C2-67AB-3F16-330B-C976A5489357}"/>
                </a:ext>
              </a:extLst>
            </p:cNvPr>
            <p:cNvSpPr txBox="1"/>
            <p:nvPr/>
          </p:nvSpPr>
          <p:spPr>
            <a:xfrm>
              <a:off x="2827607" y="1674055"/>
              <a:ext cx="914399" cy="369332"/>
            </a:xfrm>
            <a:prstGeom prst="rect">
              <a:avLst/>
            </a:prstGeom>
            <a:noFill/>
          </p:spPr>
          <p:txBody>
            <a:bodyPr wrap="square" rtlCol="0">
              <a:spAutoFit/>
            </a:bodyPr>
            <a:lstStyle/>
            <a:p>
              <a:r>
                <a:rPr lang="en-US" i="1" dirty="0">
                  <a:solidFill>
                    <a:srgbClr val="0070C0"/>
                  </a:solidFill>
                </a:rPr>
                <a:t>Strong</a:t>
              </a:r>
            </a:p>
          </p:txBody>
        </p:sp>
      </p:grpSp>
      <p:grpSp>
        <p:nvGrpSpPr>
          <p:cNvPr id="23" name="Group 22">
            <a:extLst>
              <a:ext uri="{FF2B5EF4-FFF2-40B4-BE49-F238E27FC236}">
                <a16:creationId xmlns:a16="http://schemas.microsoft.com/office/drawing/2014/main" id="{4B734168-CF89-B348-5BD3-597AF7CE5698}"/>
              </a:ext>
            </a:extLst>
          </p:cNvPr>
          <p:cNvGrpSpPr/>
          <p:nvPr/>
        </p:nvGrpSpPr>
        <p:grpSpPr>
          <a:xfrm>
            <a:off x="5838093" y="1097280"/>
            <a:ext cx="4332849" cy="4853354"/>
            <a:chOff x="5367333" y="1399591"/>
            <a:chExt cx="3509379" cy="4110207"/>
          </a:xfrm>
        </p:grpSpPr>
        <p:pic>
          <p:nvPicPr>
            <p:cNvPr id="20" name="Picture 19" descr="A graph with numbers and letters&#10;&#10;Description automatically generated with medium confidence">
              <a:extLst>
                <a:ext uri="{FF2B5EF4-FFF2-40B4-BE49-F238E27FC236}">
                  <a16:creationId xmlns:a16="http://schemas.microsoft.com/office/drawing/2014/main" id="{21870BED-DFEC-6A80-D2BF-CBCCF67A75D1}"/>
                </a:ext>
              </a:extLst>
            </p:cNvPr>
            <p:cNvPicPr>
              <a:picLocks noChangeAspect="1"/>
            </p:cNvPicPr>
            <p:nvPr/>
          </p:nvPicPr>
          <p:blipFill>
            <a:blip r:embed="rId4"/>
            <a:stretch>
              <a:fillRect/>
            </a:stretch>
          </p:blipFill>
          <p:spPr>
            <a:xfrm>
              <a:off x="5367333" y="1399591"/>
              <a:ext cx="3509379" cy="4110207"/>
            </a:xfrm>
            <a:prstGeom prst="rect">
              <a:avLst/>
            </a:prstGeom>
          </p:spPr>
        </p:pic>
        <p:sp>
          <p:nvSpPr>
            <p:cNvPr id="22" name="TextBox 21">
              <a:extLst>
                <a:ext uri="{FF2B5EF4-FFF2-40B4-BE49-F238E27FC236}">
                  <a16:creationId xmlns:a16="http://schemas.microsoft.com/office/drawing/2014/main" id="{74899A69-9BB5-B9E6-A380-7BDB78F7279F}"/>
                </a:ext>
              </a:extLst>
            </p:cNvPr>
            <p:cNvSpPr txBox="1"/>
            <p:nvPr/>
          </p:nvSpPr>
          <p:spPr>
            <a:xfrm>
              <a:off x="7852427" y="1707884"/>
              <a:ext cx="914399" cy="312780"/>
            </a:xfrm>
            <a:prstGeom prst="rect">
              <a:avLst/>
            </a:prstGeom>
            <a:noFill/>
          </p:spPr>
          <p:txBody>
            <a:bodyPr wrap="square" rtlCol="0">
              <a:spAutoFit/>
            </a:bodyPr>
            <a:lstStyle/>
            <a:p>
              <a:r>
                <a:rPr lang="en-US" b="1" i="1" dirty="0">
                  <a:solidFill>
                    <a:srgbClr val="FFC000"/>
                  </a:solidFill>
                </a:rPr>
                <a:t>Weak</a:t>
              </a:r>
            </a:p>
          </p:txBody>
        </p:sp>
      </p:grpSp>
    </p:spTree>
    <p:extLst>
      <p:ext uri="{BB962C8B-B14F-4D97-AF65-F5344CB8AC3E}">
        <p14:creationId xmlns:p14="http://schemas.microsoft.com/office/powerpoint/2010/main" val="1513577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A963E-6F80-E09F-0005-E289A5758A26}"/>
              </a:ext>
            </a:extLst>
          </p:cNvPr>
          <p:cNvSpPr>
            <a:spLocks noGrp="1"/>
          </p:cNvSpPr>
          <p:nvPr>
            <p:ph type="sldNum" sz="quarter" idx="12"/>
          </p:nvPr>
        </p:nvSpPr>
        <p:spPr>
          <a:xfrm>
            <a:off x="7421031" y="6450252"/>
            <a:ext cx="4725073" cy="365125"/>
          </a:xfrm>
        </p:spPr>
        <p:txBody>
          <a:bodyPr/>
          <a:lstStyle/>
          <a:p>
            <a:fld id="{0F48DF06-C036-EF40-B24E-410C805B9ED2}" type="slidenum">
              <a:rPr lang="en-US" sz="1800" smtClean="0"/>
              <a:t>23</a:t>
            </a:fld>
            <a:endParaRPr lang="en-US" dirty="0"/>
          </a:p>
        </p:txBody>
      </p:sp>
      <p:grpSp>
        <p:nvGrpSpPr>
          <p:cNvPr id="3" name="Group 2">
            <a:extLst>
              <a:ext uri="{FF2B5EF4-FFF2-40B4-BE49-F238E27FC236}">
                <a16:creationId xmlns:a16="http://schemas.microsoft.com/office/drawing/2014/main" id="{44391EAE-C506-A5BA-38A0-3E5F274C4140}"/>
              </a:ext>
            </a:extLst>
          </p:cNvPr>
          <p:cNvGrpSpPr/>
          <p:nvPr/>
        </p:nvGrpSpPr>
        <p:grpSpPr>
          <a:xfrm>
            <a:off x="0" y="0"/>
            <a:ext cx="12116999" cy="763136"/>
            <a:chOff x="0" y="1"/>
            <a:chExt cx="12192000" cy="763136"/>
          </a:xfrm>
        </p:grpSpPr>
        <p:sp>
          <p:nvSpPr>
            <p:cNvPr id="5" name="Rounded Rectangle 4">
              <a:extLst>
                <a:ext uri="{FF2B5EF4-FFF2-40B4-BE49-F238E27FC236}">
                  <a16:creationId xmlns:a16="http://schemas.microsoft.com/office/drawing/2014/main" id="{16321F9B-9CC9-B8B7-C3E9-1DA48CE6DB32}"/>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4A6B7E-E122-AD67-9168-0CD4B3635976}"/>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rPr>
                <a:t>Retransmission</a:t>
              </a:r>
            </a:p>
          </p:txBody>
        </p:sp>
      </p:grpSp>
      <p:pic>
        <p:nvPicPr>
          <p:cNvPr id="10" name="Picture 9" descr="A graph with numbers and lines&#10;&#10;Description automatically generated with medium confidence">
            <a:extLst>
              <a:ext uri="{FF2B5EF4-FFF2-40B4-BE49-F238E27FC236}">
                <a16:creationId xmlns:a16="http://schemas.microsoft.com/office/drawing/2014/main" id="{914D2B07-9BC0-A1B8-1B6B-6FF3034A07B6}"/>
              </a:ext>
            </a:extLst>
          </p:cNvPr>
          <p:cNvPicPr>
            <a:picLocks noChangeAspect="1"/>
          </p:cNvPicPr>
          <p:nvPr/>
        </p:nvPicPr>
        <p:blipFill>
          <a:blip r:embed="rId3"/>
          <a:stretch>
            <a:fillRect/>
          </a:stretch>
        </p:blipFill>
        <p:spPr>
          <a:xfrm>
            <a:off x="1758462" y="990543"/>
            <a:ext cx="3587261" cy="4473183"/>
          </a:xfrm>
          <a:prstGeom prst="rect">
            <a:avLst/>
          </a:prstGeom>
        </p:spPr>
      </p:pic>
      <p:pic>
        <p:nvPicPr>
          <p:cNvPr id="18" name="Picture 17" descr="A graph with numbers and symbols&#10;&#10;Description automatically generated">
            <a:extLst>
              <a:ext uri="{FF2B5EF4-FFF2-40B4-BE49-F238E27FC236}">
                <a16:creationId xmlns:a16="http://schemas.microsoft.com/office/drawing/2014/main" id="{DA39AE66-F5A0-748D-7498-DE97136D2C78}"/>
              </a:ext>
            </a:extLst>
          </p:cNvPr>
          <p:cNvPicPr>
            <a:picLocks noChangeAspect="1"/>
          </p:cNvPicPr>
          <p:nvPr/>
        </p:nvPicPr>
        <p:blipFill>
          <a:blip r:embed="rId4"/>
          <a:stretch>
            <a:fillRect/>
          </a:stretch>
        </p:blipFill>
        <p:spPr>
          <a:xfrm>
            <a:off x="6396540" y="979253"/>
            <a:ext cx="3563385" cy="4432503"/>
          </a:xfrm>
          <a:prstGeom prst="rect">
            <a:avLst/>
          </a:prstGeom>
        </p:spPr>
      </p:pic>
      <p:sp>
        <p:nvSpPr>
          <p:cNvPr id="4" name="TextBox 3">
            <a:extLst>
              <a:ext uri="{FF2B5EF4-FFF2-40B4-BE49-F238E27FC236}">
                <a16:creationId xmlns:a16="http://schemas.microsoft.com/office/drawing/2014/main" id="{934F0A95-66D2-5804-C285-FA1CBBF34722}"/>
              </a:ext>
            </a:extLst>
          </p:cNvPr>
          <p:cNvSpPr txBox="1"/>
          <p:nvPr/>
        </p:nvSpPr>
        <p:spPr>
          <a:xfrm>
            <a:off x="4023360" y="1434904"/>
            <a:ext cx="914399" cy="369332"/>
          </a:xfrm>
          <a:prstGeom prst="rect">
            <a:avLst/>
          </a:prstGeom>
          <a:noFill/>
        </p:spPr>
        <p:txBody>
          <a:bodyPr wrap="square" rtlCol="0">
            <a:spAutoFit/>
          </a:bodyPr>
          <a:lstStyle/>
          <a:p>
            <a:r>
              <a:rPr lang="en-US" i="1" dirty="0">
                <a:solidFill>
                  <a:srgbClr val="0070C0"/>
                </a:solidFill>
              </a:rPr>
              <a:t>Strong</a:t>
            </a:r>
          </a:p>
        </p:txBody>
      </p:sp>
      <p:sp>
        <p:nvSpPr>
          <p:cNvPr id="6" name="TextBox 5">
            <a:extLst>
              <a:ext uri="{FF2B5EF4-FFF2-40B4-BE49-F238E27FC236}">
                <a16:creationId xmlns:a16="http://schemas.microsoft.com/office/drawing/2014/main" id="{FB6527D9-A7C6-FD5E-944B-9842A7403150}"/>
              </a:ext>
            </a:extLst>
          </p:cNvPr>
          <p:cNvSpPr txBox="1"/>
          <p:nvPr/>
        </p:nvSpPr>
        <p:spPr>
          <a:xfrm>
            <a:off x="8738946" y="1389114"/>
            <a:ext cx="1128961" cy="436109"/>
          </a:xfrm>
          <a:prstGeom prst="rect">
            <a:avLst/>
          </a:prstGeom>
          <a:noFill/>
        </p:spPr>
        <p:txBody>
          <a:bodyPr wrap="square" rtlCol="0">
            <a:spAutoFit/>
          </a:bodyPr>
          <a:lstStyle/>
          <a:p>
            <a:r>
              <a:rPr lang="en-US" i="1" dirty="0">
                <a:solidFill>
                  <a:srgbClr val="E97361"/>
                </a:solidFill>
              </a:rPr>
              <a:t>Weak</a:t>
            </a:r>
          </a:p>
        </p:txBody>
      </p:sp>
    </p:spTree>
    <p:extLst>
      <p:ext uri="{BB962C8B-B14F-4D97-AF65-F5344CB8AC3E}">
        <p14:creationId xmlns:p14="http://schemas.microsoft.com/office/powerpoint/2010/main" val="107834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AABA50-5850-2A38-F775-D061A7458C29}"/>
              </a:ext>
            </a:extLst>
          </p:cNvPr>
          <p:cNvSpPr txBox="1">
            <a:spLocks/>
          </p:cNvSpPr>
          <p:nvPr/>
        </p:nvSpPr>
        <p:spPr>
          <a:xfrm>
            <a:off x="0" y="-1"/>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Evaluation</a:t>
            </a:r>
          </a:p>
        </p:txBody>
      </p:sp>
      <p:sp>
        <p:nvSpPr>
          <p:cNvPr id="2" name="Slide Number Placeholder 1">
            <a:extLst>
              <a:ext uri="{FF2B5EF4-FFF2-40B4-BE49-F238E27FC236}">
                <a16:creationId xmlns:a16="http://schemas.microsoft.com/office/drawing/2014/main" id="{626E9ED4-2964-83EF-BC50-77633BAEFF96}"/>
              </a:ext>
            </a:extLst>
          </p:cNvPr>
          <p:cNvSpPr>
            <a:spLocks noGrp="1"/>
          </p:cNvSpPr>
          <p:nvPr>
            <p:ph type="sldNum" sz="quarter" idx="12"/>
          </p:nvPr>
        </p:nvSpPr>
        <p:spPr>
          <a:xfrm>
            <a:off x="9274628" y="6420389"/>
            <a:ext cx="2743200" cy="365125"/>
          </a:xfrm>
        </p:spPr>
        <p:txBody>
          <a:bodyPr/>
          <a:lstStyle/>
          <a:p>
            <a:fld id="{0F48DF06-C036-EF40-B24E-410C805B9ED2}" type="slidenum">
              <a:rPr lang="en-US" sz="1800" smtClean="0"/>
              <a:t>24</a:t>
            </a:fld>
            <a:endParaRPr lang="en-US" sz="1800" dirty="0"/>
          </a:p>
        </p:txBody>
      </p:sp>
      <p:grpSp>
        <p:nvGrpSpPr>
          <p:cNvPr id="5" name="Group 4">
            <a:extLst>
              <a:ext uri="{FF2B5EF4-FFF2-40B4-BE49-F238E27FC236}">
                <a16:creationId xmlns:a16="http://schemas.microsoft.com/office/drawing/2014/main" id="{0410339F-2B9E-A846-D2D5-AC68776CA3AA}"/>
              </a:ext>
            </a:extLst>
          </p:cNvPr>
          <p:cNvGrpSpPr/>
          <p:nvPr/>
        </p:nvGrpSpPr>
        <p:grpSpPr>
          <a:xfrm>
            <a:off x="37500" y="189258"/>
            <a:ext cx="12116999" cy="763136"/>
            <a:chOff x="0" y="1"/>
            <a:chExt cx="12192000" cy="763136"/>
          </a:xfrm>
        </p:grpSpPr>
        <p:sp>
          <p:nvSpPr>
            <p:cNvPr id="6" name="Rounded Rectangle 5">
              <a:extLst>
                <a:ext uri="{FF2B5EF4-FFF2-40B4-BE49-F238E27FC236}">
                  <a16:creationId xmlns:a16="http://schemas.microsoft.com/office/drawing/2014/main" id="{A7D3DBCA-2E7A-321B-3218-2ED4DB87DF2A}"/>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1CC230-B57D-B23F-10C9-4463B6341A00}"/>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rPr>
                <a:t>Working in Progress </a:t>
              </a:r>
            </a:p>
          </p:txBody>
        </p:sp>
      </p:grpSp>
      <p:sp>
        <p:nvSpPr>
          <p:cNvPr id="8" name="Content Placeholder 4">
            <a:extLst>
              <a:ext uri="{FF2B5EF4-FFF2-40B4-BE49-F238E27FC236}">
                <a16:creationId xmlns:a16="http://schemas.microsoft.com/office/drawing/2014/main" id="{9DC9A1A1-FC2E-363E-0E86-A35276D316BC}"/>
              </a:ext>
            </a:extLst>
          </p:cNvPr>
          <p:cNvSpPr txBox="1">
            <a:spLocks/>
          </p:cNvSpPr>
          <p:nvPr/>
        </p:nvSpPr>
        <p:spPr>
          <a:xfrm>
            <a:off x="386080" y="1089796"/>
            <a:ext cx="10932160" cy="540576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endParaRPr lang="en-US" sz="2000" dirty="0"/>
          </a:p>
        </p:txBody>
      </p:sp>
      <p:sp>
        <p:nvSpPr>
          <p:cNvPr id="10" name="TextBox 9">
            <a:extLst>
              <a:ext uri="{FF2B5EF4-FFF2-40B4-BE49-F238E27FC236}">
                <a16:creationId xmlns:a16="http://schemas.microsoft.com/office/drawing/2014/main" id="{4EC2F7B8-DF73-F12C-C245-E6E2B555B8FB}"/>
              </a:ext>
            </a:extLst>
          </p:cNvPr>
          <p:cNvSpPr txBox="1"/>
          <p:nvPr/>
        </p:nvSpPr>
        <p:spPr>
          <a:xfrm>
            <a:off x="578223" y="1568226"/>
            <a:ext cx="1124861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Project Page </a:t>
            </a:r>
            <a:r>
              <a:rPr lang="en-US" sz="2400" dirty="0">
                <a:hlinkClick r:id="rId3"/>
              </a:rPr>
              <a:t>https://search-ss.wpi.edu</a:t>
            </a:r>
            <a:r>
              <a:rPr lang="en-US" sz="2400" dirty="0"/>
              <a:t> </a:t>
            </a:r>
          </a:p>
          <a:p>
            <a:pPr marL="285750" indent="-285750">
              <a:buFont typeface="Arial" panose="020B0604020202020204" pitchFamily="34" charset="0"/>
              <a:buChar char="•"/>
            </a:pPr>
            <a:r>
              <a:rPr lang="en-US" sz="2400" dirty="0"/>
              <a:t>Linux Kernel Module Implementations </a:t>
            </a:r>
          </a:p>
          <a:p>
            <a:pPr marL="742950" lvl="1" indent="-285750">
              <a:buFont typeface="Arial" panose="020B0604020202020204" pitchFamily="34" charset="0"/>
              <a:buChar char="•"/>
            </a:pPr>
            <a:r>
              <a:rPr lang="en-US" sz="2400" dirty="0"/>
              <a:t>5.13.x series kernel</a:t>
            </a:r>
          </a:p>
          <a:p>
            <a:pPr marL="1200150" lvl="2" indent="-285750">
              <a:buFont typeface="Arial" panose="020B0604020202020204" pitchFamily="34" charset="0"/>
              <a:buChar char="•"/>
            </a:pPr>
            <a:r>
              <a:rPr lang="en-US" sz="2400" dirty="0">
                <a:hlinkClick r:id="rId4"/>
              </a:rPr>
              <a:t>https://github.com/Project-Faster/tcp_ss_search.git</a:t>
            </a:r>
            <a:r>
              <a:rPr lang="en-US" sz="2400" dirty="0"/>
              <a:t>   (main branch) </a:t>
            </a:r>
          </a:p>
          <a:p>
            <a:pPr marL="742950" lvl="1" indent="-285750">
              <a:buFont typeface="Arial" panose="020B0604020202020204" pitchFamily="34" charset="0"/>
              <a:buChar char="•"/>
            </a:pPr>
            <a:r>
              <a:rPr lang="en-US" sz="2400" dirty="0"/>
              <a:t>6.10rc2 based (net-next-6.10rc2 branch) </a:t>
            </a:r>
          </a:p>
          <a:p>
            <a:pPr marL="1200150" lvl="2" indent="-285750">
              <a:buFont typeface="Arial" panose="020B0604020202020204" pitchFamily="34" charset="0"/>
              <a:buChar char="•"/>
            </a:pPr>
            <a:r>
              <a:rPr lang="en-US" sz="2400" dirty="0">
                <a:hlinkClick r:id="rId5"/>
              </a:rPr>
              <a:t>https://github.com/Project-Faster/tcp_ss_search/tree/net-next-6.10rc2</a:t>
            </a:r>
            <a:endParaRPr lang="en-US" sz="2400" dirty="0"/>
          </a:p>
          <a:p>
            <a:pPr marL="285750" indent="-285750">
              <a:buFont typeface="Arial" panose="020B0604020202020204" pitchFamily="34" charset="0"/>
              <a:buChar char="•"/>
            </a:pPr>
            <a:r>
              <a:rPr lang="en-US" sz="2400" dirty="0"/>
              <a:t>QUIC implementation H2O/</a:t>
            </a:r>
            <a:r>
              <a:rPr lang="en-US" sz="2400" dirty="0" err="1"/>
              <a:t>Quicly</a:t>
            </a:r>
            <a:r>
              <a:rPr lang="en-US" sz="2400" dirty="0"/>
              <a:t> </a:t>
            </a:r>
          </a:p>
          <a:p>
            <a:pPr marL="742950" lvl="1" indent="-285750">
              <a:buFont typeface="Arial" panose="020B0604020202020204" pitchFamily="34" charset="0"/>
              <a:buChar char="•"/>
            </a:pPr>
            <a:r>
              <a:rPr lang="en-US" sz="2400" dirty="0">
                <a:hlinkClick r:id="rId6"/>
              </a:rPr>
              <a:t>https://github.com/Project-Faster/quicly/tree/generic-slowstart</a:t>
            </a:r>
            <a:r>
              <a:rPr lang="en-US" sz="2400" dirty="0"/>
              <a:t> (generic-</a:t>
            </a:r>
            <a:r>
              <a:rPr lang="en-US" sz="2400" dirty="0" err="1"/>
              <a:t>slowstart</a:t>
            </a:r>
            <a:r>
              <a:rPr lang="en-US" sz="2400" dirty="0"/>
              <a:t> branch) </a:t>
            </a:r>
          </a:p>
          <a:p>
            <a:pPr marL="285750" indent="-285750">
              <a:buFont typeface="Arial" panose="020B0604020202020204" pitchFamily="34" charset="0"/>
              <a:buChar char="•"/>
            </a:pPr>
            <a:r>
              <a:rPr lang="en-US" sz="2400" dirty="0"/>
              <a:t>IETF 120 CCWG Draft0 </a:t>
            </a:r>
          </a:p>
          <a:p>
            <a:pPr marL="742950" lvl="1" indent="-285750">
              <a:buFont typeface="Arial" panose="020B0604020202020204" pitchFamily="34" charset="0"/>
              <a:buChar char="•"/>
            </a:pPr>
            <a:r>
              <a:rPr lang="en-US" sz="2400" dirty="0">
                <a:hlinkClick r:id="rId7"/>
              </a:rPr>
              <a:t>https://datatracker.ietf.org/doc/draft-chung-ccwg-search/</a:t>
            </a:r>
            <a:r>
              <a:rPr lang="en-US" sz="2400" dirty="0"/>
              <a:t>  </a:t>
            </a:r>
          </a:p>
          <a:p>
            <a:pPr marL="742950" lvl="1" indent="-285750">
              <a:buFont typeface="Arial" panose="020B0604020202020204" pitchFamily="34" charset="0"/>
              <a:buChar char="•"/>
            </a:pPr>
            <a:r>
              <a:rPr lang="en-US" sz="2400" dirty="0"/>
              <a:t>July 24, 2024, IETF 120 CCWG group meeting. </a:t>
            </a:r>
          </a:p>
        </p:txBody>
      </p:sp>
    </p:spTree>
    <p:extLst>
      <p:ext uri="{BB962C8B-B14F-4D97-AF65-F5344CB8AC3E}">
        <p14:creationId xmlns:p14="http://schemas.microsoft.com/office/powerpoint/2010/main" val="956438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E319D-1C5C-64AD-1630-D48282E477FB}"/>
              </a:ext>
            </a:extLst>
          </p:cNvPr>
          <p:cNvSpPr txBox="1"/>
          <p:nvPr/>
        </p:nvSpPr>
        <p:spPr>
          <a:xfrm>
            <a:off x="420823" y="217741"/>
            <a:ext cx="6512312" cy="584775"/>
          </a:xfrm>
          <a:prstGeom prst="rect">
            <a:avLst/>
          </a:prstGeom>
          <a:noFill/>
        </p:spPr>
        <p:txBody>
          <a:bodyPr wrap="square" rtlCol="0">
            <a:spAutoFit/>
          </a:bodyPr>
          <a:lstStyle/>
          <a:p>
            <a:r>
              <a:rPr lang="en-US" sz="3200" dirty="0">
                <a:solidFill>
                  <a:schemeClr val="bg1"/>
                </a:solidFill>
              </a:rPr>
              <a:t>TCP Overview</a:t>
            </a:r>
          </a:p>
        </p:txBody>
      </p:sp>
      <p:sp>
        <p:nvSpPr>
          <p:cNvPr id="5" name="Content Placeholder 4">
            <a:extLst>
              <a:ext uri="{FF2B5EF4-FFF2-40B4-BE49-F238E27FC236}">
                <a16:creationId xmlns:a16="http://schemas.microsoft.com/office/drawing/2014/main" id="{A084C43B-5B97-9800-56D7-27DF048DC71D}"/>
              </a:ext>
            </a:extLst>
          </p:cNvPr>
          <p:cNvSpPr>
            <a:spLocks noGrp="1"/>
          </p:cNvSpPr>
          <p:nvPr>
            <p:ph sz="quarter" idx="12"/>
          </p:nvPr>
        </p:nvSpPr>
        <p:spPr>
          <a:xfrm>
            <a:off x="660400" y="1021976"/>
            <a:ext cx="10320215" cy="5463421"/>
          </a:xfrm>
        </p:spPr>
        <p:txBody>
          <a:bodyPr>
            <a:normAutofit/>
          </a:bodyPr>
          <a:lstStyle/>
          <a:p>
            <a:pPr>
              <a:lnSpc>
                <a:spcPct val="130000"/>
              </a:lnSpc>
            </a:pPr>
            <a:r>
              <a:rPr lang="en-US" sz="2800" dirty="0"/>
              <a:t>Future iteration of the SEARCH algorithm will focus on </a:t>
            </a:r>
          </a:p>
          <a:p>
            <a:pPr lvl="1">
              <a:lnSpc>
                <a:spcPct val="130000"/>
              </a:lnSpc>
            </a:pPr>
            <a:r>
              <a:rPr lang="en-US" sz="2400" dirty="0"/>
              <a:t>Refining slow start exit strategy to precisely match congestion condition.</a:t>
            </a:r>
          </a:p>
          <a:p>
            <a:pPr lvl="1">
              <a:lnSpc>
                <a:spcPct val="130000"/>
              </a:lnSpc>
            </a:pPr>
            <a:r>
              <a:rPr lang="en-US" sz="2400" b="1" dirty="0"/>
              <a:t>Upstream TCP SEARCH into Linux mainstream and integrate it into open source QUIC</a:t>
            </a:r>
            <a:r>
              <a:rPr lang="en-US" sz="2400" dirty="0"/>
              <a:t>. </a:t>
            </a:r>
          </a:p>
          <a:p>
            <a:pPr lvl="2">
              <a:lnSpc>
                <a:spcPct val="130000"/>
              </a:lnSpc>
            </a:pPr>
            <a:r>
              <a:rPr lang="en-US" sz="2000" dirty="0">
                <a:hlinkClick r:id="rId3"/>
              </a:rPr>
              <a:t>https://github.com/Project-Faster/tcp_ss_search.git</a:t>
            </a:r>
            <a:endParaRPr lang="en-US" sz="2200" dirty="0"/>
          </a:p>
          <a:p>
            <a:pPr>
              <a:lnSpc>
                <a:spcPct val="130000"/>
              </a:lnSpc>
            </a:pPr>
            <a:r>
              <a:rPr lang="en-US" sz="2800" dirty="0"/>
              <a:t>More evaluations with search </a:t>
            </a:r>
          </a:p>
          <a:p>
            <a:pPr lvl="1">
              <a:lnSpc>
                <a:spcPct val="130000"/>
              </a:lnSpc>
            </a:pPr>
            <a:r>
              <a:rPr lang="en-US" sz="2400" dirty="0"/>
              <a:t>Over other link type (LTE, LEO, 5G/</a:t>
            </a:r>
            <a:r>
              <a:rPr lang="en-US" sz="2400" dirty="0" err="1"/>
              <a:t>mmWave</a:t>
            </a:r>
            <a:r>
              <a:rPr lang="en-US" sz="2400" dirty="0"/>
              <a:t>, Data Center, </a:t>
            </a:r>
            <a:r>
              <a:rPr lang="en-US" sz="2400" dirty="0" err="1"/>
              <a:t>etc</a:t>
            </a:r>
            <a:r>
              <a:rPr lang="en-US" sz="2400" dirty="0"/>
              <a:t>) </a:t>
            </a:r>
          </a:p>
          <a:p>
            <a:pPr lvl="1">
              <a:lnSpc>
                <a:spcPct val="130000"/>
              </a:lnSpc>
            </a:pPr>
            <a:r>
              <a:rPr lang="en-US" sz="2400" dirty="0"/>
              <a:t>Varied network condition. </a:t>
            </a:r>
          </a:p>
          <a:p>
            <a:pPr>
              <a:lnSpc>
                <a:spcPct val="130000"/>
              </a:lnSpc>
            </a:pPr>
            <a:r>
              <a:rPr lang="en-US" sz="2600" dirty="0"/>
              <a:t> Incorporate with BBR’s probing phase </a:t>
            </a:r>
          </a:p>
          <a:p>
            <a:pPr lvl="1">
              <a:lnSpc>
                <a:spcPct val="130000"/>
              </a:lnSpc>
            </a:pPr>
            <a:endParaRPr lang="en-US" sz="2400" dirty="0"/>
          </a:p>
          <a:p>
            <a:pPr>
              <a:lnSpc>
                <a:spcPct val="130000"/>
              </a:lnSpc>
            </a:pPr>
            <a:endParaRPr lang="en-US" sz="2000" dirty="0"/>
          </a:p>
        </p:txBody>
      </p:sp>
      <p:sp>
        <p:nvSpPr>
          <p:cNvPr id="18" name="Slide Number Placeholder 17">
            <a:extLst>
              <a:ext uri="{FF2B5EF4-FFF2-40B4-BE49-F238E27FC236}">
                <a16:creationId xmlns:a16="http://schemas.microsoft.com/office/drawing/2014/main" id="{27ABC8F8-8112-8537-611C-A1F57E149DBB}"/>
              </a:ext>
            </a:extLst>
          </p:cNvPr>
          <p:cNvSpPr>
            <a:spLocks noGrp="1"/>
          </p:cNvSpPr>
          <p:nvPr>
            <p:ph type="sldNum" sz="quarter" idx="14"/>
          </p:nvPr>
        </p:nvSpPr>
        <p:spPr>
          <a:xfrm>
            <a:off x="11044855" y="6485397"/>
            <a:ext cx="585979" cy="201168"/>
          </a:xfr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148D2-A599-3042-B692-6344D3D7164F}" type="slidenum">
              <a:rPr lang="en-US" smtClean="0"/>
              <a:pPr/>
              <a:t>25</a:t>
            </a:fld>
            <a:endParaRPr lang="en-US" dirty="0"/>
          </a:p>
        </p:txBody>
      </p:sp>
      <p:grpSp>
        <p:nvGrpSpPr>
          <p:cNvPr id="6" name="Group 5">
            <a:extLst>
              <a:ext uri="{FF2B5EF4-FFF2-40B4-BE49-F238E27FC236}">
                <a16:creationId xmlns:a16="http://schemas.microsoft.com/office/drawing/2014/main" id="{5F75E66A-0C74-A73B-645E-B7C23CFEA15B}"/>
              </a:ext>
            </a:extLst>
          </p:cNvPr>
          <p:cNvGrpSpPr/>
          <p:nvPr/>
        </p:nvGrpSpPr>
        <p:grpSpPr>
          <a:xfrm>
            <a:off x="0" y="21336"/>
            <a:ext cx="12192000" cy="763137"/>
            <a:chOff x="0" y="1"/>
            <a:chExt cx="12192000" cy="763136"/>
          </a:xfrm>
          <a:solidFill>
            <a:schemeClr val="tx2">
              <a:lumMod val="75000"/>
              <a:lumOff val="25000"/>
            </a:schemeClr>
          </a:solidFill>
        </p:grpSpPr>
        <p:sp>
          <p:nvSpPr>
            <p:cNvPr id="8" name="Rounded Rectangle 7">
              <a:extLst>
                <a:ext uri="{FF2B5EF4-FFF2-40B4-BE49-F238E27FC236}">
                  <a16:creationId xmlns:a16="http://schemas.microsoft.com/office/drawing/2014/main" id="{BC988743-DD8D-BA37-72FD-AA23DD49EAC6}"/>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B615C26-5EDF-0719-D643-8DF9C6FBE2E0}"/>
                </a:ext>
              </a:extLst>
            </p:cNvPr>
            <p:cNvSpPr txBox="1"/>
            <p:nvPr/>
          </p:nvSpPr>
          <p:spPr>
            <a:xfrm>
              <a:off x="139591" y="111476"/>
              <a:ext cx="8122666" cy="584774"/>
            </a:xfrm>
            <a:prstGeom prst="rect">
              <a:avLst/>
            </a:prstGeom>
            <a:solidFill>
              <a:srgbClr val="C00000"/>
            </a:solidFill>
            <a:ln>
              <a:noFill/>
            </a:ln>
          </p:spPr>
          <p:txBody>
            <a:bodyPr wrap="square" rtlCol="0">
              <a:spAutoFit/>
            </a:bodyPr>
            <a:lstStyle/>
            <a:p>
              <a:r>
                <a:rPr lang="en-US" sz="3200" dirty="0">
                  <a:solidFill>
                    <a:schemeClr val="bg1"/>
                  </a:solidFill>
                </a:rPr>
                <a:t> Future works</a:t>
              </a:r>
            </a:p>
          </p:txBody>
        </p:sp>
      </p:grpSp>
    </p:spTree>
    <p:extLst>
      <p:ext uri="{BB962C8B-B14F-4D97-AF65-F5344CB8AC3E}">
        <p14:creationId xmlns:p14="http://schemas.microsoft.com/office/powerpoint/2010/main" val="37721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E319D-1C5C-64AD-1630-D48282E477FB}"/>
              </a:ext>
            </a:extLst>
          </p:cNvPr>
          <p:cNvSpPr txBox="1"/>
          <p:nvPr/>
        </p:nvSpPr>
        <p:spPr>
          <a:xfrm>
            <a:off x="420823" y="217741"/>
            <a:ext cx="6512312" cy="584775"/>
          </a:xfrm>
          <a:prstGeom prst="rect">
            <a:avLst/>
          </a:prstGeom>
          <a:noFill/>
        </p:spPr>
        <p:txBody>
          <a:bodyPr wrap="square" rtlCol="0">
            <a:spAutoFit/>
          </a:bodyPr>
          <a:lstStyle/>
          <a:p>
            <a:r>
              <a:rPr lang="en-US" sz="3200" dirty="0">
                <a:solidFill>
                  <a:schemeClr val="bg1"/>
                </a:solidFill>
              </a:rPr>
              <a:t>TCP Overview</a:t>
            </a:r>
          </a:p>
        </p:txBody>
      </p:sp>
      <p:sp>
        <p:nvSpPr>
          <p:cNvPr id="5" name="Content Placeholder 4">
            <a:extLst>
              <a:ext uri="{FF2B5EF4-FFF2-40B4-BE49-F238E27FC236}">
                <a16:creationId xmlns:a16="http://schemas.microsoft.com/office/drawing/2014/main" id="{A084C43B-5B97-9800-56D7-27DF048DC71D}"/>
              </a:ext>
            </a:extLst>
          </p:cNvPr>
          <p:cNvSpPr>
            <a:spLocks noGrp="1"/>
          </p:cNvSpPr>
          <p:nvPr>
            <p:ph sz="quarter" idx="12"/>
          </p:nvPr>
        </p:nvSpPr>
        <p:spPr>
          <a:xfrm>
            <a:off x="660400" y="1079636"/>
            <a:ext cx="10320215" cy="5405761"/>
          </a:xfrm>
        </p:spPr>
        <p:txBody>
          <a:bodyPr>
            <a:normAutofit/>
          </a:bodyPr>
          <a:lstStyle/>
          <a:p>
            <a:pPr>
              <a:lnSpc>
                <a:spcPct val="130000"/>
              </a:lnSpc>
            </a:pPr>
            <a:r>
              <a:rPr lang="en-US" sz="2800" dirty="0" err="1"/>
              <a:t>HyStart</a:t>
            </a:r>
            <a:r>
              <a:rPr lang="en-US" sz="2800" dirty="0"/>
              <a:t> does not work in wireless environments (GEO, LTE, WIFI) and causes premature slow start exits.</a:t>
            </a:r>
          </a:p>
          <a:p>
            <a:pPr lvl="1">
              <a:lnSpc>
                <a:spcPct val="130000"/>
              </a:lnSpc>
            </a:pPr>
            <a:r>
              <a:rPr lang="en-US" sz="2600" dirty="0"/>
              <a:t>Need a fix in near future</a:t>
            </a:r>
          </a:p>
          <a:p>
            <a:pPr>
              <a:lnSpc>
                <a:spcPct val="130000"/>
              </a:lnSpc>
            </a:pPr>
            <a:r>
              <a:rPr lang="en-US" sz="2800" dirty="0"/>
              <a:t>SEARCH achieves its design goals</a:t>
            </a:r>
          </a:p>
          <a:p>
            <a:pPr lvl="1">
              <a:lnSpc>
                <a:spcPct val="130000"/>
              </a:lnSpc>
            </a:pPr>
            <a:r>
              <a:rPr lang="en-US" sz="2800" dirty="0"/>
              <a:t>Effectively exits Slow Start after reach maximum capacity,  </a:t>
            </a:r>
          </a:p>
          <a:p>
            <a:pPr lvl="1">
              <a:lnSpc>
                <a:spcPct val="130000"/>
              </a:lnSpc>
            </a:pPr>
            <a:r>
              <a:rPr lang="en-US" sz="2800" dirty="0"/>
              <a:t>Minimizing packet loss and improving network efficiency. </a:t>
            </a:r>
          </a:p>
          <a:p>
            <a:pPr lvl="1">
              <a:lnSpc>
                <a:spcPct val="130000"/>
              </a:lnSpc>
            </a:pPr>
            <a:r>
              <a:rPr lang="en-US" sz="2800" dirty="0"/>
              <a:t>Reach comparable maximum throughput as TCP w/o </a:t>
            </a:r>
            <a:r>
              <a:rPr lang="en-US" sz="2800" dirty="0" err="1"/>
              <a:t>Hystart</a:t>
            </a:r>
            <a:r>
              <a:rPr lang="en-US" sz="2800" dirty="0"/>
              <a:t> with fewer retransmissions. </a:t>
            </a:r>
          </a:p>
          <a:p>
            <a:pPr marL="0" indent="0">
              <a:lnSpc>
                <a:spcPct val="130000"/>
              </a:lnSpc>
              <a:buNone/>
            </a:pPr>
            <a:endParaRPr lang="en-US" sz="2000" dirty="0"/>
          </a:p>
        </p:txBody>
      </p:sp>
      <p:sp>
        <p:nvSpPr>
          <p:cNvPr id="18" name="Slide Number Placeholder 17">
            <a:extLst>
              <a:ext uri="{FF2B5EF4-FFF2-40B4-BE49-F238E27FC236}">
                <a16:creationId xmlns:a16="http://schemas.microsoft.com/office/drawing/2014/main" id="{27ABC8F8-8112-8537-611C-A1F57E149DBB}"/>
              </a:ext>
            </a:extLst>
          </p:cNvPr>
          <p:cNvSpPr>
            <a:spLocks noGrp="1"/>
          </p:cNvSpPr>
          <p:nvPr>
            <p:ph type="sldNum" sz="quarter" idx="14"/>
          </p:nvPr>
        </p:nvSpPr>
        <p:spPr>
          <a:xfrm>
            <a:off x="11044855" y="6485397"/>
            <a:ext cx="585979" cy="201168"/>
          </a:xfr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148D2-A599-3042-B692-6344D3D7164F}" type="slidenum">
              <a:rPr lang="en-US" smtClean="0"/>
              <a:pPr/>
              <a:t>26</a:t>
            </a:fld>
            <a:endParaRPr lang="en-US" dirty="0"/>
          </a:p>
        </p:txBody>
      </p:sp>
      <p:grpSp>
        <p:nvGrpSpPr>
          <p:cNvPr id="6" name="Group 5">
            <a:extLst>
              <a:ext uri="{FF2B5EF4-FFF2-40B4-BE49-F238E27FC236}">
                <a16:creationId xmlns:a16="http://schemas.microsoft.com/office/drawing/2014/main" id="{5F75E66A-0C74-A73B-645E-B7C23CFEA15B}"/>
              </a:ext>
            </a:extLst>
          </p:cNvPr>
          <p:cNvGrpSpPr/>
          <p:nvPr/>
        </p:nvGrpSpPr>
        <p:grpSpPr>
          <a:xfrm>
            <a:off x="0" y="21336"/>
            <a:ext cx="12192000" cy="763137"/>
            <a:chOff x="0" y="1"/>
            <a:chExt cx="12192000" cy="763136"/>
          </a:xfrm>
          <a:solidFill>
            <a:schemeClr val="tx2">
              <a:lumMod val="75000"/>
              <a:lumOff val="25000"/>
            </a:schemeClr>
          </a:solidFill>
        </p:grpSpPr>
        <p:sp>
          <p:nvSpPr>
            <p:cNvPr id="8" name="Rounded Rectangle 7">
              <a:extLst>
                <a:ext uri="{FF2B5EF4-FFF2-40B4-BE49-F238E27FC236}">
                  <a16:creationId xmlns:a16="http://schemas.microsoft.com/office/drawing/2014/main" id="{BC988743-DD8D-BA37-72FD-AA23DD49EAC6}"/>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B615C26-5EDF-0719-D643-8DF9C6FBE2E0}"/>
                </a:ext>
              </a:extLst>
            </p:cNvPr>
            <p:cNvSpPr txBox="1"/>
            <p:nvPr/>
          </p:nvSpPr>
          <p:spPr>
            <a:xfrm>
              <a:off x="139591" y="111476"/>
              <a:ext cx="8122666" cy="584774"/>
            </a:xfrm>
            <a:prstGeom prst="rect">
              <a:avLst/>
            </a:prstGeom>
            <a:solidFill>
              <a:srgbClr val="C00000"/>
            </a:solidFill>
            <a:ln>
              <a:noFill/>
            </a:ln>
          </p:spPr>
          <p:txBody>
            <a:bodyPr wrap="square" rtlCol="0">
              <a:spAutoFit/>
            </a:bodyPr>
            <a:lstStyle/>
            <a:p>
              <a:r>
                <a:rPr lang="en-US" sz="3200" dirty="0">
                  <a:solidFill>
                    <a:schemeClr val="bg1"/>
                  </a:solidFill>
                </a:rPr>
                <a:t>Conclusions</a:t>
              </a:r>
            </a:p>
          </p:txBody>
        </p:sp>
      </p:grpSp>
    </p:spTree>
    <p:extLst>
      <p:ext uri="{BB962C8B-B14F-4D97-AF65-F5344CB8AC3E}">
        <p14:creationId xmlns:p14="http://schemas.microsoft.com/office/powerpoint/2010/main" val="357523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E319D-1C5C-64AD-1630-D48282E477FB}"/>
              </a:ext>
            </a:extLst>
          </p:cNvPr>
          <p:cNvSpPr txBox="1"/>
          <p:nvPr/>
        </p:nvSpPr>
        <p:spPr>
          <a:xfrm>
            <a:off x="420823" y="217741"/>
            <a:ext cx="6512312" cy="584775"/>
          </a:xfrm>
          <a:prstGeom prst="rect">
            <a:avLst/>
          </a:prstGeom>
          <a:noFill/>
        </p:spPr>
        <p:txBody>
          <a:bodyPr wrap="square" rtlCol="0">
            <a:spAutoFit/>
          </a:bodyPr>
          <a:lstStyle/>
          <a:p>
            <a:r>
              <a:rPr lang="en-US" sz="3200" dirty="0">
                <a:solidFill>
                  <a:schemeClr val="bg1"/>
                </a:solidFill>
              </a:rPr>
              <a:t>TCP Overview</a:t>
            </a:r>
          </a:p>
        </p:txBody>
      </p:sp>
      <p:sp>
        <p:nvSpPr>
          <p:cNvPr id="5" name="Content Placeholder 4">
            <a:extLst>
              <a:ext uri="{FF2B5EF4-FFF2-40B4-BE49-F238E27FC236}">
                <a16:creationId xmlns:a16="http://schemas.microsoft.com/office/drawing/2014/main" id="{A084C43B-5B97-9800-56D7-27DF048DC71D}"/>
              </a:ext>
            </a:extLst>
          </p:cNvPr>
          <p:cNvSpPr>
            <a:spLocks noGrp="1"/>
          </p:cNvSpPr>
          <p:nvPr>
            <p:ph sz="quarter" idx="12"/>
          </p:nvPr>
        </p:nvSpPr>
        <p:spPr>
          <a:xfrm>
            <a:off x="660400" y="1234831"/>
            <a:ext cx="10640646" cy="5133335"/>
          </a:xfrm>
        </p:spPr>
        <p:txBody>
          <a:bodyPr>
            <a:normAutofit/>
          </a:bodyPr>
          <a:lstStyle/>
          <a:p>
            <a:r>
              <a:rPr lang="en-US" sz="1800" dirty="0"/>
              <a:t>[KCC24] </a:t>
            </a:r>
            <a:r>
              <a:rPr lang="en-US" dirty="0" err="1">
                <a:effectLst/>
              </a:rPr>
              <a:t>Kachooei</a:t>
            </a:r>
            <a:r>
              <a:rPr lang="en-US" dirty="0">
                <a:effectLst/>
              </a:rPr>
              <a:t>, M. A.; Chung, J.; Cronin, A.; Chung, J.; Li, F.; Peters, B.; and Claypool, M. 2024. Improving TCP Slow Start Performance in Wireless Networks with SEARCH. In Proceedings of the IEEE World of Wireless, Mobile and Multimedia Networks (</a:t>
            </a:r>
            <a:r>
              <a:rPr lang="en-US" dirty="0" err="1">
                <a:effectLst/>
              </a:rPr>
              <a:t>WoWMoM</a:t>
            </a:r>
            <a:r>
              <a:rPr lang="en-US" dirty="0">
                <a:effectLst/>
              </a:rPr>
              <a:t>).</a:t>
            </a:r>
          </a:p>
          <a:p>
            <a:r>
              <a:rPr lang="en-US" dirty="0"/>
              <a:t>[KCL23] </a:t>
            </a:r>
            <a:r>
              <a:rPr lang="en-US" dirty="0" err="1">
                <a:effectLst/>
                <a:latin typeface="Helvetica" pitchFamily="2" charset="0"/>
              </a:rPr>
              <a:t>Kachooei</a:t>
            </a:r>
            <a:r>
              <a:rPr lang="en-US" dirty="0">
                <a:effectLst/>
                <a:latin typeface="Helvetica" pitchFamily="2" charset="0"/>
              </a:rPr>
              <a:t>, M. A.; Chung, J.; Li, F.; Peters, B.; and Claypool, M. 2023. SEARCH: Robust TCP Slow Start Performance over Satellite Networks. In Proceedings of the IEEE 48th Conference on Local Computer Networks (LCN), 1–4.</a:t>
            </a:r>
          </a:p>
          <a:p>
            <a:r>
              <a:rPr lang="en-US" dirty="0">
                <a:effectLst/>
                <a:latin typeface="Helvetica" pitchFamily="2" charset="0"/>
              </a:rPr>
              <a:t>[RFC9406] Huang, Y., and Olson, M. a. 2023. </a:t>
            </a:r>
            <a:r>
              <a:rPr lang="en-US" dirty="0" err="1">
                <a:effectLst/>
                <a:latin typeface="Helvetica" pitchFamily="2" charset="0"/>
              </a:rPr>
              <a:t>HyStart</a:t>
            </a:r>
            <a:r>
              <a:rPr lang="en-US" dirty="0">
                <a:effectLst/>
                <a:latin typeface="Helvetica" pitchFamily="2" charset="0"/>
              </a:rPr>
              <a:t>++: Modified Slow Start for TCP. RFC 9406, RFC Editor.</a:t>
            </a:r>
          </a:p>
          <a:p>
            <a:endParaRPr lang="en-US" dirty="0">
              <a:effectLst/>
              <a:latin typeface="Helvetica" pitchFamily="2" charset="0"/>
            </a:endParaRPr>
          </a:p>
          <a:p>
            <a:endParaRPr lang="en-US" dirty="0">
              <a:effectLst/>
            </a:endParaRPr>
          </a:p>
          <a:p>
            <a:pPr marL="0" indent="0">
              <a:lnSpc>
                <a:spcPct val="130000"/>
              </a:lnSpc>
              <a:buNone/>
            </a:pPr>
            <a:endParaRPr lang="en-US" sz="1800" dirty="0"/>
          </a:p>
        </p:txBody>
      </p:sp>
      <p:sp>
        <p:nvSpPr>
          <p:cNvPr id="18" name="Slide Number Placeholder 17">
            <a:extLst>
              <a:ext uri="{FF2B5EF4-FFF2-40B4-BE49-F238E27FC236}">
                <a16:creationId xmlns:a16="http://schemas.microsoft.com/office/drawing/2014/main" id="{27ABC8F8-8112-8537-611C-A1F57E149DBB}"/>
              </a:ext>
            </a:extLst>
          </p:cNvPr>
          <p:cNvSpPr>
            <a:spLocks noGrp="1"/>
          </p:cNvSpPr>
          <p:nvPr>
            <p:ph type="sldNum" sz="quarter" idx="14"/>
          </p:nvPr>
        </p:nvSpPr>
        <p:spPr>
          <a:xfrm>
            <a:off x="11044855" y="6485397"/>
            <a:ext cx="585979" cy="201168"/>
          </a:xfr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148D2-A599-3042-B692-6344D3D7164F}" type="slidenum">
              <a:rPr lang="en-US" smtClean="0"/>
              <a:pPr/>
              <a:t>27</a:t>
            </a:fld>
            <a:endParaRPr lang="en-US" dirty="0"/>
          </a:p>
        </p:txBody>
      </p:sp>
      <p:grpSp>
        <p:nvGrpSpPr>
          <p:cNvPr id="6" name="Group 5">
            <a:extLst>
              <a:ext uri="{FF2B5EF4-FFF2-40B4-BE49-F238E27FC236}">
                <a16:creationId xmlns:a16="http://schemas.microsoft.com/office/drawing/2014/main" id="{5F75E66A-0C74-A73B-645E-B7C23CFEA15B}"/>
              </a:ext>
            </a:extLst>
          </p:cNvPr>
          <p:cNvGrpSpPr/>
          <p:nvPr/>
        </p:nvGrpSpPr>
        <p:grpSpPr>
          <a:xfrm>
            <a:off x="0" y="21336"/>
            <a:ext cx="12192000" cy="763137"/>
            <a:chOff x="0" y="1"/>
            <a:chExt cx="12192000" cy="763136"/>
          </a:xfrm>
          <a:solidFill>
            <a:schemeClr val="tx2">
              <a:lumMod val="75000"/>
              <a:lumOff val="25000"/>
            </a:schemeClr>
          </a:solidFill>
        </p:grpSpPr>
        <p:sp>
          <p:nvSpPr>
            <p:cNvPr id="8" name="Rounded Rectangle 7">
              <a:extLst>
                <a:ext uri="{FF2B5EF4-FFF2-40B4-BE49-F238E27FC236}">
                  <a16:creationId xmlns:a16="http://schemas.microsoft.com/office/drawing/2014/main" id="{BC988743-DD8D-BA37-72FD-AA23DD49EAC6}"/>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B615C26-5EDF-0719-D643-8DF9C6FBE2E0}"/>
                </a:ext>
              </a:extLst>
            </p:cNvPr>
            <p:cNvSpPr txBox="1"/>
            <p:nvPr/>
          </p:nvSpPr>
          <p:spPr>
            <a:xfrm>
              <a:off x="139591" y="111476"/>
              <a:ext cx="8122666" cy="584774"/>
            </a:xfrm>
            <a:prstGeom prst="rect">
              <a:avLst/>
            </a:prstGeom>
            <a:solidFill>
              <a:srgbClr val="C00000"/>
            </a:solidFill>
            <a:ln>
              <a:noFill/>
            </a:ln>
          </p:spPr>
          <p:txBody>
            <a:bodyPr wrap="square" rtlCol="0">
              <a:spAutoFit/>
            </a:bodyPr>
            <a:lstStyle/>
            <a:p>
              <a:r>
                <a:rPr lang="en-US" sz="3200" dirty="0">
                  <a:solidFill>
                    <a:schemeClr val="bg1"/>
                  </a:solidFill>
                </a:rPr>
                <a:t>References</a:t>
              </a:r>
            </a:p>
          </p:txBody>
        </p:sp>
      </p:grpSp>
    </p:spTree>
    <p:extLst>
      <p:ext uri="{BB962C8B-B14F-4D97-AF65-F5344CB8AC3E}">
        <p14:creationId xmlns:p14="http://schemas.microsoft.com/office/powerpoint/2010/main" val="115507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D3A509C-AC2B-C7EC-D97A-11534F281904}"/>
              </a:ext>
            </a:extLst>
          </p:cNvPr>
          <p:cNvSpPr/>
          <p:nvPr/>
        </p:nvSpPr>
        <p:spPr>
          <a:xfrm>
            <a:off x="2824655" y="1313796"/>
            <a:ext cx="6511159" cy="425669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B1D9BBC7-95F9-724E-7227-D54B67D5B364}"/>
              </a:ext>
            </a:extLst>
          </p:cNvPr>
          <p:cNvSpPr/>
          <p:nvPr/>
        </p:nvSpPr>
        <p:spPr>
          <a:xfrm>
            <a:off x="2982310" y="1455682"/>
            <a:ext cx="6227380" cy="3946635"/>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t>Thank you for your attention!</a:t>
            </a:r>
          </a:p>
        </p:txBody>
      </p:sp>
      <p:sp>
        <p:nvSpPr>
          <p:cNvPr id="2" name="Slide Number Placeholder 1">
            <a:extLst>
              <a:ext uri="{FF2B5EF4-FFF2-40B4-BE49-F238E27FC236}">
                <a16:creationId xmlns:a16="http://schemas.microsoft.com/office/drawing/2014/main" id="{13489098-C5CB-CAE3-F86E-6A2605A5707A}"/>
              </a:ext>
            </a:extLst>
          </p:cNvPr>
          <p:cNvSpPr>
            <a:spLocks noGrp="1"/>
          </p:cNvSpPr>
          <p:nvPr>
            <p:ph type="sldNum" sz="quarter" idx="12"/>
          </p:nvPr>
        </p:nvSpPr>
        <p:spPr/>
        <p:txBody>
          <a:bodyPr/>
          <a:lstStyle/>
          <a:p>
            <a:fld id="{8AE148D2-A599-3042-B692-6344D3D7164F}" type="slidenum">
              <a:rPr lang="en-US" smtClean="0"/>
              <a:t>28</a:t>
            </a:fld>
            <a:endParaRPr lang="en-US"/>
          </a:p>
        </p:txBody>
      </p:sp>
    </p:spTree>
    <p:extLst>
      <p:ext uri="{BB962C8B-B14F-4D97-AF65-F5344CB8AC3E}">
        <p14:creationId xmlns:p14="http://schemas.microsoft.com/office/powerpoint/2010/main" val="103732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E319D-1C5C-64AD-1630-D48282E477FB}"/>
              </a:ext>
            </a:extLst>
          </p:cNvPr>
          <p:cNvSpPr txBox="1"/>
          <p:nvPr/>
        </p:nvSpPr>
        <p:spPr>
          <a:xfrm>
            <a:off x="420823" y="217741"/>
            <a:ext cx="6512312" cy="584775"/>
          </a:xfrm>
          <a:prstGeom prst="rect">
            <a:avLst/>
          </a:prstGeom>
          <a:noFill/>
        </p:spPr>
        <p:txBody>
          <a:bodyPr wrap="square" rtlCol="0">
            <a:spAutoFit/>
          </a:bodyPr>
          <a:lstStyle/>
          <a:p>
            <a:r>
              <a:rPr lang="en-US" sz="3200" dirty="0">
                <a:solidFill>
                  <a:schemeClr val="bg1"/>
                </a:solidFill>
              </a:rPr>
              <a:t>TCP Overview</a:t>
            </a:r>
          </a:p>
        </p:txBody>
      </p:sp>
      <p:sp>
        <p:nvSpPr>
          <p:cNvPr id="18" name="Slide Number Placeholder 17">
            <a:extLst>
              <a:ext uri="{FF2B5EF4-FFF2-40B4-BE49-F238E27FC236}">
                <a16:creationId xmlns:a16="http://schemas.microsoft.com/office/drawing/2014/main" id="{27ABC8F8-8112-8537-611C-A1F57E149DBB}"/>
              </a:ext>
            </a:extLst>
          </p:cNvPr>
          <p:cNvSpPr>
            <a:spLocks noGrp="1"/>
          </p:cNvSpPr>
          <p:nvPr>
            <p:ph type="sldNum" sz="quarter" idx="14"/>
          </p:nvPr>
        </p:nvSpPr>
        <p:spPr>
          <a:xfrm>
            <a:off x="11044855" y="6485397"/>
            <a:ext cx="585979" cy="201168"/>
          </a:xfr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148D2-A599-3042-B692-6344D3D7164F}" type="slidenum">
              <a:rPr lang="en-US" smtClean="0"/>
              <a:pPr/>
              <a:t>29</a:t>
            </a:fld>
            <a:endParaRPr lang="en-US" dirty="0"/>
          </a:p>
        </p:txBody>
      </p:sp>
      <p:grpSp>
        <p:nvGrpSpPr>
          <p:cNvPr id="6" name="Group 5">
            <a:extLst>
              <a:ext uri="{FF2B5EF4-FFF2-40B4-BE49-F238E27FC236}">
                <a16:creationId xmlns:a16="http://schemas.microsoft.com/office/drawing/2014/main" id="{5F75E66A-0C74-A73B-645E-B7C23CFEA15B}"/>
              </a:ext>
            </a:extLst>
          </p:cNvPr>
          <p:cNvGrpSpPr/>
          <p:nvPr/>
        </p:nvGrpSpPr>
        <p:grpSpPr>
          <a:xfrm>
            <a:off x="0" y="21336"/>
            <a:ext cx="12192000" cy="763137"/>
            <a:chOff x="0" y="1"/>
            <a:chExt cx="12192000" cy="763136"/>
          </a:xfrm>
          <a:solidFill>
            <a:schemeClr val="tx2">
              <a:lumMod val="75000"/>
              <a:lumOff val="25000"/>
            </a:schemeClr>
          </a:solidFill>
        </p:grpSpPr>
        <p:sp>
          <p:nvSpPr>
            <p:cNvPr id="8" name="Rounded Rectangle 7">
              <a:extLst>
                <a:ext uri="{FF2B5EF4-FFF2-40B4-BE49-F238E27FC236}">
                  <a16:creationId xmlns:a16="http://schemas.microsoft.com/office/drawing/2014/main" id="{BC988743-DD8D-BA37-72FD-AA23DD49EAC6}"/>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B615C26-5EDF-0719-D643-8DF9C6FBE2E0}"/>
                </a:ext>
              </a:extLst>
            </p:cNvPr>
            <p:cNvSpPr txBox="1"/>
            <p:nvPr/>
          </p:nvSpPr>
          <p:spPr>
            <a:xfrm>
              <a:off x="139591" y="111476"/>
              <a:ext cx="8122666" cy="584774"/>
            </a:xfrm>
            <a:prstGeom prst="rect">
              <a:avLst/>
            </a:prstGeom>
            <a:solidFill>
              <a:srgbClr val="C00000"/>
            </a:solidFill>
            <a:ln>
              <a:noFill/>
            </a:ln>
          </p:spPr>
          <p:txBody>
            <a:bodyPr wrap="square" rtlCol="0">
              <a:spAutoFit/>
            </a:bodyPr>
            <a:lstStyle/>
            <a:p>
              <a:r>
                <a:rPr lang="en-US" sz="3200" dirty="0">
                  <a:solidFill>
                    <a:schemeClr val="bg1"/>
                  </a:solidFill>
                </a:rPr>
                <a:t>Static Memory Footprint Analysis </a:t>
              </a:r>
            </a:p>
          </p:txBody>
        </p:sp>
      </p:grpSp>
      <p:graphicFrame>
        <p:nvGraphicFramePr>
          <p:cNvPr id="7" name="Table 6">
            <a:extLst>
              <a:ext uri="{FF2B5EF4-FFF2-40B4-BE49-F238E27FC236}">
                <a16:creationId xmlns:a16="http://schemas.microsoft.com/office/drawing/2014/main" id="{7CEDC5A5-AADD-691B-4F6C-0F1E4D30C418}"/>
              </a:ext>
            </a:extLst>
          </p:cNvPr>
          <p:cNvGraphicFramePr>
            <a:graphicFrameLocks noGrp="1"/>
          </p:cNvGraphicFramePr>
          <p:nvPr>
            <p:extLst>
              <p:ext uri="{D42A27DB-BD31-4B8C-83A1-F6EECF244321}">
                <p14:modId xmlns:p14="http://schemas.microsoft.com/office/powerpoint/2010/main" val="1550172187"/>
              </p:ext>
            </p:extLst>
          </p:nvPr>
        </p:nvGraphicFramePr>
        <p:xfrm>
          <a:off x="691307" y="1636794"/>
          <a:ext cx="8128000" cy="1112520"/>
        </p:xfrm>
        <a:graphic>
          <a:graphicData uri="http://schemas.openxmlformats.org/drawingml/2006/table">
            <a:tbl>
              <a:tblPr firstRow="1" bandRow="1">
                <a:tableStyleId>{72833802-FEF1-4C79-8D5D-14CF1EAF98D9}</a:tableStyleId>
              </a:tblPr>
              <a:tblGrid>
                <a:gridCol w="4064000">
                  <a:extLst>
                    <a:ext uri="{9D8B030D-6E8A-4147-A177-3AD203B41FA5}">
                      <a16:colId xmlns:a16="http://schemas.microsoft.com/office/drawing/2014/main" val="1683868957"/>
                    </a:ext>
                  </a:extLst>
                </a:gridCol>
                <a:gridCol w="4064000">
                  <a:extLst>
                    <a:ext uri="{9D8B030D-6E8A-4147-A177-3AD203B41FA5}">
                      <a16:colId xmlns:a16="http://schemas.microsoft.com/office/drawing/2014/main" val="1972393482"/>
                    </a:ext>
                  </a:extLst>
                </a:gridCol>
              </a:tblGrid>
              <a:tr h="370840">
                <a:tc>
                  <a:txBody>
                    <a:bodyPr/>
                    <a:lstStyle/>
                    <a:p>
                      <a:pPr algn="ctr"/>
                      <a:r>
                        <a:rPr lang="en-US" dirty="0"/>
                        <a:t>Structure</a:t>
                      </a:r>
                    </a:p>
                  </a:txBody>
                  <a:tcPr anchor="ctr">
                    <a:solidFill>
                      <a:srgbClr val="C00000"/>
                    </a:solidFill>
                  </a:tcPr>
                </a:tc>
                <a:tc>
                  <a:txBody>
                    <a:bodyPr/>
                    <a:lstStyle/>
                    <a:p>
                      <a:pPr algn="ctr"/>
                      <a:r>
                        <a:rPr lang="en-US" dirty="0"/>
                        <a:t>Size</a:t>
                      </a:r>
                    </a:p>
                  </a:txBody>
                  <a:tcPr anchor="ctr">
                    <a:solidFill>
                      <a:srgbClr val="C00000"/>
                    </a:solidFill>
                  </a:tcPr>
                </a:tc>
                <a:extLst>
                  <a:ext uri="{0D108BD9-81ED-4DB2-BD59-A6C34878D82A}">
                    <a16:rowId xmlns:a16="http://schemas.microsoft.com/office/drawing/2014/main" val="2850581012"/>
                  </a:ext>
                </a:extLst>
              </a:tr>
              <a:tr h="370840">
                <a:tc>
                  <a:txBody>
                    <a:bodyPr/>
                    <a:lstStyle/>
                    <a:p>
                      <a:pPr algn="ctr"/>
                      <a:r>
                        <a:rPr lang="en-US" b="1"/>
                        <a:t>struct sock</a:t>
                      </a:r>
                      <a:endParaRPr lang="en-US"/>
                    </a:p>
                  </a:txBody>
                  <a:tcPr anchor="ctr"/>
                </a:tc>
                <a:tc>
                  <a:txBody>
                    <a:bodyPr/>
                    <a:lstStyle/>
                    <a:p>
                      <a:pPr algn="ctr"/>
                      <a:r>
                        <a:rPr lang="en-US" dirty="0"/>
                        <a:t>736 bytes</a:t>
                      </a:r>
                    </a:p>
                  </a:txBody>
                  <a:tcPr anchor="ctr"/>
                </a:tc>
                <a:extLst>
                  <a:ext uri="{0D108BD9-81ED-4DB2-BD59-A6C34878D82A}">
                    <a16:rowId xmlns:a16="http://schemas.microsoft.com/office/drawing/2014/main" val="1370984873"/>
                  </a:ext>
                </a:extLst>
              </a:tr>
              <a:tr h="370840">
                <a:tc>
                  <a:txBody>
                    <a:bodyPr/>
                    <a:lstStyle/>
                    <a:p>
                      <a:pPr algn="ctr"/>
                      <a:r>
                        <a:rPr lang="en-US" b="1" dirty="0"/>
                        <a:t>struct </a:t>
                      </a:r>
                      <a:r>
                        <a:rPr lang="en-US" b="1" dirty="0" err="1"/>
                        <a:t>tcp_sock</a:t>
                      </a:r>
                      <a:endParaRPr lang="en-US" dirty="0"/>
                    </a:p>
                  </a:txBody>
                  <a:tcPr anchor="ctr"/>
                </a:tc>
                <a:tc>
                  <a:txBody>
                    <a:bodyPr/>
                    <a:lstStyle/>
                    <a:p>
                      <a:pPr algn="ctr"/>
                      <a:r>
                        <a:rPr lang="en-US" dirty="0"/>
                        <a:t>2192 bytes</a:t>
                      </a:r>
                    </a:p>
                  </a:txBody>
                  <a:tcPr anchor="ctr"/>
                </a:tc>
                <a:extLst>
                  <a:ext uri="{0D108BD9-81ED-4DB2-BD59-A6C34878D82A}">
                    <a16:rowId xmlns:a16="http://schemas.microsoft.com/office/drawing/2014/main" val="137976220"/>
                  </a:ext>
                </a:extLst>
              </a:tr>
            </a:tbl>
          </a:graphicData>
        </a:graphic>
      </p:graphicFrame>
      <p:sp>
        <p:nvSpPr>
          <p:cNvPr id="14" name="TextBox 13">
            <a:extLst>
              <a:ext uri="{FF2B5EF4-FFF2-40B4-BE49-F238E27FC236}">
                <a16:creationId xmlns:a16="http://schemas.microsoft.com/office/drawing/2014/main" id="{21435829-008B-2F6C-D230-2C73509A31F2}"/>
              </a:ext>
            </a:extLst>
          </p:cNvPr>
          <p:cNvSpPr txBox="1"/>
          <p:nvPr/>
        </p:nvSpPr>
        <p:spPr>
          <a:xfrm>
            <a:off x="774915" y="5858360"/>
            <a:ext cx="3688597" cy="369332"/>
          </a:xfrm>
          <a:prstGeom prst="rect">
            <a:avLst/>
          </a:prstGeom>
          <a:noFill/>
        </p:spPr>
        <p:txBody>
          <a:bodyPr wrap="square" rtlCol="0">
            <a:spAutoFit/>
          </a:bodyPr>
          <a:lstStyle/>
          <a:p>
            <a:r>
              <a:rPr lang="en-US" dirty="0"/>
              <a:t>* Based on 5.10.79 kernel </a:t>
            </a:r>
          </a:p>
        </p:txBody>
      </p:sp>
      <p:graphicFrame>
        <p:nvGraphicFramePr>
          <p:cNvPr id="15" name="Table 14">
            <a:extLst>
              <a:ext uri="{FF2B5EF4-FFF2-40B4-BE49-F238E27FC236}">
                <a16:creationId xmlns:a16="http://schemas.microsoft.com/office/drawing/2014/main" id="{D336CD07-EB0D-7621-45EE-8A99F300AC4D}"/>
              </a:ext>
            </a:extLst>
          </p:cNvPr>
          <p:cNvGraphicFramePr>
            <a:graphicFrameLocks noGrp="1"/>
          </p:cNvGraphicFramePr>
          <p:nvPr>
            <p:extLst>
              <p:ext uri="{D42A27DB-BD31-4B8C-83A1-F6EECF244321}">
                <p14:modId xmlns:p14="http://schemas.microsoft.com/office/powerpoint/2010/main" val="1160071237"/>
              </p:ext>
            </p:extLst>
          </p:nvPr>
        </p:nvGraphicFramePr>
        <p:xfrm>
          <a:off x="729168" y="3259183"/>
          <a:ext cx="8986838" cy="2149842"/>
        </p:xfrm>
        <a:graphic>
          <a:graphicData uri="http://schemas.openxmlformats.org/drawingml/2006/table">
            <a:tbl>
              <a:tblPr firstRow="1" bandRow="1">
                <a:tableStyleId>{5C22544A-7EE6-4342-B048-85BDC9FD1C3A}</a:tableStyleId>
              </a:tblPr>
              <a:tblGrid>
                <a:gridCol w="1607244">
                  <a:extLst>
                    <a:ext uri="{9D8B030D-6E8A-4147-A177-3AD203B41FA5}">
                      <a16:colId xmlns:a16="http://schemas.microsoft.com/office/drawing/2014/main" val="444864756"/>
                    </a:ext>
                  </a:extLst>
                </a:gridCol>
                <a:gridCol w="1620987">
                  <a:extLst>
                    <a:ext uri="{9D8B030D-6E8A-4147-A177-3AD203B41FA5}">
                      <a16:colId xmlns:a16="http://schemas.microsoft.com/office/drawing/2014/main" val="2299006486"/>
                    </a:ext>
                  </a:extLst>
                </a:gridCol>
                <a:gridCol w="1585852">
                  <a:extLst>
                    <a:ext uri="{9D8B030D-6E8A-4147-A177-3AD203B41FA5}">
                      <a16:colId xmlns:a16="http://schemas.microsoft.com/office/drawing/2014/main" val="2070613058"/>
                    </a:ext>
                  </a:extLst>
                </a:gridCol>
                <a:gridCol w="4172755">
                  <a:extLst>
                    <a:ext uri="{9D8B030D-6E8A-4147-A177-3AD203B41FA5}">
                      <a16:colId xmlns:a16="http://schemas.microsoft.com/office/drawing/2014/main" val="2189333484"/>
                    </a:ext>
                  </a:extLst>
                </a:gridCol>
              </a:tblGrid>
              <a:tr h="666482">
                <a:tc>
                  <a:txBody>
                    <a:bodyPr/>
                    <a:lstStyle/>
                    <a:p>
                      <a:pPr algn="ctr"/>
                      <a:r>
                        <a:rPr lang="en-US" dirty="0"/>
                        <a:t>Module</a:t>
                      </a:r>
                    </a:p>
                  </a:txBody>
                  <a:tcPr anchor="ctr">
                    <a:solidFill>
                      <a:srgbClr val="C00000"/>
                    </a:solidFill>
                  </a:tcPr>
                </a:tc>
                <a:tc>
                  <a:txBody>
                    <a:bodyPr/>
                    <a:lstStyle/>
                    <a:p>
                      <a:pPr algn="ctr"/>
                      <a:r>
                        <a:rPr lang="en-US" dirty="0"/>
                        <a:t>Size (bytes)</a:t>
                      </a:r>
                    </a:p>
                  </a:txBody>
                  <a:tcPr anchor="ctr">
                    <a:solidFill>
                      <a:srgbClr val="C00000"/>
                    </a:solidFill>
                  </a:tcPr>
                </a:tc>
                <a:tc>
                  <a:txBody>
                    <a:bodyPr/>
                    <a:lstStyle/>
                    <a:p>
                      <a:pPr algn="ctr"/>
                      <a:r>
                        <a:rPr lang="en-US" dirty="0"/>
                        <a:t>Overhead (%)</a:t>
                      </a:r>
                    </a:p>
                  </a:txBody>
                  <a:tcPr anchor="ctr">
                    <a:solidFill>
                      <a:srgbClr val="C00000"/>
                    </a:solidFill>
                  </a:tcPr>
                </a:tc>
                <a:tc>
                  <a:txBody>
                    <a:bodyPr/>
                    <a:lstStyle/>
                    <a:p>
                      <a:pPr algn="ctr"/>
                      <a:r>
                        <a:rPr lang="en-US" dirty="0"/>
                        <a:t>Additional Details</a:t>
                      </a:r>
                    </a:p>
                  </a:txBody>
                  <a:tcPr anchor="ctr">
                    <a:solidFill>
                      <a:srgbClr val="C00000"/>
                    </a:solidFill>
                  </a:tcPr>
                </a:tc>
                <a:extLst>
                  <a:ext uri="{0D108BD9-81ED-4DB2-BD59-A6C34878D82A}">
                    <a16:rowId xmlns:a16="http://schemas.microsoft.com/office/drawing/2014/main" val="159925557"/>
                  </a:ext>
                </a:extLst>
              </a:tr>
              <a:tr h="370840">
                <a:tc>
                  <a:txBody>
                    <a:bodyPr/>
                    <a:lstStyle/>
                    <a:p>
                      <a:pPr algn="ctr"/>
                      <a:r>
                        <a:rPr lang="en-US" b="1"/>
                        <a:t>CUBIC</a:t>
                      </a:r>
                      <a:endParaRPr lang="en-US"/>
                    </a:p>
                  </a:txBody>
                  <a:tcPr anchor="ctr"/>
                </a:tc>
                <a:tc>
                  <a:txBody>
                    <a:bodyPr/>
                    <a:lstStyle/>
                    <a:p>
                      <a:pPr algn="ctr"/>
                      <a:r>
                        <a:rPr lang="en-US" dirty="0"/>
                        <a:t>72</a:t>
                      </a:r>
                    </a:p>
                  </a:txBody>
                  <a:tcPr anchor="ctr"/>
                </a:tc>
                <a:tc rowSpan="2">
                  <a:txBody>
                    <a:bodyPr/>
                    <a:lstStyle/>
                    <a:p>
                      <a:pPr algn="ctr"/>
                      <a:r>
                        <a:rPr lang="en-US" dirty="0"/>
                        <a:t>2.5</a:t>
                      </a:r>
                    </a:p>
                  </a:txBody>
                  <a:tcPr anchor="ctr"/>
                </a:tc>
                <a:tc>
                  <a:txBody>
                    <a:bodyPr/>
                    <a:lstStyle/>
                    <a:p>
                      <a:pPr algn="ctr"/>
                      <a:r>
                        <a:rPr lang="en-US" dirty="0"/>
                        <a:t>60 bytes + </a:t>
                      </a:r>
                      <a:r>
                        <a:rPr lang="en-US" dirty="0" err="1"/>
                        <a:t>ack_sample</a:t>
                      </a:r>
                      <a:r>
                        <a:rPr lang="en-US" dirty="0"/>
                        <a:t> struct: 12 bytes</a:t>
                      </a:r>
                    </a:p>
                  </a:txBody>
                  <a:tcPr anchor="ctr"/>
                </a:tc>
                <a:extLst>
                  <a:ext uri="{0D108BD9-81ED-4DB2-BD59-A6C34878D82A}">
                    <a16:rowId xmlns:a16="http://schemas.microsoft.com/office/drawing/2014/main" val="868275165"/>
                  </a:ext>
                </a:extLst>
              </a:tr>
              <a:tr h="370840">
                <a:tc>
                  <a:txBody>
                    <a:bodyPr/>
                    <a:lstStyle/>
                    <a:p>
                      <a:pPr algn="ctr"/>
                      <a:r>
                        <a:rPr lang="en-US" b="1"/>
                        <a:t>HyStart</a:t>
                      </a:r>
                      <a:endParaRPr lang="en-US"/>
                    </a:p>
                  </a:txBody>
                  <a:tcPr anchor="ctr"/>
                </a:tc>
                <a:tc>
                  <a:txBody>
                    <a:bodyPr/>
                    <a:lstStyle/>
                    <a:p>
                      <a:pPr algn="ctr"/>
                      <a:r>
                        <a:rPr lang="en-US" dirty="0"/>
                        <a:t>18</a:t>
                      </a:r>
                    </a:p>
                  </a:txBody>
                  <a:tcPr anchor="ctr"/>
                </a:tc>
                <a:tc vMerge="1">
                  <a:txBody>
                    <a:bodyPr/>
                    <a:lstStyle/>
                    <a:p>
                      <a:pPr algn="ctr"/>
                      <a:endParaRPr lang="en-US" dirty="0"/>
                    </a:p>
                  </a:txBody>
                  <a:tcPr anchor="ctr"/>
                </a:tc>
                <a:tc>
                  <a:txBody>
                    <a:bodyPr/>
                    <a:lstStyle/>
                    <a:p>
                      <a:pPr algn="ctr"/>
                      <a:r>
                        <a:rPr lang="en-US" dirty="0"/>
                        <a:t>Part of CUBIC's 72 bytes</a:t>
                      </a:r>
                    </a:p>
                  </a:txBody>
                  <a:tcPr anchor="ctr"/>
                </a:tc>
                <a:extLst>
                  <a:ext uri="{0D108BD9-81ED-4DB2-BD59-A6C34878D82A}">
                    <a16:rowId xmlns:a16="http://schemas.microsoft.com/office/drawing/2014/main" val="51140348"/>
                  </a:ext>
                </a:extLst>
              </a:tr>
              <a:tr h="370840">
                <a:tc>
                  <a:txBody>
                    <a:bodyPr/>
                    <a:lstStyle/>
                    <a:p>
                      <a:pPr algn="ctr"/>
                      <a:r>
                        <a:rPr lang="en-US" b="1" dirty="0"/>
                        <a:t>SEARCH2.0</a:t>
                      </a:r>
                      <a:endParaRPr lang="en-US" dirty="0"/>
                    </a:p>
                  </a:txBody>
                  <a:tcPr anchor="ctr"/>
                </a:tc>
                <a:tc>
                  <a:txBody>
                    <a:bodyPr/>
                    <a:lstStyle/>
                    <a:p>
                      <a:pPr algn="ctr"/>
                      <a:r>
                        <a:rPr lang="en-US" dirty="0"/>
                        <a:t>121</a:t>
                      </a:r>
                    </a:p>
                  </a:txBody>
                  <a:tcPr anchor="ctr"/>
                </a:tc>
                <a:tc>
                  <a:txBody>
                    <a:bodyPr/>
                    <a:lstStyle/>
                    <a:p>
                      <a:pPr algn="ctr"/>
                      <a:r>
                        <a:rPr lang="en-US" dirty="0"/>
                        <a:t>4.1</a:t>
                      </a:r>
                    </a:p>
                  </a:txBody>
                  <a:tcPr anchor="ctr"/>
                </a:tc>
                <a:tc>
                  <a:txBody>
                    <a:bodyPr/>
                    <a:lstStyle/>
                    <a:p>
                      <a:pPr algn="ctr"/>
                      <a:r>
                        <a:rPr lang="en-US" sz="1800" b="0" i="0" kern="1200" dirty="0">
                          <a:solidFill>
                            <a:schemeClr val="dk1"/>
                          </a:solidFill>
                          <a:effectLst/>
                          <a:latin typeface="+mn-lt"/>
                          <a:ea typeface="+mn-ea"/>
                          <a:cs typeface="+mn-cs"/>
                        </a:rPr>
                        <a:t>Exclude shared cubic fields</a:t>
                      </a:r>
                      <a:endParaRPr lang="en-US" dirty="0"/>
                    </a:p>
                  </a:txBody>
                  <a:tcPr anchor="ctr"/>
                </a:tc>
                <a:extLst>
                  <a:ext uri="{0D108BD9-81ED-4DB2-BD59-A6C34878D82A}">
                    <a16:rowId xmlns:a16="http://schemas.microsoft.com/office/drawing/2014/main" val="3049885774"/>
                  </a:ext>
                </a:extLst>
              </a:tr>
              <a:tr h="370840">
                <a:tc>
                  <a:txBody>
                    <a:bodyPr/>
                    <a:lstStyle/>
                    <a:p>
                      <a:pPr algn="ctr"/>
                      <a:r>
                        <a:rPr lang="en-US" b="1" dirty="0"/>
                        <a:t>BBR </a:t>
                      </a:r>
                      <a:r>
                        <a:rPr lang="en-US" dirty="0"/>
                        <a:t>(v1.0)</a:t>
                      </a:r>
                      <a:endParaRPr lang="en-US" b="0" dirty="0"/>
                    </a:p>
                  </a:txBody>
                  <a:tcPr anchor="ctr"/>
                </a:tc>
                <a:tc>
                  <a:txBody>
                    <a:bodyPr/>
                    <a:lstStyle/>
                    <a:p>
                      <a:pPr algn="ctr"/>
                      <a:r>
                        <a:rPr lang="en-US" dirty="0"/>
                        <a:t>156</a:t>
                      </a:r>
                    </a:p>
                  </a:txBody>
                  <a:tcPr anchor="ctr"/>
                </a:tc>
                <a:tc>
                  <a:txBody>
                    <a:bodyPr/>
                    <a:lstStyle/>
                    <a:p>
                      <a:pPr algn="ctr"/>
                      <a:r>
                        <a:rPr lang="en-US" dirty="0"/>
                        <a:t>5.3</a:t>
                      </a:r>
                    </a:p>
                  </a:txBody>
                  <a:tcPr anchor="ctr"/>
                </a:tc>
                <a:tc>
                  <a:txBody>
                    <a:bodyPr/>
                    <a:lstStyle/>
                    <a:p>
                      <a:pPr algn="ctr"/>
                      <a:r>
                        <a:rPr lang="en-US" dirty="0"/>
                        <a:t>100 bytes + </a:t>
                      </a:r>
                      <a:r>
                        <a:rPr lang="en-US" dirty="0" err="1"/>
                        <a:t>rate_sample</a:t>
                      </a:r>
                      <a:r>
                        <a:rPr lang="en-US" dirty="0"/>
                        <a:t> struct: 56 bytes</a:t>
                      </a:r>
                    </a:p>
                  </a:txBody>
                  <a:tcPr anchor="ctr"/>
                </a:tc>
                <a:extLst>
                  <a:ext uri="{0D108BD9-81ED-4DB2-BD59-A6C34878D82A}">
                    <a16:rowId xmlns:a16="http://schemas.microsoft.com/office/drawing/2014/main" val="333984685"/>
                  </a:ext>
                </a:extLst>
              </a:tr>
            </a:tbl>
          </a:graphicData>
        </a:graphic>
      </p:graphicFrame>
    </p:spTree>
    <p:extLst>
      <p:ext uri="{BB962C8B-B14F-4D97-AF65-F5344CB8AC3E}">
        <p14:creationId xmlns:p14="http://schemas.microsoft.com/office/powerpoint/2010/main" val="82413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27ABC8F8-8112-8537-611C-A1F57E149DBB}"/>
              </a:ext>
            </a:extLst>
          </p:cNvPr>
          <p:cNvSpPr>
            <a:spLocks noGrp="1"/>
          </p:cNvSpPr>
          <p:nvPr>
            <p:ph type="sldNum" sz="quarter" idx="12"/>
          </p:nvPr>
        </p:nvSpPr>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148D2-A599-3042-B692-6344D3D7164F}" type="slidenum">
              <a:rPr lang="en-US" smtClean="0"/>
              <a:pPr/>
              <a:t>3</a:t>
            </a:fld>
            <a:endParaRPr lang="en-US" dirty="0"/>
          </a:p>
        </p:txBody>
      </p:sp>
      <p:grpSp>
        <p:nvGrpSpPr>
          <p:cNvPr id="8" name="Group 7">
            <a:extLst>
              <a:ext uri="{FF2B5EF4-FFF2-40B4-BE49-F238E27FC236}">
                <a16:creationId xmlns:a16="http://schemas.microsoft.com/office/drawing/2014/main" id="{16B42EFA-2B11-EBC7-C50F-57E45EAA2FFB}"/>
              </a:ext>
            </a:extLst>
          </p:cNvPr>
          <p:cNvGrpSpPr/>
          <p:nvPr/>
        </p:nvGrpSpPr>
        <p:grpSpPr>
          <a:xfrm>
            <a:off x="0" y="21336"/>
            <a:ext cx="12192000" cy="763137"/>
            <a:chOff x="0" y="1"/>
            <a:chExt cx="12192000" cy="763136"/>
          </a:xfrm>
          <a:solidFill>
            <a:schemeClr val="tx2">
              <a:lumMod val="75000"/>
              <a:lumOff val="25000"/>
            </a:schemeClr>
          </a:solidFill>
        </p:grpSpPr>
        <p:sp>
          <p:nvSpPr>
            <p:cNvPr id="23" name="Rounded Rectangle 22">
              <a:extLst>
                <a:ext uri="{FF2B5EF4-FFF2-40B4-BE49-F238E27FC236}">
                  <a16:creationId xmlns:a16="http://schemas.microsoft.com/office/drawing/2014/main" id="{A579D05E-62E3-0BAB-5E14-863EB5E86EF9}"/>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C74FB429-9743-5920-2E3A-EF7DF95E16BC}"/>
                </a:ext>
              </a:extLst>
            </p:cNvPr>
            <p:cNvSpPr txBox="1"/>
            <p:nvPr/>
          </p:nvSpPr>
          <p:spPr>
            <a:xfrm>
              <a:off x="139590" y="111476"/>
              <a:ext cx="10647584" cy="584774"/>
            </a:xfrm>
            <a:prstGeom prst="rect">
              <a:avLst/>
            </a:prstGeom>
            <a:solidFill>
              <a:srgbClr val="C00000"/>
            </a:solidFill>
            <a:ln>
              <a:noFill/>
            </a:ln>
          </p:spPr>
          <p:txBody>
            <a:bodyPr wrap="square" rtlCol="0">
              <a:spAutoFit/>
            </a:bodyPr>
            <a:lstStyle/>
            <a:p>
              <a:r>
                <a:rPr lang="en-US" sz="3200" dirty="0">
                  <a:solidFill>
                    <a:schemeClr val="bg1"/>
                  </a:solidFill>
                </a:rPr>
                <a:t>Why Slow Start Important?</a:t>
              </a:r>
            </a:p>
          </p:txBody>
        </p:sp>
      </p:grpSp>
      <p:sp>
        <p:nvSpPr>
          <p:cNvPr id="25" name="Text Placeholder 10">
            <a:extLst>
              <a:ext uri="{FF2B5EF4-FFF2-40B4-BE49-F238E27FC236}">
                <a16:creationId xmlns:a16="http://schemas.microsoft.com/office/drawing/2014/main" id="{C7A7632B-588F-8F2D-7785-39D4768BB751}"/>
              </a:ext>
            </a:extLst>
          </p:cNvPr>
          <p:cNvSpPr txBox="1">
            <a:spLocks/>
          </p:cNvSpPr>
          <p:nvPr/>
        </p:nvSpPr>
        <p:spPr>
          <a:xfrm>
            <a:off x="558801" y="1048423"/>
            <a:ext cx="10543396" cy="42390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Case Study: TCP CUBIC on Broadband GEO </a:t>
            </a:r>
            <a:r>
              <a:rPr lang="en-US" sz="2400" dirty="0"/>
              <a:t>Satellite</a:t>
            </a:r>
            <a:r>
              <a:rPr lang="en-US" sz="2000" dirty="0"/>
              <a:t> (Capacity: 144Mbps, Duplex Propagation Latency  = 600ms)</a:t>
            </a:r>
          </a:p>
        </p:txBody>
      </p:sp>
      <p:grpSp>
        <p:nvGrpSpPr>
          <p:cNvPr id="2" name="Group 1">
            <a:extLst>
              <a:ext uri="{FF2B5EF4-FFF2-40B4-BE49-F238E27FC236}">
                <a16:creationId xmlns:a16="http://schemas.microsoft.com/office/drawing/2014/main" id="{5A32F9DB-96C2-04A7-ADBD-8A47485904F6}"/>
              </a:ext>
            </a:extLst>
          </p:cNvPr>
          <p:cNvGrpSpPr/>
          <p:nvPr/>
        </p:nvGrpSpPr>
        <p:grpSpPr>
          <a:xfrm>
            <a:off x="1543052" y="1623190"/>
            <a:ext cx="9093572" cy="4844844"/>
            <a:chOff x="3627346" y="1959367"/>
            <a:chExt cx="7726454" cy="4156523"/>
          </a:xfrm>
        </p:grpSpPr>
        <p:grpSp>
          <p:nvGrpSpPr>
            <p:cNvPr id="65" name="Group 64">
              <a:extLst>
                <a:ext uri="{FF2B5EF4-FFF2-40B4-BE49-F238E27FC236}">
                  <a16:creationId xmlns:a16="http://schemas.microsoft.com/office/drawing/2014/main" id="{00958EC4-458E-699D-9E5D-DD8670EEE29E}"/>
                </a:ext>
              </a:extLst>
            </p:cNvPr>
            <p:cNvGrpSpPr>
              <a:grpSpLocks noChangeAspect="1"/>
            </p:cNvGrpSpPr>
            <p:nvPr/>
          </p:nvGrpSpPr>
          <p:grpSpPr>
            <a:xfrm>
              <a:off x="3627346" y="1959367"/>
              <a:ext cx="7726454" cy="4156523"/>
              <a:chOff x="1060095" y="2037715"/>
              <a:chExt cx="8868908" cy="4771120"/>
            </a:xfrm>
          </p:grpSpPr>
          <p:pic>
            <p:nvPicPr>
              <p:cNvPr id="54" name="Picture 53" descr="A graph showing a number of data&#10;&#10;Description automatically generated with medium confidence">
                <a:extLst>
                  <a:ext uri="{FF2B5EF4-FFF2-40B4-BE49-F238E27FC236}">
                    <a16:creationId xmlns:a16="http://schemas.microsoft.com/office/drawing/2014/main" id="{C991755C-A0A2-E523-D9B6-F43B280DE3C1}"/>
                  </a:ext>
                </a:extLst>
              </p:cNvPr>
              <p:cNvPicPr>
                <a:picLocks noChangeAspect="1"/>
              </p:cNvPicPr>
              <p:nvPr/>
            </p:nvPicPr>
            <p:blipFill>
              <a:blip r:embed="rId3"/>
              <a:stretch>
                <a:fillRect/>
              </a:stretch>
            </p:blipFill>
            <p:spPr>
              <a:xfrm>
                <a:off x="1060095" y="2099963"/>
                <a:ext cx="8868908" cy="4708872"/>
              </a:xfrm>
              <a:prstGeom prst="rect">
                <a:avLst/>
              </a:prstGeom>
            </p:spPr>
          </p:pic>
          <p:cxnSp>
            <p:nvCxnSpPr>
              <p:cNvPr id="4" name="Straight Connector 3">
                <a:extLst>
                  <a:ext uri="{FF2B5EF4-FFF2-40B4-BE49-F238E27FC236}">
                    <a16:creationId xmlns:a16="http://schemas.microsoft.com/office/drawing/2014/main" id="{EB4ADE8B-54AA-AA16-A437-17C08226B7A6}"/>
                  </a:ext>
                </a:extLst>
              </p:cNvPr>
              <p:cNvCxnSpPr>
                <a:cxnSpLocks/>
              </p:cNvCxnSpPr>
              <p:nvPr/>
            </p:nvCxnSpPr>
            <p:spPr>
              <a:xfrm>
                <a:off x="5217821" y="3221976"/>
                <a:ext cx="0" cy="3379673"/>
              </a:xfrm>
              <a:prstGeom prst="line">
                <a:avLst/>
              </a:prstGeom>
              <a:ln w="12700">
                <a:solidFill>
                  <a:srgbClr val="2EB7F2"/>
                </a:solidFill>
                <a:prstDash val="dash"/>
              </a:ln>
            </p:spPr>
            <p:style>
              <a:lnRef idx="1">
                <a:schemeClr val="accent1"/>
              </a:lnRef>
              <a:fillRef idx="0">
                <a:schemeClr val="accent1"/>
              </a:fillRef>
              <a:effectRef idx="0">
                <a:schemeClr val="accent1"/>
              </a:effectRef>
              <a:fontRef idx="minor">
                <a:schemeClr val="tx1"/>
              </a:fontRef>
            </p:style>
          </p:cxnSp>
          <p:sp>
            <p:nvSpPr>
              <p:cNvPr id="12" name="Left-Right Arrow 11">
                <a:extLst>
                  <a:ext uri="{FF2B5EF4-FFF2-40B4-BE49-F238E27FC236}">
                    <a16:creationId xmlns:a16="http://schemas.microsoft.com/office/drawing/2014/main" id="{BFA4A5F5-3FFF-77E1-10CC-D3B09A2DF04A}"/>
                  </a:ext>
                </a:extLst>
              </p:cNvPr>
              <p:cNvSpPr/>
              <p:nvPr/>
            </p:nvSpPr>
            <p:spPr>
              <a:xfrm>
                <a:off x="5218566" y="3313578"/>
                <a:ext cx="1857664" cy="211811"/>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b="1" dirty="0">
                  <a:solidFill>
                    <a:schemeClr val="bg1"/>
                  </a:solidFill>
                  <a:latin typeface="+mj-lt"/>
                </a:endParaRPr>
              </a:p>
            </p:txBody>
          </p:sp>
          <p:cxnSp>
            <p:nvCxnSpPr>
              <p:cNvPr id="14" name="Straight Connector 13">
                <a:extLst>
                  <a:ext uri="{FF2B5EF4-FFF2-40B4-BE49-F238E27FC236}">
                    <a16:creationId xmlns:a16="http://schemas.microsoft.com/office/drawing/2014/main" id="{FFDDC544-B680-ED1F-DCC7-36179B592A89}"/>
                  </a:ext>
                </a:extLst>
              </p:cNvPr>
              <p:cNvCxnSpPr>
                <a:cxnSpLocks/>
              </p:cNvCxnSpPr>
              <p:nvPr/>
            </p:nvCxnSpPr>
            <p:spPr>
              <a:xfrm>
                <a:off x="7066426" y="3221976"/>
                <a:ext cx="0" cy="3379673"/>
              </a:xfrm>
              <a:prstGeom prst="line">
                <a:avLst/>
              </a:prstGeom>
              <a:ln w="12700">
                <a:solidFill>
                  <a:srgbClr val="2EB7F2"/>
                </a:solidFill>
                <a:prstDash val="dash"/>
              </a:ln>
            </p:spPr>
            <p:style>
              <a:lnRef idx="1">
                <a:schemeClr val="accent1"/>
              </a:lnRef>
              <a:fillRef idx="0">
                <a:schemeClr val="accent1"/>
              </a:fillRef>
              <a:effectRef idx="0">
                <a:schemeClr val="accent1"/>
              </a:effectRef>
              <a:fontRef idx="minor">
                <a:schemeClr val="tx1"/>
              </a:fontRef>
            </p:style>
          </p:cxnSp>
          <p:sp>
            <p:nvSpPr>
              <p:cNvPr id="55" name="Left-Right Arrow 54">
                <a:extLst>
                  <a:ext uri="{FF2B5EF4-FFF2-40B4-BE49-F238E27FC236}">
                    <a16:creationId xmlns:a16="http://schemas.microsoft.com/office/drawing/2014/main" id="{FA54B1CA-3ADB-9721-0551-9E67A50B9CAA}"/>
                  </a:ext>
                </a:extLst>
              </p:cNvPr>
              <p:cNvSpPr/>
              <p:nvPr/>
            </p:nvSpPr>
            <p:spPr>
              <a:xfrm>
                <a:off x="1744283" y="3313578"/>
                <a:ext cx="3455422" cy="211811"/>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b="1" dirty="0">
                  <a:solidFill>
                    <a:schemeClr val="bg1"/>
                  </a:solidFill>
                  <a:latin typeface="+mj-lt"/>
                </a:endParaRPr>
              </a:p>
            </p:txBody>
          </p:sp>
          <p:sp>
            <p:nvSpPr>
              <p:cNvPr id="56" name="Left-Right Arrow 55">
                <a:extLst>
                  <a:ext uri="{FF2B5EF4-FFF2-40B4-BE49-F238E27FC236}">
                    <a16:creationId xmlns:a16="http://schemas.microsoft.com/office/drawing/2014/main" id="{65010EAE-3B5F-DBFD-F012-6CF3ECB8137B}"/>
                  </a:ext>
                </a:extLst>
              </p:cNvPr>
              <p:cNvSpPr/>
              <p:nvPr/>
            </p:nvSpPr>
            <p:spPr>
              <a:xfrm>
                <a:off x="7075484" y="3313578"/>
                <a:ext cx="2743187" cy="211811"/>
              </a:xfrm>
              <a:prstGeom prst="leftRightArrow">
                <a:avLst/>
              </a:prstGeom>
              <a:solidFill>
                <a:srgbClr val="2EB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b="1" dirty="0">
                  <a:solidFill>
                    <a:schemeClr val="bg1"/>
                  </a:solidFill>
                  <a:latin typeface="+mj-lt"/>
                </a:endParaRPr>
              </a:p>
            </p:txBody>
          </p:sp>
          <p:sp>
            <p:nvSpPr>
              <p:cNvPr id="58" name="TextBox 57">
                <a:extLst>
                  <a:ext uri="{FF2B5EF4-FFF2-40B4-BE49-F238E27FC236}">
                    <a16:creationId xmlns:a16="http://schemas.microsoft.com/office/drawing/2014/main" id="{4EE3C735-C15F-CF37-3621-740CBABA5123}"/>
                  </a:ext>
                </a:extLst>
              </p:cNvPr>
              <p:cNvSpPr txBox="1"/>
              <p:nvPr/>
            </p:nvSpPr>
            <p:spPr>
              <a:xfrm>
                <a:off x="2874800" y="3035931"/>
                <a:ext cx="1194386" cy="353286"/>
              </a:xfrm>
              <a:prstGeom prst="rect">
                <a:avLst/>
              </a:prstGeom>
              <a:noFill/>
            </p:spPr>
            <p:txBody>
              <a:bodyPr wrap="square">
                <a:spAutoFit/>
              </a:bodyPr>
              <a:lstStyle/>
              <a:p>
                <a:r>
                  <a:rPr lang="en-US" sz="1400" dirty="0">
                    <a:solidFill>
                      <a:schemeClr val="accent2"/>
                    </a:solidFill>
                    <a:latin typeface="Calibri" panose="020F0502020204030204" pitchFamily="34" charset="0"/>
                    <a:cs typeface="Calibri" panose="020F0502020204030204" pitchFamily="34" charset="0"/>
                  </a:rPr>
                  <a:t>Slow Start</a:t>
                </a:r>
                <a:endParaRPr lang="en-US" sz="1400" dirty="0">
                  <a:solidFill>
                    <a:schemeClr val="accent2"/>
                  </a:solidFill>
                </a:endParaRPr>
              </a:p>
            </p:txBody>
          </p:sp>
          <p:sp>
            <p:nvSpPr>
              <p:cNvPr id="59" name="TextBox 58">
                <a:extLst>
                  <a:ext uri="{FF2B5EF4-FFF2-40B4-BE49-F238E27FC236}">
                    <a16:creationId xmlns:a16="http://schemas.microsoft.com/office/drawing/2014/main" id="{EFECCA26-8EA0-7B3F-C4C0-E5D0A070DF16}"/>
                  </a:ext>
                </a:extLst>
              </p:cNvPr>
              <p:cNvSpPr txBox="1"/>
              <p:nvPr/>
            </p:nvSpPr>
            <p:spPr>
              <a:xfrm>
                <a:off x="5661701" y="3035734"/>
                <a:ext cx="1194386" cy="353286"/>
              </a:xfrm>
              <a:prstGeom prst="rect">
                <a:avLst/>
              </a:prstGeom>
              <a:noFill/>
            </p:spPr>
            <p:txBody>
              <a:bodyPr wrap="square">
                <a:spAutoFit/>
              </a:bodyPr>
              <a:lstStyle/>
              <a:p>
                <a:r>
                  <a:rPr lang="en-US" sz="1400" dirty="0">
                    <a:solidFill>
                      <a:srgbClr val="C00000"/>
                    </a:solidFill>
                    <a:latin typeface="Calibri" panose="020F0502020204030204" pitchFamily="34" charset="0"/>
                    <a:cs typeface="Calibri" panose="020F0502020204030204" pitchFamily="34" charset="0"/>
                  </a:rPr>
                  <a:t>Recovery</a:t>
                </a:r>
                <a:endParaRPr lang="en-US" sz="1400" dirty="0">
                  <a:solidFill>
                    <a:srgbClr val="C00000"/>
                  </a:solidFill>
                </a:endParaRPr>
              </a:p>
            </p:txBody>
          </p:sp>
          <p:sp>
            <p:nvSpPr>
              <p:cNvPr id="60" name="TextBox 59">
                <a:extLst>
                  <a:ext uri="{FF2B5EF4-FFF2-40B4-BE49-F238E27FC236}">
                    <a16:creationId xmlns:a16="http://schemas.microsoft.com/office/drawing/2014/main" id="{0231C1DB-3D75-1427-2B1B-667D641EFDBB}"/>
                  </a:ext>
                </a:extLst>
              </p:cNvPr>
              <p:cNvSpPr txBox="1"/>
              <p:nvPr/>
            </p:nvSpPr>
            <p:spPr>
              <a:xfrm>
                <a:off x="7416014" y="3035931"/>
                <a:ext cx="2302649" cy="353286"/>
              </a:xfrm>
              <a:prstGeom prst="rect">
                <a:avLst/>
              </a:prstGeom>
              <a:noFill/>
            </p:spPr>
            <p:txBody>
              <a:bodyPr wrap="square">
                <a:spAutoFit/>
              </a:bodyPr>
              <a:lstStyle/>
              <a:p>
                <a:r>
                  <a:rPr lang="en-US" sz="1400" dirty="0">
                    <a:solidFill>
                      <a:srgbClr val="2EB7F2"/>
                    </a:solidFill>
                    <a:latin typeface="Calibri" panose="020F0502020204030204" pitchFamily="34" charset="0"/>
                    <a:cs typeface="Calibri" panose="020F0502020204030204" pitchFamily="34" charset="0"/>
                  </a:rPr>
                  <a:t>Congestion  Avoidance</a:t>
                </a:r>
                <a:endParaRPr lang="en-US" sz="1400" dirty="0">
                  <a:solidFill>
                    <a:srgbClr val="2EB7F2"/>
                  </a:solidFill>
                </a:endParaRPr>
              </a:p>
            </p:txBody>
          </p:sp>
          <p:sp>
            <p:nvSpPr>
              <p:cNvPr id="64" name="TextBox 63">
                <a:extLst>
                  <a:ext uri="{FF2B5EF4-FFF2-40B4-BE49-F238E27FC236}">
                    <a16:creationId xmlns:a16="http://schemas.microsoft.com/office/drawing/2014/main" id="{61F12D2F-FC86-CB8D-A81A-996BDF1B11D8}"/>
                  </a:ext>
                </a:extLst>
              </p:cNvPr>
              <p:cNvSpPr txBox="1"/>
              <p:nvPr/>
            </p:nvSpPr>
            <p:spPr>
              <a:xfrm>
                <a:off x="2101810" y="2037715"/>
                <a:ext cx="7176784" cy="353286"/>
              </a:xfrm>
              <a:prstGeom prst="rect">
                <a:avLst/>
              </a:prstGeom>
              <a:solidFill>
                <a:schemeClr val="bg1"/>
              </a:solidFill>
            </p:spPr>
            <p:txBody>
              <a:bodyPr wrap="square">
                <a:spAutoFit/>
              </a:bodyPr>
              <a:lstStyle/>
              <a:p>
                <a:pPr algn="ctr"/>
                <a:r>
                  <a:rPr lang="en-US" sz="1400" dirty="0">
                    <a:latin typeface="Calibri" panose="020F0502020204030204" pitchFamily="34" charset="0"/>
                    <a:cs typeface="Calibri" panose="020F0502020204030204" pitchFamily="34" charset="0"/>
                  </a:rPr>
                  <a:t>Time Sequence Graph of a TCP CUBIC w/o </a:t>
                </a:r>
                <a:r>
                  <a:rPr lang="en-US" sz="1400" dirty="0" err="1">
                    <a:latin typeface="Calibri" panose="020F0502020204030204" pitchFamily="34" charset="0"/>
                    <a:cs typeface="Calibri" panose="020F0502020204030204" pitchFamily="34" charset="0"/>
                  </a:rPr>
                  <a:t>HyStart</a:t>
                </a:r>
                <a:r>
                  <a:rPr lang="en-US" sz="1400" dirty="0">
                    <a:latin typeface="Calibri" panose="020F0502020204030204" pitchFamily="34" charset="0"/>
                    <a:cs typeface="Calibri" panose="020F0502020204030204" pitchFamily="34" charset="0"/>
                  </a:rPr>
                  <a:t> at the sender (bulk transfer)</a:t>
                </a:r>
                <a:endParaRPr lang="en-US" sz="1400" dirty="0"/>
              </a:p>
            </p:txBody>
          </p:sp>
        </p:grpSp>
        <p:sp>
          <p:nvSpPr>
            <p:cNvPr id="78" name="TextBox 77">
              <a:extLst>
                <a:ext uri="{FF2B5EF4-FFF2-40B4-BE49-F238E27FC236}">
                  <a16:creationId xmlns:a16="http://schemas.microsoft.com/office/drawing/2014/main" id="{CDAE6617-E599-4866-A29B-7704F2B0CC5A}"/>
                </a:ext>
              </a:extLst>
            </p:cNvPr>
            <p:cNvSpPr txBox="1"/>
            <p:nvPr/>
          </p:nvSpPr>
          <p:spPr>
            <a:xfrm>
              <a:off x="9215253" y="4747345"/>
              <a:ext cx="2138547"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Acks (in sequence)</a:t>
              </a:r>
              <a:endParaRPr lang="en-US" sz="1200" dirty="0"/>
            </a:p>
          </p:txBody>
        </p:sp>
        <p:cxnSp>
          <p:nvCxnSpPr>
            <p:cNvPr id="83" name="Straight Arrow Connector 82">
              <a:extLst>
                <a:ext uri="{FF2B5EF4-FFF2-40B4-BE49-F238E27FC236}">
                  <a16:creationId xmlns:a16="http://schemas.microsoft.com/office/drawing/2014/main" id="{7B5ECE03-A479-58B6-4349-ABE60AD37B5F}"/>
                </a:ext>
              </a:extLst>
            </p:cNvPr>
            <p:cNvCxnSpPr>
              <a:cxnSpLocks/>
            </p:cNvCxnSpPr>
            <p:nvPr/>
          </p:nvCxnSpPr>
          <p:spPr>
            <a:xfrm>
              <a:off x="6636850" y="4273305"/>
              <a:ext cx="365735" cy="2112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6" name="TextBox 85">
              <a:extLst>
                <a:ext uri="{FF2B5EF4-FFF2-40B4-BE49-F238E27FC236}">
                  <a16:creationId xmlns:a16="http://schemas.microsoft.com/office/drawing/2014/main" id="{A249464B-4ACF-E21F-5343-FAEF7F4AA9C3}"/>
                </a:ext>
              </a:extLst>
            </p:cNvPr>
            <p:cNvSpPr txBox="1"/>
            <p:nvPr/>
          </p:nvSpPr>
          <p:spPr>
            <a:xfrm>
              <a:off x="5975220" y="3997496"/>
              <a:ext cx="938069"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Receive window</a:t>
              </a:r>
              <a:endParaRPr lang="en-US" sz="1200" dirty="0"/>
            </a:p>
          </p:txBody>
        </p:sp>
        <p:sp>
          <p:nvSpPr>
            <p:cNvPr id="88" name="TextBox 87">
              <a:extLst>
                <a:ext uri="{FF2B5EF4-FFF2-40B4-BE49-F238E27FC236}">
                  <a16:creationId xmlns:a16="http://schemas.microsoft.com/office/drawing/2014/main" id="{63755CEC-ACA7-CA3B-B063-4EF23E95F6E8}"/>
                </a:ext>
              </a:extLst>
            </p:cNvPr>
            <p:cNvSpPr txBox="1"/>
            <p:nvPr/>
          </p:nvSpPr>
          <p:spPr>
            <a:xfrm>
              <a:off x="9147572" y="5458005"/>
              <a:ext cx="1255832"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Duplicated Acks</a:t>
              </a:r>
              <a:endParaRPr lang="en-US" sz="1200" dirty="0"/>
            </a:p>
          </p:txBody>
        </p:sp>
        <p:cxnSp>
          <p:nvCxnSpPr>
            <p:cNvPr id="91" name="Straight Arrow Connector 90">
              <a:extLst>
                <a:ext uri="{FF2B5EF4-FFF2-40B4-BE49-F238E27FC236}">
                  <a16:creationId xmlns:a16="http://schemas.microsoft.com/office/drawing/2014/main" id="{69479A96-88D4-F91B-50FB-F6D96CCA5A85}"/>
                </a:ext>
              </a:extLst>
            </p:cNvPr>
            <p:cNvCxnSpPr>
              <a:cxnSpLocks/>
            </p:cNvCxnSpPr>
            <p:nvPr/>
          </p:nvCxnSpPr>
          <p:spPr>
            <a:xfrm>
              <a:off x="6620893" y="4950021"/>
              <a:ext cx="365735" cy="2112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2" name="TextBox 91">
              <a:extLst>
                <a:ext uri="{FF2B5EF4-FFF2-40B4-BE49-F238E27FC236}">
                  <a16:creationId xmlns:a16="http://schemas.microsoft.com/office/drawing/2014/main" id="{12010A4C-0234-D340-B330-D68D5D43119D}"/>
                </a:ext>
              </a:extLst>
            </p:cNvPr>
            <p:cNvSpPr txBox="1"/>
            <p:nvPr/>
          </p:nvSpPr>
          <p:spPr>
            <a:xfrm>
              <a:off x="5863238" y="4676651"/>
              <a:ext cx="938069"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Transmitted Segments</a:t>
              </a:r>
              <a:endParaRPr lang="en-US" sz="1200" dirty="0"/>
            </a:p>
          </p:txBody>
        </p:sp>
        <p:cxnSp>
          <p:nvCxnSpPr>
            <p:cNvPr id="93" name="Straight Arrow Connector 92">
              <a:extLst>
                <a:ext uri="{FF2B5EF4-FFF2-40B4-BE49-F238E27FC236}">
                  <a16:creationId xmlns:a16="http://schemas.microsoft.com/office/drawing/2014/main" id="{D34DE66D-B196-5328-B67B-B8C645881AC8}"/>
                </a:ext>
              </a:extLst>
            </p:cNvPr>
            <p:cNvCxnSpPr>
              <a:cxnSpLocks/>
            </p:cNvCxnSpPr>
            <p:nvPr/>
          </p:nvCxnSpPr>
          <p:spPr>
            <a:xfrm flipH="1" flipV="1">
              <a:off x="9387229" y="4494850"/>
              <a:ext cx="155356" cy="2707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6" name="Straight Arrow Connector 95">
              <a:extLst>
                <a:ext uri="{FF2B5EF4-FFF2-40B4-BE49-F238E27FC236}">
                  <a16:creationId xmlns:a16="http://schemas.microsoft.com/office/drawing/2014/main" id="{C2A69A93-C058-8CE9-CF80-21046CD09577}"/>
                </a:ext>
              </a:extLst>
            </p:cNvPr>
            <p:cNvCxnSpPr>
              <a:cxnSpLocks/>
            </p:cNvCxnSpPr>
            <p:nvPr/>
          </p:nvCxnSpPr>
          <p:spPr>
            <a:xfrm flipH="1" flipV="1">
              <a:off x="8698523" y="5416062"/>
              <a:ext cx="426990" cy="1563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63574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E319D-1C5C-64AD-1630-D48282E477FB}"/>
              </a:ext>
            </a:extLst>
          </p:cNvPr>
          <p:cNvSpPr txBox="1"/>
          <p:nvPr/>
        </p:nvSpPr>
        <p:spPr>
          <a:xfrm>
            <a:off x="420823" y="217741"/>
            <a:ext cx="6512312" cy="584775"/>
          </a:xfrm>
          <a:prstGeom prst="rect">
            <a:avLst/>
          </a:prstGeom>
          <a:noFill/>
        </p:spPr>
        <p:txBody>
          <a:bodyPr wrap="square" rtlCol="0">
            <a:spAutoFit/>
          </a:bodyPr>
          <a:lstStyle/>
          <a:p>
            <a:r>
              <a:rPr lang="en-US" sz="3200" dirty="0">
                <a:solidFill>
                  <a:schemeClr val="bg1"/>
                </a:solidFill>
              </a:rPr>
              <a:t>TCP Overview</a:t>
            </a:r>
          </a:p>
        </p:txBody>
      </p:sp>
      <p:sp>
        <p:nvSpPr>
          <p:cNvPr id="18" name="Slide Number Placeholder 17">
            <a:extLst>
              <a:ext uri="{FF2B5EF4-FFF2-40B4-BE49-F238E27FC236}">
                <a16:creationId xmlns:a16="http://schemas.microsoft.com/office/drawing/2014/main" id="{27ABC8F8-8112-8537-611C-A1F57E149DBB}"/>
              </a:ext>
            </a:extLst>
          </p:cNvPr>
          <p:cNvSpPr>
            <a:spLocks noGrp="1"/>
          </p:cNvSpPr>
          <p:nvPr>
            <p:ph type="sldNum" sz="quarter" idx="12"/>
          </p:nvPr>
        </p:nvSpPr>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148D2-A599-3042-B692-6344D3D7164F}" type="slidenum">
              <a:rPr lang="en-US" smtClean="0"/>
              <a:pPr/>
              <a:t>4</a:t>
            </a:fld>
            <a:endParaRPr lang="en-US" dirty="0"/>
          </a:p>
        </p:txBody>
      </p:sp>
      <p:pic>
        <p:nvPicPr>
          <p:cNvPr id="10" name="Content Placeholder 4" descr="Chart, line chart&#10;&#10;Description automatically generated">
            <a:extLst>
              <a:ext uri="{FF2B5EF4-FFF2-40B4-BE49-F238E27FC236}">
                <a16:creationId xmlns:a16="http://schemas.microsoft.com/office/drawing/2014/main" id="{63092333-3A68-622B-8B73-1A6A9C4D5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342" y="2669389"/>
            <a:ext cx="4727513" cy="3612634"/>
          </a:xfrm>
          <a:prstGeom prst="rect">
            <a:avLst/>
          </a:prstGeom>
        </p:spPr>
      </p:pic>
      <p:pic>
        <p:nvPicPr>
          <p:cNvPr id="16" name="Picture 15">
            <a:extLst>
              <a:ext uri="{FF2B5EF4-FFF2-40B4-BE49-F238E27FC236}">
                <a16:creationId xmlns:a16="http://schemas.microsoft.com/office/drawing/2014/main" id="{99E407AB-29EC-29CF-F2CB-9D66D657F8A6}"/>
              </a:ext>
            </a:extLst>
          </p:cNvPr>
          <p:cNvPicPr>
            <a:picLocks noChangeAspect="1"/>
          </p:cNvPicPr>
          <p:nvPr/>
        </p:nvPicPr>
        <p:blipFill>
          <a:blip r:embed="rId4"/>
          <a:stretch>
            <a:fillRect/>
          </a:stretch>
        </p:blipFill>
        <p:spPr>
          <a:xfrm>
            <a:off x="622184" y="2674951"/>
            <a:ext cx="4857531" cy="3612634"/>
          </a:xfrm>
          <a:prstGeom prst="rect">
            <a:avLst/>
          </a:prstGeom>
        </p:spPr>
      </p:pic>
      <p:sp>
        <p:nvSpPr>
          <p:cNvPr id="3" name="TextBox 2">
            <a:extLst>
              <a:ext uri="{FF2B5EF4-FFF2-40B4-BE49-F238E27FC236}">
                <a16:creationId xmlns:a16="http://schemas.microsoft.com/office/drawing/2014/main" id="{80858348-4F4B-AB7D-AF2D-0A28D8E985F3}"/>
              </a:ext>
            </a:extLst>
          </p:cNvPr>
          <p:cNvSpPr txBox="1"/>
          <p:nvPr/>
        </p:nvSpPr>
        <p:spPr>
          <a:xfrm>
            <a:off x="622184" y="1687826"/>
            <a:ext cx="10543396" cy="77066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nSpc>
                <a:spcPct val="120000"/>
              </a:lnSpc>
              <a:buFont typeface="Arial" panose="020B0604020202020204" pitchFamily="34" charset="0"/>
              <a:buChar char="•"/>
            </a:pPr>
            <a:r>
              <a:rPr lang="en-US" sz="1900" dirty="0">
                <a:latin typeface="Calibri" panose="020F0502020204030204" pitchFamily="34" charset="0"/>
                <a:cs typeface="Calibri" panose="020F0502020204030204" pitchFamily="34" charset="0"/>
              </a:rPr>
              <a:t>Large RTT variations confused TCP CUBIC </a:t>
            </a:r>
            <a:r>
              <a:rPr lang="en-US" sz="1900" dirty="0" err="1">
                <a:latin typeface="Calibri" panose="020F0502020204030204" pitchFamily="34" charset="0"/>
                <a:cs typeface="Calibri" panose="020F0502020204030204" pitchFamily="34" charset="0"/>
              </a:rPr>
              <a:t>HyStart</a:t>
            </a:r>
            <a:r>
              <a:rPr lang="en-US" sz="1900" dirty="0">
                <a:latin typeface="Calibri" panose="020F0502020204030204" pitchFamily="34" charset="0"/>
                <a:cs typeface="Calibri" panose="020F0502020204030204" pitchFamily="34" charset="0"/>
              </a:rPr>
              <a:t> (Linux Default) and caused </a:t>
            </a:r>
            <a:r>
              <a:rPr lang="en-US" sz="1900" dirty="0">
                <a:solidFill>
                  <a:srgbClr val="C00000"/>
                </a:solidFill>
                <a:latin typeface="Calibri" panose="020F0502020204030204" pitchFamily="34" charset="0"/>
                <a:cs typeface="Calibri" panose="020F0502020204030204" pitchFamily="34" charset="0"/>
              </a:rPr>
              <a:t>early slow start exit</a:t>
            </a:r>
          </a:p>
          <a:p>
            <a:pPr marL="342900" indent="-342900">
              <a:lnSpc>
                <a:spcPct val="120000"/>
              </a:lnSpc>
              <a:buFont typeface="Arial" panose="020B0604020202020204" pitchFamily="34" charset="0"/>
              <a:buChar char="•"/>
            </a:pPr>
            <a:r>
              <a:rPr lang="en-US" sz="1900" dirty="0">
                <a:latin typeface="Calibri" panose="020F0502020204030204" pitchFamily="34" charset="0"/>
                <a:cs typeface="Calibri" panose="020F0502020204030204" pitchFamily="34" charset="0"/>
              </a:rPr>
              <a:t>The early exit resulted in bandwidth underutilization and </a:t>
            </a:r>
            <a:r>
              <a:rPr lang="en-US" sz="1900" dirty="0">
                <a:solidFill>
                  <a:srgbClr val="C00000"/>
                </a:solidFill>
                <a:latin typeface="Calibri" panose="020F0502020204030204" pitchFamily="34" charset="0"/>
                <a:cs typeface="Calibri" panose="020F0502020204030204" pitchFamily="34" charset="0"/>
              </a:rPr>
              <a:t>impacted object delivery time</a:t>
            </a:r>
          </a:p>
        </p:txBody>
      </p:sp>
      <p:sp>
        <p:nvSpPr>
          <p:cNvPr id="8" name="Text Placeholder 10">
            <a:extLst>
              <a:ext uri="{FF2B5EF4-FFF2-40B4-BE49-F238E27FC236}">
                <a16:creationId xmlns:a16="http://schemas.microsoft.com/office/drawing/2014/main" id="{29F05A72-9781-F1FE-29A1-1D04E6503E34}"/>
              </a:ext>
            </a:extLst>
          </p:cNvPr>
          <p:cNvSpPr txBox="1">
            <a:spLocks/>
          </p:cNvSpPr>
          <p:nvPr/>
        </p:nvSpPr>
        <p:spPr>
          <a:xfrm>
            <a:off x="457201" y="1151573"/>
            <a:ext cx="10543396" cy="423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Case Study: TCP CUBIC on Broadband GEO Satellite (Capacity: 144Mbps, Base-RTT = 600ms)</a:t>
            </a:r>
          </a:p>
        </p:txBody>
      </p:sp>
      <p:grpSp>
        <p:nvGrpSpPr>
          <p:cNvPr id="9" name="Group 8">
            <a:extLst>
              <a:ext uri="{FF2B5EF4-FFF2-40B4-BE49-F238E27FC236}">
                <a16:creationId xmlns:a16="http://schemas.microsoft.com/office/drawing/2014/main" id="{57A98430-6C72-5942-E2F2-B7F84D89F5F4}"/>
              </a:ext>
            </a:extLst>
          </p:cNvPr>
          <p:cNvGrpSpPr/>
          <p:nvPr/>
        </p:nvGrpSpPr>
        <p:grpSpPr>
          <a:xfrm>
            <a:off x="0" y="23749"/>
            <a:ext cx="12192000" cy="763137"/>
            <a:chOff x="0" y="1"/>
            <a:chExt cx="12192000" cy="763136"/>
          </a:xfrm>
          <a:solidFill>
            <a:schemeClr val="tx2">
              <a:lumMod val="75000"/>
              <a:lumOff val="25000"/>
            </a:schemeClr>
          </a:solidFill>
        </p:grpSpPr>
        <p:sp>
          <p:nvSpPr>
            <p:cNvPr id="12" name="Rounded Rectangle 11">
              <a:extLst>
                <a:ext uri="{FF2B5EF4-FFF2-40B4-BE49-F238E27FC236}">
                  <a16:creationId xmlns:a16="http://schemas.microsoft.com/office/drawing/2014/main" id="{E5698C98-E3F6-8A53-E5B4-D430B803E9AF}"/>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6919D42-2739-B168-F9D2-154EEF91F6AD}"/>
                </a:ext>
              </a:extLst>
            </p:cNvPr>
            <p:cNvSpPr txBox="1"/>
            <p:nvPr/>
          </p:nvSpPr>
          <p:spPr>
            <a:xfrm>
              <a:off x="139590" y="111476"/>
              <a:ext cx="11309948" cy="584774"/>
            </a:xfrm>
            <a:prstGeom prst="rect">
              <a:avLst/>
            </a:prstGeom>
            <a:solidFill>
              <a:srgbClr val="C00000"/>
            </a:solidFill>
            <a:ln>
              <a:noFill/>
            </a:ln>
          </p:spPr>
          <p:txBody>
            <a:bodyPr wrap="square" rtlCol="0">
              <a:spAutoFit/>
            </a:bodyPr>
            <a:lstStyle/>
            <a:p>
              <a:r>
                <a:rPr lang="en-US" sz="3200" dirty="0">
                  <a:solidFill>
                    <a:schemeClr val="bg1"/>
                  </a:solidFill>
                </a:rPr>
                <a:t>Why Slow Start Important ?</a:t>
              </a:r>
            </a:p>
          </p:txBody>
        </p:sp>
      </p:grpSp>
      <p:sp>
        <p:nvSpPr>
          <p:cNvPr id="17" name="TextBox 16">
            <a:extLst>
              <a:ext uri="{FF2B5EF4-FFF2-40B4-BE49-F238E27FC236}">
                <a16:creationId xmlns:a16="http://schemas.microsoft.com/office/drawing/2014/main" id="{D943E4E9-9BFC-8B08-F872-D970F2D04CC1}"/>
              </a:ext>
            </a:extLst>
          </p:cNvPr>
          <p:cNvSpPr txBox="1"/>
          <p:nvPr/>
        </p:nvSpPr>
        <p:spPr>
          <a:xfrm>
            <a:off x="7909170" y="5170174"/>
            <a:ext cx="3016738" cy="646331"/>
          </a:xfrm>
          <a:prstGeom prst="rect">
            <a:avLst/>
          </a:prstGeom>
          <a:noFill/>
        </p:spPr>
        <p:txBody>
          <a:bodyPr wrap="square">
            <a:spAutoFit/>
          </a:bodyPr>
          <a:lstStyle/>
          <a:p>
            <a:r>
              <a:rPr lang="en-US" sz="900" b="0" i="0" dirty="0">
                <a:solidFill>
                  <a:srgbClr val="000000"/>
                </a:solidFill>
                <a:effectLst/>
                <a:latin typeface="Times"/>
              </a:rPr>
              <a:t>Maryam </a:t>
            </a:r>
            <a:r>
              <a:rPr lang="en-US" sz="900" b="0" i="0" dirty="0" err="1">
                <a:solidFill>
                  <a:srgbClr val="000000"/>
                </a:solidFill>
                <a:effectLst/>
                <a:latin typeface="Times"/>
              </a:rPr>
              <a:t>Ataei</a:t>
            </a:r>
            <a:r>
              <a:rPr lang="en-US" sz="900" b="0" i="0" dirty="0">
                <a:solidFill>
                  <a:srgbClr val="000000"/>
                </a:solidFill>
                <a:effectLst/>
                <a:latin typeface="Times"/>
              </a:rPr>
              <a:t> </a:t>
            </a:r>
            <a:r>
              <a:rPr lang="en-US" sz="900" b="0" i="0" dirty="0" err="1">
                <a:solidFill>
                  <a:srgbClr val="000000"/>
                </a:solidFill>
                <a:effectLst/>
                <a:latin typeface="Times"/>
              </a:rPr>
              <a:t>Kachooei</a:t>
            </a:r>
            <a:r>
              <a:rPr lang="en-US" sz="900" b="0" i="0" dirty="0">
                <a:solidFill>
                  <a:srgbClr val="000000"/>
                </a:solidFill>
                <a:effectLst/>
                <a:latin typeface="Times"/>
              </a:rPr>
              <a:t>, </a:t>
            </a:r>
            <a:r>
              <a:rPr lang="en-US" sz="900" b="0" i="0" dirty="0" err="1">
                <a:solidFill>
                  <a:srgbClr val="000000"/>
                </a:solidFill>
                <a:effectLst/>
                <a:latin typeface="Times"/>
              </a:rPr>
              <a:t>Pinhan</a:t>
            </a:r>
            <a:r>
              <a:rPr lang="en-US" sz="900" b="0" i="0" dirty="0">
                <a:solidFill>
                  <a:srgbClr val="000000"/>
                </a:solidFill>
                <a:effectLst/>
                <a:latin typeface="Times"/>
              </a:rPr>
              <a:t> Zhao, Feng Li, Jae Won Chung, and Mark Claypool. </a:t>
            </a:r>
            <a:r>
              <a:rPr lang="en-US" sz="900" b="0" i="0" dirty="0">
                <a:effectLst/>
                <a:latin typeface="Times"/>
                <a:hlinkClick r:id="rId5"/>
              </a:rPr>
              <a:t>Fixing TCP Slow Start for Slow Fat Links</a:t>
            </a:r>
            <a:r>
              <a:rPr lang="en-US" sz="900" b="0" i="0" dirty="0">
                <a:solidFill>
                  <a:srgbClr val="000000"/>
                </a:solidFill>
                <a:effectLst/>
                <a:latin typeface="Times"/>
              </a:rPr>
              <a:t>, In </a:t>
            </a:r>
            <a:r>
              <a:rPr lang="en-US" sz="900" b="0" i="1" dirty="0">
                <a:solidFill>
                  <a:srgbClr val="000000"/>
                </a:solidFill>
                <a:effectLst/>
                <a:latin typeface="Times"/>
              </a:rPr>
              <a:t>Proceedings of the 0x16 </a:t>
            </a:r>
            <a:r>
              <a:rPr lang="en-US" sz="900" b="0" i="1" dirty="0" err="1">
                <a:solidFill>
                  <a:srgbClr val="000000"/>
                </a:solidFill>
                <a:effectLst/>
                <a:latin typeface="Times"/>
              </a:rPr>
              <a:t>NetDev</a:t>
            </a:r>
            <a:r>
              <a:rPr lang="en-US" sz="900" b="0" i="1" dirty="0">
                <a:solidFill>
                  <a:srgbClr val="000000"/>
                </a:solidFill>
                <a:effectLst/>
                <a:latin typeface="Times"/>
              </a:rPr>
              <a:t> Conference</a:t>
            </a:r>
            <a:r>
              <a:rPr lang="en-US" sz="900" b="0" i="0" dirty="0">
                <a:solidFill>
                  <a:srgbClr val="000000"/>
                </a:solidFill>
                <a:effectLst/>
                <a:latin typeface="Times"/>
              </a:rPr>
              <a:t>, Lisbon, Portugal, October 2022</a:t>
            </a:r>
            <a:endParaRPr lang="en-US" sz="900" dirty="0"/>
          </a:p>
        </p:txBody>
      </p:sp>
    </p:spTree>
    <p:extLst>
      <p:ext uri="{BB962C8B-B14F-4D97-AF65-F5344CB8AC3E}">
        <p14:creationId xmlns:p14="http://schemas.microsoft.com/office/powerpoint/2010/main" val="62519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1B5ED2A-FC79-147E-40F5-FB9D13BBEB92}"/>
              </a:ext>
            </a:extLst>
          </p:cNvPr>
          <p:cNvSpPr/>
          <p:nvPr/>
        </p:nvSpPr>
        <p:spPr>
          <a:xfrm>
            <a:off x="3425483" y="1491175"/>
            <a:ext cx="4832252" cy="4712677"/>
          </a:xfrm>
          <a:prstGeom prst="ellipse">
            <a:avLst/>
          </a:prstGeom>
          <a:gradFill flip="none" rotWithShape="1">
            <a:gsLst>
              <a:gs pos="0">
                <a:srgbClr val="2EB7F2"/>
              </a:gs>
              <a:gs pos="8000">
                <a:srgbClr val="2EB7F2"/>
              </a:gs>
              <a:gs pos="100000">
                <a:srgbClr val="C00000"/>
              </a:gs>
            </a:gsLst>
            <a:lin ang="16200000" scaled="1"/>
            <a:tileRect/>
          </a:gradFill>
          <a:ln>
            <a:noFill/>
          </a:ln>
          <a:scene3d>
            <a:camera prst="orthographicFront"/>
            <a:lightRig rig="threePt" dir="t"/>
          </a:scene3d>
          <a:sp3d>
            <a:bevelT/>
            <a:bevelB/>
          </a:sp3d>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400" dirty="0"/>
              <a:t>Enhance TCP slow start to avoid premature exits and bound the exit delay to avoid buffer bloat</a:t>
            </a:r>
            <a:endParaRPr lang="en-US" sz="2400" b="1" dirty="0">
              <a:solidFill>
                <a:schemeClr val="bg1"/>
              </a:solidFill>
              <a:latin typeface="+mj-lt"/>
            </a:endParaRPr>
          </a:p>
        </p:txBody>
      </p:sp>
      <p:grpSp>
        <p:nvGrpSpPr>
          <p:cNvPr id="2" name="Group 1">
            <a:extLst>
              <a:ext uri="{FF2B5EF4-FFF2-40B4-BE49-F238E27FC236}">
                <a16:creationId xmlns:a16="http://schemas.microsoft.com/office/drawing/2014/main" id="{63BF26DD-6B07-BA9F-7DF6-83190836D95B}"/>
              </a:ext>
            </a:extLst>
          </p:cNvPr>
          <p:cNvGrpSpPr/>
          <p:nvPr/>
        </p:nvGrpSpPr>
        <p:grpSpPr>
          <a:xfrm>
            <a:off x="0" y="23445"/>
            <a:ext cx="12192000" cy="763137"/>
            <a:chOff x="0" y="1"/>
            <a:chExt cx="12192000" cy="763136"/>
          </a:xfrm>
          <a:solidFill>
            <a:schemeClr val="tx2">
              <a:lumMod val="75000"/>
              <a:lumOff val="25000"/>
            </a:schemeClr>
          </a:solidFill>
        </p:grpSpPr>
        <p:sp>
          <p:nvSpPr>
            <p:cNvPr id="3" name="Rounded Rectangle 2">
              <a:extLst>
                <a:ext uri="{FF2B5EF4-FFF2-40B4-BE49-F238E27FC236}">
                  <a16:creationId xmlns:a16="http://schemas.microsoft.com/office/drawing/2014/main" id="{C8F83788-6A17-9CC4-0576-D766B9AED7E4}"/>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F6B0FC0-E634-2FBE-BEEA-045E88F9FD8A}"/>
                </a:ext>
              </a:extLst>
            </p:cNvPr>
            <p:cNvSpPr txBox="1"/>
            <p:nvPr/>
          </p:nvSpPr>
          <p:spPr>
            <a:xfrm>
              <a:off x="139590" y="111476"/>
              <a:ext cx="9789413" cy="584774"/>
            </a:xfrm>
            <a:prstGeom prst="rect">
              <a:avLst/>
            </a:prstGeom>
            <a:solidFill>
              <a:srgbClr val="C00000"/>
            </a:solidFill>
            <a:ln>
              <a:noFill/>
            </a:ln>
          </p:spPr>
          <p:txBody>
            <a:bodyPr wrap="square" rtlCol="0">
              <a:spAutoFit/>
            </a:bodyPr>
            <a:lstStyle/>
            <a:p>
              <a:r>
                <a:rPr lang="en-US" sz="3200" dirty="0">
                  <a:solidFill>
                    <a:schemeClr val="bg1"/>
                  </a:solidFill>
                </a:rPr>
                <a:t>Mission Statement</a:t>
              </a:r>
            </a:p>
          </p:txBody>
        </p:sp>
      </p:grpSp>
    </p:spTree>
    <p:extLst>
      <p:ext uri="{BB962C8B-B14F-4D97-AF65-F5344CB8AC3E}">
        <p14:creationId xmlns:p14="http://schemas.microsoft.com/office/powerpoint/2010/main" val="331192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C9F4E-A30D-B393-2CD0-7087306AB519}"/>
              </a:ext>
            </a:extLst>
          </p:cNvPr>
          <p:cNvSpPr>
            <a:spLocks noGrp="1"/>
          </p:cNvSpPr>
          <p:nvPr>
            <p:ph type="sldNum" sz="quarter" idx="12"/>
          </p:nvPr>
        </p:nvSpPr>
        <p:spPr/>
        <p:txBody>
          <a:bodyPr/>
          <a:lstStyle/>
          <a:p>
            <a:fld id="{0F48DF06-C036-EF40-B24E-410C805B9ED2}" type="slidenum">
              <a:rPr lang="en-US" sz="1800" smtClean="0"/>
              <a:t>6</a:t>
            </a:fld>
            <a:endParaRPr lang="en-US" sz="1800" dirty="0"/>
          </a:p>
        </p:txBody>
      </p:sp>
      <p:grpSp>
        <p:nvGrpSpPr>
          <p:cNvPr id="3" name="Group 2">
            <a:extLst>
              <a:ext uri="{FF2B5EF4-FFF2-40B4-BE49-F238E27FC236}">
                <a16:creationId xmlns:a16="http://schemas.microsoft.com/office/drawing/2014/main" id="{162288F1-9FDF-967F-47FA-D0A715DAC4D1}"/>
              </a:ext>
            </a:extLst>
          </p:cNvPr>
          <p:cNvGrpSpPr/>
          <p:nvPr/>
        </p:nvGrpSpPr>
        <p:grpSpPr>
          <a:xfrm>
            <a:off x="0" y="21336"/>
            <a:ext cx="12192000" cy="763137"/>
            <a:chOff x="0" y="1"/>
            <a:chExt cx="12192000" cy="763136"/>
          </a:xfrm>
          <a:solidFill>
            <a:schemeClr val="tx2">
              <a:lumMod val="75000"/>
              <a:lumOff val="25000"/>
            </a:schemeClr>
          </a:solidFill>
        </p:grpSpPr>
        <p:sp>
          <p:nvSpPr>
            <p:cNvPr id="4" name="Rounded Rectangle 3">
              <a:extLst>
                <a:ext uri="{FF2B5EF4-FFF2-40B4-BE49-F238E27FC236}">
                  <a16:creationId xmlns:a16="http://schemas.microsoft.com/office/drawing/2014/main" id="{E0C71392-F6F6-2856-7E1F-41235DCD9B41}"/>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CF9940-7D6D-C26F-2BFC-D47BFD3D696E}"/>
                </a:ext>
              </a:extLst>
            </p:cNvPr>
            <p:cNvSpPr txBox="1"/>
            <p:nvPr/>
          </p:nvSpPr>
          <p:spPr>
            <a:xfrm>
              <a:off x="139591" y="111476"/>
              <a:ext cx="6512312" cy="584774"/>
            </a:xfrm>
            <a:prstGeom prst="rect">
              <a:avLst/>
            </a:prstGeom>
            <a:solidFill>
              <a:srgbClr val="C00000"/>
            </a:solidFill>
            <a:ln>
              <a:noFill/>
            </a:ln>
          </p:spPr>
          <p:txBody>
            <a:bodyPr wrap="square" rtlCol="0">
              <a:spAutoFit/>
            </a:bodyPr>
            <a:lstStyle/>
            <a:p>
              <a:r>
                <a:rPr lang="en-US" sz="3200" dirty="0">
                  <a:solidFill>
                    <a:schemeClr val="bg1"/>
                  </a:solidFill>
                </a:rPr>
                <a:t>Outline</a:t>
              </a:r>
            </a:p>
          </p:txBody>
        </p:sp>
      </p:grpSp>
      <p:sp>
        <p:nvSpPr>
          <p:cNvPr id="6" name="TextBox 5">
            <a:extLst>
              <a:ext uri="{FF2B5EF4-FFF2-40B4-BE49-F238E27FC236}">
                <a16:creationId xmlns:a16="http://schemas.microsoft.com/office/drawing/2014/main" id="{559D0BFF-4DCB-8EEE-1006-62238148EB0C}"/>
              </a:ext>
            </a:extLst>
          </p:cNvPr>
          <p:cNvSpPr txBox="1"/>
          <p:nvPr/>
        </p:nvSpPr>
        <p:spPr>
          <a:xfrm>
            <a:off x="376282" y="967740"/>
            <a:ext cx="11099800" cy="32618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t>Motivation and Problem Statement</a:t>
            </a:r>
          </a:p>
          <a:p>
            <a:pPr marL="342900" indent="-342900">
              <a:lnSpc>
                <a:spcPct val="150000"/>
              </a:lnSpc>
              <a:buFont typeface="Arial" panose="020B0604020202020204" pitchFamily="34" charset="0"/>
              <a:buChar char="•"/>
            </a:pPr>
            <a:r>
              <a:rPr lang="en-US" sz="2800" dirty="0">
                <a:solidFill>
                  <a:srgbClr val="C00000"/>
                </a:solidFill>
              </a:rPr>
              <a:t>SEARCH Algorithm</a:t>
            </a:r>
          </a:p>
          <a:p>
            <a:pPr marL="342900" indent="-342900">
              <a:lnSpc>
                <a:spcPct val="150000"/>
              </a:lnSpc>
              <a:buFont typeface="Arial" panose="020B0604020202020204" pitchFamily="34" charset="0"/>
              <a:buChar char="•"/>
            </a:pPr>
            <a:r>
              <a:rPr lang="en-US" sz="2800" dirty="0"/>
              <a:t>SEARCH Parameter Analysis</a:t>
            </a:r>
          </a:p>
          <a:p>
            <a:pPr marL="342900" indent="-342900">
              <a:lnSpc>
                <a:spcPct val="150000"/>
              </a:lnSpc>
              <a:buFont typeface="Arial" panose="020B0604020202020204" pitchFamily="34" charset="0"/>
              <a:buChar char="•"/>
            </a:pPr>
            <a:r>
              <a:rPr lang="en-US" sz="2800" dirty="0"/>
              <a:t>Performance Evaluation</a:t>
            </a:r>
          </a:p>
          <a:p>
            <a:pPr marL="342900" indent="-342900">
              <a:lnSpc>
                <a:spcPct val="150000"/>
              </a:lnSpc>
              <a:buFont typeface="Arial" panose="020B0604020202020204" pitchFamily="34" charset="0"/>
              <a:buChar char="•"/>
            </a:pPr>
            <a:r>
              <a:rPr lang="en-US" sz="2800" dirty="0"/>
              <a:t>Conclusion and Future work</a:t>
            </a:r>
          </a:p>
        </p:txBody>
      </p:sp>
    </p:spTree>
    <p:extLst>
      <p:ext uri="{BB962C8B-B14F-4D97-AF65-F5344CB8AC3E}">
        <p14:creationId xmlns:p14="http://schemas.microsoft.com/office/powerpoint/2010/main" val="183216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3">
            <a:extLst>
              <a:ext uri="{FF2B5EF4-FFF2-40B4-BE49-F238E27FC236}">
                <a16:creationId xmlns:a16="http://schemas.microsoft.com/office/drawing/2014/main" id="{449809BB-4F02-443F-B187-B72AF2AFE37C}"/>
              </a:ext>
            </a:extLst>
          </p:cNvPr>
          <p:cNvSpPr>
            <a:spLocks noGrp="1"/>
          </p:cNvSpPr>
          <p:nvPr>
            <p:ph type="sldNum" sz="quarter" idx="12"/>
          </p:nvPr>
        </p:nvSpPr>
        <p:spPr>
          <a:xfrm>
            <a:off x="9779804" y="6491568"/>
            <a:ext cx="2350747" cy="312889"/>
          </a:xfrm>
        </p:spPr>
        <p:txBody>
          <a:bodyPr/>
          <a:lstStyle/>
          <a:p>
            <a:pPr defTabSz="777240">
              <a:spcAft>
                <a:spcPts val="600"/>
              </a:spcAft>
            </a:pPr>
            <a:fld id="{3DFD0FAF-A0CB-48D5-BC87-2F5911F39809}" type="slidenum">
              <a:rPr lang="en-US" sz="1800" b="1" kern="1200">
                <a:solidFill>
                  <a:schemeClr val="tx1">
                    <a:tint val="75000"/>
                  </a:schemeClr>
                </a:solidFill>
                <a:latin typeface="Calibri" panose="020F0502020204030204" pitchFamily="34" charset="0"/>
                <a:cs typeface="Calibri" panose="020F0502020204030204" pitchFamily="34" charset="0"/>
              </a:rPr>
              <a:pPr defTabSz="777240">
                <a:spcAft>
                  <a:spcPts val="600"/>
                </a:spcAft>
              </a:pPr>
              <a:t>7</a:t>
            </a:fld>
            <a:endParaRPr lang="en-US" sz="2400" b="1" dirty="0">
              <a:latin typeface="Calibri" panose="020F0502020204030204" pitchFamily="34" charset="0"/>
              <a:cs typeface="Calibri" panose="020F0502020204030204" pitchFamily="34" charset="0"/>
            </a:endParaRPr>
          </a:p>
        </p:txBody>
      </p:sp>
      <p:sp>
        <p:nvSpPr>
          <p:cNvPr id="52" name="Oval 51">
            <a:extLst>
              <a:ext uri="{FF2B5EF4-FFF2-40B4-BE49-F238E27FC236}">
                <a16:creationId xmlns:a16="http://schemas.microsoft.com/office/drawing/2014/main" id="{D5410744-FB57-4987-BEC8-EC4DF13C3088}"/>
              </a:ext>
            </a:extLst>
          </p:cNvPr>
          <p:cNvSpPr/>
          <p:nvPr/>
        </p:nvSpPr>
        <p:spPr>
          <a:xfrm>
            <a:off x="10000392" y="2708512"/>
            <a:ext cx="137239" cy="14973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7079518D-04B5-419C-9809-19E56B8075D9}"/>
              </a:ext>
            </a:extLst>
          </p:cNvPr>
          <p:cNvSpPr txBox="1"/>
          <p:nvPr/>
        </p:nvSpPr>
        <p:spPr>
          <a:xfrm>
            <a:off x="7794988" y="4338718"/>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6F9C1EBA-3FD4-4EE4-8036-A5CA42406171}"/>
              </a:ext>
            </a:extLst>
          </p:cNvPr>
          <p:cNvSpPr txBox="1"/>
          <p:nvPr/>
        </p:nvSpPr>
        <p:spPr>
          <a:xfrm>
            <a:off x="8306383" y="4346489"/>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B407DDDD-10DA-409D-90FB-BCC432B8825E}"/>
              </a:ext>
            </a:extLst>
          </p:cNvPr>
          <p:cNvSpPr txBox="1"/>
          <p:nvPr/>
        </p:nvSpPr>
        <p:spPr>
          <a:xfrm>
            <a:off x="8852607" y="4360014"/>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3</a:t>
            </a:r>
            <a:endParaRPr lang="en-US" dirty="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4A3074BD-F9EB-4346-90EC-9EBF7018CD64}"/>
              </a:ext>
            </a:extLst>
          </p:cNvPr>
          <p:cNvSpPr txBox="1"/>
          <p:nvPr/>
        </p:nvSpPr>
        <p:spPr>
          <a:xfrm>
            <a:off x="9398831" y="4360014"/>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A263ADF1-1110-42A9-B12E-04216FC32C51}"/>
              </a:ext>
            </a:extLst>
          </p:cNvPr>
          <p:cNvSpPr txBox="1"/>
          <p:nvPr/>
        </p:nvSpPr>
        <p:spPr>
          <a:xfrm>
            <a:off x="9945732" y="4360014"/>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5</a:t>
            </a:r>
            <a:endParaRPr lang="en-US" dirty="0">
              <a:latin typeface="Calibri" panose="020F0502020204030204" pitchFamily="34" charset="0"/>
              <a:cs typeface="Calibri" panose="020F0502020204030204" pitchFamily="34" charset="0"/>
            </a:endParaRPr>
          </a:p>
        </p:txBody>
      </p:sp>
      <p:sp>
        <p:nvSpPr>
          <p:cNvPr id="65" name="Freeform: Shape 64">
            <a:extLst>
              <a:ext uri="{FF2B5EF4-FFF2-40B4-BE49-F238E27FC236}">
                <a16:creationId xmlns:a16="http://schemas.microsoft.com/office/drawing/2014/main" id="{03013098-3145-4213-A397-076FE336F285}"/>
              </a:ext>
            </a:extLst>
          </p:cNvPr>
          <p:cNvSpPr/>
          <p:nvPr/>
        </p:nvSpPr>
        <p:spPr>
          <a:xfrm>
            <a:off x="8521259" y="3767098"/>
            <a:ext cx="485664" cy="322504"/>
          </a:xfrm>
          <a:custGeom>
            <a:avLst/>
            <a:gdLst>
              <a:gd name="connsiteX0" fmla="*/ 0 w 433633"/>
              <a:gd name="connsiteY0" fmla="*/ 263950 h 263950"/>
              <a:gd name="connsiteX1" fmla="*/ 433633 w 433633"/>
              <a:gd name="connsiteY1" fmla="*/ 0 h 263950"/>
              <a:gd name="connsiteX2" fmla="*/ 433633 w 433633"/>
              <a:gd name="connsiteY2" fmla="*/ 0 h 263950"/>
              <a:gd name="connsiteX3" fmla="*/ 433633 w 433633"/>
              <a:gd name="connsiteY3" fmla="*/ 0 h 263950"/>
            </a:gdLst>
            <a:ahLst/>
            <a:cxnLst>
              <a:cxn ang="0">
                <a:pos x="connsiteX0" y="connsiteY0"/>
              </a:cxn>
              <a:cxn ang="0">
                <a:pos x="connsiteX1" y="connsiteY1"/>
              </a:cxn>
              <a:cxn ang="0">
                <a:pos x="connsiteX2" y="connsiteY2"/>
              </a:cxn>
              <a:cxn ang="0">
                <a:pos x="connsiteX3" y="connsiteY3"/>
              </a:cxn>
            </a:cxnLst>
            <a:rect l="l" t="t" r="r" b="b"/>
            <a:pathLst>
              <a:path w="433633" h="263950">
                <a:moveTo>
                  <a:pt x="0" y="263950"/>
                </a:moveTo>
                <a:lnTo>
                  <a:pt x="433633" y="0"/>
                </a:lnTo>
                <a:lnTo>
                  <a:pt x="433633" y="0"/>
                </a:lnTo>
                <a:lnTo>
                  <a:pt x="433633" y="0"/>
                </a:ln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9" name="Freeform: Shape 68">
            <a:extLst>
              <a:ext uri="{FF2B5EF4-FFF2-40B4-BE49-F238E27FC236}">
                <a16:creationId xmlns:a16="http://schemas.microsoft.com/office/drawing/2014/main" id="{540D1050-93B1-472F-8E56-521DC240383A}"/>
              </a:ext>
            </a:extLst>
          </p:cNvPr>
          <p:cNvSpPr/>
          <p:nvPr/>
        </p:nvSpPr>
        <p:spPr>
          <a:xfrm>
            <a:off x="9091385" y="2803781"/>
            <a:ext cx="484776" cy="882691"/>
          </a:xfrm>
          <a:custGeom>
            <a:avLst/>
            <a:gdLst>
              <a:gd name="connsiteX0" fmla="*/ 0 w 367646"/>
              <a:gd name="connsiteY0" fmla="*/ 292231 h 292231"/>
              <a:gd name="connsiteX1" fmla="*/ 367646 w 367646"/>
              <a:gd name="connsiteY1" fmla="*/ 0 h 292231"/>
              <a:gd name="connsiteX2" fmla="*/ 367646 w 367646"/>
              <a:gd name="connsiteY2" fmla="*/ 0 h 292231"/>
              <a:gd name="connsiteX3" fmla="*/ 367646 w 367646"/>
              <a:gd name="connsiteY3" fmla="*/ 0 h 292231"/>
            </a:gdLst>
            <a:ahLst/>
            <a:cxnLst>
              <a:cxn ang="0">
                <a:pos x="connsiteX0" y="connsiteY0"/>
              </a:cxn>
              <a:cxn ang="0">
                <a:pos x="connsiteX1" y="connsiteY1"/>
              </a:cxn>
              <a:cxn ang="0">
                <a:pos x="connsiteX2" y="connsiteY2"/>
              </a:cxn>
              <a:cxn ang="0">
                <a:pos x="connsiteX3" y="connsiteY3"/>
              </a:cxn>
            </a:cxnLst>
            <a:rect l="l" t="t" r="r" b="b"/>
            <a:pathLst>
              <a:path w="367646" h="292231">
                <a:moveTo>
                  <a:pt x="0" y="292231"/>
                </a:moveTo>
                <a:lnTo>
                  <a:pt x="367646" y="0"/>
                </a:lnTo>
                <a:lnTo>
                  <a:pt x="367646" y="0"/>
                </a:lnTo>
                <a:lnTo>
                  <a:pt x="367646" y="0"/>
                </a:ln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CF0AA57E-2929-4B36-A2CC-4DBDFE7815BE}"/>
              </a:ext>
            </a:extLst>
          </p:cNvPr>
          <p:cNvCxnSpPr>
            <a:cxnSpLocks/>
            <a:endCxn id="52" idx="2"/>
          </p:cNvCxnSpPr>
          <p:nvPr/>
        </p:nvCxnSpPr>
        <p:spPr>
          <a:xfrm flipV="1">
            <a:off x="9644935" y="2783379"/>
            <a:ext cx="355456" cy="1513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E7FBF19-8D2C-4312-80DB-133BA2B5B1E6}"/>
              </a:ext>
            </a:extLst>
          </p:cNvPr>
          <p:cNvCxnSpPr>
            <a:cxnSpLocks/>
          </p:cNvCxnSpPr>
          <p:nvPr/>
        </p:nvCxnSpPr>
        <p:spPr>
          <a:xfrm flipV="1">
            <a:off x="7397094" y="2798598"/>
            <a:ext cx="3583771" cy="16457"/>
          </a:xfrm>
          <a:prstGeom prst="line">
            <a:avLst/>
          </a:prstGeom>
          <a:ln>
            <a:solidFill>
              <a:srgbClr val="00B050"/>
            </a:solidFill>
            <a:prstDash val="dash"/>
          </a:ln>
        </p:spPr>
        <p:style>
          <a:lnRef idx="3">
            <a:schemeClr val="accent6"/>
          </a:lnRef>
          <a:fillRef idx="0">
            <a:schemeClr val="accent6"/>
          </a:fillRef>
          <a:effectRef idx="2">
            <a:schemeClr val="accent6"/>
          </a:effectRef>
          <a:fontRef idx="minor">
            <a:schemeClr val="tx1"/>
          </a:fontRef>
        </p:style>
      </p:cxnSp>
      <p:sp>
        <p:nvSpPr>
          <p:cNvPr id="76" name="TextBox 75">
            <a:extLst>
              <a:ext uri="{FF2B5EF4-FFF2-40B4-BE49-F238E27FC236}">
                <a16:creationId xmlns:a16="http://schemas.microsoft.com/office/drawing/2014/main" id="{C25F3F9B-0593-493A-A1D2-8A6D66F62FBD}"/>
              </a:ext>
            </a:extLst>
          </p:cNvPr>
          <p:cNvSpPr txBox="1"/>
          <p:nvPr/>
        </p:nvSpPr>
        <p:spPr>
          <a:xfrm>
            <a:off x="11097714" y="2546901"/>
            <a:ext cx="119954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capacity</a:t>
            </a:r>
          </a:p>
        </p:txBody>
      </p:sp>
      <p:cxnSp>
        <p:nvCxnSpPr>
          <p:cNvPr id="97" name="Straight Arrow Connector 96">
            <a:extLst>
              <a:ext uri="{FF2B5EF4-FFF2-40B4-BE49-F238E27FC236}">
                <a16:creationId xmlns:a16="http://schemas.microsoft.com/office/drawing/2014/main" id="{700B0A2C-089B-4660-AA7E-42109C91A82E}"/>
              </a:ext>
            </a:extLst>
          </p:cNvPr>
          <p:cNvCxnSpPr>
            <a:cxnSpLocks/>
          </p:cNvCxnSpPr>
          <p:nvPr/>
        </p:nvCxnSpPr>
        <p:spPr>
          <a:xfrm flipV="1">
            <a:off x="7385646" y="4355223"/>
            <a:ext cx="3585792" cy="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D3AEE20E-86DC-4432-A6D4-D91290948892}"/>
              </a:ext>
            </a:extLst>
          </p:cNvPr>
          <p:cNvCxnSpPr>
            <a:cxnSpLocks/>
          </p:cNvCxnSpPr>
          <p:nvPr/>
        </p:nvCxnSpPr>
        <p:spPr>
          <a:xfrm flipH="1" flipV="1">
            <a:off x="7371324" y="974288"/>
            <a:ext cx="14321" cy="338093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79BA0C82-A06B-4149-AA6C-B2688CF4F8A5}"/>
              </a:ext>
            </a:extLst>
          </p:cNvPr>
          <p:cNvCxnSpPr/>
          <p:nvPr/>
        </p:nvCxnSpPr>
        <p:spPr>
          <a:xfrm>
            <a:off x="7970150" y="4257321"/>
            <a:ext cx="0" cy="211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FB9776A-7002-4EB2-BA8A-12F4CD52C8A2}"/>
              </a:ext>
            </a:extLst>
          </p:cNvPr>
          <p:cNvCxnSpPr/>
          <p:nvPr/>
        </p:nvCxnSpPr>
        <p:spPr>
          <a:xfrm>
            <a:off x="8491890" y="4259238"/>
            <a:ext cx="0" cy="211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4841561-8F7B-493A-8B44-2ACC290C2355}"/>
              </a:ext>
            </a:extLst>
          </p:cNvPr>
          <p:cNvCxnSpPr/>
          <p:nvPr/>
        </p:nvCxnSpPr>
        <p:spPr>
          <a:xfrm>
            <a:off x="9034022" y="4249639"/>
            <a:ext cx="0" cy="211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5A23D26-416B-4C3F-B454-6CA24290B0D9}"/>
              </a:ext>
            </a:extLst>
          </p:cNvPr>
          <p:cNvCxnSpPr/>
          <p:nvPr/>
        </p:nvCxnSpPr>
        <p:spPr>
          <a:xfrm>
            <a:off x="9576159" y="4251558"/>
            <a:ext cx="0" cy="211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3921E1F-CC19-4A72-B586-A88BE1BAE17D}"/>
              </a:ext>
            </a:extLst>
          </p:cNvPr>
          <p:cNvCxnSpPr>
            <a:cxnSpLocks/>
          </p:cNvCxnSpPr>
          <p:nvPr/>
        </p:nvCxnSpPr>
        <p:spPr>
          <a:xfrm>
            <a:off x="10046912" y="4249639"/>
            <a:ext cx="0" cy="215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9A94AA17-B055-4FA0-949E-3884AF4497EC}"/>
              </a:ext>
            </a:extLst>
          </p:cNvPr>
          <p:cNvSpPr txBox="1"/>
          <p:nvPr/>
        </p:nvSpPr>
        <p:spPr>
          <a:xfrm rot="16200000" flipH="1">
            <a:off x="5698946" y="2523845"/>
            <a:ext cx="197581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delivered bytes</a:t>
            </a:r>
          </a:p>
        </p:txBody>
      </p:sp>
      <p:sp>
        <p:nvSpPr>
          <p:cNvPr id="92" name="TextBox 91">
            <a:extLst>
              <a:ext uri="{FF2B5EF4-FFF2-40B4-BE49-F238E27FC236}">
                <a16:creationId xmlns:a16="http://schemas.microsoft.com/office/drawing/2014/main" id="{52861A72-D7C7-425B-8D65-2EC8D6A5EAA1}"/>
              </a:ext>
            </a:extLst>
          </p:cNvPr>
          <p:cNvSpPr txBox="1"/>
          <p:nvPr/>
        </p:nvSpPr>
        <p:spPr>
          <a:xfrm>
            <a:off x="8932085" y="4707523"/>
            <a:ext cx="6495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Time</a:t>
            </a:r>
          </a:p>
        </p:txBody>
      </p:sp>
      <p:cxnSp>
        <p:nvCxnSpPr>
          <p:cNvPr id="7" name="Straight Connector 6">
            <a:extLst>
              <a:ext uri="{FF2B5EF4-FFF2-40B4-BE49-F238E27FC236}">
                <a16:creationId xmlns:a16="http://schemas.microsoft.com/office/drawing/2014/main" id="{B5BF55E8-C270-464A-9DC5-BECF9D221798}"/>
              </a:ext>
            </a:extLst>
          </p:cNvPr>
          <p:cNvCxnSpPr>
            <a:cxnSpLocks/>
          </p:cNvCxnSpPr>
          <p:nvPr/>
        </p:nvCxnSpPr>
        <p:spPr>
          <a:xfrm flipH="1">
            <a:off x="7349660" y="4138162"/>
            <a:ext cx="1047609" cy="9677"/>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15" name="Straight Connector 114">
            <a:extLst>
              <a:ext uri="{FF2B5EF4-FFF2-40B4-BE49-F238E27FC236}">
                <a16:creationId xmlns:a16="http://schemas.microsoft.com/office/drawing/2014/main" id="{4AA892DF-3A12-4228-888E-F3ECF4DA4B10}"/>
              </a:ext>
            </a:extLst>
          </p:cNvPr>
          <p:cNvCxnSpPr>
            <a:cxnSpLocks/>
          </p:cNvCxnSpPr>
          <p:nvPr/>
        </p:nvCxnSpPr>
        <p:spPr>
          <a:xfrm flipH="1">
            <a:off x="7390552" y="3736951"/>
            <a:ext cx="1579420" cy="3898"/>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FF0107C3-0B4B-4B69-B3E5-106717436B6C}"/>
              </a:ext>
            </a:extLst>
          </p:cNvPr>
          <p:cNvSpPr txBox="1"/>
          <p:nvPr/>
        </p:nvSpPr>
        <p:spPr>
          <a:xfrm>
            <a:off x="7061762" y="3927720"/>
            <a:ext cx="26710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a:t>
            </a:r>
          </a:p>
        </p:txBody>
      </p:sp>
      <p:sp>
        <p:nvSpPr>
          <p:cNvPr id="118" name="TextBox 117">
            <a:extLst>
              <a:ext uri="{FF2B5EF4-FFF2-40B4-BE49-F238E27FC236}">
                <a16:creationId xmlns:a16="http://schemas.microsoft.com/office/drawing/2014/main" id="{ED167FC0-64E7-4230-B161-C27C1C4F6404}"/>
              </a:ext>
            </a:extLst>
          </p:cNvPr>
          <p:cNvSpPr txBox="1"/>
          <p:nvPr/>
        </p:nvSpPr>
        <p:spPr>
          <a:xfrm>
            <a:off x="6999028" y="3525975"/>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2a</a:t>
            </a:r>
          </a:p>
        </p:txBody>
      </p:sp>
      <p:sp>
        <p:nvSpPr>
          <p:cNvPr id="119" name="TextBox 118">
            <a:extLst>
              <a:ext uri="{FF2B5EF4-FFF2-40B4-BE49-F238E27FC236}">
                <a16:creationId xmlns:a16="http://schemas.microsoft.com/office/drawing/2014/main" id="{8111F61C-4B98-42C5-9A41-587E3F2A3934}"/>
              </a:ext>
            </a:extLst>
          </p:cNvPr>
          <p:cNvSpPr txBox="1"/>
          <p:nvPr/>
        </p:nvSpPr>
        <p:spPr>
          <a:xfrm>
            <a:off x="6985631" y="2628379"/>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4a</a:t>
            </a:r>
          </a:p>
        </p:txBody>
      </p:sp>
      <p:sp>
        <p:nvSpPr>
          <p:cNvPr id="178" name="Oval 177">
            <a:extLst>
              <a:ext uri="{FF2B5EF4-FFF2-40B4-BE49-F238E27FC236}">
                <a16:creationId xmlns:a16="http://schemas.microsoft.com/office/drawing/2014/main" id="{C78FC4F3-4090-402A-908B-778721DFD2D5}"/>
              </a:ext>
            </a:extLst>
          </p:cNvPr>
          <p:cNvSpPr/>
          <p:nvPr/>
        </p:nvSpPr>
        <p:spPr>
          <a:xfrm>
            <a:off x="8977274" y="3659679"/>
            <a:ext cx="155605" cy="15454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9" name="Oval 178">
            <a:extLst>
              <a:ext uri="{FF2B5EF4-FFF2-40B4-BE49-F238E27FC236}">
                <a16:creationId xmlns:a16="http://schemas.microsoft.com/office/drawing/2014/main" id="{438F85A8-C020-4CB1-9885-F5763A243B6E}"/>
              </a:ext>
            </a:extLst>
          </p:cNvPr>
          <p:cNvSpPr/>
          <p:nvPr/>
        </p:nvSpPr>
        <p:spPr>
          <a:xfrm>
            <a:off x="8393751" y="4061883"/>
            <a:ext cx="155605" cy="15454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1" name="Oval 180">
            <a:extLst>
              <a:ext uri="{FF2B5EF4-FFF2-40B4-BE49-F238E27FC236}">
                <a16:creationId xmlns:a16="http://schemas.microsoft.com/office/drawing/2014/main" id="{1CD22118-7DAD-4C7F-921F-32ED36890C79}"/>
              </a:ext>
            </a:extLst>
          </p:cNvPr>
          <p:cNvSpPr/>
          <p:nvPr/>
        </p:nvSpPr>
        <p:spPr>
          <a:xfrm>
            <a:off x="9519307" y="2724840"/>
            <a:ext cx="155605" cy="15454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0" name="Oval 129">
            <a:extLst>
              <a:ext uri="{FF2B5EF4-FFF2-40B4-BE49-F238E27FC236}">
                <a16:creationId xmlns:a16="http://schemas.microsoft.com/office/drawing/2014/main" id="{6AC62701-5F86-4723-B587-F9655D263A9B}"/>
              </a:ext>
            </a:extLst>
          </p:cNvPr>
          <p:cNvSpPr/>
          <p:nvPr/>
        </p:nvSpPr>
        <p:spPr>
          <a:xfrm>
            <a:off x="1691477" y="4099185"/>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1" name="Oval 130">
            <a:extLst>
              <a:ext uri="{FF2B5EF4-FFF2-40B4-BE49-F238E27FC236}">
                <a16:creationId xmlns:a16="http://schemas.microsoft.com/office/drawing/2014/main" id="{7EBA56F3-315D-4067-A67B-76532C0A1BD3}"/>
              </a:ext>
            </a:extLst>
          </p:cNvPr>
          <p:cNvSpPr/>
          <p:nvPr/>
        </p:nvSpPr>
        <p:spPr>
          <a:xfrm>
            <a:off x="2183004" y="3666269"/>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2" name="Oval 131">
            <a:extLst>
              <a:ext uri="{FF2B5EF4-FFF2-40B4-BE49-F238E27FC236}">
                <a16:creationId xmlns:a16="http://schemas.microsoft.com/office/drawing/2014/main" id="{A765C01D-92F7-4ED4-B72D-B0C832678351}"/>
              </a:ext>
            </a:extLst>
          </p:cNvPr>
          <p:cNvSpPr/>
          <p:nvPr/>
        </p:nvSpPr>
        <p:spPr>
          <a:xfrm>
            <a:off x="3284733" y="1396989"/>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3" name="Freeform: Shape 132">
            <a:extLst>
              <a:ext uri="{FF2B5EF4-FFF2-40B4-BE49-F238E27FC236}">
                <a16:creationId xmlns:a16="http://schemas.microsoft.com/office/drawing/2014/main" id="{AB22D890-E3CD-44C8-BC05-BAAD12DD5A88}"/>
              </a:ext>
            </a:extLst>
          </p:cNvPr>
          <p:cNvSpPr/>
          <p:nvPr/>
        </p:nvSpPr>
        <p:spPr>
          <a:xfrm rot="21286696">
            <a:off x="1811524" y="3774668"/>
            <a:ext cx="445818" cy="361038"/>
          </a:xfrm>
          <a:custGeom>
            <a:avLst/>
            <a:gdLst>
              <a:gd name="connsiteX0" fmla="*/ 0 w 386499"/>
              <a:gd name="connsiteY0" fmla="*/ 197963 h 197963"/>
              <a:gd name="connsiteX1" fmla="*/ 386499 w 386499"/>
              <a:gd name="connsiteY1" fmla="*/ 0 h 197963"/>
              <a:gd name="connsiteX2" fmla="*/ 386499 w 386499"/>
              <a:gd name="connsiteY2" fmla="*/ 0 h 197963"/>
            </a:gdLst>
            <a:ahLst/>
            <a:cxnLst>
              <a:cxn ang="0">
                <a:pos x="connsiteX0" y="connsiteY0"/>
              </a:cxn>
              <a:cxn ang="0">
                <a:pos x="connsiteX1" y="connsiteY1"/>
              </a:cxn>
              <a:cxn ang="0">
                <a:pos x="connsiteX2" y="connsiteY2"/>
              </a:cxn>
            </a:cxnLst>
            <a:rect l="l" t="t" r="r" b="b"/>
            <a:pathLst>
              <a:path w="386499" h="197963">
                <a:moveTo>
                  <a:pt x="0" y="197963"/>
                </a:moveTo>
                <a:lnTo>
                  <a:pt x="386499" y="0"/>
                </a:lnTo>
                <a:lnTo>
                  <a:pt x="386499" y="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4" name="Freeform: Shape 133">
            <a:extLst>
              <a:ext uri="{FF2B5EF4-FFF2-40B4-BE49-F238E27FC236}">
                <a16:creationId xmlns:a16="http://schemas.microsoft.com/office/drawing/2014/main" id="{77C69C06-0328-4944-BD44-481219B1EFAB}"/>
              </a:ext>
            </a:extLst>
          </p:cNvPr>
          <p:cNvSpPr/>
          <p:nvPr/>
        </p:nvSpPr>
        <p:spPr>
          <a:xfrm>
            <a:off x="2296515" y="2806742"/>
            <a:ext cx="544932" cy="902177"/>
          </a:xfrm>
          <a:custGeom>
            <a:avLst/>
            <a:gdLst>
              <a:gd name="connsiteX0" fmla="*/ 0 w 386499"/>
              <a:gd name="connsiteY0" fmla="*/ 377072 h 377072"/>
              <a:gd name="connsiteX1" fmla="*/ 386499 w 386499"/>
              <a:gd name="connsiteY1" fmla="*/ 0 h 377072"/>
              <a:gd name="connsiteX2" fmla="*/ 386499 w 386499"/>
              <a:gd name="connsiteY2" fmla="*/ 0 h 377072"/>
            </a:gdLst>
            <a:ahLst/>
            <a:cxnLst>
              <a:cxn ang="0">
                <a:pos x="connsiteX0" y="connsiteY0"/>
              </a:cxn>
              <a:cxn ang="0">
                <a:pos x="connsiteX1" y="connsiteY1"/>
              </a:cxn>
              <a:cxn ang="0">
                <a:pos x="connsiteX2" y="connsiteY2"/>
              </a:cxn>
            </a:cxnLst>
            <a:rect l="l" t="t" r="r" b="b"/>
            <a:pathLst>
              <a:path w="386499" h="377072">
                <a:moveTo>
                  <a:pt x="0" y="377072"/>
                </a:moveTo>
                <a:lnTo>
                  <a:pt x="386499" y="0"/>
                </a:lnTo>
                <a:lnTo>
                  <a:pt x="386499" y="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5" name="Freeform: Shape 134">
            <a:extLst>
              <a:ext uri="{FF2B5EF4-FFF2-40B4-BE49-F238E27FC236}">
                <a16:creationId xmlns:a16="http://schemas.microsoft.com/office/drawing/2014/main" id="{07839780-7D9F-4E94-A426-9A0237E5B9EF}"/>
              </a:ext>
            </a:extLst>
          </p:cNvPr>
          <p:cNvSpPr/>
          <p:nvPr/>
        </p:nvSpPr>
        <p:spPr>
          <a:xfrm>
            <a:off x="2894088" y="1534552"/>
            <a:ext cx="442362" cy="1207210"/>
          </a:xfrm>
          <a:custGeom>
            <a:avLst/>
            <a:gdLst>
              <a:gd name="connsiteX0" fmla="*/ 0 w 496128"/>
              <a:gd name="connsiteY0" fmla="*/ 513394 h 513394"/>
              <a:gd name="connsiteX1" fmla="*/ 461913 w 496128"/>
              <a:gd name="connsiteY1" fmla="*/ 32627 h 513394"/>
              <a:gd name="connsiteX2" fmla="*/ 461913 w 496128"/>
              <a:gd name="connsiteY2" fmla="*/ 42054 h 513394"/>
              <a:gd name="connsiteX3" fmla="*/ 461913 w 496128"/>
              <a:gd name="connsiteY3" fmla="*/ 42054 h 513394"/>
            </a:gdLst>
            <a:ahLst/>
            <a:cxnLst>
              <a:cxn ang="0">
                <a:pos x="connsiteX0" y="connsiteY0"/>
              </a:cxn>
              <a:cxn ang="0">
                <a:pos x="connsiteX1" y="connsiteY1"/>
              </a:cxn>
              <a:cxn ang="0">
                <a:pos x="connsiteX2" y="connsiteY2"/>
              </a:cxn>
              <a:cxn ang="0">
                <a:pos x="connsiteX3" y="connsiteY3"/>
              </a:cxn>
            </a:cxnLst>
            <a:rect l="l" t="t" r="r" b="b"/>
            <a:pathLst>
              <a:path w="496128" h="513394">
                <a:moveTo>
                  <a:pt x="0" y="513394"/>
                </a:moveTo>
                <a:lnTo>
                  <a:pt x="461913" y="32627"/>
                </a:lnTo>
                <a:cubicBezTo>
                  <a:pt x="538898" y="-45930"/>
                  <a:pt x="461913" y="42054"/>
                  <a:pt x="461913" y="42054"/>
                </a:cubicBezTo>
                <a:lnTo>
                  <a:pt x="461913" y="42054"/>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6" name="Oval 135">
            <a:extLst>
              <a:ext uri="{FF2B5EF4-FFF2-40B4-BE49-F238E27FC236}">
                <a16:creationId xmlns:a16="http://schemas.microsoft.com/office/drawing/2014/main" id="{3C16A07C-4B43-49F5-AEEE-CADD29339B38}"/>
              </a:ext>
            </a:extLst>
          </p:cNvPr>
          <p:cNvSpPr/>
          <p:nvPr/>
        </p:nvSpPr>
        <p:spPr>
          <a:xfrm>
            <a:off x="2773350" y="2720645"/>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008A3B07-558C-426A-A0E3-96F23FA5F157}"/>
              </a:ext>
            </a:extLst>
          </p:cNvPr>
          <p:cNvSpPr txBox="1"/>
          <p:nvPr/>
        </p:nvSpPr>
        <p:spPr>
          <a:xfrm>
            <a:off x="1610145" y="4576126"/>
            <a:ext cx="36970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4607789F-B5C7-4901-8A2B-8D82D388EF5E}"/>
              </a:ext>
            </a:extLst>
          </p:cNvPr>
          <p:cNvSpPr txBox="1"/>
          <p:nvPr/>
        </p:nvSpPr>
        <p:spPr>
          <a:xfrm>
            <a:off x="2106418" y="4583265"/>
            <a:ext cx="36970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E2A5820E-CCEC-4463-8D8B-0B3BBB432D7B}"/>
              </a:ext>
            </a:extLst>
          </p:cNvPr>
          <p:cNvSpPr txBox="1"/>
          <p:nvPr/>
        </p:nvSpPr>
        <p:spPr>
          <a:xfrm>
            <a:off x="2636491" y="4595691"/>
            <a:ext cx="36970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3</a:t>
            </a:r>
            <a:endParaRPr lang="en-US" dirty="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0DB161D0-53C5-46F3-87B7-3BCCC9FFDC8F}"/>
              </a:ext>
            </a:extLst>
          </p:cNvPr>
          <p:cNvSpPr txBox="1"/>
          <p:nvPr/>
        </p:nvSpPr>
        <p:spPr>
          <a:xfrm>
            <a:off x="3166564" y="4595691"/>
            <a:ext cx="36970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p:txBody>
      </p:sp>
      <p:cxnSp>
        <p:nvCxnSpPr>
          <p:cNvPr id="72" name="Straight Connector 71">
            <a:extLst>
              <a:ext uri="{FF2B5EF4-FFF2-40B4-BE49-F238E27FC236}">
                <a16:creationId xmlns:a16="http://schemas.microsoft.com/office/drawing/2014/main" id="{164F8A1C-27DB-45E0-8FE6-EBC1352D2AC5}"/>
              </a:ext>
            </a:extLst>
          </p:cNvPr>
          <p:cNvCxnSpPr>
            <a:cxnSpLocks/>
          </p:cNvCxnSpPr>
          <p:nvPr/>
        </p:nvCxnSpPr>
        <p:spPr>
          <a:xfrm flipV="1">
            <a:off x="1119284" y="2794678"/>
            <a:ext cx="3602963" cy="20699"/>
          </a:xfrm>
          <a:prstGeom prst="line">
            <a:avLst/>
          </a:prstGeom>
          <a:ln>
            <a:solidFill>
              <a:srgbClr val="00B050"/>
            </a:solidFill>
            <a:prstDash val="dash"/>
          </a:ln>
        </p:spPr>
        <p:style>
          <a:lnRef idx="3">
            <a:schemeClr val="accent6"/>
          </a:lnRef>
          <a:fillRef idx="0">
            <a:schemeClr val="accent6"/>
          </a:fillRef>
          <a:effectRef idx="2">
            <a:schemeClr val="accent6"/>
          </a:effectRef>
          <a:fontRef idx="minor">
            <a:schemeClr val="tx1"/>
          </a:fontRef>
        </p:style>
      </p:cxnSp>
      <p:sp>
        <p:nvSpPr>
          <p:cNvPr id="73" name="TextBox 72">
            <a:extLst>
              <a:ext uri="{FF2B5EF4-FFF2-40B4-BE49-F238E27FC236}">
                <a16:creationId xmlns:a16="http://schemas.microsoft.com/office/drawing/2014/main" id="{0679B49C-B41B-4B0F-BA5C-9A54D9AF038D}"/>
              </a:ext>
            </a:extLst>
          </p:cNvPr>
          <p:cNvSpPr txBox="1"/>
          <p:nvPr/>
        </p:nvSpPr>
        <p:spPr>
          <a:xfrm>
            <a:off x="4722249" y="2587388"/>
            <a:ext cx="116407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capacity</a:t>
            </a:r>
          </a:p>
        </p:txBody>
      </p:sp>
      <p:cxnSp>
        <p:nvCxnSpPr>
          <p:cNvPr id="82" name="Straight Arrow Connector 81">
            <a:extLst>
              <a:ext uri="{FF2B5EF4-FFF2-40B4-BE49-F238E27FC236}">
                <a16:creationId xmlns:a16="http://schemas.microsoft.com/office/drawing/2014/main" id="{A1C9DA73-0016-42B4-8A47-0535CB39D479}"/>
              </a:ext>
            </a:extLst>
          </p:cNvPr>
          <p:cNvCxnSpPr>
            <a:cxnSpLocks/>
          </p:cNvCxnSpPr>
          <p:nvPr/>
        </p:nvCxnSpPr>
        <p:spPr>
          <a:xfrm>
            <a:off x="1136674" y="4384631"/>
            <a:ext cx="3360479"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1CFA75E2-9A0B-4447-9DC5-4DB5210F96F6}"/>
              </a:ext>
            </a:extLst>
          </p:cNvPr>
          <p:cNvCxnSpPr>
            <a:cxnSpLocks/>
          </p:cNvCxnSpPr>
          <p:nvPr/>
        </p:nvCxnSpPr>
        <p:spPr>
          <a:xfrm flipH="1" flipV="1">
            <a:off x="1119283" y="893010"/>
            <a:ext cx="17391" cy="349162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8E89CF00-D2B8-45FE-85AC-DF70E21691A8}"/>
              </a:ext>
            </a:extLst>
          </p:cNvPr>
          <p:cNvCxnSpPr/>
          <p:nvPr/>
        </p:nvCxnSpPr>
        <p:spPr>
          <a:xfrm>
            <a:off x="1723977" y="4294686"/>
            <a:ext cx="0" cy="194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24B1387-ECD5-473A-9CF4-516D55225107}"/>
              </a:ext>
            </a:extLst>
          </p:cNvPr>
          <p:cNvCxnSpPr/>
          <p:nvPr/>
        </p:nvCxnSpPr>
        <p:spPr>
          <a:xfrm>
            <a:off x="2248215" y="4296448"/>
            <a:ext cx="0" cy="194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45B421B-F86A-4A4B-9961-CB84700DFFDB}"/>
              </a:ext>
            </a:extLst>
          </p:cNvPr>
          <p:cNvCxnSpPr/>
          <p:nvPr/>
        </p:nvCxnSpPr>
        <p:spPr>
          <a:xfrm>
            <a:off x="2792943" y="4287629"/>
            <a:ext cx="0" cy="194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111C45-2D04-4BD8-BB41-C21AA35343C8}"/>
              </a:ext>
            </a:extLst>
          </p:cNvPr>
          <p:cNvCxnSpPr/>
          <p:nvPr/>
        </p:nvCxnSpPr>
        <p:spPr>
          <a:xfrm>
            <a:off x="3337675" y="4289392"/>
            <a:ext cx="0" cy="194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02032076-2E19-4683-BB4A-003E2D34DFF3}"/>
              </a:ext>
            </a:extLst>
          </p:cNvPr>
          <p:cNvSpPr txBox="1"/>
          <p:nvPr/>
        </p:nvSpPr>
        <p:spPr>
          <a:xfrm rot="16200000">
            <a:off x="-413693" y="2391531"/>
            <a:ext cx="181520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sent bytes</a:t>
            </a:r>
          </a:p>
        </p:txBody>
      </p:sp>
      <p:sp>
        <p:nvSpPr>
          <p:cNvPr id="79" name="TextBox 78">
            <a:extLst>
              <a:ext uri="{FF2B5EF4-FFF2-40B4-BE49-F238E27FC236}">
                <a16:creationId xmlns:a16="http://schemas.microsoft.com/office/drawing/2014/main" id="{3E6938B9-C008-4C08-A200-169EF5F6DB73}"/>
              </a:ext>
            </a:extLst>
          </p:cNvPr>
          <p:cNvSpPr txBox="1"/>
          <p:nvPr/>
        </p:nvSpPr>
        <p:spPr>
          <a:xfrm>
            <a:off x="2543907" y="4889708"/>
            <a:ext cx="64953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Time</a:t>
            </a:r>
          </a:p>
        </p:txBody>
      </p:sp>
      <p:sp>
        <p:nvSpPr>
          <p:cNvPr id="140" name="TextBox 139">
            <a:extLst>
              <a:ext uri="{FF2B5EF4-FFF2-40B4-BE49-F238E27FC236}">
                <a16:creationId xmlns:a16="http://schemas.microsoft.com/office/drawing/2014/main" id="{B489A589-78C8-4106-A0D8-A324E51634DE}"/>
              </a:ext>
            </a:extLst>
          </p:cNvPr>
          <p:cNvSpPr txBox="1"/>
          <p:nvPr/>
        </p:nvSpPr>
        <p:spPr>
          <a:xfrm>
            <a:off x="750233" y="3969386"/>
            <a:ext cx="26710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a:t>
            </a:r>
          </a:p>
        </p:txBody>
      </p:sp>
      <p:sp>
        <p:nvSpPr>
          <p:cNvPr id="141" name="TextBox 140">
            <a:extLst>
              <a:ext uri="{FF2B5EF4-FFF2-40B4-BE49-F238E27FC236}">
                <a16:creationId xmlns:a16="http://schemas.microsoft.com/office/drawing/2014/main" id="{9391832D-B4B2-4EB7-A132-7B23E6F1610B}"/>
              </a:ext>
            </a:extLst>
          </p:cNvPr>
          <p:cNvSpPr txBox="1"/>
          <p:nvPr/>
        </p:nvSpPr>
        <p:spPr>
          <a:xfrm>
            <a:off x="697659" y="3570464"/>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2a</a:t>
            </a:r>
          </a:p>
        </p:txBody>
      </p:sp>
      <p:sp>
        <p:nvSpPr>
          <p:cNvPr id="142" name="TextBox 141">
            <a:extLst>
              <a:ext uri="{FF2B5EF4-FFF2-40B4-BE49-F238E27FC236}">
                <a16:creationId xmlns:a16="http://schemas.microsoft.com/office/drawing/2014/main" id="{B7208816-C00C-433A-8D20-8D5AF490A54A}"/>
              </a:ext>
            </a:extLst>
          </p:cNvPr>
          <p:cNvSpPr txBox="1"/>
          <p:nvPr/>
        </p:nvSpPr>
        <p:spPr>
          <a:xfrm>
            <a:off x="700668" y="2586925"/>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4a</a:t>
            </a:r>
          </a:p>
        </p:txBody>
      </p:sp>
      <p:cxnSp>
        <p:nvCxnSpPr>
          <p:cNvPr id="143" name="Straight Connector 142">
            <a:extLst>
              <a:ext uri="{FF2B5EF4-FFF2-40B4-BE49-F238E27FC236}">
                <a16:creationId xmlns:a16="http://schemas.microsoft.com/office/drawing/2014/main" id="{B3A449C8-0853-44CB-93BF-C0A892556AC2}"/>
              </a:ext>
            </a:extLst>
          </p:cNvPr>
          <p:cNvCxnSpPr>
            <a:cxnSpLocks/>
            <a:stCxn id="130" idx="2"/>
          </p:cNvCxnSpPr>
          <p:nvPr/>
        </p:nvCxnSpPr>
        <p:spPr>
          <a:xfrm flipH="1">
            <a:off x="1136674" y="4167966"/>
            <a:ext cx="554803" cy="17830"/>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44" name="Straight Connector 143">
            <a:extLst>
              <a:ext uri="{FF2B5EF4-FFF2-40B4-BE49-F238E27FC236}">
                <a16:creationId xmlns:a16="http://schemas.microsoft.com/office/drawing/2014/main" id="{52EB2D24-4BC9-425B-9753-69F584F05457}"/>
              </a:ext>
            </a:extLst>
          </p:cNvPr>
          <p:cNvCxnSpPr>
            <a:cxnSpLocks/>
            <a:stCxn id="131" idx="2"/>
            <a:endCxn id="141" idx="3"/>
          </p:cNvCxnSpPr>
          <p:nvPr/>
        </p:nvCxnSpPr>
        <p:spPr>
          <a:xfrm flipH="1">
            <a:off x="1125497" y="3735050"/>
            <a:ext cx="1057507" cy="2008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82" name="TextBox 181">
            <a:extLst>
              <a:ext uri="{FF2B5EF4-FFF2-40B4-BE49-F238E27FC236}">
                <a16:creationId xmlns:a16="http://schemas.microsoft.com/office/drawing/2014/main" id="{700DC1EE-51DD-49A4-8FAD-84CE2359F4A6}"/>
              </a:ext>
            </a:extLst>
          </p:cNvPr>
          <p:cNvSpPr txBox="1"/>
          <p:nvPr/>
        </p:nvSpPr>
        <p:spPr>
          <a:xfrm>
            <a:off x="679580" y="1288776"/>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8a</a:t>
            </a:r>
          </a:p>
        </p:txBody>
      </p:sp>
      <p:cxnSp>
        <p:nvCxnSpPr>
          <p:cNvPr id="183" name="Straight Connector 182">
            <a:extLst>
              <a:ext uri="{FF2B5EF4-FFF2-40B4-BE49-F238E27FC236}">
                <a16:creationId xmlns:a16="http://schemas.microsoft.com/office/drawing/2014/main" id="{11E38FEC-6BD7-41D8-944F-0E4B24D9C22E}"/>
              </a:ext>
            </a:extLst>
          </p:cNvPr>
          <p:cNvCxnSpPr>
            <a:cxnSpLocks/>
            <a:endCxn id="182" idx="3"/>
          </p:cNvCxnSpPr>
          <p:nvPr/>
        </p:nvCxnSpPr>
        <p:spPr>
          <a:xfrm flipH="1">
            <a:off x="1107418" y="1460047"/>
            <a:ext cx="2251802" cy="13395"/>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2AA2BB24-0E27-B9D5-ABA2-948ECFF1D4D6}"/>
              </a:ext>
            </a:extLst>
          </p:cNvPr>
          <p:cNvSpPr txBox="1"/>
          <p:nvPr/>
        </p:nvSpPr>
        <p:spPr>
          <a:xfrm>
            <a:off x="1892300" y="5183765"/>
            <a:ext cx="184731" cy="369332"/>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F52D2E37-EF30-924E-AD14-2F0655199D35}"/>
              </a:ext>
            </a:extLst>
          </p:cNvPr>
          <p:cNvGrpSpPr/>
          <p:nvPr/>
        </p:nvGrpSpPr>
        <p:grpSpPr>
          <a:xfrm>
            <a:off x="0" y="27326"/>
            <a:ext cx="12192000" cy="763136"/>
            <a:chOff x="0" y="1"/>
            <a:chExt cx="12192000" cy="763136"/>
          </a:xfrm>
        </p:grpSpPr>
        <p:sp>
          <p:nvSpPr>
            <p:cNvPr id="10" name="Rounded Rectangle 9">
              <a:extLst>
                <a:ext uri="{FF2B5EF4-FFF2-40B4-BE49-F238E27FC236}">
                  <a16:creationId xmlns:a16="http://schemas.microsoft.com/office/drawing/2014/main" id="{20A6245F-80EA-831A-65D7-B5B8F3F805B5}"/>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722D926-F9FE-D6D9-9448-08F10CE070CC}"/>
                </a:ext>
              </a:extLst>
            </p:cNvPr>
            <p:cNvSpPr txBox="1"/>
            <p:nvPr/>
          </p:nvSpPr>
          <p:spPr>
            <a:xfrm>
              <a:off x="139590" y="111476"/>
              <a:ext cx="10442511"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Slow start Exit At Right </a:t>
              </a:r>
              <a:r>
                <a:rPr lang="en-US" sz="3200" dirty="0" err="1">
                  <a:solidFill>
                    <a:schemeClr val="bg1"/>
                  </a:solidFill>
                  <a:latin typeface="Calibri" panose="020F0502020204030204" pitchFamily="34" charset="0"/>
                  <a:cs typeface="Calibri" panose="020F0502020204030204" pitchFamily="34" charset="0"/>
                </a:rPr>
                <a:t>CHokepoint</a:t>
              </a:r>
              <a:r>
                <a:rPr lang="en-US" sz="3200" dirty="0">
                  <a:solidFill>
                    <a:schemeClr val="bg1"/>
                  </a:solidFill>
                  <a:latin typeface="Calibri" panose="020F0502020204030204" pitchFamily="34" charset="0"/>
                  <a:cs typeface="Calibri" panose="020F0502020204030204" pitchFamily="34" charset="0"/>
                </a:rPr>
                <a:t> (SEARCH)</a:t>
              </a:r>
            </a:p>
          </p:txBody>
        </p:sp>
      </p:grpSp>
    </p:spTree>
    <p:extLst>
      <p:ext uri="{BB962C8B-B14F-4D97-AF65-F5344CB8AC3E}">
        <p14:creationId xmlns:p14="http://schemas.microsoft.com/office/powerpoint/2010/main" val="14646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left)">
                                      <p:cBhvr>
                                        <p:cTn id="11" dur="500"/>
                                        <p:tgtEl>
                                          <p:spTgt spid="130"/>
                                        </p:tgtEl>
                                      </p:cBhvr>
                                    </p:animEffect>
                                  </p:childTnLst>
                                </p:cTn>
                              </p:par>
                              <p:par>
                                <p:cTn id="12" presetID="22" presetClass="entr" presetSubtype="8" fill="hold" nodeType="with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wipe(left)">
                                      <p:cBhvr>
                                        <p:cTn id="14" dur="500"/>
                                        <p:tgtEl>
                                          <p:spTgt spid="14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wipe(left)">
                                      <p:cBhvr>
                                        <p:cTn id="17" dur="5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79"/>
                                        </p:tgtEl>
                                        <p:attrNameLst>
                                          <p:attrName>style.visibility</p:attrName>
                                        </p:attrNameLst>
                                      </p:cBhvr>
                                      <p:to>
                                        <p:strVal val="visible"/>
                                      </p:to>
                                    </p:set>
                                    <p:animEffect transition="in" filter="wipe(left)">
                                      <p:cBhvr>
                                        <p:cTn id="33" dur="500"/>
                                        <p:tgtEl>
                                          <p:spTgt spid="179"/>
                                        </p:tgtEl>
                                      </p:cBhvr>
                                    </p:animEffect>
                                  </p:childTnLst>
                                </p:cTn>
                              </p:par>
                              <p:par>
                                <p:cTn id="34" presetID="22" presetClass="entr" presetSubtype="8"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22" presetClass="entr" presetSubtype="8"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left)">
                                      <p:cBhvr>
                                        <p:cTn id="45" dur="500"/>
                                        <p:tgtEl>
                                          <p:spTgt spid="131"/>
                                        </p:tgtEl>
                                      </p:cBhvr>
                                    </p:animEffect>
                                  </p:childTnLst>
                                </p:cTn>
                              </p:par>
                              <p:par>
                                <p:cTn id="46" presetID="22" presetClass="entr" presetSubtype="8" fill="hold" nodeType="with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wipe(left)">
                                      <p:cBhvr>
                                        <p:cTn id="48" dur="500"/>
                                        <p:tgtEl>
                                          <p:spTgt spid="1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left)">
                                      <p:cBhvr>
                                        <p:cTn id="51" dur="500"/>
                                        <p:tgtEl>
                                          <p:spTgt spid="13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41"/>
                                        </p:tgtEl>
                                        <p:attrNameLst>
                                          <p:attrName>style.visibility</p:attrName>
                                        </p:attrNameLst>
                                      </p:cBhvr>
                                      <p:to>
                                        <p:strVal val="visible"/>
                                      </p:to>
                                    </p:set>
                                    <p:animEffect transition="in" filter="wipe(left)">
                                      <p:cBhvr>
                                        <p:cTn id="54" dur="500"/>
                                        <p:tgtEl>
                                          <p:spTgt spid="14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22" presetClass="entr" presetSubtype="4"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down)">
                                      <p:cBhvr>
                                        <p:cTn id="63" dur="500"/>
                                        <p:tgtEl>
                                          <p:spTgt spid="6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wipe(down)">
                                      <p:cBhvr>
                                        <p:cTn id="66" dur="500"/>
                                        <p:tgtEl>
                                          <p:spTgt spid="178"/>
                                        </p:tgtEl>
                                      </p:cBhvr>
                                    </p:animEffect>
                                  </p:childTnLst>
                                </p:cTn>
                              </p:par>
                              <p:par>
                                <p:cTn id="67" presetID="22" presetClass="entr" presetSubtype="4" fill="hold" nodeType="withEffect">
                                  <p:stCondLst>
                                    <p:cond delay="0"/>
                                  </p:stCondLst>
                                  <p:childTnLst>
                                    <p:set>
                                      <p:cBhvr>
                                        <p:cTn id="68" dur="1" fill="hold">
                                          <p:stCondLst>
                                            <p:cond delay="0"/>
                                          </p:stCondLst>
                                        </p:cTn>
                                        <p:tgtEl>
                                          <p:spTgt spid="115"/>
                                        </p:tgtEl>
                                        <p:attrNameLst>
                                          <p:attrName>style.visibility</p:attrName>
                                        </p:attrNameLst>
                                      </p:cBhvr>
                                      <p:to>
                                        <p:strVal val="visible"/>
                                      </p:to>
                                    </p:set>
                                    <p:animEffect transition="in" filter="wipe(down)">
                                      <p:cBhvr>
                                        <p:cTn id="69" dur="500"/>
                                        <p:tgtEl>
                                          <p:spTgt spid="11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wipe(down)">
                                      <p:cBhvr>
                                        <p:cTn id="72" dur="500"/>
                                        <p:tgtEl>
                                          <p:spTgt spid="11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22" presetClass="entr" presetSubtype="4" fill="hold" grpId="0" nodeType="with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down)">
                                      <p:cBhvr>
                                        <p:cTn id="81" dur="500"/>
                                        <p:tgtEl>
                                          <p:spTgt spid="13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36"/>
                                        </p:tgtEl>
                                        <p:attrNameLst>
                                          <p:attrName>style.visibility</p:attrName>
                                        </p:attrNameLst>
                                      </p:cBhvr>
                                      <p:to>
                                        <p:strVal val="visible"/>
                                      </p:to>
                                    </p:set>
                                    <p:animEffect transition="in" filter="wipe(down)">
                                      <p:cBhvr>
                                        <p:cTn id="84" dur="500"/>
                                        <p:tgtEl>
                                          <p:spTgt spid="136"/>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42"/>
                                        </p:tgtEl>
                                        <p:attrNameLst>
                                          <p:attrName>style.visibility</p:attrName>
                                        </p:attrNameLst>
                                      </p:cBhvr>
                                      <p:to>
                                        <p:strVal val="visible"/>
                                      </p:to>
                                    </p:set>
                                    <p:animEffect transition="in" filter="wipe(down)">
                                      <p:cBhvr>
                                        <p:cTn id="87" dur="500"/>
                                        <p:tgtEl>
                                          <p:spTgt spid="142"/>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0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childTnLst>
                                </p:cTn>
                              </p:par>
                              <p:par>
                                <p:cTn id="94" presetID="22" presetClass="entr" presetSubtype="4" fill="hold" grpId="0" nodeType="with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wipe(down)">
                                      <p:cBhvr>
                                        <p:cTn id="96" dur="500"/>
                                        <p:tgtEl>
                                          <p:spTgt spid="6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81"/>
                                        </p:tgtEl>
                                        <p:attrNameLst>
                                          <p:attrName>style.visibility</p:attrName>
                                        </p:attrNameLst>
                                      </p:cBhvr>
                                      <p:to>
                                        <p:strVal val="visible"/>
                                      </p:to>
                                    </p:set>
                                    <p:animEffect transition="in" filter="wipe(down)">
                                      <p:cBhvr>
                                        <p:cTn id="99" dur="500"/>
                                        <p:tgtEl>
                                          <p:spTgt spid="18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9"/>
                                        </p:tgtEl>
                                        <p:attrNameLst>
                                          <p:attrName>style.visibility</p:attrName>
                                        </p:attrNameLst>
                                      </p:cBhvr>
                                      <p:to>
                                        <p:strVal val="visible"/>
                                      </p:to>
                                    </p:set>
                                    <p:animEffect transition="in" filter="wipe(down)">
                                      <p:cBhvr>
                                        <p:cTn id="102" dur="500"/>
                                        <p:tgtEl>
                                          <p:spTgt spid="11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wipe(down)">
                                      <p:cBhvr>
                                        <p:cTn id="107" dur="500"/>
                                        <p:tgtEl>
                                          <p:spTgt spid="88"/>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wipe(down)">
                                      <p:cBhvr>
                                        <p:cTn id="110" dur="500"/>
                                        <p:tgtEl>
                                          <p:spTgt spid="56"/>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35"/>
                                        </p:tgtEl>
                                        <p:attrNameLst>
                                          <p:attrName>style.visibility</p:attrName>
                                        </p:attrNameLst>
                                      </p:cBhvr>
                                      <p:to>
                                        <p:strVal val="visible"/>
                                      </p:to>
                                    </p:set>
                                    <p:animEffect transition="in" filter="wipe(down)">
                                      <p:cBhvr>
                                        <p:cTn id="113" dur="500"/>
                                        <p:tgtEl>
                                          <p:spTgt spid="135"/>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32"/>
                                        </p:tgtEl>
                                        <p:attrNameLst>
                                          <p:attrName>style.visibility</p:attrName>
                                        </p:attrNameLst>
                                      </p:cBhvr>
                                      <p:to>
                                        <p:strVal val="visible"/>
                                      </p:to>
                                    </p:set>
                                    <p:animEffect transition="in" filter="wipe(down)">
                                      <p:cBhvr>
                                        <p:cTn id="116" dur="500"/>
                                        <p:tgtEl>
                                          <p:spTgt spid="132"/>
                                        </p:tgtEl>
                                      </p:cBhvr>
                                    </p:animEffect>
                                  </p:childTnLst>
                                </p:cTn>
                              </p:par>
                              <p:par>
                                <p:cTn id="117" presetID="22" presetClass="entr" presetSubtype="4" fill="hold" nodeType="withEffect">
                                  <p:stCondLst>
                                    <p:cond delay="0"/>
                                  </p:stCondLst>
                                  <p:childTnLst>
                                    <p:set>
                                      <p:cBhvr>
                                        <p:cTn id="118" dur="1" fill="hold">
                                          <p:stCondLst>
                                            <p:cond delay="0"/>
                                          </p:stCondLst>
                                        </p:cTn>
                                        <p:tgtEl>
                                          <p:spTgt spid="183"/>
                                        </p:tgtEl>
                                        <p:attrNameLst>
                                          <p:attrName>style.visibility</p:attrName>
                                        </p:attrNameLst>
                                      </p:cBhvr>
                                      <p:to>
                                        <p:strVal val="visible"/>
                                      </p:to>
                                    </p:set>
                                    <p:animEffect transition="in" filter="wipe(down)">
                                      <p:cBhvr>
                                        <p:cTn id="119" dur="500"/>
                                        <p:tgtEl>
                                          <p:spTgt spid="183"/>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182"/>
                                        </p:tgtEl>
                                        <p:attrNameLst>
                                          <p:attrName>style.visibility</p:attrName>
                                        </p:attrNameLst>
                                      </p:cBhvr>
                                      <p:to>
                                        <p:strVal val="visible"/>
                                      </p:to>
                                    </p:set>
                                    <p:animEffect transition="in" filter="wipe(down)">
                                      <p:cBhvr>
                                        <p:cTn id="122" dur="500"/>
                                        <p:tgtEl>
                                          <p:spTgt spid="18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500"/>
                                        <p:tgtEl>
                                          <p:spTgt spid="52"/>
                                        </p:tgtEl>
                                      </p:cBhvr>
                                    </p:animEffect>
                                  </p:childTnLst>
                                </p:cTn>
                              </p:par>
                              <p:par>
                                <p:cTn id="128" presetID="22" presetClass="entr" presetSubtype="4" fill="hold" nodeType="with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wipe(down)">
                                      <p:cBhvr>
                                        <p:cTn id="130" dur="500"/>
                                        <p:tgtEl>
                                          <p:spTgt spid="70"/>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wipe(down)">
                                      <p:cBhvr>
                                        <p:cTn id="133" dur="500"/>
                                        <p:tgtEl>
                                          <p:spTgt spid="62"/>
                                        </p:tgtEl>
                                      </p:cBhvr>
                                    </p:animEffect>
                                  </p:childTnLst>
                                </p:cTn>
                              </p:par>
                              <p:par>
                                <p:cTn id="134" presetID="22" presetClass="entr" presetSubtype="4" fill="hold" nodeType="withEffect">
                                  <p:stCondLst>
                                    <p:cond delay="0"/>
                                  </p:stCondLst>
                                  <p:childTnLst>
                                    <p:set>
                                      <p:cBhvr>
                                        <p:cTn id="135" dur="1" fill="hold">
                                          <p:stCondLst>
                                            <p:cond delay="0"/>
                                          </p:stCondLst>
                                        </p:cTn>
                                        <p:tgtEl>
                                          <p:spTgt spid="104"/>
                                        </p:tgtEl>
                                        <p:attrNameLst>
                                          <p:attrName>style.visibility</p:attrName>
                                        </p:attrNameLst>
                                      </p:cBhvr>
                                      <p:to>
                                        <p:strVal val="visible"/>
                                      </p:to>
                                    </p:set>
                                    <p:animEffect transition="in" filter="wipe(down)">
                                      <p:cBhvr>
                                        <p:cTn id="136"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8" grpId="0"/>
      <p:bldP spid="59" grpId="0"/>
      <p:bldP spid="60" grpId="0"/>
      <p:bldP spid="61" grpId="0"/>
      <p:bldP spid="62" grpId="0"/>
      <p:bldP spid="65" grpId="0" animBg="1"/>
      <p:bldP spid="69" grpId="0" animBg="1"/>
      <p:bldP spid="13" grpId="0"/>
      <p:bldP spid="118" grpId="0"/>
      <p:bldP spid="119" grpId="0"/>
      <p:bldP spid="178" grpId="0" animBg="1"/>
      <p:bldP spid="179" grpId="0" animBg="1"/>
      <p:bldP spid="181" grpId="0" animBg="1"/>
      <p:bldP spid="130" grpId="0" animBg="1"/>
      <p:bldP spid="131" grpId="0" animBg="1"/>
      <p:bldP spid="132" grpId="0" animBg="1"/>
      <p:bldP spid="133" grpId="0" animBg="1"/>
      <p:bldP spid="134" grpId="0" animBg="1"/>
      <p:bldP spid="135" grpId="0" animBg="1"/>
      <p:bldP spid="136" grpId="0" animBg="1"/>
      <p:bldP spid="53" grpId="0"/>
      <p:bldP spid="54" grpId="0"/>
      <p:bldP spid="55" grpId="0"/>
      <p:bldP spid="56" grpId="0"/>
      <p:bldP spid="140" grpId="0"/>
      <p:bldP spid="141" grpId="0"/>
      <p:bldP spid="142" grpId="0"/>
      <p:bldP spid="1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3">
            <a:extLst>
              <a:ext uri="{FF2B5EF4-FFF2-40B4-BE49-F238E27FC236}">
                <a16:creationId xmlns:a16="http://schemas.microsoft.com/office/drawing/2014/main" id="{449809BB-4F02-443F-B187-B72AF2AFE37C}"/>
              </a:ext>
            </a:extLst>
          </p:cNvPr>
          <p:cNvSpPr>
            <a:spLocks noGrp="1"/>
          </p:cNvSpPr>
          <p:nvPr>
            <p:ph type="sldNum" sz="quarter" idx="12"/>
          </p:nvPr>
        </p:nvSpPr>
        <p:spPr>
          <a:xfrm>
            <a:off x="9779804" y="6491568"/>
            <a:ext cx="2350747" cy="312889"/>
          </a:xfrm>
        </p:spPr>
        <p:txBody>
          <a:bodyPr/>
          <a:lstStyle/>
          <a:p>
            <a:pPr defTabSz="777240">
              <a:spcAft>
                <a:spcPts val="600"/>
              </a:spcAft>
            </a:pPr>
            <a:fld id="{3DFD0FAF-A0CB-48D5-BC87-2F5911F39809}" type="slidenum">
              <a:rPr lang="en-US" sz="1800" b="1" kern="1200">
                <a:solidFill>
                  <a:schemeClr val="tx1">
                    <a:tint val="75000"/>
                  </a:schemeClr>
                </a:solidFill>
                <a:latin typeface="Calibri" panose="020F0502020204030204" pitchFamily="34" charset="0"/>
                <a:cs typeface="Calibri" panose="020F0502020204030204" pitchFamily="34" charset="0"/>
              </a:rPr>
              <a:pPr defTabSz="777240">
                <a:spcAft>
                  <a:spcPts val="600"/>
                </a:spcAft>
              </a:pPr>
              <a:t>8</a:t>
            </a:fld>
            <a:endParaRPr lang="en-US" sz="2400" b="1" dirty="0">
              <a:latin typeface="Calibri" panose="020F0502020204030204" pitchFamily="34" charset="0"/>
              <a:cs typeface="Calibri" panose="020F0502020204030204" pitchFamily="34" charset="0"/>
            </a:endParaRPr>
          </a:p>
        </p:txBody>
      </p:sp>
      <p:sp>
        <p:nvSpPr>
          <p:cNvPr id="240" name="Oval 239">
            <a:extLst>
              <a:ext uri="{FF2B5EF4-FFF2-40B4-BE49-F238E27FC236}">
                <a16:creationId xmlns:a16="http://schemas.microsoft.com/office/drawing/2014/main" id="{C5A5D248-371D-4941-9605-CCB4039387AB}"/>
              </a:ext>
            </a:extLst>
          </p:cNvPr>
          <p:cNvSpPr/>
          <p:nvPr/>
        </p:nvSpPr>
        <p:spPr>
          <a:xfrm>
            <a:off x="7070260" y="3997667"/>
            <a:ext cx="275716" cy="357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1" name="Oval 240">
            <a:extLst>
              <a:ext uri="{FF2B5EF4-FFF2-40B4-BE49-F238E27FC236}">
                <a16:creationId xmlns:a16="http://schemas.microsoft.com/office/drawing/2014/main" id="{83837852-E287-4776-88D9-CB2C9F086E45}"/>
              </a:ext>
            </a:extLst>
          </p:cNvPr>
          <p:cNvSpPr/>
          <p:nvPr/>
        </p:nvSpPr>
        <p:spPr>
          <a:xfrm>
            <a:off x="7066652" y="3539932"/>
            <a:ext cx="275716" cy="357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2" name="Oval 241">
            <a:extLst>
              <a:ext uri="{FF2B5EF4-FFF2-40B4-BE49-F238E27FC236}">
                <a16:creationId xmlns:a16="http://schemas.microsoft.com/office/drawing/2014/main" id="{73F4E896-3580-41B8-87FD-1B4554B3087B}"/>
              </a:ext>
            </a:extLst>
          </p:cNvPr>
          <p:cNvSpPr/>
          <p:nvPr/>
        </p:nvSpPr>
        <p:spPr>
          <a:xfrm>
            <a:off x="7057459" y="2619865"/>
            <a:ext cx="275716" cy="357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1" name="Oval 50">
            <a:extLst>
              <a:ext uri="{FF2B5EF4-FFF2-40B4-BE49-F238E27FC236}">
                <a16:creationId xmlns:a16="http://schemas.microsoft.com/office/drawing/2014/main" id="{2FB7A80B-EE01-4A3D-BBA7-0FB37D6B0E7D}"/>
              </a:ext>
            </a:extLst>
          </p:cNvPr>
          <p:cNvSpPr/>
          <p:nvPr/>
        </p:nvSpPr>
        <p:spPr>
          <a:xfrm>
            <a:off x="8969971" y="3662084"/>
            <a:ext cx="137239" cy="149734"/>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2" name="Oval 51">
            <a:extLst>
              <a:ext uri="{FF2B5EF4-FFF2-40B4-BE49-F238E27FC236}">
                <a16:creationId xmlns:a16="http://schemas.microsoft.com/office/drawing/2014/main" id="{D5410744-FB57-4987-BEC8-EC4DF13C3088}"/>
              </a:ext>
            </a:extLst>
          </p:cNvPr>
          <p:cNvSpPr/>
          <p:nvPr/>
        </p:nvSpPr>
        <p:spPr>
          <a:xfrm>
            <a:off x="10000392" y="2708512"/>
            <a:ext cx="137239" cy="14973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7079518D-04B5-419C-9809-19E56B8075D9}"/>
              </a:ext>
            </a:extLst>
          </p:cNvPr>
          <p:cNvSpPr txBox="1"/>
          <p:nvPr/>
        </p:nvSpPr>
        <p:spPr>
          <a:xfrm>
            <a:off x="7794988" y="4338718"/>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6F9C1EBA-3FD4-4EE4-8036-A5CA42406171}"/>
              </a:ext>
            </a:extLst>
          </p:cNvPr>
          <p:cNvSpPr txBox="1"/>
          <p:nvPr/>
        </p:nvSpPr>
        <p:spPr>
          <a:xfrm>
            <a:off x="8306383" y="4346489"/>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B407DDDD-10DA-409D-90FB-BCC432B8825E}"/>
              </a:ext>
            </a:extLst>
          </p:cNvPr>
          <p:cNvSpPr txBox="1"/>
          <p:nvPr/>
        </p:nvSpPr>
        <p:spPr>
          <a:xfrm>
            <a:off x="8852607" y="4360014"/>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3</a:t>
            </a:r>
            <a:endParaRPr lang="en-US" dirty="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4A3074BD-F9EB-4346-90EC-9EBF7018CD64}"/>
              </a:ext>
            </a:extLst>
          </p:cNvPr>
          <p:cNvSpPr txBox="1"/>
          <p:nvPr/>
        </p:nvSpPr>
        <p:spPr>
          <a:xfrm>
            <a:off x="9398831" y="4360014"/>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A263ADF1-1110-42A9-B12E-04216FC32C51}"/>
              </a:ext>
            </a:extLst>
          </p:cNvPr>
          <p:cNvSpPr txBox="1"/>
          <p:nvPr/>
        </p:nvSpPr>
        <p:spPr>
          <a:xfrm>
            <a:off x="9945732" y="4360014"/>
            <a:ext cx="3809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5</a:t>
            </a:r>
            <a:endParaRPr lang="en-US" dirty="0">
              <a:latin typeface="Calibri" panose="020F0502020204030204" pitchFamily="34" charset="0"/>
              <a:cs typeface="Calibri" panose="020F0502020204030204" pitchFamily="34" charset="0"/>
            </a:endParaRPr>
          </a:p>
        </p:txBody>
      </p:sp>
      <p:sp>
        <p:nvSpPr>
          <p:cNvPr id="65" name="Freeform: Shape 64">
            <a:extLst>
              <a:ext uri="{FF2B5EF4-FFF2-40B4-BE49-F238E27FC236}">
                <a16:creationId xmlns:a16="http://schemas.microsoft.com/office/drawing/2014/main" id="{03013098-3145-4213-A397-076FE336F285}"/>
              </a:ext>
            </a:extLst>
          </p:cNvPr>
          <p:cNvSpPr/>
          <p:nvPr/>
        </p:nvSpPr>
        <p:spPr>
          <a:xfrm>
            <a:off x="8521259" y="3767098"/>
            <a:ext cx="485664" cy="322504"/>
          </a:xfrm>
          <a:custGeom>
            <a:avLst/>
            <a:gdLst>
              <a:gd name="connsiteX0" fmla="*/ 0 w 433633"/>
              <a:gd name="connsiteY0" fmla="*/ 263950 h 263950"/>
              <a:gd name="connsiteX1" fmla="*/ 433633 w 433633"/>
              <a:gd name="connsiteY1" fmla="*/ 0 h 263950"/>
              <a:gd name="connsiteX2" fmla="*/ 433633 w 433633"/>
              <a:gd name="connsiteY2" fmla="*/ 0 h 263950"/>
              <a:gd name="connsiteX3" fmla="*/ 433633 w 433633"/>
              <a:gd name="connsiteY3" fmla="*/ 0 h 263950"/>
            </a:gdLst>
            <a:ahLst/>
            <a:cxnLst>
              <a:cxn ang="0">
                <a:pos x="connsiteX0" y="connsiteY0"/>
              </a:cxn>
              <a:cxn ang="0">
                <a:pos x="connsiteX1" y="connsiteY1"/>
              </a:cxn>
              <a:cxn ang="0">
                <a:pos x="connsiteX2" y="connsiteY2"/>
              </a:cxn>
              <a:cxn ang="0">
                <a:pos x="connsiteX3" y="connsiteY3"/>
              </a:cxn>
            </a:cxnLst>
            <a:rect l="l" t="t" r="r" b="b"/>
            <a:pathLst>
              <a:path w="433633" h="263950">
                <a:moveTo>
                  <a:pt x="0" y="263950"/>
                </a:moveTo>
                <a:lnTo>
                  <a:pt x="433633" y="0"/>
                </a:lnTo>
                <a:lnTo>
                  <a:pt x="433633" y="0"/>
                </a:lnTo>
                <a:lnTo>
                  <a:pt x="433633" y="0"/>
                </a:ln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9" name="Freeform: Shape 68">
            <a:extLst>
              <a:ext uri="{FF2B5EF4-FFF2-40B4-BE49-F238E27FC236}">
                <a16:creationId xmlns:a16="http://schemas.microsoft.com/office/drawing/2014/main" id="{540D1050-93B1-472F-8E56-521DC240383A}"/>
              </a:ext>
            </a:extLst>
          </p:cNvPr>
          <p:cNvSpPr/>
          <p:nvPr/>
        </p:nvSpPr>
        <p:spPr>
          <a:xfrm>
            <a:off x="9091385" y="2803781"/>
            <a:ext cx="484776" cy="882691"/>
          </a:xfrm>
          <a:custGeom>
            <a:avLst/>
            <a:gdLst>
              <a:gd name="connsiteX0" fmla="*/ 0 w 367646"/>
              <a:gd name="connsiteY0" fmla="*/ 292231 h 292231"/>
              <a:gd name="connsiteX1" fmla="*/ 367646 w 367646"/>
              <a:gd name="connsiteY1" fmla="*/ 0 h 292231"/>
              <a:gd name="connsiteX2" fmla="*/ 367646 w 367646"/>
              <a:gd name="connsiteY2" fmla="*/ 0 h 292231"/>
              <a:gd name="connsiteX3" fmla="*/ 367646 w 367646"/>
              <a:gd name="connsiteY3" fmla="*/ 0 h 292231"/>
            </a:gdLst>
            <a:ahLst/>
            <a:cxnLst>
              <a:cxn ang="0">
                <a:pos x="connsiteX0" y="connsiteY0"/>
              </a:cxn>
              <a:cxn ang="0">
                <a:pos x="connsiteX1" y="connsiteY1"/>
              </a:cxn>
              <a:cxn ang="0">
                <a:pos x="connsiteX2" y="connsiteY2"/>
              </a:cxn>
              <a:cxn ang="0">
                <a:pos x="connsiteX3" y="connsiteY3"/>
              </a:cxn>
            </a:cxnLst>
            <a:rect l="l" t="t" r="r" b="b"/>
            <a:pathLst>
              <a:path w="367646" h="292231">
                <a:moveTo>
                  <a:pt x="0" y="292231"/>
                </a:moveTo>
                <a:lnTo>
                  <a:pt x="367646" y="0"/>
                </a:lnTo>
                <a:lnTo>
                  <a:pt x="367646" y="0"/>
                </a:lnTo>
                <a:lnTo>
                  <a:pt x="367646" y="0"/>
                </a:ln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CF0AA57E-2929-4B36-A2CC-4DBDFE7815BE}"/>
              </a:ext>
            </a:extLst>
          </p:cNvPr>
          <p:cNvCxnSpPr>
            <a:cxnSpLocks/>
            <a:endCxn id="52" idx="2"/>
          </p:cNvCxnSpPr>
          <p:nvPr/>
        </p:nvCxnSpPr>
        <p:spPr>
          <a:xfrm flipV="1">
            <a:off x="9644935" y="2783379"/>
            <a:ext cx="355456" cy="1513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8EF65844-6DE1-4E2E-A60B-D746379C912D}"/>
              </a:ext>
            </a:extLst>
          </p:cNvPr>
          <p:cNvGrpSpPr/>
          <p:nvPr/>
        </p:nvGrpSpPr>
        <p:grpSpPr>
          <a:xfrm>
            <a:off x="7397094" y="2546901"/>
            <a:ext cx="4900165" cy="369332"/>
            <a:chOff x="4895763" y="5027516"/>
            <a:chExt cx="4375192" cy="302276"/>
          </a:xfrm>
        </p:grpSpPr>
        <p:cxnSp>
          <p:nvCxnSpPr>
            <p:cNvPr id="75" name="Straight Connector 74">
              <a:extLst>
                <a:ext uri="{FF2B5EF4-FFF2-40B4-BE49-F238E27FC236}">
                  <a16:creationId xmlns:a16="http://schemas.microsoft.com/office/drawing/2014/main" id="{7E7FBF19-8D2C-4312-80DB-133BA2B5B1E6}"/>
                </a:ext>
              </a:extLst>
            </p:cNvPr>
            <p:cNvCxnSpPr>
              <a:cxnSpLocks/>
            </p:cNvCxnSpPr>
            <p:nvPr/>
          </p:nvCxnSpPr>
          <p:spPr>
            <a:xfrm flipV="1">
              <a:off x="4895763" y="5233515"/>
              <a:ext cx="3199828" cy="13469"/>
            </a:xfrm>
            <a:prstGeom prst="line">
              <a:avLst/>
            </a:prstGeom>
            <a:ln>
              <a:solidFill>
                <a:srgbClr val="00B050"/>
              </a:solidFill>
              <a:prstDash val="dash"/>
            </a:ln>
          </p:spPr>
          <p:style>
            <a:lnRef idx="3">
              <a:schemeClr val="accent6"/>
            </a:lnRef>
            <a:fillRef idx="0">
              <a:schemeClr val="accent6"/>
            </a:fillRef>
            <a:effectRef idx="2">
              <a:schemeClr val="accent6"/>
            </a:effectRef>
            <a:fontRef idx="minor">
              <a:schemeClr val="tx1"/>
            </a:fontRef>
          </p:style>
        </p:cxnSp>
        <p:sp>
          <p:nvSpPr>
            <p:cNvPr id="76" name="TextBox 75">
              <a:extLst>
                <a:ext uri="{FF2B5EF4-FFF2-40B4-BE49-F238E27FC236}">
                  <a16:creationId xmlns:a16="http://schemas.microsoft.com/office/drawing/2014/main" id="{C25F3F9B-0593-493A-A1D2-8A6D66F62FBD}"/>
                </a:ext>
              </a:extLst>
            </p:cNvPr>
            <p:cNvSpPr txBox="1"/>
            <p:nvPr/>
          </p:nvSpPr>
          <p:spPr>
            <a:xfrm>
              <a:off x="8199922" y="5027516"/>
              <a:ext cx="1071033" cy="30227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capacity</a:t>
              </a:r>
            </a:p>
          </p:txBody>
        </p:sp>
      </p:grpSp>
      <p:grpSp>
        <p:nvGrpSpPr>
          <p:cNvPr id="90" name="Group 89">
            <a:extLst>
              <a:ext uri="{FF2B5EF4-FFF2-40B4-BE49-F238E27FC236}">
                <a16:creationId xmlns:a16="http://schemas.microsoft.com/office/drawing/2014/main" id="{7EE3B4D0-4AA8-4615-BC89-2DE0A109B9AF}"/>
              </a:ext>
            </a:extLst>
          </p:cNvPr>
          <p:cNvGrpSpPr/>
          <p:nvPr/>
        </p:nvGrpSpPr>
        <p:grpSpPr>
          <a:xfrm>
            <a:off x="6502188" y="974288"/>
            <a:ext cx="4469250" cy="4102567"/>
            <a:chOff x="4079026" y="3397852"/>
            <a:chExt cx="4131722" cy="3357707"/>
          </a:xfrm>
        </p:grpSpPr>
        <p:grpSp>
          <p:nvGrpSpPr>
            <p:cNvPr id="94" name="Group 93">
              <a:extLst>
                <a:ext uri="{FF2B5EF4-FFF2-40B4-BE49-F238E27FC236}">
                  <a16:creationId xmlns:a16="http://schemas.microsoft.com/office/drawing/2014/main" id="{07B29B21-D07E-4285-85C0-205FE5F4BECB}"/>
                </a:ext>
              </a:extLst>
            </p:cNvPr>
            <p:cNvGrpSpPr/>
            <p:nvPr/>
          </p:nvGrpSpPr>
          <p:grpSpPr>
            <a:xfrm>
              <a:off x="4079026" y="3397852"/>
              <a:ext cx="4131722" cy="2861415"/>
              <a:chOff x="2118249" y="3105618"/>
              <a:chExt cx="4131722" cy="2861415"/>
            </a:xfrm>
          </p:grpSpPr>
          <p:grpSp>
            <p:nvGrpSpPr>
              <p:cNvPr id="95" name="Group 94">
                <a:extLst>
                  <a:ext uri="{FF2B5EF4-FFF2-40B4-BE49-F238E27FC236}">
                    <a16:creationId xmlns:a16="http://schemas.microsoft.com/office/drawing/2014/main" id="{3E7C4B01-EDE4-4E31-B9AA-401C4FC02D47}"/>
                  </a:ext>
                </a:extLst>
              </p:cNvPr>
              <p:cNvGrpSpPr/>
              <p:nvPr/>
            </p:nvGrpSpPr>
            <p:grpSpPr>
              <a:xfrm>
                <a:off x="2921746" y="3105618"/>
                <a:ext cx="3328225" cy="2861415"/>
                <a:chOff x="2990877" y="109597"/>
                <a:chExt cx="3328225" cy="2861415"/>
              </a:xfrm>
            </p:grpSpPr>
            <p:cxnSp>
              <p:nvCxnSpPr>
                <p:cNvPr id="97" name="Straight Arrow Connector 96">
                  <a:extLst>
                    <a:ext uri="{FF2B5EF4-FFF2-40B4-BE49-F238E27FC236}">
                      <a16:creationId xmlns:a16="http://schemas.microsoft.com/office/drawing/2014/main" id="{700B0A2C-089B-4660-AA7E-42109C91A82E}"/>
                    </a:ext>
                  </a:extLst>
                </p:cNvPr>
                <p:cNvCxnSpPr>
                  <a:cxnSpLocks/>
                </p:cNvCxnSpPr>
                <p:nvPr/>
              </p:nvCxnSpPr>
              <p:spPr>
                <a:xfrm flipV="1">
                  <a:off x="3004117" y="2876691"/>
                  <a:ext cx="3314985" cy="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98" name="Group 97">
                  <a:extLst>
                    <a:ext uri="{FF2B5EF4-FFF2-40B4-BE49-F238E27FC236}">
                      <a16:creationId xmlns:a16="http://schemas.microsoft.com/office/drawing/2014/main" id="{BD86DBB3-5C4D-41CF-8056-4BFC1C44CB9D}"/>
                    </a:ext>
                  </a:extLst>
                </p:cNvPr>
                <p:cNvGrpSpPr/>
                <p:nvPr/>
              </p:nvGrpSpPr>
              <p:grpSpPr>
                <a:xfrm>
                  <a:off x="2990877" y="109597"/>
                  <a:ext cx="2473521" cy="2861415"/>
                  <a:chOff x="2990877" y="109597"/>
                  <a:chExt cx="2473521" cy="2861415"/>
                </a:xfrm>
              </p:grpSpPr>
              <p:cxnSp>
                <p:nvCxnSpPr>
                  <p:cNvPr id="99" name="Straight Arrow Connector 98">
                    <a:extLst>
                      <a:ext uri="{FF2B5EF4-FFF2-40B4-BE49-F238E27FC236}">
                        <a16:creationId xmlns:a16="http://schemas.microsoft.com/office/drawing/2014/main" id="{D3AEE20E-86DC-4432-A6D4-D91290948892}"/>
                      </a:ext>
                    </a:extLst>
                  </p:cNvPr>
                  <p:cNvCxnSpPr>
                    <a:cxnSpLocks/>
                  </p:cNvCxnSpPr>
                  <p:nvPr/>
                </p:nvCxnSpPr>
                <p:spPr>
                  <a:xfrm flipH="1" flipV="1">
                    <a:off x="2990877" y="109597"/>
                    <a:ext cx="13239" cy="276709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79BA0C82-A06B-4149-AA6C-B2688CF4F8A5}"/>
                      </a:ext>
                    </a:extLst>
                  </p:cNvPr>
                  <p:cNvCxnSpPr/>
                  <p:nvPr/>
                </p:nvCxnSpPr>
                <p:spPr>
                  <a:xfrm>
                    <a:off x="3544478" y="2796564"/>
                    <a:ext cx="0" cy="172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FB9776A-7002-4EB2-BA8A-12F4CD52C8A2}"/>
                      </a:ext>
                    </a:extLst>
                  </p:cNvPr>
                  <p:cNvCxnSpPr/>
                  <p:nvPr/>
                </p:nvCxnSpPr>
                <p:spPr>
                  <a:xfrm>
                    <a:off x="4026815" y="2798133"/>
                    <a:ext cx="0" cy="172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4841561-8F7B-493A-8B44-2ACC290C2355}"/>
                      </a:ext>
                    </a:extLst>
                  </p:cNvPr>
                  <p:cNvCxnSpPr/>
                  <p:nvPr/>
                </p:nvCxnSpPr>
                <p:spPr>
                  <a:xfrm>
                    <a:off x="4528004" y="2790277"/>
                    <a:ext cx="0" cy="172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5A23D26-416B-4C3F-B454-6CA24290B0D9}"/>
                      </a:ext>
                    </a:extLst>
                  </p:cNvPr>
                  <p:cNvCxnSpPr/>
                  <p:nvPr/>
                </p:nvCxnSpPr>
                <p:spPr>
                  <a:xfrm>
                    <a:off x="5029197" y="2791847"/>
                    <a:ext cx="0" cy="172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3921E1F-CC19-4A72-B586-A88BE1BAE17D}"/>
                      </a:ext>
                    </a:extLst>
                  </p:cNvPr>
                  <p:cNvCxnSpPr>
                    <a:cxnSpLocks/>
                  </p:cNvCxnSpPr>
                  <p:nvPr/>
                </p:nvCxnSpPr>
                <p:spPr>
                  <a:xfrm>
                    <a:off x="5464398" y="2790277"/>
                    <a:ext cx="0" cy="176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6" name="TextBox 95">
                <a:extLst>
                  <a:ext uri="{FF2B5EF4-FFF2-40B4-BE49-F238E27FC236}">
                    <a16:creationId xmlns:a16="http://schemas.microsoft.com/office/drawing/2014/main" id="{9A94AA17-B055-4FA0-949E-3884AF4497EC}"/>
                  </a:ext>
                </a:extLst>
              </p:cNvPr>
              <p:cNvSpPr txBox="1"/>
              <p:nvPr/>
            </p:nvSpPr>
            <p:spPr>
              <a:xfrm rot="16200000" flipH="1">
                <a:off x="1480425" y="4354257"/>
                <a:ext cx="1617087" cy="34143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delivered bytes</a:t>
                </a:r>
              </a:p>
            </p:txBody>
          </p:sp>
        </p:grpSp>
        <p:sp>
          <p:nvSpPr>
            <p:cNvPr id="92" name="TextBox 91">
              <a:extLst>
                <a:ext uri="{FF2B5EF4-FFF2-40B4-BE49-F238E27FC236}">
                  <a16:creationId xmlns:a16="http://schemas.microsoft.com/office/drawing/2014/main" id="{52861A72-D7C7-425B-8D65-2EC8D6A5EAA1}"/>
                </a:ext>
              </a:extLst>
            </p:cNvPr>
            <p:cNvSpPr txBox="1"/>
            <p:nvPr/>
          </p:nvSpPr>
          <p:spPr>
            <a:xfrm>
              <a:off x="6325412" y="6453283"/>
              <a:ext cx="600482" cy="302276"/>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Time</a:t>
              </a:r>
            </a:p>
          </p:txBody>
        </p:sp>
      </p:grpSp>
      <p:grpSp>
        <p:nvGrpSpPr>
          <p:cNvPr id="15" name="Group 14">
            <a:extLst>
              <a:ext uri="{FF2B5EF4-FFF2-40B4-BE49-F238E27FC236}">
                <a16:creationId xmlns:a16="http://schemas.microsoft.com/office/drawing/2014/main" id="{897082D4-CFD3-409B-ABD9-CF6172BC2ACA}"/>
              </a:ext>
            </a:extLst>
          </p:cNvPr>
          <p:cNvGrpSpPr/>
          <p:nvPr/>
        </p:nvGrpSpPr>
        <p:grpSpPr>
          <a:xfrm>
            <a:off x="1677004" y="1404661"/>
            <a:ext cx="1726437" cy="2839758"/>
            <a:chOff x="7771269" y="1068819"/>
            <a:chExt cx="1726437" cy="2839758"/>
          </a:xfrm>
        </p:grpSpPr>
        <p:sp>
          <p:nvSpPr>
            <p:cNvPr id="47" name="Oval 46">
              <a:extLst>
                <a:ext uri="{FF2B5EF4-FFF2-40B4-BE49-F238E27FC236}">
                  <a16:creationId xmlns:a16="http://schemas.microsoft.com/office/drawing/2014/main" id="{87459986-7030-490F-B9A0-4234C76435EF}"/>
                </a:ext>
              </a:extLst>
            </p:cNvPr>
            <p:cNvSpPr/>
            <p:nvPr/>
          </p:nvSpPr>
          <p:spPr>
            <a:xfrm>
              <a:off x="7771269" y="3771015"/>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8" name="Oval 47">
              <a:extLst>
                <a:ext uri="{FF2B5EF4-FFF2-40B4-BE49-F238E27FC236}">
                  <a16:creationId xmlns:a16="http://schemas.microsoft.com/office/drawing/2014/main" id="{15DBED31-8FF7-4007-AE8B-0B0EB7926731}"/>
                </a:ext>
              </a:extLst>
            </p:cNvPr>
            <p:cNvSpPr/>
            <p:nvPr/>
          </p:nvSpPr>
          <p:spPr>
            <a:xfrm>
              <a:off x="8262796" y="3338099"/>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9" name="Oval 48">
              <a:extLst>
                <a:ext uri="{FF2B5EF4-FFF2-40B4-BE49-F238E27FC236}">
                  <a16:creationId xmlns:a16="http://schemas.microsoft.com/office/drawing/2014/main" id="{ACF1E0D6-F821-4E31-95B2-99BEC29AD6E3}"/>
                </a:ext>
              </a:extLst>
            </p:cNvPr>
            <p:cNvSpPr/>
            <p:nvPr/>
          </p:nvSpPr>
          <p:spPr>
            <a:xfrm>
              <a:off x="9364525" y="1068819"/>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4" name="Freeform: Shape 63">
              <a:extLst>
                <a:ext uri="{FF2B5EF4-FFF2-40B4-BE49-F238E27FC236}">
                  <a16:creationId xmlns:a16="http://schemas.microsoft.com/office/drawing/2014/main" id="{928D9CA4-2C7B-4226-98EF-13325C7ECF30}"/>
                </a:ext>
              </a:extLst>
            </p:cNvPr>
            <p:cNvSpPr/>
            <p:nvPr/>
          </p:nvSpPr>
          <p:spPr>
            <a:xfrm rot="21286696">
              <a:off x="7891316" y="3446498"/>
              <a:ext cx="445818" cy="361038"/>
            </a:xfrm>
            <a:custGeom>
              <a:avLst/>
              <a:gdLst>
                <a:gd name="connsiteX0" fmla="*/ 0 w 386499"/>
                <a:gd name="connsiteY0" fmla="*/ 197963 h 197963"/>
                <a:gd name="connsiteX1" fmla="*/ 386499 w 386499"/>
                <a:gd name="connsiteY1" fmla="*/ 0 h 197963"/>
                <a:gd name="connsiteX2" fmla="*/ 386499 w 386499"/>
                <a:gd name="connsiteY2" fmla="*/ 0 h 197963"/>
              </a:gdLst>
              <a:ahLst/>
              <a:cxnLst>
                <a:cxn ang="0">
                  <a:pos x="connsiteX0" y="connsiteY0"/>
                </a:cxn>
                <a:cxn ang="0">
                  <a:pos x="connsiteX1" y="connsiteY1"/>
                </a:cxn>
                <a:cxn ang="0">
                  <a:pos x="connsiteX2" y="connsiteY2"/>
                </a:cxn>
              </a:cxnLst>
              <a:rect l="l" t="t" r="r" b="b"/>
              <a:pathLst>
                <a:path w="386499" h="197963">
                  <a:moveTo>
                    <a:pt x="0" y="197963"/>
                  </a:moveTo>
                  <a:lnTo>
                    <a:pt x="386499" y="0"/>
                  </a:lnTo>
                  <a:lnTo>
                    <a:pt x="386499" y="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6" name="Freeform: Shape 65">
              <a:extLst>
                <a:ext uri="{FF2B5EF4-FFF2-40B4-BE49-F238E27FC236}">
                  <a16:creationId xmlns:a16="http://schemas.microsoft.com/office/drawing/2014/main" id="{E023213A-FFEB-4219-8891-70A0F9107746}"/>
                </a:ext>
              </a:extLst>
            </p:cNvPr>
            <p:cNvSpPr/>
            <p:nvPr/>
          </p:nvSpPr>
          <p:spPr>
            <a:xfrm>
              <a:off x="8376307" y="2478572"/>
              <a:ext cx="544932" cy="902177"/>
            </a:xfrm>
            <a:custGeom>
              <a:avLst/>
              <a:gdLst>
                <a:gd name="connsiteX0" fmla="*/ 0 w 386499"/>
                <a:gd name="connsiteY0" fmla="*/ 377072 h 377072"/>
                <a:gd name="connsiteX1" fmla="*/ 386499 w 386499"/>
                <a:gd name="connsiteY1" fmla="*/ 0 h 377072"/>
                <a:gd name="connsiteX2" fmla="*/ 386499 w 386499"/>
                <a:gd name="connsiteY2" fmla="*/ 0 h 377072"/>
              </a:gdLst>
              <a:ahLst/>
              <a:cxnLst>
                <a:cxn ang="0">
                  <a:pos x="connsiteX0" y="connsiteY0"/>
                </a:cxn>
                <a:cxn ang="0">
                  <a:pos x="connsiteX1" y="connsiteY1"/>
                </a:cxn>
                <a:cxn ang="0">
                  <a:pos x="connsiteX2" y="connsiteY2"/>
                </a:cxn>
              </a:cxnLst>
              <a:rect l="l" t="t" r="r" b="b"/>
              <a:pathLst>
                <a:path w="386499" h="377072">
                  <a:moveTo>
                    <a:pt x="0" y="377072"/>
                  </a:moveTo>
                  <a:lnTo>
                    <a:pt x="386499" y="0"/>
                  </a:lnTo>
                  <a:lnTo>
                    <a:pt x="386499" y="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8" name="Freeform: Shape 67">
              <a:extLst>
                <a:ext uri="{FF2B5EF4-FFF2-40B4-BE49-F238E27FC236}">
                  <a16:creationId xmlns:a16="http://schemas.microsoft.com/office/drawing/2014/main" id="{C559C82B-F977-49C8-8102-7CC5E75C1091}"/>
                </a:ext>
              </a:extLst>
            </p:cNvPr>
            <p:cNvSpPr/>
            <p:nvPr/>
          </p:nvSpPr>
          <p:spPr>
            <a:xfrm>
              <a:off x="8973880" y="1206382"/>
              <a:ext cx="442362" cy="1207210"/>
            </a:xfrm>
            <a:custGeom>
              <a:avLst/>
              <a:gdLst>
                <a:gd name="connsiteX0" fmla="*/ 0 w 496128"/>
                <a:gd name="connsiteY0" fmla="*/ 513394 h 513394"/>
                <a:gd name="connsiteX1" fmla="*/ 461913 w 496128"/>
                <a:gd name="connsiteY1" fmla="*/ 32627 h 513394"/>
                <a:gd name="connsiteX2" fmla="*/ 461913 w 496128"/>
                <a:gd name="connsiteY2" fmla="*/ 42054 h 513394"/>
                <a:gd name="connsiteX3" fmla="*/ 461913 w 496128"/>
                <a:gd name="connsiteY3" fmla="*/ 42054 h 513394"/>
              </a:gdLst>
              <a:ahLst/>
              <a:cxnLst>
                <a:cxn ang="0">
                  <a:pos x="connsiteX0" y="connsiteY0"/>
                </a:cxn>
                <a:cxn ang="0">
                  <a:pos x="connsiteX1" y="connsiteY1"/>
                </a:cxn>
                <a:cxn ang="0">
                  <a:pos x="connsiteX2" y="connsiteY2"/>
                </a:cxn>
                <a:cxn ang="0">
                  <a:pos x="connsiteX3" y="connsiteY3"/>
                </a:cxn>
              </a:cxnLst>
              <a:rect l="l" t="t" r="r" b="b"/>
              <a:pathLst>
                <a:path w="496128" h="513394">
                  <a:moveTo>
                    <a:pt x="0" y="513394"/>
                  </a:moveTo>
                  <a:lnTo>
                    <a:pt x="461913" y="32627"/>
                  </a:lnTo>
                  <a:cubicBezTo>
                    <a:pt x="538898" y="-45930"/>
                    <a:pt x="461913" y="42054"/>
                    <a:pt x="461913" y="42054"/>
                  </a:cubicBezTo>
                  <a:lnTo>
                    <a:pt x="461913" y="42054"/>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6" name="Oval 105">
              <a:extLst>
                <a:ext uri="{FF2B5EF4-FFF2-40B4-BE49-F238E27FC236}">
                  <a16:creationId xmlns:a16="http://schemas.microsoft.com/office/drawing/2014/main" id="{E8728FB4-89B4-4AAB-A384-5B172EDDADA2}"/>
                </a:ext>
              </a:extLst>
            </p:cNvPr>
            <p:cNvSpPr/>
            <p:nvPr/>
          </p:nvSpPr>
          <p:spPr>
            <a:xfrm>
              <a:off x="8853142" y="2392475"/>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7" name="Straight Connector 6">
            <a:extLst>
              <a:ext uri="{FF2B5EF4-FFF2-40B4-BE49-F238E27FC236}">
                <a16:creationId xmlns:a16="http://schemas.microsoft.com/office/drawing/2014/main" id="{B5BF55E8-C270-464A-9DC5-BECF9D221798}"/>
              </a:ext>
            </a:extLst>
          </p:cNvPr>
          <p:cNvCxnSpPr>
            <a:cxnSpLocks/>
            <a:stCxn id="50" idx="2"/>
          </p:cNvCxnSpPr>
          <p:nvPr/>
        </p:nvCxnSpPr>
        <p:spPr>
          <a:xfrm flipH="1">
            <a:off x="7349660" y="4138162"/>
            <a:ext cx="1047609" cy="9677"/>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15" name="Straight Connector 114">
            <a:extLst>
              <a:ext uri="{FF2B5EF4-FFF2-40B4-BE49-F238E27FC236}">
                <a16:creationId xmlns:a16="http://schemas.microsoft.com/office/drawing/2014/main" id="{4AA892DF-3A12-4228-888E-F3ECF4DA4B10}"/>
              </a:ext>
            </a:extLst>
          </p:cNvPr>
          <p:cNvCxnSpPr>
            <a:cxnSpLocks/>
            <a:stCxn id="51" idx="2"/>
          </p:cNvCxnSpPr>
          <p:nvPr/>
        </p:nvCxnSpPr>
        <p:spPr>
          <a:xfrm flipH="1">
            <a:off x="7390552" y="3736951"/>
            <a:ext cx="1579420" cy="3898"/>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FF0107C3-0B4B-4B69-B3E5-106717436B6C}"/>
              </a:ext>
            </a:extLst>
          </p:cNvPr>
          <p:cNvSpPr txBox="1"/>
          <p:nvPr/>
        </p:nvSpPr>
        <p:spPr>
          <a:xfrm>
            <a:off x="7078866" y="3946931"/>
            <a:ext cx="26710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a:t>
            </a:r>
          </a:p>
        </p:txBody>
      </p:sp>
      <p:sp>
        <p:nvSpPr>
          <p:cNvPr id="118" name="TextBox 117">
            <a:extLst>
              <a:ext uri="{FF2B5EF4-FFF2-40B4-BE49-F238E27FC236}">
                <a16:creationId xmlns:a16="http://schemas.microsoft.com/office/drawing/2014/main" id="{ED167FC0-64E7-4230-B161-C27C1C4F6404}"/>
              </a:ext>
            </a:extLst>
          </p:cNvPr>
          <p:cNvSpPr txBox="1"/>
          <p:nvPr/>
        </p:nvSpPr>
        <p:spPr>
          <a:xfrm>
            <a:off x="6998501" y="3521540"/>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2a</a:t>
            </a:r>
          </a:p>
        </p:txBody>
      </p:sp>
      <p:sp>
        <p:nvSpPr>
          <p:cNvPr id="119" name="TextBox 118">
            <a:extLst>
              <a:ext uri="{FF2B5EF4-FFF2-40B4-BE49-F238E27FC236}">
                <a16:creationId xmlns:a16="http://schemas.microsoft.com/office/drawing/2014/main" id="{8111F61C-4B98-42C5-9A41-587E3F2A3934}"/>
              </a:ext>
            </a:extLst>
          </p:cNvPr>
          <p:cNvSpPr txBox="1"/>
          <p:nvPr/>
        </p:nvSpPr>
        <p:spPr>
          <a:xfrm>
            <a:off x="6981398" y="2606378"/>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4a</a:t>
            </a:r>
          </a:p>
        </p:txBody>
      </p:sp>
      <p:cxnSp>
        <p:nvCxnSpPr>
          <p:cNvPr id="17" name="Straight Connector 16">
            <a:extLst>
              <a:ext uri="{FF2B5EF4-FFF2-40B4-BE49-F238E27FC236}">
                <a16:creationId xmlns:a16="http://schemas.microsoft.com/office/drawing/2014/main" id="{6DB8DA3F-DC37-4A88-9D73-5C4308E1931A}"/>
              </a:ext>
            </a:extLst>
          </p:cNvPr>
          <p:cNvCxnSpPr>
            <a:cxnSpLocks/>
            <a:stCxn id="50" idx="0"/>
          </p:cNvCxnSpPr>
          <p:nvPr/>
        </p:nvCxnSpPr>
        <p:spPr>
          <a:xfrm flipV="1">
            <a:off x="8465888" y="3732162"/>
            <a:ext cx="3913" cy="331133"/>
          </a:xfrm>
          <a:prstGeom prst="line">
            <a:avLst/>
          </a:prstGeom>
          <a:ln w="952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7664ADD-038A-4A69-BABA-3789F1A6EA41}"/>
              </a:ext>
            </a:extLst>
          </p:cNvPr>
          <p:cNvCxnSpPr>
            <a:cxnSpLocks/>
          </p:cNvCxnSpPr>
          <p:nvPr/>
        </p:nvCxnSpPr>
        <p:spPr>
          <a:xfrm flipV="1">
            <a:off x="9043877" y="2741405"/>
            <a:ext cx="16657" cy="921261"/>
          </a:xfrm>
          <a:prstGeom prst="line">
            <a:avLst/>
          </a:prstGeom>
          <a:ln w="952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83D437F1-04B0-49C1-8476-1FD5884F10F5}"/>
              </a:ext>
            </a:extLst>
          </p:cNvPr>
          <p:cNvSpPr/>
          <p:nvPr/>
        </p:nvSpPr>
        <p:spPr>
          <a:xfrm>
            <a:off x="8397268" y="4063295"/>
            <a:ext cx="137239" cy="149734"/>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716E999C-074C-47B5-AFF3-E3EE2CFA0926}"/>
              </a:ext>
            </a:extLst>
          </p:cNvPr>
          <p:cNvSpPr/>
          <p:nvPr/>
        </p:nvSpPr>
        <p:spPr>
          <a:xfrm>
            <a:off x="8202363" y="3512175"/>
            <a:ext cx="1047608" cy="41522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 </a:t>
            </a:r>
          </a:p>
        </p:txBody>
      </p:sp>
      <p:sp>
        <p:nvSpPr>
          <p:cNvPr id="176" name="Oval 175">
            <a:extLst>
              <a:ext uri="{FF2B5EF4-FFF2-40B4-BE49-F238E27FC236}">
                <a16:creationId xmlns:a16="http://schemas.microsoft.com/office/drawing/2014/main" id="{E5835D6B-E815-4C0F-85E2-3373B766D311}"/>
              </a:ext>
            </a:extLst>
          </p:cNvPr>
          <p:cNvSpPr/>
          <p:nvPr/>
        </p:nvSpPr>
        <p:spPr>
          <a:xfrm>
            <a:off x="8802770" y="2559979"/>
            <a:ext cx="1047608" cy="41522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8" name="Oval 177">
            <a:extLst>
              <a:ext uri="{FF2B5EF4-FFF2-40B4-BE49-F238E27FC236}">
                <a16:creationId xmlns:a16="http://schemas.microsoft.com/office/drawing/2014/main" id="{C78FC4F3-4090-402A-908B-778721DFD2D5}"/>
              </a:ext>
            </a:extLst>
          </p:cNvPr>
          <p:cNvSpPr/>
          <p:nvPr/>
        </p:nvSpPr>
        <p:spPr>
          <a:xfrm>
            <a:off x="8967652" y="3660340"/>
            <a:ext cx="155605" cy="15454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9" name="Oval 178">
            <a:extLst>
              <a:ext uri="{FF2B5EF4-FFF2-40B4-BE49-F238E27FC236}">
                <a16:creationId xmlns:a16="http://schemas.microsoft.com/office/drawing/2014/main" id="{438F85A8-C020-4CB1-9885-F5763A243B6E}"/>
              </a:ext>
            </a:extLst>
          </p:cNvPr>
          <p:cNvSpPr/>
          <p:nvPr/>
        </p:nvSpPr>
        <p:spPr>
          <a:xfrm>
            <a:off x="8383091" y="4063295"/>
            <a:ext cx="155605" cy="15454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0" name="Oval 179">
            <a:extLst>
              <a:ext uri="{FF2B5EF4-FFF2-40B4-BE49-F238E27FC236}">
                <a16:creationId xmlns:a16="http://schemas.microsoft.com/office/drawing/2014/main" id="{4C803ED3-319C-4614-83F3-4C6AEDB93CD3}"/>
              </a:ext>
            </a:extLst>
          </p:cNvPr>
          <p:cNvSpPr/>
          <p:nvPr/>
        </p:nvSpPr>
        <p:spPr>
          <a:xfrm>
            <a:off x="9528086" y="2727325"/>
            <a:ext cx="137239" cy="149734"/>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1" name="Oval 180">
            <a:extLst>
              <a:ext uri="{FF2B5EF4-FFF2-40B4-BE49-F238E27FC236}">
                <a16:creationId xmlns:a16="http://schemas.microsoft.com/office/drawing/2014/main" id="{1CD22118-7DAD-4C7F-921F-32ED36890C79}"/>
              </a:ext>
            </a:extLst>
          </p:cNvPr>
          <p:cNvSpPr/>
          <p:nvPr/>
        </p:nvSpPr>
        <p:spPr>
          <a:xfrm>
            <a:off x="9516863" y="2724910"/>
            <a:ext cx="155605" cy="15454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9" name="Graphic 38" descr="Badge Question Mark with solid fill">
            <a:extLst>
              <a:ext uri="{FF2B5EF4-FFF2-40B4-BE49-F238E27FC236}">
                <a16:creationId xmlns:a16="http://schemas.microsoft.com/office/drawing/2014/main" id="{AC9F8C68-07CB-4F0F-B3C0-22C376696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7555" y="1304314"/>
            <a:ext cx="322912" cy="322912"/>
          </a:xfrm>
          <a:prstGeom prst="rect">
            <a:avLst/>
          </a:prstGeom>
        </p:spPr>
      </p:pic>
      <p:grpSp>
        <p:nvGrpSpPr>
          <p:cNvPr id="44" name="Group 43">
            <a:extLst>
              <a:ext uri="{FF2B5EF4-FFF2-40B4-BE49-F238E27FC236}">
                <a16:creationId xmlns:a16="http://schemas.microsoft.com/office/drawing/2014/main" id="{FB11850D-E080-422D-BAFD-8179EE1D74A6}"/>
              </a:ext>
            </a:extLst>
          </p:cNvPr>
          <p:cNvGrpSpPr/>
          <p:nvPr/>
        </p:nvGrpSpPr>
        <p:grpSpPr>
          <a:xfrm>
            <a:off x="309244" y="893010"/>
            <a:ext cx="5577080" cy="4366030"/>
            <a:chOff x="151043" y="1005841"/>
            <a:chExt cx="5577080" cy="4366030"/>
          </a:xfrm>
        </p:grpSpPr>
        <p:grpSp>
          <p:nvGrpSpPr>
            <p:cNvPr id="129" name="Group 128">
              <a:extLst>
                <a:ext uri="{FF2B5EF4-FFF2-40B4-BE49-F238E27FC236}">
                  <a16:creationId xmlns:a16="http://schemas.microsoft.com/office/drawing/2014/main" id="{3B972361-85A8-4913-B4A2-AA8B7A878F60}"/>
                </a:ext>
              </a:extLst>
            </p:cNvPr>
            <p:cNvGrpSpPr/>
            <p:nvPr/>
          </p:nvGrpSpPr>
          <p:grpSpPr>
            <a:xfrm>
              <a:off x="1533276" y="1509820"/>
              <a:ext cx="1726437" cy="2839758"/>
              <a:chOff x="7771269" y="1068819"/>
              <a:chExt cx="1726437" cy="2839758"/>
            </a:xfrm>
          </p:grpSpPr>
          <p:sp>
            <p:nvSpPr>
              <p:cNvPr id="130" name="Oval 129">
                <a:extLst>
                  <a:ext uri="{FF2B5EF4-FFF2-40B4-BE49-F238E27FC236}">
                    <a16:creationId xmlns:a16="http://schemas.microsoft.com/office/drawing/2014/main" id="{6AC62701-5F86-4723-B587-F9655D263A9B}"/>
                  </a:ext>
                </a:extLst>
              </p:cNvPr>
              <p:cNvSpPr/>
              <p:nvPr/>
            </p:nvSpPr>
            <p:spPr>
              <a:xfrm>
                <a:off x="7771269" y="3771015"/>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1" name="Oval 130">
                <a:extLst>
                  <a:ext uri="{FF2B5EF4-FFF2-40B4-BE49-F238E27FC236}">
                    <a16:creationId xmlns:a16="http://schemas.microsoft.com/office/drawing/2014/main" id="{7EBA56F3-315D-4067-A67B-76532C0A1BD3}"/>
                  </a:ext>
                </a:extLst>
              </p:cNvPr>
              <p:cNvSpPr/>
              <p:nvPr/>
            </p:nvSpPr>
            <p:spPr>
              <a:xfrm>
                <a:off x="8262796" y="3338099"/>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2" name="Oval 131">
                <a:extLst>
                  <a:ext uri="{FF2B5EF4-FFF2-40B4-BE49-F238E27FC236}">
                    <a16:creationId xmlns:a16="http://schemas.microsoft.com/office/drawing/2014/main" id="{A765C01D-92F7-4ED4-B72D-B0C832678351}"/>
                  </a:ext>
                </a:extLst>
              </p:cNvPr>
              <p:cNvSpPr/>
              <p:nvPr/>
            </p:nvSpPr>
            <p:spPr>
              <a:xfrm>
                <a:off x="9364525" y="1068819"/>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3" name="Freeform: Shape 132">
                <a:extLst>
                  <a:ext uri="{FF2B5EF4-FFF2-40B4-BE49-F238E27FC236}">
                    <a16:creationId xmlns:a16="http://schemas.microsoft.com/office/drawing/2014/main" id="{AB22D890-E3CD-44C8-BC05-BAAD12DD5A88}"/>
                  </a:ext>
                </a:extLst>
              </p:cNvPr>
              <p:cNvSpPr/>
              <p:nvPr/>
            </p:nvSpPr>
            <p:spPr>
              <a:xfrm rot="21286696">
                <a:off x="7891316" y="3446498"/>
                <a:ext cx="445818" cy="361038"/>
              </a:xfrm>
              <a:custGeom>
                <a:avLst/>
                <a:gdLst>
                  <a:gd name="connsiteX0" fmla="*/ 0 w 386499"/>
                  <a:gd name="connsiteY0" fmla="*/ 197963 h 197963"/>
                  <a:gd name="connsiteX1" fmla="*/ 386499 w 386499"/>
                  <a:gd name="connsiteY1" fmla="*/ 0 h 197963"/>
                  <a:gd name="connsiteX2" fmla="*/ 386499 w 386499"/>
                  <a:gd name="connsiteY2" fmla="*/ 0 h 197963"/>
                </a:gdLst>
                <a:ahLst/>
                <a:cxnLst>
                  <a:cxn ang="0">
                    <a:pos x="connsiteX0" y="connsiteY0"/>
                  </a:cxn>
                  <a:cxn ang="0">
                    <a:pos x="connsiteX1" y="connsiteY1"/>
                  </a:cxn>
                  <a:cxn ang="0">
                    <a:pos x="connsiteX2" y="connsiteY2"/>
                  </a:cxn>
                </a:cxnLst>
                <a:rect l="l" t="t" r="r" b="b"/>
                <a:pathLst>
                  <a:path w="386499" h="197963">
                    <a:moveTo>
                      <a:pt x="0" y="197963"/>
                    </a:moveTo>
                    <a:lnTo>
                      <a:pt x="386499" y="0"/>
                    </a:lnTo>
                    <a:lnTo>
                      <a:pt x="386499" y="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4" name="Freeform: Shape 133">
                <a:extLst>
                  <a:ext uri="{FF2B5EF4-FFF2-40B4-BE49-F238E27FC236}">
                    <a16:creationId xmlns:a16="http://schemas.microsoft.com/office/drawing/2014/main" id="{77C69C06-0328-4944-BD44-481219B1EFAB}"/>
                  </a:ext>
                </a:extLst>
              </p:cNvPr>
              <p:cNvSpPr/>
              <p:nvPr/>
            </p:nvSpPr>
            <p:spPr>
              <a:xfrm>
                <a:off x="8376307" y="2478572"/>
                <a:ext cx="544932" cy="902177"/>
              </a:xfrm>
              <a:custGeom>
                <a:avLst/>
                <a:gdLst>
                  <a:gd name="connsiteX0" fmla="*/ 0 w 386499"/>
                  <a:gd name="connsiteY0" fmla="*/ 377072 h 377072"/>
                  <a:gd name="connsiteX1" fmla="*/ 386499 w 386499"/>
                  <a:gd name="connsiteY1" fmla="*/ 0 h 377072"/>
                  <a:gd name="connsiteX2" fmla="*/ 386499 w 386499"/>
                  <a:gd name="connsiteY2" fmla="*/ 0 h 377072"/>
                </a:gdLst>
                <a:ahLst/>
                <a:cxnLst>
                  <a:cxn ang="0">
                    <a:pos x="connsiteX0" y="connsiteY0"/>
                  </a:cxn>
                  <a:cxn ang="0">
                    <a:pos x="connsiteX1" y="connsiteY1"/>
                  </a:cxn>
                  <a:cxn ang="0">
                    <a:pos x="connsiteX2" y="connsiteY2"/>
                  </a:cxn>
                </a:cxnLst>
                <a:rect l="l" t="t" r="r" b="b"/>
                <a:pathLst>
                  <a:path w="386499" h="377072">
                    <a:moveTo>
                      <a:pt x="0" y="377072"/>
                    </a:moveTo>
                    <a:lnTo>
                      <a:pt x="386499" y="0"/>
                    </a:lnTo>
                    <a:lnTo>
                      <a:pt x="386499" y="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5" name="Freeform: Shape 134">
                <a:extLst>
                  <a:ext uri="{FF2B5EF4-FFF2-40B4-BE49-F238E27FC236}">
                    <a16:creationId xmlns:a16="http://schemas.microsoft.com/office/drawing/2014/main" id="{07839780-7D9F-4E94-A426-9A0237E5B9EF}"/>
                  </a:ext>
                </a:extLst>
              </p:cNvPr>
              <p:cNvSpPr/>
              <p:nvPr/>
            </p:nvSpPr>
            <p:spPr>
              <a:xfrm>
                <a:off x="8973880" y="1206382"/>
                <a:ext cx="442362" cy="1207210"/>
              </a:xfrm>
              <a:custGeom>
                <a:avLst/>
                <a:gdLst>
                  <a:gd name="connsiteX0" fmla="*/ 0 w 496128"/>
                  <a:gd name="connsiteY0" fmla="*/ 513394 h 513394"/>
                  <a:gd name="connsiteX1" fmla="*/ 461913 w 496128"/>
                  <a:gd name="connsiteY1" fmla="*/ 32627 h 513394"/>
                  <a:gd name="connsiteX2" fmla="*/ 461913 w 496128"/>
                  <a:gd name="connsiteY2" fmla="*/ 42054 h 513394"/>
                  <a:gd name="connsiteX3" fmla="*/ 461913 w 496128"/>
                  <a:gd name="connsiteY3" fmla="*/ 42054 h 513394"/>
                </a:gdLst>
                <a:ahLst/>
                <a:cxnLst>
                  <a:cxn ang="0">
                    <a:pos x="connsiteX0" y="connsiteY0"/>
                  </a:cxn>
                  <a:cxn ang="0">
                    <a:pos x="connsiteX1" y="connsiteY1"/>
                  </a:cxn>
                  <a:cxn ang="0">
                    <a:pos x="connsiteX2" y="connsiteY2"/>
                  </a:cxn>
                  <a:cxn ang="0">
                    <a:pos x="connsiteX3" y="connsiteY3"/>
                  </a:cxn>
                </a:cxnLst>
                <a:rect l="l" t="t" r="r" b="b"/>
                <a:pathLst>
                  <a:path w="496128" h="513394">
                    <a:moveTo>
                      <a:pt x="0" y="513394"/>
                    </a:moveTo>
                    <a:lnTo>
                      <a:pt x="461913" y="32627"/>
                    </a:lnTo>
                    <a:cubicBezTo>
                      <a:pt x="538898" y="-45930"/>
                      <a:pt x="461913" y="42054"/>
                      <a:pt x="461913" y="42054"/>
                    </a:cubicBezTo>
                    <a:lnTo>
                      <a:pt x="461913" y="42054"/>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6" name="Oval 135">
                <a:extLst>
                  <a:ext uri="{FF2B5EF4-FFF2-40B4-BE49-F238E27FC236}">
                    <a16:creationId xmlns:a16="http://schemas.microsoft.com/office/drawing/2014/main" id="{3C16A07C-4B43-49F5-AEEE-CADD29339B38}"/>
                  </a:ext>
                </a:extLst>
              </p:cNvPr>
              <p:cNvSpPr/>
              <p:nvPr/>
            </p:nvSpPr>
            <p:spPr>
              <a:xfrm>
                <a:off x="8853142" y="2392475"/>
                <a:ext cx="133181" cy="137562"/>
              </a:xfrm>
              <a:prstGeom prst="ellipse">
                <a:avLst/>
              </a:prstGeom>
              <a:solidFill>
                <a:srgbClr val="FF66CC"/>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3" name="Group 42">
              <a:extLst>
                <a:ext uri="{FF2B5EF4-FFF2-40B4-BE49-F238E27FC236}">
                  <a16:creationId xmlns:a16="http://schemas.microsoft.com/office/drawing/2014/main" id="{B25182B2-0D01-498D-BDA9-40F1A8C03FA0}"/>
                </a:ext>
              </a:extLst>
            </p:cNvPr>
            <p:cNvGrpSpPr/>
            <p:nvPr/>
          </p:nvGrpSpPr>
          <p:grpSpPr>
            <a:xfrm>
              <a:off x="151043" y="1005841"/>
              <a:ext cx="5577080" cy="4366030"/>
              <a:chOff x="151043" y="1005841"/>
              <a:chExt cx="5577080" cy="4366030"/>
            </a:xfrm>
          </p:grpSpPr>
          <p:grpSp>
            <p:nvGrpSpPr>
              <p:cNvPr id="31" name="Group 30">
                <a:extLst>
                  <a:ext uri="{FF2B5EF4-FFF2-40B4-BE49-F238E27FC236}">
                    <a16:creationId xmlns:a16="http://schemas.microsoft.com/office/drawing/2014/main" id="{F3B9E366-680E-4D04-8C73-F3B7215046F2}"/>
                  </a:ext>
                </a:extLst>
              </p:cNvPr>
              <p:cNvGrpSpPr/>
              <p:nvPr/>
            </p:nvGrpSpPr>
            <p:grpSpPr>
              <a:xfrm>
                <a:off x="151043" y="1005841"/>
                <a:ext cx="5577080" cy="4366030"/>
                <a:chOff x="151043" y="579121"/>
                <a:chExt cx="5577080" cy="4366030"/>
              </a:xfrm>
            </p:grpSpPr>
            <p:grpSp>
              <p:nvGrpSpPr>
                <p:cNvPr id="14" name="Group 13">
                  <a:extLst>
                    <a:ext uri="{FF2B5EF4-FFF2-40B4-BE49-F238E27FC236}">
                      <a16:creationId xmlns:a16="http://schemas.microsoft.com/office/drawing/2014/main" id="{40E64B46-F9FE-4DDF-A0F1-23DDDD390119}"/>
                    </a:ext>
                  </a:extLst>
                </p:cNvPr>
                <p:cNvGrpSpPr/>
                <p:nvPr/>
              </p:nvGrpSpPr>
              <p:grpSpPr>
                <a:xfrm>
                  <a:off x="151043" y="579121"/>
                  <a:ext cx="5577080" cy="4366030"/>
                  <a:chOff x="151043" y="377096"/>
                  <a:chExt cx="5577080" cy="4366030"/>
                </a:xfrm>
              </p:grpSpPr>
              <p:sp>
                <p:nvSpPr>
                  <p:cNvPr id="53" name="TextBox 52">
                    <a:extLst>
                      <a:ext uri="{FF2B5EF4-FFF2-40B4-BE49-F238E27FC236}">
                        <a16:creationId xmlns:a16="http://schemas.microsoft.com/office/drawing/2014/main" id="{008A3B07-558C-426A-A0E3-96F23FA5F157}"/>
                      </a:ext>
                    </a:extLst>
                  </p:cNvPr>
                  <p:cNvSpPr txBox="1"/>
                  <p:nvPr/>
                </p:nvSpPr>
                <p:spPr>
                  <a:xfrm>
                    <a:off x="1451944" y="4060212"/>
                    <a:ext cx="36970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4607789F-B5C7-4901-8A2B-8D82D388EF5E}"/>
                      </a:ext>
                    </a:extLst>
                  </p:cNvPr>
                  <p:cNvSpPr txBox="1"/>
                  <p:nvPr/>
                </p:nvSpPr>
                <p:spPr>
                  <a:xfrm>
                    <a:off x="1948217" y="4067351"/>
                    <a:ext cx="36970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2</a:t>
                    </a:r>
                    <a:endParaRPr lang="en-US" dirty="0">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E2A5820E-CCEC-4463-8D8B-0B3BBB432D7B}"/>
                      </a:ext>
                    </a:extLst>
                  </p:cNvPr>
                  <p:cNvSpPr txBox="1"/>
                  <p:nvPr/>
                </p:nvSpPr>
                <p:spPr>
                  <a:xfrm>
                    <a:off x="2478290" y="4079777"/>
                    <a:ext cx="36970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3</a:t>
                    </a:r>
                    <a:endParaRPr lang="en-US" dirty="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0DB161D0-53C5-46F3-87B7-3BCCC9FFDC8F}"/>
                      </a:ext>
                    </a:extLst>
                  </p:cNvPr>
                  <p:cNvSpPr txBox="1"/>
                  <p:nvPr/>
                </p:nvSpPr>
                <p:spPr>
                  <a:xfrm>
                    <a:off x="3008363" y="4079777"/>
                    <a:ext cx="36970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a:t>
                    </a:r>
                    <a:r>
                      <a:rPr lang="en-US" baseline="-25000" dirty="0">
                        <a:latin typeface="Calibri" panose="020F0502020204030204" pitchFamily="34" charset="0"/>
                        <a:cs typeface="Calibri" panose="020F0502020204030204" pitchFamily="34" charset="0"/>
                      </a:rPr>
                      <a:t>4</a:t>
                    </a:r>
                    <a:endParaRPr lang="en-US" dirty="0">
                      <a:latin typeface="Calibri" panose="020F0502020204030204" pitchFamily="34" charset="0"/>
                      <a:cs typeface="Calibri" panose="020F0502020204030204" pitchFamily="34" charset="0"/>
                    </a:endParaRPr>
                  </a:p>
                </p:txBody>
              </p:sp>
              <p:grpSp>
                <p:nvGrpSpPr>
                  <p:cNvPr id="71" name="Group 70">
                    <a:extLst>
                      <a:ext uri="{FF2B5EF4-FFF2-40B4-BE49-F238E27FC236}">
                        <a16:creationId xmlns:a16="http://schemas.microsoft.com/office/drawing/2014/main" id="{A8CFDD28-9B01-4D00-A627-BA969268F877}"/>
                      </a:ext>
                    </a:extLst>
                  </p:cNvPr>
                  <p:cNvGrpSpPr/>
                  <p:nvPr/>
                </p:nvGrpSpPr>
                <p:grpSpPr>
                  <a:xfrm>
                    <a:off x="961083" y="2071474"/>
                    <a:ext cx="4767040" cy="369332"/>
                    <a:chOff x="4944817" y="1793014"/>
                    <a:chExt cx="4386019" cy="329022"/>
                  </a:xfrm>
                </p:grpSpPr>
                <p:cxnSp>
                  <p:nvCxnSpPr>
                    <p:cNvPr id="72" name="Straight Connector 71">
                      <a:extLst>
                        <a:ext uri="{FF2B5EF4-FFF2-40B4-BE49-F238E27FC236}">
                          <a16:creationId xmlns:a16="http://schemas.microsoft.com/office/drawing/2014/main" id="{164F8A1C-27DB-45E0-8FE6-EBC1352D2AC5}"/>
                        </a:ext>
                      </a:extLst>
                    </p:cNvPr>
                    <p:cNvCxnSpPr>
                      <a:cxnSpLocks/>
                    </p:cNvCxnSpPr>
                    <p:nvPr/>
                  </p:nvCxnSpPr>
                  <p:spPr>
                    <a:xfrm flipV="1">
                      <a:off x="4944817" y="1977680"/>
                      <a:ext cx="3314985" cy="18440"/>
                    </a:xfrm>
                    <a:prstGeom prst="line">
                      <a:avLst/>
                    </a:prstGeom>
                    <a:ln>
                      <a:solidFill>
                        <a:srgbClr val="00B050"/>
                      </a:solidFill>
                      <a:prstDash val="dash"/>
                    </a:ln>
                  </p:spPr>
                  <p:style>
                    <a:lnRef idx="3">
                      <a:schemeClr val="accent6"/>
                    </a:lnRef>
                    <a:fillRef idx="0">
                      <a:schemeClr val="accent6"/>
                    </a:fillRef>
                    <a:effectRef idx="2">
                      <a:schemeClr val="accent6"/>
                    </a:effectRef>
                    <a:fontRef idx="minor">
                      <a:schemeClr val="tx1"/>
                    </a:fontRef>
                  </p:style>
                </p:cxnSp>
                <p:sp>
                  <p:nvSpPr>
                    <p:cNvPr id="73" name="TextBox 72">
                      <a:extLst>
                        <a:ext uri="{FF2B5EF4-FFF2-40B4-BE49-F238E27FC236}">
                          <a16:creationId xmlns:a16="http://schemas.microsoft.com/office/drawing/2014/main" id="{0679B49C-B41B-4B0F-BA5C-9A54D9AF038D}"/>
                        </a:ext>
                      </a:extLst>
                    </p:cNvPr>
                    <p:cNvSpPr txBox="1"/>
                    <p:nvPr/>
                  </p:nvSpPr>
                  <p:spPr>
                    <a:xfrm>
                      <a:off x="8259803" y="1793014"/>
                      <a:ext cx="1071033" cy="32902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capacity</a:t>
                      </a:r>
                    </a:p>
                  </p:txBody>
                </p:sp>
              </p:grpSp>
              <p:grpSp>
                <p:nvGrpSpPr>
                  <p:cNvPr id="77" name="Group 76">
                    <a:extLst>
                      <a:ext uri="{FF2B5EF4-FFF2-40B4-BE49-F238E27FC236}">
                        <a16:creationId xmlns:a16="http://schemas.microsoft.com/office/drawing/2014/main" id="{1A4D66FB-3AD8-4D5F-9707-ED75C584ADB5}"/>
                      </a:ext>
                    </a:extLst>
                  </p:cNvPr>
                  <p:cNvGrpSpPr/>
                  <p:nvPr/>
                </p:nvGrpSpPr>
                <p:grpSpPr>
                  <a:xfrm>
                    <a:off x="151043" y="377096"/>
                    <a:ext cx="4187909" cy="4366030"/>
                    <a:chOff x="4203599" y="58393"/>
                    <a:chExt cx="3853178" cy="3889505"/>
                  </a:xfrm>
                </p:grpSpPr>
                <p:grpSp>
                  <p:nvGrpSpPr>
                    <p:cNvPr id="78" name="Group 77">
                      <a:extLst>
                        <a:ext uri="{FF2B5EF4-FFF2-40B4-BE49-F238E27FC236}">
                          <a16:creationId xmlns:a16="http://schemas.microsoft.com/office/drawing/2014/main" id="{D670B1F3-60E4-4BD0-89A2-465E7C45B080}"/>
                        </a:ext>
                      </a:extLst>
                    </p:cNvPr>
                    <p:cNvGrpSpPr/>
                    <p:nvPr/>
                  </p:nvGrpSpPr>
                  <p:grpSpPr>
                    <a:xfrm>
                      <a:off x="4203599" y="58393"/>
                      <a:ext cx="3853178" cy="3204853"/>
                      <a:chOff x="2242822" y="-233841"/>
                      <a:chExt cx="3853178" cy="3204853"/>
                    </a:xfrm>
                  </p:grpSpPr>
                  <p:grpSp>
                    <p:nvGrpSpPr>
                      <p:cNvPr id="80" name="Group 79">
                        <a:extLst>
                          <a:ext uri="{FF2B5EF4-FFF2-40B4-BE49-F238E27FC236}">
                            <a16:creationId xmlns:a16="http://schemas.microsoft.com/office/drawing/2014/main" id="{4C617F3D-AA34-43D6-A64D-92D213566B56}"/>
                          </a:ext>
                        </a:extLst>
                      </p:cNvPr>
                      <p:cNvGrpSpPr/>
                      <p:nvPr/>
                    </p:nvGrpSpPr>
                    <p:grpSpPr>
                      <a:xfrm>
                        <a:off x="2988116" y="-233841"/>
                        <a:ext cx="3107884" cy="3204853"/>
                        <a:chOff x="2988116" y="-233841"/>
                        <a:chExt cx="3107884" cy="3204853"/>
                      </a:xfrm>
                    </p:grpSpPr>
                    <p:cxnSp>
                      <p:nvCxnSpPr>
                        <p:cNvPr id="82" name="Straight Arrow Connector 81">
                          <a:extLst>
                            <a:ext uri="{FF2B5EF4-FFF2-40B4-BE49-F238E27FC236}">
                              <a16:creationId xmlns:a16="http://schemas.microsoft.com/office/drawing/2014/main" id="{A1C9DA73-0016-42B4-8A47-0535CB39D479}"/>
                            </a:ext>
                          </a:extLst>
                        </p:cNvPr>
                        <p:cNvCxnSpPr>
                          <a:cxnSpLocks/>
                        </p:cNvCxnSpPr>
                        <p:nvPr/>
                      </p:nvCxnSpPr>
                      <p:spPr>
                        <a:xfrm>
                          <a:off x="3004117" y="2876692"/>
                          <a:ext cx="3091883"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83" name="Group 82">
                          <a:extLst>
                            <a:ext uri="{FF2B5EF4-FFF2-40B4-BE49-F238E27FC236}">
                              <a16:creationId xmlns:a16="http://schemas.microsoft.com/office/drawing/2014/main" id="{4A430E96-F786-46E5-B5F5-53A1DA3AC687}"/>
                            </a:ext>
                          </a:extLst>
                        </p:cNvPr>
                        <p:cNvGrpSpPr/>
                        <p:nvPr/>
                      </p:nvGrpSpPr>
                      <p:grpSpPr>
                        <a:xfrm>
                          <a:off x="2988116" y="-233841"/>
                          <a:ext cx="2041081" cy="3204853"/>
                          <a:chOff x="2988116" y="-233841"/>
                          <a:chExt cx="2041081" cy="3204853"/>
                        </a:xfrm>
                      </p:grpSpPr>
                      <p:cxnSp>
                        <p:nvCxnSpPr>
                          <p:cNvPr id="84" name="Straight Arrow Connector 83">
                            <a:extLst>
                              <a:ext uri="{FF2B5EF4-FFF2-40B4-BE49-F238E27FC236}">
                                <a16:creationId xmlns:a16="http://schemas.microsoft.com/office/drawing/2014/main" id="{1CFA75E2-9A0B-4447-9DC5-4DB5210F96F6}"/>
                              </a:ext>
                            </a:extLst>
                          </p:cNvPr>
                          <p:cNvCxnSpPr>
                            <a:cxnSpLocks/>
                          </p:cNvCxnSpPr>
                          <p:nvPr/>
                        </p:nvCxnSpPr>
                        <p:spPr>
                          <a:xfrm flipH="1" flipV="1">
                            <a:off x="2988116" y="-233841"/>
                            <a:ext cx="16001" cy="31105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8E89CF00-D2B8-45FE-85AC-DF70E21691A8}"/>
                              </a:ext>
                            </a:extLst>
                          </p:cNvPr>
                          <p:cNvCxnSpPr/>
                          <p:nvPr/>
                        </p:nvCxnSpPr>
                        <p:spPr>
                          <a:xfrm>
                            <a:off x="3544478" y="2796564"/>
                            <a:ext cx="0" cy="172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24B1387-ECD5-473A-9CF4-516D55225107}"/>
                              </a:ext>
                            </a:extLst>
                          </p:cNvPr>
                          <p:cNvCxnSpPr/>
                          <p:nvPr/>
                        </p:nvCxnSpPr>
                        <p:spPr>
                          <a:xfrm>
                            <a:off x="4026815" y="2798133"/>
                            <a:ext cx="0" cy="172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45B421B-F86A-4A4B-9961-CB84700DFFDB}"/>
                              </a:ext>
                            </a:extLst>
                          </p:cNvPr>
                          <p:cNvCxnSpPr/>
                          <p:nvPr/>
                        </p:nvCxnSpPr>
                        <p:spPr>
                          <a:xfrm>
                            <a:off x="4528004" y="2790277"/>
                            <a:ext cx="0" cy="172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111C45-2D04-4BD8-BB41-C21AA35343C8}"/>
                              </a:ext>
                            </a:extLst>
                          </p:cNvPr>
                          <p:cNvCxnSpPr/>
                          <p:nvPr/>
                        </p:nvCxnSpPr>
                        <p:spPr>
                          <a:xfrm>
                            <a:off x="5029197" y="2791847"/>
                            <a:ext cx="0" cy="1728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1" name="TextBox 80">
                        <a:extLst>
                          <a:ext uri="{FF2B5EF4-FFF2-40B4-BE49-F238E27FC236}">
                            <a16:creationId xmlns:a16="http://schemas.microsoft.com/office/drawing/2014/main" id="{02032076-2E19-4683-BB4A-003E2D34DFF3}"/>
                          </a:ext>
                        </a:extLst>
                      </p:cNvPr>
                      <p:cNvSpPr txBox="1"/>
                      <p:nvPr/>
                    </p:nvSpPr>
                    <p:spPr>
                      <a:xfrm rot="16200000">
                        <a:off x="1604184" y="1095731"/>
                        <a:ext cx="1617087" cy="33981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sent bytes</a:t>
                        </a:r>
                      </a:p>
                    </p:txBody>
                  </p:sp>
                </p:grpSp>
                <p:sp>
                  <p:nvSpPr>
                    <p:cNvPr id="79" name="TextBox 78">
                      <a:extLst>
                        <a:ext uri="{FF2B5EF4-FFF2-40B4-BE49-F238E27FC236}">
                          <a16:creationId xmlns:a16="http://schemas.microsoft.com/office/drawing/2014/main" id="{3E6938B9-C008-4C08-A200-169EF5F6DB73}"/>
                        </a:ext>
                      </a:extLst>
                    </p:cNvPr>
                    <p:cNvSpPr txBox="1"/>
                    <p:nvPr/>
                  </p:nvSpPr>
                  <p:spPr>
                    <a:xfrm>
                      <a:off x="6259650" y="3618876"/>
                      <a:ext cx="597621" cy="32902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Time</a:t>
                      </a:r>
                    </a:p>
                  </p:txBody>
                </p:sp>
              </p:grpSp>
            </p:grpSp>
            <p:sp>
              <p:nvSpPr>
                <p:cNvPr id="140" name="TextBox 139">
                  <a:extLst>
                    <a:ext uri="{FF2B5EF4-FFF2-40B4-BE49-F238E27FC236}">
                      <a16:creationId xmlns:a16="http://schemas.microsoft.com/office/drawing/2014/main" id="{B489A589-78C8-4106-A0D8-A324E51634DE}"/>
                    </a:ext>
                  </a:extLst>
                </p:cNvPr>
                <p:cNvSpPr txBox="1"/>
                <p:nvPr/>
              </p:nvSpPr>
              <p:spPr>
                <a:xfrm>
                  <a:off x="592032" y="3655497"/>
                  <a:ext cx="26710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a:t>
                  </a:r>
                </a:p>
              </p:txBody>
            </p:sp>
            <p:sp>
              <p:nvSpPr>
                <p:cNvPr id="141" name="TextBox 140">
                  <a:extLst>
                    <a:ext uri="{FF2B5EF4-FFF2-40B4-BE49-F238E27FC236}">
                      <a16:creationId xmlns:a16="http://schemas.microsoft.com/office/drawing/2014/main" id="{9391832D-B4B2-4EB7-A132-7B23E6F1610B}"/>
                    </a:ext>
                  </a:extLst>
                </p:cNvPr>
                <p:cNvSpPr txBox="1"/>
                <p:nvPr/>
              </p:nvSpPr>
              <p:spPr>
                <a:xfrm>
                  <a:off x="539458" y="3256575"/>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2a</a:t>
                  </a:r>
                </a:p>
              </p:txBody>
            </p:sp>
            <p:sp>
              <p:nvSpPr>
                <p:cNvPr id="142" name="TextBox 141">
                  <a:extLst>
                    <a:ext uri="{FF2B5EF4-FFF2-40B4-BE49-F238E27FC236}">
                      <a16:creationId xmlns:a16="http://schemas.microsoft.com/office/drawing/2014/main" id="{B7208816-C00C-433A-8D20-8D5AF490A54A}"/>
                    </a:ext>
                  </a:extLst>
                </p:cNvPr>
                <p:cNvSpPr txBox="1"/>
                <p:nvPr/>
              </p:nvSpPr>
              <p:spPr>
                <a:xfrm>
                  <a:off x="542467" y="2273036"/>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4a</a:t>
                  </a:r>
                </a:p>
              </p:txBody>
            </p:sp>
            <p:cxnSp>
              <p:nvCxnSpPr>
                <p:cNvPr id="143" name="Straight Connector 142">
                  <a:extLst>
                    <a:ext uri="{FF2B5EF4-FFF2-40B4-BE49-F238E27FC236}">
                      <a16:creationId xmlns:a16="http://schemas.microsoft.com/office/drawing/2014/main" id="{B3A449C8-0853-44CB-93BF-C0A892556AC2}"/>
                    </a:ext>
                  </a:extLst>
                </p:cNvPr>
                <p:cNvCxnSpPr>
                  <a:cxnSpLocks/>
                </p:cNvCxnSpPr>
                <p:nvPr/>
              </p:nvCxnSpPr>
              <p:spPr>
                <a:xfrm flipH="1">
                  <a:off x="978473" y="3860911"/>
                  <a:ext cx="673511" cy="10996"/>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44" name="Straight Connector 143">
                  <a:extLst>
                    <a:ext uri="{FF2B5EF4-FFF2-40B4-BE49-F238E27FC236}">
                      <a16:creationId xmlns:a16="http://schemas.microsoft.com/office/drawing/2014/main" id="{52EB2D24-4BC9-425B-9753-69F584F05457}"/>
                    </a:ext>
                  </a:extLst>
                </p:cNvPr>
                <p:cNvCxnSpPr>
                  <a:cxnSpLocks/>
                  <a:stCxn id="131" idx="2"/>
                  <a:endCxn id="141" idx="3"/>
                </p:cNvCxnSpPr>
                <p:nvPr/>
              </p:nvCxnSpPr>
              <p:spPr>
                <a:xfrm flipH="1">
                  <a:off x="967296" y="3421161"/>
                  <a:ext cx="1057507" cy="20080"/>
                </a:xfrm>
                <a:prstGeom prst="line">
                  <a:avLst/>
                </a:prstGeom>
                <a:ln>
                  <a:prstDash val="dash"/>
                </a:ln>
              </p:spPr>
              <p:style>
                <a:lnRef idx="1">
                  <a:schemeClr val="accent6"/>
                </a:lnRef>
                <a:fillRef idx="0">
                  <a:schemeClr val="accent6"/>
                </a:fillRef>
                <a:effectRef idx="0">
                  <a:schemeClr val="accent6"/>
                </a:effectRef>
                <a:fontRef idx="minor">
                  <a:schemeClr val="tx1"/>
                </a:fontRef>
              </p:style>
            </p:cxnSp>
          </p:grpSp>
          <p:sp>
            <p:nvSpPr>
              <p:cNvPr id="182" name="TextBox 181">
                <a:extLst>
                  <a:ext uri="{FF2B5EF4-FFF2-40B4-BE49-F238E27FC236}">
                    <a16:creationId xmlns:a16="http://schemas.microsoft.com/office/drawing/2014/main" id="{700DC1EE-51DD-49A4-8FAD-84CE2359F4A6}"/>
                  </a:ext>
                </a:extLst>
              </p:cNvPr>
              <p:cNvSpPr txBox="1"/>
              <p:nvPr/>
            </p:nvSpPr>
            <p:spPr>
              <a:xfrm>
                <a:off x="521379" y="1401607"/>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8a</a:t>
                </a:r>
              </a:p>
            </p:txBody>
          </p:sp>
          <p:cxnSp>
            <p:nvCxnSpPr>
              <p:cNvPr id="183" name="Straight Connector 182">
                <a:extLst>
                  <a:ext uri="{FF2B5EF4-FFF2-40B4-BE49-F238E27FC236}">
                    <a16:creationId xmlns:a16="http://schemas.microsoft.com/office/drawing/2014/main" id="{11E38FEC-6BD7-41D8-944F-0E4B24D9C22E}"/>
                  </a:ext>
                </a:extLst>
              </p:cNvPr>
              <p:cNvCxnSpPr>
                <a:cxnSpLocks/>
                <a:endCxn id="182" idx="3"/>
              </p:cNvCxnSpPr>
              <p:nvPr/>
            </p:nvCxnSpPr>
            <p:spPr>
              <a:xfrm flipH="1">
                <a:off x="949217" y="1572878"/>
                <a:ext cx="2251802" cy="13395"/>
              </a:xfrm>
              <a:prstGeom prst="line">
                <a:avLst/>
              </a:prstGeom>
              <a:ln>
                <a:prstDash val="dash"/>
              </a:ln>
            </p:spPr>
            <p:style>
              <a:lnRef idx="1">
                <a:schemeClr val="accent6"/>
              </a:lnRef>
              <a:fillRef idx="0">
                <a:schemeClr val="accent6"/>
              </a:fillRef>
              <a:effectRef idx="0">
                <a:schemeClr val="accent6"/>
              </a:effectRef>
              <a:fontRef idx="minor">
                <a:schemeClr val="tx1"/>
              </a:fontRef>
            </p:style>
          </p:cxnSp>
        </p:grpSp>
      </p:grpSp>
      <p:sp>
        <p:nvSpPr>
          <p:cNvPr id="184" name="TextBox 183">
            <a:extLst>
              <a:ext uri="{FF2B5EF4-FFF2-40B4-BE49-F238E27FC236}">
                <a16:creationId xmlns:a16="http://schemas.microsoft.com/office/drawing/2014/main" id="{3F10351E-4F43-474E-8BE1-01EE2C318CB4}"/>
              </a:ext>
            </a:extLst>
          </p:cNvPr>
          <p:cNvSpPr txBox="1"/>
          <p:nvPr/>
        </p:nvSpPr>
        <p:spPr>
          <a:xfrm>
            <a:off x="6957808" y="1288776"/>
            <a:ext cx="42783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8a</a:t>
            </a:r>
          </a:p>
        </p:txBody>
      </p:sp>
      <p:cxnSp>
        <p:nvCxnSpPr>
          <p:cNvPr id="185" name="Straight Connector 184">
            <a:extLst>
              <a:ext uri="{FF2B5EF4-FFF2-40B4-BE49-F238E27FC236}">
                <a16:creationId xmlns:a16="http://schemas.microsoft.com/office/drawing/2014/main" id="{3C949C87-08CF-4EB9-AEA8-32FFCA595F97}"/>
              </a:ext>
            </a:extLst>
          </p:cNvPr>
          <p:cNvCxnSpPr>
            <a:cxnSpLocks/>
            <a:endCxn id="184" idx="3"/>
          </p:cNvCxnSpPr>
          <p:nvPr/>
        </p:nvCxnSpPr>
        <p:spPr>
          <a:xfrm flipH="1">
            <a:off x="7385646" y="1460047"/>
            <a:ext cx="2251802" cy="13395"/>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86" name="Straight Connector 185">
            <a:extLst>
              <a:ext uri="{FF2B5EF4-FFF2-40B4-BE49-F238E27FC236}">
                <a16:creationId xmlns:a16="http://schemas.microsoft.com/office/drawing/2014/main" id="{B08E2D0C-61AF-4F01-8E0E-C8C44D6A7772}"/>
              </a:ext>
            </a:extLst>
          </p:cNvPr>
          <p:cNvCxnSpPr>
            <a:cxnSpLocks/>
          </p:cNvCxnSpPr>
          <p:nvPr/>
        </p:nvCxnSpPr>
        <p:spPr>
          <a:xfrm flipV="1">
            <a:off x="9593267" y="1482176"/>
            <a:ext cx="0" cy="1245147"/>
          </a:xfrm>
          <a:prstGeom prst="line">
            <a:avLst/>
          </a:prstGeom>
          <a:ln w="952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87" name="Oval 186">
            <a:extLst>
              <a:ext uri="{FF2B5EF4-FFF2-40B4-BE49-F238E27FC236}">
                <a16:creationId xmlns:a16="http://schemas.microsoft.com/office/drawing/2014/main" id="{5725D8CA-DC85-43CC-82C1-FD4B3AAF1FF7}"/>
              </a:ext>
            </a:extLst>
          </p:cNvPr>
          <p:cNvSpPr/>
          <p:nvPr/>
        </p:nvSpPr>
        <p:spPr>
          <a:xfrm>
            <a:off x="7021323" y="1311299"/>
            <a:ext cx="275716" cy="357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Oval 45">
            <a:extLst>
              <a:ext uri="{FF2B5EF4-FFF2-40B4-BE49-F238E27FC236}">
                <a16:creationId xmlns:a16="http://schemas.microsoft.com/office/drawing/2014/main" id="{4A7870C4-8162-47F6-83C6-3F546C0CF12E}"/>
              </a:ext>
            </a:extLst>
          </p:cNvPr>
          <p:cNvSpPr/>
          <p:nvPr/>
        </p:nvSpPr>
        <p:spPr>
          <a:xfrm>
            <a:off x="9907555" y="2606378"/>
            <a:ext cx="318805" cy="400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AA2BB24-0E27-B9D5-ABA2-948ECFF1D4D6}"/>
              </a:ext>
            </a:extLst>
          </p:cNvPr>
          <p:cNvSpPr txBox="1"/>
          <p:nvPr/>
        </p:nvSpPr>
        <p:spPr>
          <a:xfrm>
            <a:off x="1892300" y="5183765"/>
            <a:ext cx="184731" cy="369332"/>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90F3BC8-983B-3325-2F39-A31877289A0A}"/>
              </a:ext>
            </a:extLst>
          </p:cNvPr>
          <p:cNvSpPr txBox="1"/>
          <p:nvPr/>
        </p:nvSpPr>
        <p:spPr>
          <a:xfrm>
            <a:off x="289137" y="5892477"/>
            <a:ext cx="4274607"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accent1"/>
            </a:solidFill>
          </a:ln>
        </p:spPr>
        <p:txBody>
          <a:bodyPr wrap="square">
            <a:spAutoFit/>
          </a:bodyPr>
          <a:lstStyle/>
          <a:p>
            <a:r>
              <a:rPr lang="en-US" sz="2000" dirty="0">
                <a:latin typeface="Calibri" panose="020F0502020204030204" pitchFamily="34" charset="0"/>
                <a:ea typeface="Cambria Math" panose="02040503050406030204" pitchFamily="18" charset="0"/>
                <a:cs typeface="Calibri" panose="020F0502020204030204" pitchFamily="34" charset="0"/>
              </a:rPr>
              <a:t>diff = estimated sent – </a:t>
            </a:r>
            <a:r>
              <a:rPr lang="en-US" sz="2000" dirty="0" err="1">
                <a:latin typeface="Calibri" panose="020F0502020204030204" pitchFamily="34" charset="0"/>
                <a:ea typeface="Cambria Math" panose="02040503050406030204" pitchFamily="18" charset="0"/>
                <a:cs typeface="Calibri" panose="020F0502020204030204" pitchFamily="34" charset="0"/>
              </a:rPr>
              <a:t>curr</a:t>
            </a:r>
            <a:r>
              <a:rPr lang="en-US" sz="2000" dirty="0">
                <a:latin typeface="Calibri" panose="020F0502020204030204" pitchFamily="34" charset="0"/>
                <a:ea typeface="Cambria Math" panose="02040503050406030204" pitchFamily="18" charset="0"/>
                <a:cs typeface="Calibri" panose="020F0502020204030204" pitchFamily="34" charset="0"/>
              </a:rPr>
              <a:t> </a:t>
            </a:r>
            <a:r>
              <a:rPr lang="en-US" sz="2000" dirty="0" err="1">
                <a:latin typeface="Calibri" panose="020F0502020204030204" pitchFamily="34" charset="0"/>
                <a:ea typeface="Cambria Math" panose="02040503050406030204" pitchFamily="18" charset="0"/>
                <a:cs typeface="Calibri" panose="020F0502020204030204" pitchFamily="34" charset="0"/>
              </a:rPr>
              <a:t>delv</a:t>
            </a:r>
            <a:endParaRPr lang="en-US" sz="2000" dirty="0">
              <a:latin typeface="Calibri" panose="020F0502020204030204" pitchFamily="34" charset="0"/>
              <a:ea typeface="Cambria Math"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F4273265-786A-7099-34F5-AB839D7D9500}"/>
              </a:ext>
            </a:extLst>
          </p:cNvPr>
          <p:cNvSpPr txBox="1"/>
          <p:nvPr/>
        </p:nvSpPr>
        <p:spPr>
          <a:xfrm>
            <a:off x="270307" y="6406928"/>
            <a:ext cx="4732367"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accent1"/>
            </a:solidFill>
          </a:ln>
        </p:spPr>
        <p:txBody>
          <a:bodyPr wrap="square">
            <a:spAutoFit/>
          </a:bodyPr>
          <a:lstStyle/>
          <a:p>
            <a:r>
              <a:rPr lang="en-US" sz="2000" dirty="0">
                <a:latin typeface="Calibri" panose="020F0502020204030204" pitchFamily="34" charset="0"/>
                <a:ea typeface="Cambria Math" panose="02040503050406030204" pitchFamily="18" charset="0"/>
                <a:cs typeface="Calibri" panose="020F0502020204030204" pitchFamily="34" charset="0"/>
              </a:rPr>
              <a:t>normalized diff = diff / estimated sent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41660D-E0A6-FA27-408F-864501044C3A}"/>
                  </a:ext>
                </a:extLst>
              </p:cNvPr>
              <p:cNvSpPr txBox="1"/>
              <p:nvPr/>
            </p:nvSpPr>
            <p:spPr>
              <a:xfrm>
                <a:off x="5628680" y="5491073"/>
                <a:ext cx="5330743" cy="8617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accent1"/>
                </a:solidFill>
              </a:ln>
            </p:spPr>
            <p:txBody>
              <a:bodyPr wrap="square" rtlCol="0">
                <a:spAutoFit/>
              </a:bodyPr>
              <a:lstStyle/>
              <a:p>
                <a:pPr>
                  <a:spcAft>
                    <a:spcPts val="1200"/>
                  </a:spcAft>
                </a:pPr>
                <a:r>
                  <a:rPr lang="en-US" sz="2000" dirty="0">
                    <a:latin typeface="Calibri" panose="020F0502020204030204" pitchFamily="34" charset="0"/>
                    <a:ea typeface="Cambria Math" panose="02040503050406030204" pitchFamily="18" charset="0"/>
                    <a:cs typeface="Calibri" panose="020F0502020204030204" pitchFamily="34" charset="0"/>
                  </a:rPr>
                  <a:t>if (normalized diff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Calibri" panose="020F0502020204030204" pitchFamily="34" charset="0"/>
                    <a:ea typeface="Cambria Math" panose="02040503050406030204" pitchFamily="18" charset="0"/>
                    <a:cs typeface="Calibri" panose="020F0502020204030204" pitchFamily="34" charset="0"/>
                  </a:rPr>
                  <a:t> predefined threshold):</a:t>
                </a:r>
              </a:p>
              <a:p>
                <a:pPr>
                  <a:spcAft>
                    <a:spcPts val="1200"/>
                  </a:spcAft>
                </a:pPr>
                <a:r>
                  <a:rPr lang="en-US" sz="2000" dirty="0">
                    <a:latin typeface="Calibri" panose="020F0502020204030204" pitchFamily="34" charset="0"/>
                    <a:ea typeface="Cambria Math" panose="02040503050406030204" pitchFamily="18" charset="0"/>
                    <a:cs typeface="Calibri" panose="020F0502020204030204" pitchFamily="34" charset="0"/>
                  </a:rPr>
                  <a:t>	exit safely from slow start</a:t>
                </a:r>
              </a:p>
            </p:txBody>
          </p:sp>
        </mc:Choice>
        <mc:Fallback xmlns="">
          <p:sp>
            <p:nvSpPr>
              <p:cNvPr id="8" name="TextBox 7">
                <a:extLst>
                  <a:ext uri="{FF2B5EF4-FFF2-40B4-BE49-F238E27FC236}">
                    <a16:creationId xmlns:a16="http://schemas.microsoft.com/office/drawing/2014/main" id="{5E41660D-E0A6-FA27-408F-864501044C3A}"/>
                  </a:ext>
                </a:extLst>
              </p:cNvPr>
              <p:cNvSpPr txBox="1">
                <a:spLocks noRot="1" noChangeAspect="1" noMove="1" noResize="1" noEditPoints="1" noAdjustHandles="1" noChangeArrowheads="1" noChangeShapeType="1" noTextEdit="1"/>
              </p:cNvSpPr>
              <p:nvPr/>
            </p:nvSpPr>
            <p:spPr>
              <a:xfrm>
                <a:off x="5628680" y="5491073"/>
                <a:ext cx="5330743" cy="861774"/>
              </a:xfrm>
              <a:prstGeom prst="rect">
                <a:avLst/>
              </a:prstGeom>
              <a:blipFill>
                <a:blip r:embed="rId5"/>
                <a:stretch>
                  <a:fillRect l="-948" t="-4348" b="-11594"/>
                </a:stretch>
              </a:blipFill>
              <a:ln>
                <a:solidFill>
                  <a:schemeClr val="accent1"/>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98082C7B-C05C-9F00-4FF6-A13CEB48945A}"/>
              </a:ext>
            </a:extLst>
          </p:cNvPr>
          <p:cNvSpPr txBox="1"/>
          <p:nvPr/>
        </p:nvSpPr>
        <p:spPr>
          <a:xfrm>
            <a:off x="289137" y="5343560"/>
            <a:ext cx="3903498"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accent1"/>
            </a:solidFill>
          </a:ln>
        </p:spPr>
        <p:txBody>
          <a:bodyPr wrap="square">
            <a:spAutoFit/>
          </a:bodyPr>
          <a:lstStyle/>
          <a:p>
            <a:r>
              <a:rPr lang="en-US" sz="2000" dirty="0">
                <a:latin typeface="Calibri" panose="020F0502020204030204" pitchFamily="34" charset="0"/>
                <a:ea typeface="Cambria Math" panose="02040503050406030204" pitchFamily="18" charset="0"/>
                <a:cs typeface="Calibri" panose="020F0502020204030204" pitchFamily="34" charset="0"/>
              </a:rPr>
              <a:t>estimated sent = 2 × </a:t>
            </a:r>
            <a:r>
              <a:rPr lang="en-US" sz="2000" dirty="0" err="1">
                <a:latin typeface="Calibri" panose="020F0502020204030204" pitchFamily="34" charset="0"/>
                <a:ea typeface="Cambria Math" panose="02040503050406030204" pitchFamily="18" charset="0"/>
                <a:cs typeface="Calibri" panose="020F0502020204030204" pitchFamily="34" charset="0"/>
              </a:rPr>
              <a:t>prev</a:t>
            </a:r>
            <a:r>
              <a:rPr lang="en-US" sz="2000" dirty="0">
                <a:latin typeface="Calibri" panose="020F0502020204030204" pitchFamily="34" charset="0"/>
                <a:ea typeface="Cambria Math" panose="02040503050406030204" pitchFamily="18" charset="0"/>
                <a:cs typeface="Calibri" panose="020F0502020204030204" pitchFamily="34" charset="0"/>
              </a:rPr>
              <a:t> </a:t>
            </a:r>
            <a:r>
              <a:rPr lang="en-US" sz="2000" dirty="0" err="1">
                <a:latin typeface="Calibri" panose="020F0502020204030204" pitchFamily="34" charset="0"/>
                <a:ea typeface="Cambria Math" panose="02040503050406030204" pitchFamily="18" charset="0"/>
                <a:cs typeface="Calibri" panose="020F0502020204030204" pitchFamily="34" charset="0"/>
              </a:rPr>
              <a:t>delv</a:t>
            </a:r>
            <a:endParaRPr lang="en-US" sz="2000" dirty="0">
              <a:latin typeface="Calibri" panose="020F0502020204030204" pitchFamily="34" charset="0"/>
              <a:ea typeface="Cambria Math" panose="02040503050406030204"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F52D2E37-EF30-924E-AD14-2F0655199D35}"/>
              </a:ext>
            </a:extLst>
          </p:cNvPr>
          <p:cNvGrpSpPr/>
          <p:nvPr/>
        </p:nvGrpSpPr>
        <p:grpSpPr>
          <a:xfrm>
            <a:off x="0" y="23446"/>
            <a:ext cx="12192000" cy="763136"/>
            <a:chOff x="0" y="1"/>
            <a:chExt cx="12192000" cy="763136"/>
          </a:xfrm>
        </p:grpSpPr>
        <p:sp>
          <p:nvSpPr>
            <p:cNvPr id="10" name="Rounded Rectangle 9">
              <a:extLst>
                <a:ext uri="{FF2B5EF4-FFF2-40B4-BE49-F238E27FC236}">
                  <a16:creationId xmlns:a16="http://schemas.microsoft.com/office/drawing/2014/main" id="{20A6245F-80EA-831A-65D7-B5B8F3F805B5}"/>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722D926-F9FE-D6D9-9448-08F10CE070CC}"/>
                </a:ext>
              </a:extLst>
            </p:cNvPr>
            <p:cNvSpPr txBox="1"/>
            <p:nvPr/>
          </p:nvSpPr>
          <p:spPr>
            <a:xfrm>
              <a:off x="139591" y="111476"/>
              <a:ext cx="999804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Slow start Exit At Right </a:t>
              </a:r>
              <a:r>
                <a:rPr lang="en-US" sz="3200" dirty="0" err="1">
                  <a:solidFill>
                    <a:schemeClr val="bg1"/>
                  </a:solidFill>
                  <a:latin typeface="Calibri" panose="020F0502020204030204" pitchFamily="34" charset="0"/>
                  <a:cs typeface="Calibri" panose="020F0502020204030204" pitchFamily="34" charset="0"/>
                </a:rPr>
                <a:t>CHokepoint</a:t>
              </a:r>
              <a:r>
                <a:rPr lang="en-US" sz="3200" dirty="0">
                  <a:solidFill>
                    <a:schemeClr val="bg1"/>
                  </a:solidFill>
                  <a:latin typeface="Calibri" panose="020F0502020204030204" pitchFamily="34" charset="0"/>
                  <a:cs typeface="Calibri" panose="020F0502020204030204" pitchFamily="34" charset="0"/>
                </a:rPr>
                <a:t> (SEARCH)</a:t>
              </a:r>
            </a:p>
          </p:txBody>
        </p:sp>
      </p:grpSp>
    </p:spTree>
    <p:extLst>
      <p:ext uri="{BB962C8B-B14F-4D97-AF65-F5344CB8AC3E}">
        <p14:creationId xmlns:p14="http://schemas.microsoft.com/office/powerpoint/2010/main" val="20056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091 4.44444E-6 L 0.51289 -0.00348 " pathEditMode="relative" rAng="0" ptsTypes="AA">
                                      <p:cBhvr>
                                        <p:cTn id="6" dur="2000" fill="hold"/>
                                        <p:tgtEl>
                                          <p:spTgt spid="15"/>
                                        </p:tgtEl>
                                        <p:attrNameLst>
                                          <p:attrName>ppt_x</p:attrName>
                                          <p:attrName>ppt_y</p:attrName>
                                        </p:attrNameLst>
                                      </p:cBhvr>
                                      <p:rCtr x="25599" y="-18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8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15"/>
                                        </p:tgtEl>
                                        <p:attrNameLst>
                                          <p:attrName>style.opacity</p:attrName>
                                        </p:attrNameLst>
                                      </p:cBhvr>
                                      <p:to>
                                        <p:strVal val="0.5"/>
                                      </p:to>
                                    </p:set>
                                    <p:animEffect filter="image" prLst="opacity: 0.5">
                                      <p:cBhvr rctx="IE">
                                        <p:cTn id="17" dur="indefinite"/>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1.04167E-6 4.07407E-6 L -1.04167E-6 -0.0588 " pathEditMode="relative" rAng="0" ptsTypes="AA">
                                      <p:cBhvr>
                                        <p:cTn id="30" dur="2000" fill="hold"/>
                                        <p:tgtEl>
                                          <p:spTgt spid="50"/>
                                        </p:tgtEl>
                                        <p:attrNameLst>
                                          <p:attrName>ppt_x</p:attrName>
                                          <p:attrName>ppt_y</p:attrName>
                                        </p:attrNameLst>
                                      </p:cBhvr>
                                      <p:rCtr x="0" y="-2940"/>
                                    </p:animMotion>
                                  </p:childTnLst>
                                </p:cTn>
                              </p:par>
                              <p:par>
                                <p:cTn id="31" presetID="1" presetClass="entr" presetSubtype="0" fill="hold" grpId="0" nodeType="withEffect">
                                  <p:stCondLst>
                                    <p:cond delay="0"/>
                                  </p:stCondLst>
                                  <p:childTnLst>
                                    <p:set>
                                      <p:cBhvr>
                                        <p:cTn id="32" dur="1" fill="hold">
                                          <p:stCondLst>
                                            <p:cond delay="0"/>
                                          </p:stCondLst>
                                        </p:cTn>
                                        <p:tgtEl>
                                          <p:spTgt spid="2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par>
                                <p:cTn id="38" presetID="1" presetClass="exit" presetSubtype="0" fill="hold" grpId="1" nodeType="withEffect">
                                  <p:stCondLst>
                                    <p:cond delay="0"/>
                                  </p:stCondLst>
                                  <p:childTnLst>
                                    <p:set>
                                      <p:cBhvr>
                                        <p:cTn id="39" dur="1" fill="hold">
                                          <p:stCondLst>
                                            <p:cond delay="0"/>
                                          </p:stCondLst>
                                        </p:cTn>
                                        <p:tgtEl>
                                          <p:spTgt spid="24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wipe(down)">
                                      <p:cBhvr>
                                        <p:cTn id="44" dur="500"/>
                                        <p:tgtEl>
                                          <p:spTgt spid="127"/>
                                        </p:tgtEl>
                                      </p:cBhvr>
                                    </p:animEffect>
                                  </p:childTnLst>
                                </p:cTn>
                              </p:par>
                            </p:childTnLst>
                          </p:cTn>
                        </p:par>
                      </p:childTnLst>
                    </p:cTn>
                  </p:par>
                  <p:par>
                    <p:cTn id="45" fill="hold">
                      <p:stCondLst>
                        <p:cond delay="indefinite"/>
                      </p:stCondLst>
                      <p:childTnLst>
                        <p:par>
                          <p:cTn id="46" fill="hold">
                            <p:stCondLst>
                              <p:cond delay="0"/>
                            </p:stCondLst>
                            <p:childTnLst>
                              <p:par>
                                <p:cTn id="47" presetID="64" presetClass="path" presetSubtype="0" accel="50000" decel="50000" fill="hold" grpId="0" nodeType="clickEffect">
                                  <p:stCondLst>
                                    <p:cond delay="0"/>
                                  </p:stCondLst>
                                  <p:childTnLst>
                                    <p:animMotion origin="layout" path="M 3.95833E-6 -2.59259E-6 L 0.00299 -0.14143 " pathEditMode="relative" rAng="0" ptsTypes="AA">
                                      <p:cBhvr>
                                        <p:cTn id="48" dur="2000" fill="hold"/>
                                        <p:tgtEl>
                                          <p:spTgt spid="51"/>
                                        </p:tgtEl>
                                        <p:attrNameLst>
                                          <p:attrName>ppt_x</p:attrName>
                                          <p:attrName>ppt_y</p:attrName>
                                        </p:attrNameLst>
                                      </p:cBhvr>
                                      <p:rCtr x="143" y="-7083"/>
                                    </p:animMotion>
                                  </p:childTnLst>
                                </p:cTn>
                              </p:par>
                              <p:par>
                                <p:cTn id="49" presetID="1" presetClass="entr" presetSubtype="0" fill="hold" grpId="0" nodeType="withEffect">
                                  <p:stCondLst>
                                    <p:cond delay="0"/>
                                  </p:stCondLst>
                                  <p:childTnLst>
                                    <p:set>
                                      <p:cBhvr>
                                        <p:cTn id="50" dur="1" fill="hold">
                                          <p:stCondLst>
                                            <p:cond delay="0"/>
                                          </p:stCondLst>
                                        </p:cTn>
                                        <p:tgtEl>
                                          <p:spTgt spid="2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6"/>
                                        </p:tgtEl>
                                        <p:attrNameLst>
                                          <p:attrName>style.visibility</p:attrName>
                                        </p:attrNameLst>
                                      </p:cBhvr>
                                      <p:to>
                                        <p:strVal val="visible"/>
                                      </p:to>
                                    </p:set>
                                    <p:animEffect transition="in" filter="barn(inVertical)">
                                      <p:cBhvr>
                                        <p:cTn id="59" dur="500"/>
                                        <p:tgtEl>
                                          <p:spTgt spid="17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86"/>
                                        </p:tgtEl>
                                        <p:attrNameLst>
                                          <p:attrName>style.visibility</p:attrName>
                                        </p:attrNameLst>
                                      </p:cBhvr>
                                      <p:to>
                                        <p:strVal val="visible"/>
                                      </p:to>
                                    </p:set>
                                    <p:animEffect transition="in" filter="wipe(down)">
                                      <p:cBhvr>
                                        <p:cTn id="64" dur="500"/>
                                        <p:tgtEl>
                                          <p:spTgt spid="186"/>
                                        </p:tgtEl>
                                      </p:cBhvr>
                                    </p:animEffect>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grpId="0" nodeType="clickEffect">
                                  <p:stCondLst>
                                    <p:cond delay="0"/>
                                  </p:stCondLst>
                                  <p:childTnLst>
                                    <p:animMotion origin="layout" path="M 6.25E-7 0 L 0.00273 -0.19722 " pathEditMode="relative" rAng="0" ptsTypes="AA">
                                      <p:cBhvr>
                                        <p:cTn id="68" dur="2000" fill="hold"/>
                                        <p:tgtEl>
                                          <p:spTgt spid="180"/>
                                        </p:tgtEl>
                                        <p:attrNameLst>
                                          <p:attrName>ppt_x</p:attrName>
                                          <p:attrName>ppt_y</p:attrName>
                                        </p:attrNameLst>
                                      </p:cBhvr>
                                      <p:rCtr x="130" y="-9861"/>
                                    </p:animMotion>
                                  </p:childTnLst>
                                </p:cTn>
                              </p:par>
                              <p:par>
                                <p:cTn id="69" presetID="1" presetClass="entr" presetSubtype="0" fill="hold" grpId="0" nodeType="withEffect">
                                  <p:stCondLst>
                                    <p:cond delay="0"/>
                                  </p:stCondLst>
                                  <p:childTnLst>
                                    <p:set>
                                      <p:cBhvr>
                                        <p:cTn id="70" dur="1" fill="hold">
                                          <p:stCondLst>
                                            <p:cond delay="0"/>
                                          </p:stCondLst>
                                        </p:cTn>
                                        <p:tgtEl>
                                          <p:spTgt spid="18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242"/>
                                        </p:tgtEl>
                                      </p:cBhvr>
                                    </p:animEffect>
                                    <p:animScale>
                                      <p:cBhvr>
                                        <p:cTn id="79" dur="250" autoRev="1" fill="hold"/>
                                        <p:tgtEl>
                                          <p:spTgt spid="242"/>
                                        </p:tgtEl>
                                      </p:cBhvr>
                                      <p:by x="105000" y="105000"/>
                                    </p:animScale>
                                  </p:childTnLst>
                                </p:cTn>
                              </p:par>
                              <p:par>
                                <p:cTn id="80" presetID="1"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childTnLst>
                                </p:cTn>
                              </p:par>
                            </p:childTnLst>
                          </p:cTn>
                        </p:par>
                        <p:par>
                          <p:cTn id="82" fill="hold">
                            <p:stCondLst>
                              <p:cond delay="500"/>
                            </p:stCondLst>
                            <p:childTnLst>
                              <p:par>
                                <p:cTn id="83" presetID="27" presetClass="emph" presetSubtype="0" fill="remove" grpId="1" nodeType="afterEffect">
                                  <p:stCondLst>
                                    <p:cond delay="0"/>
                                  </p:stCondLst>
                                  <p:childTnLst>
                                    <p:animClr clrSpc="rgb" dir="cw">
                                      <p:cBhvr override="childStyle">
                                        <p:cTn id="84" dur="250" autoRev="1" fill="remove"/>
                                        <p:tgtEl>
                                          <p:spTgt spid="46"/>
                                        </p:tgtEl>
                                        <p:attrNameLst>
                                          <p:attrName>style.color</p:attrName>
                                        </p:attrNameLst>
                                      </p:cBhvr>
                                      <p:to>
                                        <a:srgbClr val="C00000"/>
                                      </p:to>
                                    </p:animClr>
                                    <p:animClr clrSpc="rgb" dir="cw">
                                      <p:cBhvr>
                                        <p:cTn id="85" dur="250" autoRev="1" fill="remove"/>
                                        <p:tgtEl>
                                          <p:spTgt spid="46"/>
                                        </p:tgtEl>
                                        <p:attrNameLst>
                                          <p:attrName>fillcolor</p:attrName>
                                        </p:attrNameLst>
                                      </p:cBhvr>
                                      <p:to>
                                        <a:srgbClr val="C00000"/>
                                      </p:to>
                                    </p:animClr>
                                    <p:set>
                                      <p:cBhvr>
                                        <p:cTn id="86" dur="250" autoRev="1" fill="remove"/>
                                        <p:tgtEl>
                                          <p:spTgt spid="46"/>
                                        </p:tgtEl>
                                        <p:attrNameLst>
                                          <p:attrName>fill.type</p:attrName>
                                        </p:attrNameLst>
                                      </p:cBhvr>
                                      <p:to>
                                        <p:strVal val="solid"/>
                                      </p:to>
                                    </p:set>
                                    <p:set>
                                      <p:cBhvr>
                                        <p:cTn id="87" dur="250" autoRev="1" fill="remove"/>
                                        <p:tgtEl>
                                          <p:spTgt spid="46"/>
                                        </p:tgtEl>
                                        <p:attrNameLst>
                                          <p:attrName>fill.on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4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wipe(left)">
                                      <p:cBhvr>
                                        <p:cTn id="101" dur="5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wipe(left)">
                                      <p:cBhvr>
                                        <p:cTn id="106" dur="500"/>
                                        <p:tgtEl>
                                          <p:spTgt spid="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40" grpId="1" animBg="1"/>
      <p:bldP spid="241" grpId="0" animBg="1"/>
      <p:bldP spid="241" grpId="1" animBg="1"/>
      <p:bldP spid="242" grpId="0" animBg="1"/>
      <p:bldP spid="242" grpId="1" animBg="1"/>
      <p:bldP spid="51" grpId="0" animBg="1"/>
      <p:bldP spid="50" grpId="0" animBg="1"/>
      <p:bldP spid="34" grpId="0" animBg="1"/>
      <p:bldP spid="176" grpId="0" animBg="1"/>
      <p:bldP spid="180" grpId="0" animBg="1"/>
      <p:bldP spid="184" grpId="0"/>
      <p:bldP spid="187" grpId="0" animBg="1"/>
      <p:bldP spid="46" grpId="0" animBg="1"/>
      <p:bldP spid="46" grpId="1" animBg="1"/>
      <p:bldP spid="5" grpId="0" animBg="1"/>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line in a curve&#10;&#10;Description automatically generated with medium confidence">
            <a:extLst>
              <a:ext uri="{FF2B5EF4-FFF2-40B4-BE49-F238E27FC236}">
                <a16:creationId xmlns:a16="http://schemas.microsoft.com/office/drawing/2014/main" id="{A0B9C3B8-7A66-F3CE-A16B-81D1DF7CB826}"/>
              </a:ext>
            </a:extLst>
          </p:cNvPr>
          <p:cNvPicPr>
            <a:picLocks noChangeAspect="1"/>
          </p:cNvPicPr>
          <p:nvPr/>
        </p:nvPicPr>
        <p:blipFill rotWithShape="1">
          <a:blip r:embed="rId3"/>
          <a:srcRect l="18253" t="15581" b="34232"/>
          <a:stretch/>
        </p:blipFill>
        <p:spPr>
          <a:xfrm>
            <a:off x="1928073" y="2966631"/>
            <a:ext cx="2476072" cy="2157179"/>
          </a:xfrm>
          <a:prstGeom prst="rect">
            <a:avLst/>
          </a:prstGeom>
        </p:spPr>
      </p:pic>
      <p:cxnSp>
        <p:nvCxnSpPr>
          <p:cNvPr id="5" name="Straight Arrow Connector 4">
            <a:extLst>
              <a:ext uri="{FF2B5EF4-FFF2-40B4-BE49-F238E27FC236}">
                <a16:creationId xmlns:a16="http://schemas.microsoft.com/office/drawing/2014/main" id="{796CE01D-D443-BDF1-64C8-2E9617E23E9D}"/>
              </a:ext>
            </a:extLst>
          </p:cNvPr>
          <p:cNvCxnSpPr/>
          <p:nvPr/>
        </p:nvCxnSpPr>
        <p:spPr>
          <a:xfrm flipV="1">
            <a:off x="1922934" y="2863495"/>
            <a:ext cx="0" cy="2260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61452878-1AD9-1CED-5925-CFF158485785}"/>
              </a:ext>
            </a:extLst>
          </p:cNvPr>
          <p:cNvCxnSpPr/>
          <p:nvPr/>
        </p:nvCxnSpPr>
        <p:spPr>
          <a:xfrm>
            <a:off x="1922934" y="5123810"/>
            <a:ext cx="27329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17034F6-9E39-959F-FA19-9D7469D0CD14}"/>
              </a:ext>
            </a:extLst>
          </p:cNvPr>
          <p:cNvSpPr txBox="1"/>
          <p:nvPr/>
        </p:nvSpPr>
        <p:spPr>
          <a:xfrm>
            <a:off x="1151633" y="2781302"/>
            <a:ext cx="781576" cy="369332"/>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cwnd</a:t>
            </a:r>
            <a:endParaRPr lang="en-US"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CAAEF30-BA35-2261-B642-D8EC38AC5FF9}"/>
              </a:ext>
            </a:extLst>
          </p:cNvPr>
          <p:cNvSpPr txBox="1"/>
          <p:nvPr/>
        </p:nvSpPr>
        <p:spPr>
          <a:xfrm>
            <a:off x="2652470" y="5117377"/>
            <a:ext cx="1068058"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Time</a:t>
            </a:r>
            <a:endParaRPr lang="en-US" sz="1400" dirty="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48FACA9B-0640-7B4C-E20C-B8C76F96ECA5}"/>
              </a:ext>
            </a:extLst>
          </p:cNvPr>
          <p:cNvGrpSpPr/>
          <p:nvPr/>
        </p:nvGrpSpPr>
        <p:grpSpPr>
          <a:xfrm>
            <a:off x="6726842" y="2725051"/>
            <a:ext cx="3594711" cy="2742480"/>
            <a:chOff x="7975605" y="954225"/>
            <a:chExt cx="3594711" cy="2742480"/>
          </a:xfrm>
        </p:grpSpPr>
        <p:pic>
          <p:nvPicPr>
            <p:cNvPr id="15" name="Picture 14" descr="A drawing of a curved line&#10;&#10;Description automatically generated">
              <a:extLst>
                <a:ext uri="{FF2B5EF4-FFF2-40B4-BE49-F238E27FC236}">
                  <a16:creationId xmlns:a16="http://schemas.microsoft.com/office/drawing/2014/main" id="{71113DE7-181F-705E-9FFB-305C32473FF0}"/>
                </a:ext>
              </a:extLst>
            </p:cNvPr>
            <p:cNvPicPr>
              <a:picLocks noChangeAspect="1"/>
            </p:cNvPicPr>
            <p:nvPr/>
          </p:nvPicPr>
          <p:blipFill rotWithShape="1">
            <a:blip r:embed="rId4"/>
            <a:srcRect l="13150" t="22022" r="23284" b="29438"/>
            <a:stretch/>
          </p:blipFill>
          <p:spPr>
            <a:xfrm>
              <a:off x="8837390" y="1251727"/>
              <a:ext cx="2131882" cy="2055279"/>
            </a:xfrm>
            <a:prstGeom prst="rect">
              <a:avLst/>
            </a:prstGeom>
          </p:spPr>
        </p:pic>
        <p:cxnSp>
          <p:nvCxnSpPr>
            <p:cNvPr id="16" name="Straight Arrow Connector 15">
              <a:extLst>
                <a:ext uri="{FF2B5EF4-FFF2-40B4-BE49-F238E27FC236}">
                  <a16:creationId xmlns:a16="http://schemas.microsoft.com/office/drawing/2014/main" id="{7A5C3CD6-9A80-664C-9A9D-30B5F6B0AA1C}"/>
                </a:ext>
              </a:extLst>
            </p:cNvPr>
            <p:cNvCxnSpPr/>
            <p:nvPr/>
          </p:nvCxnSpPr>
          <p:spPr>
            <a:xfrm flipV="1">
              <a:off x="8837390" y="1036418"/>
              <a:ext cx="0" cy="2260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86D093CD-B78A-0E7A-8DAE-9FBE992794C9}"/>
                </a:ext>
              </a:extLst>
            </p:cNvPr>
            <p:cNvCxnSpPr/>
            <p:nvPr/>
          </p:nvCxnSpPr>
          <p:spPr>
            <a:xfrm>
              <a:off x="8837390" y="3296733"/>
              <a:ext cx="27329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B3B91FF7-2A55-134F-C44E-0EAFF39D554E}"/>
                </a:ext>
              </a:extLst>
            </p:cNvPr>
            <p:cNvSpPr txBox="1"/>
            <p:nvPr/>
          </p:nvSpPr>
          <p:spPr>
            <a:xfrm>
              <a:off x="7975605" y="954225"/>
              <a:ext cx="872060" cy="369332"/>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   cwnd</a:t>
              </a:r>
            </a:p>
          </p:txBody>
        </p:sp>
        <p:sp>
          <p:nvSpPr>
            <p:cNvPr id="20" name="TextBox 19">
              <a:extLst>
                <a:ext uri="{FF2B5EF4-FFF2-40B4-BE49-F238E27FC236}">
                  <a16:creationId xmlns:a16="http://schemas.microsoft.com/office/drawing/2014/main" id="{B4C4B41F-83E5-5906-E6AB-320F48909C19}"/>
                </a:ext>
              </a:extLst>
            </p:cNvPr>
            <p:cNvSpPr txBox="1"/>
            <p:nvPr/>
          </p:nvSpPr>
          <p:spPr>
            <a:xfrm>
              <a:off x="9838687" y="3327373"/>
              <a:ext cx="107351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Time</a:t>
              </a:r>
              <a:endParaRPr lang="en-US" sz="1400" dirty="0">
                <a:latin typeface="Calibri" panose="020F0502020204030204" pitchFamily="34" charset="0"/>
                <a:cs typeface="Calibri" panose="020F0502020204030204" pitchFamily="34" charset="0"/>
              </a:endParaRPr>
            </a:p>
          </p:txBody>
        </p:sp>
      </p:grpSp>
      <p:cxnSp>
        <p:nvCxnSpPr>
          <p:cNvPr id="18" name="Straight Connector 17">
            <a:extLst>
              <a:ext uri="{FF2B5EF4-FFF2-40B4-BE49-F238E27FC236}">
                <a16:creationId xmlns:a16="http://schemas.microsoft.com/office/drawing/2014/main" id="{A5ADCA2D-1601-7AFD-B3DB-BE43FBE04FFC}"/>
              </a:ext>
            </a:extLst>
          </p:cNvPr>
          <p:cNvCxnSpPr/>
          <p:nvPr/>
        </p:nvCxnSpPr>
        <p:spPr>
          <a:xfrm>
            <a:off x="7588627" y="3105194"/>
            <a:ext cx="2732926" cy="0"/>
          </a:xfrm>
          <a:prstGeom prst="line">
            <a:avLst/>
          </a:prstGeom>
          <a:ln w="2857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3DFEEE5-93BF-7D15-189C-3886BC713CD7}"/>
              </a:ext>
            </a:extLst>
          </p:cNvPr>
          <p:cNvSpPr txBox="1"/>
          <p:nvPr/>
        </p:nvSpPr>
        <p:spPr>
          <a:xfrm rot="1268524">
            <a:off x="6131529" y="3196035"/>
            <a:ext cx="1082585"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rgbClr val="00B050"/>
                </a:solidFill>
                <a:latin typeface="Calibri" panose="020F0502020204030204" pitchFamily="34" charset="0"/>
                <a:cs typeface="Calibri" panose="020F0502020204030204" pitchFamily="34" charset="0"/>
              </a:rPr>
              <a:t>SEARCH </a:t>
            </a:r>
          </a:p>
          <a:p>
            <a:pPr algn="ctr"/>
            <a:r>
              <a:rPr lang="en-US" b="1" dirty="0">
                <a:solidFill>
                  <a:srgbClr val="00B050"/>
                </a:solidFill>
                <a:latin typeface="Calibri" panose="020F0502020204030204" pitchFamily="34" charset="0"/>
                <a:cs typeface="Calibri" panose="020F0502020204030204" pitchFamily="34" charset="0"/>
              </a:rPr>
              <a:t>exit</a:t>
            </a:r>
          </a:p>
        </p:txBody>
      </p:sp>
      <p:sp>
        <p:nvSpPr>
          <p:cNvPr id="4" name="Slide Number Placeholder 3">
            <a:extLst>
              <a:ext uri="{FF2B5EF4-FFF2-40B4-BE49-F238E27FC236}">
                <a16:creationId xmlns:a16="http://schemas.microsoft.com/office/drawing/2014/main" id="{7D5A7D2A-E6B4-EA6D-9550-6B21F73E551D}"/>
              </a:ext>
            </a:extLst>
          </p:cNvPr>
          <p:cNvSpPr>
            <a:spLocks noGrp="1"/>
          </p:cNvSpPr>
          <p:nvPr>
            <p:ph type="sldNum" sz="quarter" idx="12"/>
          </p:nvPr>
        </p:nvSpPr>
        <p:spPr>
          <a:xfrm>
            <a:off x="9298029" y="6402023"/>
            <a:ext cx="2743200" cy="365125"/>
          </a:xfrm>
        </p:spPr>
        <p:txBody>
          <a:bodyPr/>
          <a:lstStyle/>
          <a:p>
            <a:fld id="{0F48DF06-C036-EF40-B24E-410C805B9ED2}" type="slidenum">
              <a:rPr lang="en-US" sz="1800" smtClean="0">
                <a:latin typeface="Calibri" panose="020F0502020204030204" pitchFamily="34" charset="0"/>
                <a:cs typeface="Calibri" panose="020F0502020204030204" pitchFamily="34" charset="0"/>
              </a:rPr>
              <a:t>9</a:t>
            </a:fld>
            <a:endParaRPr lang="en-US" sz="18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CCF0FA24-9410-0D32-6E45-D6AB027C7C42}"/>
              </a:ext>
            </a:extLst>
          </p:cNvPr>
          <p:cNvGrpSpPr/>
          <p:nvPr/>
        </p:nvGrpSpPr>
        <p:grpSpPr>
          <a:xfrm>
            <a:off x="28668" y="36295"/>
            <a:ext cx="12116999" cy="763136"/>
            <a:chOff x="0" y="1"/>
            <a:chExt cx="12192000" cy="763136"/>
          </a:xfrm>
        </p:grpSpPr>
        <p:sp>
          <p:nvSpPr>
            <p:cNvPr id="8" name="Rounded Rectangle 7">
              <a:extLst>
                <a:ext uri="{FF2B5EF4-FFF2-40B4-BE49-F238E27FC236}">
                  <a16:creationId xmlns:a16="http://schemas.microsoft.com/office/drawing/2014/main" id="{75C7EB3B-9BD4-1C65-B316-408756E7F0EE}"/>
                </a:ext>
              </a:extLst>
            </p:cNvPr>
            <p:cNvSpPr/>
            <p:nvPr/>
          </p:nvSpPr>
          <p:spPr>
            <a:xfrm>
              <a:off x="0" y="1"/>
              <a:ext cx="12192000" cy="763136"/>
            </a:xfrm>
            <a:prstGeom prst="roundRect">
              <a:avLst/>
            </a:prstGeom>
            <a:solidFill>
              <a:srgbClr val="C00000"/>
            </a:solidFill>
            <a:ln w="762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F0B19A2-F1A8-D95C-8F8B-F7666FC9EF15}"/>
                </a:ext>
              </a:extLst>
            </p:cNvPr>
            <p:cNvSpPr txBox="1"/>
            <p:nvPr/>
          </p:nvSpPr>
          <p:spPr>
            <a:xfrm>
              <a:off x="139590" y="111476"/>
              <a:ext cx="9838127"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SEARCH Behavior</a:t>
              </a:r>
            </a:p>
          </p:txBody>
        </p:sp>
      </p:grpSp>
      <p:sp>
        <p:nvSpPr>
          <p:cNvPr id="14" name="Freeform 13">
            <a:extLst>
              <a:ext uri="{FF2B5EF4-FFF2-40B4-BE49-F238E27FC236}">
                <a16:creationId xmlns:a16="http://schemas.microsoft.com/office/drawing/2014/main" id="{C7DA7C5D-126D-15F6-7AAF-26946B6DC01C}"/>
              </a:ext>
            </a:extLst>
          </p:cNvPr>
          <p:cNvSpPr/>
          <p:nvPr/>
        </p:nvSpPr>
        <p:spPr>
          <a:xfrm>
            <a:off x="8015925" y="3499958"/>
            <a:ext cx="1438101" cy="1080654"/>
          </a:xfrm>
          <a:custGeom>
            <a:avLst/>
            <a:gdLst>
              <a:gd name="connsiteX0" fmla="*/ 58189 w 1438101"/>
              <a:gd name="connsiteY0" fmla="*/ 714894 h 1080654"/>
              <a:gd name="connsiteX1" fmla="*/ 58189 w 1438101"/>
              <a:gd name="connsiteY1" fmla="*/ 714894 h 1080654"/>
              <a:gd name="connsiteX2" fmla="*/ 133003 w 1438101"/>
              <a:gd name="connsiteY2" fmla="*/ 706582 h 1080654"/>
              <a:gd name="connsiteX3" fmla="*/ 207818 w 1438101"/>
              <a:gd name="connsiteY3" fmla="*/ 689956 h 1080654"/>
              <a:gd name="connsiteX4" fmla="*/ 257694 w 1438101"/>
              <a:gd name="connsiteY4" fmla="*/ 673331 h 1080654"/>
              <a:gd name="connsiteX5" fmla="*/ 282632 w 1438101"/>
              <a:gd name="connsiteY5" fmla="*/ 665018 h 1080654"/>
              <a:gd name="connsiteX6" fmla="*/ 332509 w 1438101"/>
              <a:gd name="connsiteY6" fmla="*/ 640080 h 1080654"/>
              <a:gd name="connsiteX7" fmla="*/ 357447 w 1438101"/>
              <a:gd name="connsiteY7" fmla="*/ 623454 h 1080654"/>
              <a:gd name="connsiteX8" fmla="*/ 432261 w 1438101"/>
              <a:gd name="connsiteY8" fmla="*/ 590203 h 1080654"/>
              <a:gd name="connsiteX9" fmla="*/ 482138 w 1438101"/>
              <a:gd name="connsiteY9" fmla="*/ 565265 h 1080654"/>
              <a:gd name="connsiteX10" fmla="*/ 565265 w 1438101"/>
              <a:gd name="connsiteY10" fmla="*/ 523702 h 1080654"/>
              <a:gd name="connsiteX11" fmla="*/ 681643 w 1438101"/>
              <a:gd name="connsiteY11" fmla="*/ 473825 h 1080654"/>
              <a:gd name="connsiteX12" fmla="*/ 714894 w 1438101"/>
              <a:gd name="connsiteY12" fmla="*/ 457200 h 1080654"/>
              <a:gd name="connsiteX13" fmla="*/ 748145 w 1438101"/>
              <a:gd name="connsiteY13" fmla="*/ 432262 h 1080654"/>
              <a:gd name="connsiteX14" fmla="*/ 773083 w 1438101"/>
              <a:gd name="connsiteY14" fmla="*/ 415636 h 1080654"/>
              <a:gd name="connsiteX15" fmla="*/ 806334 w 1438101"/>
              <a:gd name="connsiteY15" fmla="*/ 382385 h 1080654"/>
              <a:gd name="connsiteX16" fmla="*/ 822960 w 1438101"/>
              <a:gd name="connsiteY16" fmla="*/ 365760 h 1080654"/>
              <a:gd name="connsiteX17" fmla="*/ 839585 w 1438101"/>
              <a:gd name="connsiteY17" fmla="*/ 332509 h 1080654"/>
              <a:gd name="connsiteX18" fmla="*/ 856211 w 1438101"/>
              <a:gd name="connsiteY18" fmla="*/ 315883 h 1080654"/>
              <a:gd name="connsiteX19" fmla="*/ 889461 w 1438101"/>
              <a:gd name="connsiteY19" fmla="*/ 266007 h 1080654"/>
              <a:gd name="connsiteX20" fmla="*/ 931025 w 1438101"/>
              <a:gd name="connsiteY20" fmla="*/ 191193 h 1080654"/>
              <a:gd name="connsiteX21" fmla="*/ 947651 w 1438101"/>
              <a:gd name="connsiteY21" fmla="*/ 166254 h 1080654"/>
              <a:gd name="connsiteX22" fmla="*/ 997527 w 1438101"/>
              <a:gd name="connsiteY22" fmla="*/ 133003 h 1080654"/>
              <a:gd name="connsiteX23" fmla="*/ 1039091 w 1438101"/>
              <a:gd name="connsiteY23" fmla="*/ 91440 h 1080654"/>
              <a:gd name="connsiteX24" fmla="*/ 1064029 w 1438101"/>
              <a:gd name="connsiteY24" fmla="*/ 66502 h 1080654"/>
              <a:gd name="connsiteX25" fmla="*/ 1097280 w 1438101"/>
              <a:gd name="connsiteY25" fmla="*/ 49876 h 1080654"/>
              <a:gd name="connsiteX26" fmla="*/ 1122218 w 1438101"/>
              <a:gd name="connsiteY26" fmla="*/ 33251 h 1080654"/>
              <a:gd name="connsiteX27" fmla="*/ 1147156 w 1438101"/>
              <a:gd name="connsiteY27" fmla="*/ 24938 h 1080654"/>
              <a:gd name="connsiteX28" fmla="*/ 1205345 w 1438101"/>
              <a:gd name="connsiteY28" fmla="*/ 0 h 1080654"/>
              <a:gd name="connsiteX29" fmla="*/ 1396538 w 1438101"/>
              <a:gd name="connsiteY29" fmla="*/ 8313 h 1080654"/>
              <a:gd name="connsiteX30" fmla="*/ 1421476 w 1438101"/>
              <a:gd name="connsiteY30" fmla="*/ 24938 h 1080654"/>
              <a:gd name="connsiteX31" fmla="*/ 1429789 w 1438101"/>
              <a:gd name="connsiteY31" fmla="*/ 58189 h 1080654"/>
              <a:gd name="connsiteX32" fmla="*/ 1438101 w 1438101"/>
              <a:gd name="connsiteY32" fmla="*/ 83127 h 1080654"/>
              <a:gd name="connsiteX33" fmla="*/ 1429789 w 1438101"/>
              <a:gd name="connsiteY33" fmla="*/ 149629 h 1080654"/>
              <a:gd name="connsiteX34" fmla="*/ 1404851 w 1438101"/>
              <a:gd name="connsiteY34" fmla="*/ 207818 h 1080654"/>
              <a:gd name="connsiteX35" fmla="*/ 1396538 w 1438101"/>
              <a:gd name="connsiteY35" fmla="*/ 232756 h 1080654"/>
              <a:gd name="connsiteX36" fmla="*/ 1379912 w 1438101"/>
              <a:gd name="connsiteY36" fmla="*/ 266007 h 1080654"/>
              <a:gd name="connsiteX37" fmla="*/ 1371600 w 1438101"/>
              <a:gd name="connsiteY37" fmla="*/ 290945 h 1080654"/>
              <a:gd name="connsiteX38" fmla="*/ 1354974 w 1438101"/>
              <a:gd name="connsiteY38" fmla="*/ 315883 h 1080654"/>
              <a:gd name="connsiteX39" fmla="*/ 1346661 w 1438101"/>
              <a:gd name="connsiteY39" fmla="*/ 340822 h 1080654"/>
              <a:gd name="connsiteX40" fmla="*/ 1271847 w 1438101"/>
              <a:gd name="connsiteY40" fmla="*/ 399011 h 1080654"/>
              <a:gd name="connsiteX41" fmla="*/ 1221971 w 1438101"/>
              <a:gd name="connsiteY41" fmla="*/ 432262 h 1080654"/>
              <a:gd name="connsiteX42" fmla="*/ 1205345 w 1438101"/>
              <a:gd name="connsiteY42" fmla="*/ 448887 h 1080654"/>
              <a:gd name="connsiteX43" fmla="*/ 1180407 w 1438101"/>
              <a:gd name="connsiteY43" fmla="*/ 465513 h 1080654"/>
              <a:gd name="connsiteX44" fmla="*/ 1138843 w 1438101"/>
              <a:gd name="connsiteY44" fmla="*/ 507076 h 1080654"/>
              <a:gd name="connsiteX45" fmla="*/ 1113905 w 1438101"/>
              <a:gd name="connsiteY45" fmla="*/ 523702 h 1080654"/>
              <a:gd name="connsiteX46" fmla="*/ 1022465 w 1438101"/>
              <a:gd name="connsiteY46" fmla="*/ 598516 h 1080654"/>
              <a:gd name="connsiteX47" fmla="*/ 972589 w 1438101"/>
              <a:gd name="connsiteY47" fmla="*/ 640080 h 1080654"/>
              <a:gd name="connsiteX48" fmla="*/ 839585 w 1438101"/>
              <a:gd name="connsiteY48" fmla="*/ 756458 h 1080654"/>
              <a:gd name="connsiteX49" fmla="*/ 806334 w 1438101"/>
              <a:gd name="connsiteY49" fmla="*/ 781396 h 1080654"/>
              <a:gd name="connsiteX50" fmla="*/ 773083 w 1438101"/>
              <a:gd name="connsiteY50" fmla="*/ 814647 h 1080654"/>
              <a:gd name="connsiteX51" fmla="*/ 739832 w 1438101"/>
              <a:gd name="connsiteY51" fmla="*/ 822960 h 1080654"/>
              <a:gd name="connsiteX52" fmla="*/ 631767 w 1438101"/>
              <a:gd name="connsiteY52" fmla="*/ 839585 h 1080654"/>
              <a:gd name="connsiteX53" fmla="*/ 590203 w 1438101"/>
              <a:gd name="connsiteY53" fmla="*/ 847898 h 1080654"/>
              <a:gd name="connsiteX54" fmla="*/ 540327 w 1438101"/>
              <a:gd name="connsiteY54" fmla="*/ 856211 h 1080654"/>
              <a:gd name="connsiteX55" fmla="*/ 515389 w 1438101"/>
              <a:gd name="connsiteY55" fmla="*/ 864523 h 1080654"/>
              <a:gd name="connsiteX56" fmla="*/ 473825 w 1438101"/>
              <a:gd name="connsiteY56" fmla="*/ 872836 h 1080654"/>
              <a:gd name="connsiteX57" fmla="*/ 390698 w 1438101"/>
              <a:gd name="connsiteY57" fmla="*/ 897774 h 1080654"/>
              <a:gd name="connsiteX58" fmla="*/ 349134 w 1438101"/>
              <a:gd name="connsiteY58" fmla="*/ 914400 h 1080654"/>
              <a:gd name="connsiteX59" fmla="*/ 199505 w 1438101"/>
              <a:gd name="connsiteY59" fmla="*/ 931025 h 1080654"/>
              <a:gd name="connsiteX60" fmla="*/ 166254 w 1438101"/>
              <a:gd name="connsiteY60" fmla="*/ 939338 h 1080654"/>
              <a:gd name="connsiteX61" fmla="*/ 66501 w 1438101"/>
              <a:gd name="connsiteY61" fmla="*/ 947651 h 1080654"/>
              <a:gd name="connsiteX62" fmla="*/ 58189 w 1438101"/>
              <a:gd name="connsiteY62" fmla="*/ 980902 h 1080654"/>
              <a:gd name="connsiteX63" fmla="*/ 83127 w 1438101"/>
              <a:gd name="connsiteY63" fmla="*/ 997527 h 1080654"/>
              <a:gd name="connsiteX64" fmla="*/ 182880 w 1438101"/>
              <a:gd name="connsiteY64" fmla="*/ 1022465 h 1080654"/>
              <a:gd name="connsiteX65" fmla="*/ 174567 w 1438101"/>
              <a:gd name="connsiteY65" fmla="*/ 1047403 h 1080654"/>
              <a:gd name="connsiteX66" fmla="*/ 149629 w 1438101"/>
              <a:gd name="connsiteY66" fmla="*/ 1064029 h 1080654"/>
              <a:gd name="connsiteX67" fmla="*/ 74814 w 1438101"/>
              <a:gd name="connsiteY67" fmla="*/ 1080654 h 1080654"/>
              <a:gd name="connsiteX68" fmla="*/ 16625 w 1438101"/>
              <a:gd name="connsiteY68" fmla="*/ 1039091 h 1080654"/>
              <a:gd name="connsiteX69" fmla="*/ 0 w 1438101"/>
              <a:gd name="connsiteY69" fmla="*/ 989214 h 1080654"/>
              <a:gd name="connsiteX70" fmla="*/ 16625 w 1438101"/>
              <a:gd name="connsiteY70" fmla="*/ 897774 h 1080654"/>
              <a:gd name="connsiteX71" fmla="*/ 33251 w 1438101"/>
              <a:gd name="connsiteY71" fmla="*/ 847898 h 1080654"/>
              <a:gd name="connsiteX72" fmla="*/ 41563 w 1438101"/>
              <a:gd name="connsiteY72" fmla="*/ 814647 h 1080654"/>
              <a:gd name="connsiteX73" fmla="*/ 58189 w 1438101"/>
              <a:gd name="connsiteY73" fmla="*/ 764771 h 1080654"/>
              <a:gd name="connsiteX74" fmla="*/ 58189 w 1438101"/>
              <a:gd name="connsiteY74" fmla="*/ 714894 h 10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38101" h="1080654">
                <a:moveTo>
                  <a:pt x="58189" y="714894"/>
                </a:moveTo>
                <a:lnTo>
                  <a:pt x="58189" y="714894"/>
                </a:lnTo>
                <a:cubicBezTo>
                  <a:pt x="83127" y="712123"/>
                  <a:pt x="108164" y="710130"/>
                  <a:pt x="133003" y="706582"/>
                </a:cubicBezTo>
                <a:cubicBezTo>
                  <a:pt x="148105" y="704425"/>
                  <a:pt x="191316" y="694907"/>
                  <a:pt x="207818" y="689956"/>
                </a:cubicBezTo>
                <a:cubicBezTo>
                  <a:pt x="224604" y="684920"/>
                  <a:pt x="241069" y="678873"/>
                  <a:pt x="257694" y="673331"/>
                </a:cubicBezTo>
                <a:cubicBezTo>
                  <a:pt x="266007" y="670560"/>
                  <a:pt x="275341" y="669878"/>
                  <a:pt x="282632" y="665018"/>
                </a:cubicBezTo>
                <a:cubicBezTo>
                  <a:pt x="354119" y="617363"/>
                  <a:pt x="263663" y="674504"/>
                  <a:pt x="332509" y="640080"/>
                </a:cubicBezTo>
                <a:cubicBezTo>
                  <a:pt x="341445" y="635612"/>
                  <a:pt x="348773" y="628411"/>
                  <a:pt x="357447" y="623454"/>
                </a:cubicBezTo>
                <a:cubicBezTo>
                  <a:pt x="384622" y="607925"/>
                  <a:pt x="402580" y="602076"/>
                  <a:pt x="432261" y="590203"/>
                </a:cubicBezTo>
                <a:cubicBezTo>
                  <a:pt x="465724" y="556742"/>
                  <a:pt x="428516" y="588246"/>
                  <a:pt x="482138" y="565265"/>
                </a:cubicBezTo>
                <a:cubicBezTo>
                  <a:pt x="510613" y="553062"/>
                  <a:pt x="535875" y="533499"/>
                  <a:pt x="565265" y="523702"/>
                </a:cubicBezTo>
                <a:cubicBezTo>
                  <a:pt x="638655" y="499238"/>
                  <a:pt x="599464" y="514914"/>
                  <a:pt x="681643" y="473825"/>
                </a:cubicBezTo>
                <a:cubicBezTo>
                  <a:pt x="692727" y="468283"/>
                  <a:pt x="704980" y="464635"/>
                  <a:pt x="714894" y="457200"/>
                </a:cubicBezTo>
                <a:cubicBezTo>
                  <a:pt x="725978" y="448887"/>
                  <a:pt x="736871" y="440315"/>
                  <a:pt x="748145" y="432262"/>
                </a:cubicBezTo>
                <a:cubicBezTo>
                  <a:pt x="756275" y="426455"/>
                  <a:pt x="765498" y="422138"/>
                  <a:pt x="773083" y="415636"/>
                </a:cubicBezTo>
                <a:cubicBezTo>
                  <a:pt x="784984" y="405435"/>
                  <a:pt x="795250" y="393469"/>
                  <a:pt x="806334" y="382385"/>
                </a:cubicBezTo>
                <a:lnTo>
                  <a:pt x="822960" y="365760"/>
                </a:lnTo>
                <a:cubicBezTo>
                  <a:pt x="828502" y="354676"/>
                  <a:pt x="832711" y="342820"/>
                  <a:pt x="839585" y="332509"/>
                </a:cubicBezTo>
                <a:cubicBezTo>
                  <a:pt x="843932" y="325988"/>
                  <a:pt x="852179" y="322604"/>
                  <a:pt x="856211" y="315883"/>
                </a:cubicBezTo>
                <a:cubicBezTo>
                  <a:pt x="892302" y="255731"/>
                  <a:pt x="826045" y="329423"/>
                  <a:pt x="889461" y="266007"/>
                </a:cubicBezTo>
                <a:cubicBezTo>
                  <a:pt x="904093" y="222113"/>
                  <a:pt x="892913" y="248360"/>
                  <a:pt x="931025" y="191193"/>
                </a:cubicBezTo>
                <a:cubicBezTo>
                  <a:pt x="936567" y="182880"/>
                  <a:pt x="939338" y="171796"/>
                  <a:pt x="947651" y="166254"/>
                </a:cubicBezTo>
                <a:cubicBezTo>
                  <a:pt x="964276" y="155170"/>
                  <a:pt x="983398" y="147132"/>
                  <a:pt x="997527" y="133003"/>
                </a:cubicBezTo>
                <a:lnTo>
                  <a:pt x="1039091" y="91440"/>
                </a:lnTo>
                <a:cubicBezTo>
                  <a:pt x="1047404" y="83127"/>
                  <a:pt x="1053514" y="71760"/>
                  <a:pt x="1064029" y="66502"/>
                </a:cubicBezTo>
                <a:cubicBezTo>
                  <a:pt x="1075113" y="60960"/>
                  <a:pt x="1086521" y="56024"/>
                  <a:pt x="1097280" y="49876"/>
                </a:cubicBezTo>
                <a:cubicBezTo>
                  <a:pt x="1105954" y="44919"/>
                  <a:pt x="1113282" y="37719"/>
                  <a:pt x="1122218" y="33251"/>
                </a:cubicBezTo>
                <a:cubicBezTo>
                  <a:pt x="1130055" y="29332"/>
                  <a:pt x="1139102" y="28390"/>
                  <a:pt x="1147156" y="24938"/>
                </a:cubicBezTo>
                <a:cubicBezTo>
                  <a:pt x="1219060" y="-5878"/>
                  <a:pt x="1146861" y="19495"/>
                  <a:pt x="1205345" y="0"/>
                </a:cubicBezTo>
                <a:cubicBezTo>
                  <a:pt x="1269076" y="2771"/>
                  <a:pt x="1333167" y="1001"/>
                  <a:pt x="1396538" y="8313"/>
                </a:cubicBezTo>
                <a:cubicBezTo>
                  <a:pt x="1406463" y="9458"/>
                  <a:pt x="1415934" y="16625"/>
                  <a:pt x="1421476" y="24938"/>
                </a:cubicBezTo>
                <a:cubicBezTo>
                  <a:pt x="1427813" y="34444"/>
                  <a:pt x="1426650" y="47204"/>
                  <a:pt x="1429789" y="58189"/>
                </a:cubicBezTo>
                <a:cubicBezTo>
                  <a:pt x="1432196" y="66614"/>
                  <a:pt x="1435330" y="74814"/>
                  <a:pt x="1438101" y="83127"/>
                </a:cubicBezTo>
                <a:cubicBezTo>
                  <a:pt x="1435330" y="105294"/>
                  <a:pt x="1433785" y="127650"/>
                  <a:pt x="1429789" y="149629"/>
                </a:cubicBezTo>
                <a:cubicBezTo>
                  <a:pt x="1425686" y="172198"/>
                  <a:pt x="1413899" y="186706"/>
                  <a:pt x="1404851" y="207818"/>
                </a:cubicBezTo>
                <a:cubicBezTo>
                  <a:pt x="1401399" y="215872"/>
                  <a:pt x="1399990" y="224702"/>
                  <a:pt x="1396538" y="232756"/>
                </a:cubicBezTo>
                <a:cubicBezTo>
                  <a:pt x="1391656" y="244146"/>
                  <a:pt x="1384793" y="254617"/>
                  <a:pt x="1379912" y="266007"/>
                </a:cubicBezTo>
                <a:cubicBezTo>
                  <a:pt x="1376460" y="274061"/>
                  <a:pt x="1375519" y="283108"/>
                  <a:pt x="1371600" y="290945"/>
                </a:cubicBezTo>
                <a:cubicBezTo>
                  <a:pt x="1367132" y="299881"/>
                  <a:pt x="1360516" y="307570"/>
                  <a:pt x="1354974" y="315883"/>
                </a:cubicBezTo>
                <a:cubicBezTo>
                  <a:pt x="1352203" y="324196"/>
                  <a:pt x="1351522" y="333531"/>
                  <a:pt x="1346661" y="340822"/>
                </a:cubicBezTo>
                <a:cubicBezTo>
                  <a:pt x="1331035" y="364262"/>
                  <a:pt x="1291663" y="385800"/>
                  <a:pt x="1271847" y="399011"/>
                </a:cubicBezTo>
                <a:cubicBezTo>
                  <a:pt x="1271842" y="399014"/>
                  <a:pt x="1221975" y="432258"/>
                  <a:pt x="1221971" y="432262"/>
                </a:cubicBezTo>
                <a:cubicBezTo>
                  <a:pt x="1216429" y="437804"/>
                  <a:pt x="1211465" y="443991"/>
                  <a:pt x="1205345" y="448887"/>
                </a:cubicBezTo>
                <a:cubicBezTo>
                  <a:pt x="1197544" y="455128"/>
                  <a:pt x="1187926" y="458934"/>
                  <a:pt x="1180407" y="465513"/>
                </a:cubicBezTo>
                <a:cubicBezTo>
                  <a:pt x="1165662" y="478415"/>
                  <a:pt x="1155145" y="496207"/>
                  <a:pt x="1138843" y="507076"/>
                </a:cubicBezTo>
                <a:cubicBezTo>
                  <a:pt x="1130530" y="512618"/>
                  <a:pt x="1121761" y="517530"/>
                  <a:pt x="1113905" y="523702"/>
                </a:cubicBezTo>
                <a:cubicBezTo>
                  <a:pt x="1082938" y="548033"/>
                  <a:pt x="1052865" y="573481"/>
                  <a:pt x="1022465" y="598516"/>
                </a:cubicBezTo>
                <a:cubicBezTo>
                  <a:pt x="1005759" y="612274"/>
                  <a:pt x="987892" y="624777"/>
                  <a:pt x="972589" y="640080"/>
                </a:cubicBezTo>
                <a:cubicBezTo>
                  <a:pt x="902105" y="710563"/>
                  <a:pt x="934304" y="682036"/>
                  <a:pt x="839585" y="756458"/>
                </a:cubicBezTo>
                <a:cubicBezTo>
                  <a:pt x="828691" y="765018"/>
                  <a:pt x="816131" y="771599"/>
                  <a:pt x="806334" y="781396"/>
                </a:cubicBezTo>
                <a:cubicBezTo>
                  <a:pt x="795250" y="792480"/>
                  <a:pt x="788290" y="810845"/>
                  <a:pt x="773083" y="814647"/>
                </a:cubicBezTo>
                <a:cubicBezTo>
                  <a:pt x="761999" y="817418"/>
                  <a:pt x="751035" y="820719"/>
                  <a:pt x="739832" y="822960"/>
                </a:cubicBezTo>
                <a:cubicBezTo>
                  <a:pt x="693804" y="832166"/>
                  <a:pt x="679701" y="831596"/>
                  <a:pt x="631767" y="839585"/>
                </a:cubicBezTo>
                <a:cubicBezTo>
                  <a:pt x="617830" y="841908"/>
                  <a:pt x="604104" y="845370"/>
                  <a:pt x="590203" y="847898"/>
                </a:cubicBezTo>
                <a:cubicBezTo>
                  <a:pt x="573620" y="850913"/>
                  <a:pt x="556780" y="852555"/>
                  <a:pt x="540327" y="856211"/>
                </a:cubicBezTo>
                <a:cubicBezTo>
                  <a:pt x="531773" y="858112"/>
                  <a:pt x="523890" y="862398"/>
                  <a:pt x="515389" y="864523"/>
                </a:cubicBezTo>
                <a:cubicBezTo>
                  <a:pt x="501682" y="867950"/>
                  <a:pt x="487358" y="868776"/>
                  <a:pt x="473825" y="872836"/>
                </a:cubicBezTo>
                <a:cubicBezTo>
                  <a:pt x="364471" y="905643"/>
                  <a:pt x="498658" y="876184"/>
                  <a:pt x="390698" y="897774"/>
                </a:cubicBezTo>
                <a:cubicBezTo>
                  <a:pt x="376843" y="903316"/>
                  <a:pt x="363674" y="911045"/>
                  <a:pt x="349134" y="914400"/>
                </a:cubicBezTo>
                <a:cubicBezTo>
                  <a:pt x="331131" y="918555"/>
                  <a:pt x="209962" y="929979"/>
                  <a:pt x="199505" y="931025"/>
                </a:cubicBezTo>
                <a:cubicBezTo>
                  <a:pt x="188421" y="933796"/>
                  <a:pt x="177591" y="937921"/>
                  <a:pt x="166254" y="939338"/>
                </a:cubicBezTo>
                <a:cubicBezTo>
                  <a:pt x="133145" y="943477"/>
                  <a:pt x="97643" y="935673"/>
                  <a:pt x="66501" y="947651"/>
                </a:cubicBezTo>
                <a:cubicBezTo>
                  <a:pt x="55838" y="951752"/>
                  <a:pt x="60960" y="969818"/>
                  <a:pt x="58189" y="980902"/>
                </a:cubicBezTo>
                <a:cubicBezTo>
                  <a:pt x="66502" y="986444"/>
                  <a:pt x="73392" y="995281"/>
                  <a:pt x="83127" y="997527"/>
                </a:cubicBezTo>
                <a:cubicBezTo>
                  <a:pt x="189510" y="1022077"/>
                  <a:pt x="142212" y="981799"/>
                  <a:pt x="182880" y="1022465"/>
                </a:cubicBezTo>
                <a:cubicBezTo>
                  <a:pt x="180109" y="1030778"/>
                  <a:pt x="180041" y="1040561"/>
                  <a:pt x="174567" y="1047403"/>
                </a:cubicBezTo>
                <a:cubicBezTo>
                  <a:pt x="168326" y="1055204"/>
                  <a:pt x="158565" y="1059561"/>
                  <a:pt x="149629" y="1064029"/>
                </a:cubicBezTo>
                <a:cubicBezTo>
                  <a:pt x="129164" y="1074262"/>
                  <a:pt x="93973" y="1077461"/>
                  <a:pt x="74814" y="1080654"/>
                </a:cubicBezTo>
                <a:cubicBezTo>
                  <a:pt x="26787" y="1071049"/>
                  <a:pt x="34581" y="1083981"/>
                  <a:pt x="16625" y="1039091"/>
                </a:cubicBezTo>
                <a:cubicBezTo>
                  <a:pt x="10116" y="1022820"/>
                  <a:pt x="0" y="989214"/>
                  <a:pt x="0" y="989214"/>
                </a:cubicBezTo>
                <a:cubicBezTo>
                  <a:pt x="5854" y="948229"/>
                  <a:pt x="5935" y="933407"/>
                  <a:pt x="16625" y="897774"/>
                </a:cubicBezTo>
                <a:cubicBezTo>
                  <a:pt x="21661" y="880988"/>
                  <a:pt x="29001" y="864900"/>
                  <a:pt x="33251" y="847898"/>
                </a:cubicBezTo>
                <a:cubicBezTo>
                  <a:pt x="36022" y="836814"/>
                  <a:pt x="38280" y="825590"/>
                  <a:pt x="41563" y="814647"/>
                </a:cubicBezTo>
                <a:cubicBezTo>
                  <a:pt x="46599" y="797861"/>
                  <a:pt x="58189" y="782296"/>
                  <a:pt x="58189" y="764771"/>
                </a:cubicBezTo>
                <a:lnTo>
                  <a:pt x="58189" y="714894"/>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E4F4E144-6FB9-84A1-D02E-4A5DE3CD5035}"/>
              </a:ext>
            </a:extLst>
          </p:cNvPr>
          <p:cNvSpPr/>
          <p:nvPr/>
        </p:nvSpPr>
        <p:spPr>
          <a:xfrm>
            <a:off x="8023301" y="3807444"/>
            <a:ext cx="1612669" cy="847898"/>
          </a:xfrm>
          <a:custGeom>
            <a:avLst/>
            <a:gdLst>
              <a:gd name="connsiteX0" fmla="*/ 24939 w 1612669"/>
              <a:gd name="connsiteY0" fmla="*/ 498764 h 847898"/>
              <a:gd name="connsiteX1" fmla="*/ 24939 w 1612669"/>
              <a:gd name="connsiteY1" fmla="*/ 498764 h 847898"/>
              <a:gd name="connsiteX2" fmla="*/ 66502 w 1612669"/>
              <a:gd name="connsiteY2" fmla="*/ 556953 h 847898"/>
              <a:gd name="connsiteX3" fmla="*/ 74815 w 1612669"/>
              <a:gd name="connsiteY3" fmla="*/ 581891 h 847898"/>
              <a:gd name="connsiteX4" fmla="*/ 99753 w 1612669"/>
              <a:gd name="connsiteY4" fmla="*/ 590204 h 847898"/>
              <a:gd name="connsiteX5" fmla="*/ 249382 w 1612669"/>
              <a:gd name="connsiteY5" fmla="*/ 598517 h 847898"/>
              <a:gd name="connsiteX6" fmla="*/ 606829 w 1612669"/>
              <a:gd name="connsiteY6" fmla="*/ 590204 h 847898"/>
              <a:gd name="connsiteX7" fmla="*/ 665019 w 1612669"/>
              <a:gd name="connsiteY7" fmla="*/ 532015 h 847898"/>
              <a:gd name="connsiteX8" fmla="*/ 681644 w 1612669"/>
              <a:gd name="connsiteY8" fmla="*/ 515389 h 847898"/>
              <a:gd name="connsiteX9" fmla="*/ 731520 w 1612669"/>
              <a:gd name="connsiteY9" fmla="*/ 498764 h 847898"/>
              <a:gd name="connsiteX10" fmla="*/ 789709 w 1612669"/>
              <a:gd name="connsiteY10" fmla="*/ 482138 h 847898"/>
              <a:gd name="connsiteX11" fmla="*/ 839586 w 1612669"/>
              <a:gd name="connsiteY11" fmla="*/ 465513 h 847898"/>
              <a:gd name="connsiteX12" fmla="*/ 889462 w 1612669"/>
              <a:gd name="connsiteY12" fmla="*/ 440575 h 847898"/>
              <a:gd name="connsiteX13" fmla="*/ 931026 w 1612669"/>
              <a:gd name="connsiteY13" fmla="*/ 407324 h 847898"/>
              <a:gd name="connsiteX14" fmla="*/ 964277 w 1612669"/>
              <a:gd name="connsiteY14" fmla="*/ 374073 h 847898"/>
              <a:gd name="connsiteX15" fmla="*/ 980902 w 1612669"/>
              <a:gd name="connsiteY15" fmla="*/ 357447 h 847898"/>
              <a:gd name="connsiteX16" fmla="*/ 1039091 w 1612669"/>
              <a:gd name="connsiteY16" fmla="*/ 324197 h 847898"/>
              <a:gd name="connsiteX17" fmla="*/ 1072342 w 1612669"/>
              <a:gd name="connsiteY17" fmla="*/ 290946 h 847898"/>
              <a:gd name="connsiteX18" fmla="*/ 1122219 w 1612669"/>
              <a:gd name="connsiteY18" fmla="*/ 257695 h 847898"/>
              <a:gd name="connsiteX19" fmla="*/ 1163782 w 1612669"/>
              <a:gd name="connsiteY19" fmla="*/ 232757 h 847898"/>
              <a:gd name="connsiteX20" fmla="*/ 1180408 w 1612669"/>
              <a:gd name="connsiteY20" fmla="*/ 216131 h 847898"/>
              <a:gd name="connsiteX21" fmla="*/ 1238597 w 1612669"/>
              <a:gd name="connsiteY21" fmla="*/ 166255 h 847898"/>
              <a:gd name="connsiteX22" fmla="*/ 1271848 w 1612669"/>
              <a:gd name="connsiteY22" fmla="*/ 116378 h 847898"/>
              <a:gd name="connsiteX23" fmla="*/ 1280160 w 1612669"/>
              <a:gd name="connsiteY23" fmla="*/ 91440 h 847898"/>
              <a:gd name="connsiteX24" fmla="*/ 1346662 w 1612669"/>
              <a:gd name="connsiteY24" fmla="*/ 41564 h 847898"/>
              <a:gd name="connsiteX25" fmla="*/ 1371600 w 1612669"/>
              <a:gd name="connsiteY25" fmla="*/ 24938 h 847898"/>
              <a:gd name="connsiteX26" fmla="*/ 1438102 w 1612669"/>
              <a:gd name="connsiteY26" fmla="*/ 8313 h 847898"/>
              <a:gd name="connsiteX27" fmla="*/ 1471353 w 1612669"/>
              <a:gd name="connsiteY27" fmla="*/ 0 h 847898"/>
              <a:gd name="connsiteX28" fmla="*/ 1571106 w 1612669"/>
              <a:gd name="connsiteY28" fmla="*/ 8313 h 847898"/>
              <a:gd name="connsiteX29" fmla="*/ 1596044 w 1612669"/>
              <a:gd name="connsiteY29" fmla="*/ 24938 h 847898"/>
              <a:gd name="connsiteX30" fmla="*/ 1612669 w 1612669"/>
              <a:gd name="connsiteY30" fmla="*/ 74815 h 847898"/>
              <a:gd name="connsiteX31" fmla="*/ 1604357 w 1612669"/>
              <a:gd name="connsiteY31" fmla="*/ 174567 h 847898"/>
              <a:gd name="connsiteX32" fmla="*/ 1579419 w 1612669"/>
              <a:gd name="connsiteY32" fmla="*/ 216131 h 847898"/>
              <a:gd name="connsiteX33" fmla="*/ 1529542 w 1612669"/>
              <a:gd name="connsiteY33" fmla="*/ 299258 h 847898"/>
              <a:gd name="connsiteX34" fmla="*/ 1512917 w 1612669"/>
              <a:gd name="connsiteY34" fmla="*/ 315884 h 847898"/>
              <a:gd name="connsiteX35" fmla="*/ 1463040 w 1612669"/>
              <a:gd name="connsiteY35" fmla="*/ 374073 h 847898"/>
              <a:gd name="connsiteX36" fmla="*/ 1438102 w 1612669"/>
              <a:gd name="connsiteY36" fmla="*/ 390698 h 847898"/>
              <a:gd name="connsiteX37" fmla="*/ 1354975 w 1612669"/>
              <a:gd name="connsiteY37" fmla="*/ 457200 h 847898"/>
              <a:gd name="connsiteX38" fmla="*/ 1263535 w 1612669"/>
              <a:gd name="connsiteY38" fmla="*/ 532015 h 847898"/>
              <a:gd name="connsiteX39" fmla="*/ 1221971 w 1612669"/>
              <a:gd name="connsiteY39" fmla="*/ 548640 h 847898"/>
              <a:gd name="connsiteX40" fmla="*/ 1138844 w 1612669"/>
              <a:gd name="connsiteY40" fmla="*/ 598517 h 847898"/>
              <a:gd name="connsiteX41" fmla="*/ 1072342 w 1612669"/>
              <a:gd name="connsiteY41" fmla="*/ 640080 h 847898"/>
              <a:gd name="connsiteX42" fmla="*/ 1047404 w 1612669"/>
              <a:gd name="connsiteY42" fmla="*/ 665018 h 847898"/>
              <a:gd name="connsiteX43" fmla="*/ 997528 w 1612669"/>
              <a:gd name="connsiteY43" fmla="*/ 698269 h 847898"/>
              <a:gd name="connsiteX44" fmla="*/ 939339 w 1612669"/>
              <a:gd name="connsiteY44" fmla="*/ 739833 h 847898"/>
              <a:gd name="connsiteX45" fmla="*/ 914400 w 1612669"/>
              <a:gd name="connsiteY45" fmla="*/ 756458 h 847898"/>
              <a:gd name="connsiteX46" fmla="*/ 856211 w 1612669"/>
              <a:gd name="connsiteY46" fmla="*/ 773084 h 847898"/>
              <a:gd name="connsiteX47" fmla="*/ 814648 w 1612669"/>
              <a:gd name="connsiteY47" fmla="*/ 781397 h 847898"/>
              <a:gd name="connsiteX48" fmla="*/ 781397 w 1612669"/>
              <a:gd name="connsiteY48" fmla="*/ 789709 h 847898"/>
              <a:gd name="connsiteX49" fmla="*/ 706582 w 1612669"/>
              <a:gd name="connsiteY49" fmla="*/ 798022 h 847898"/>
              <a:gd name="connsiteX50" fmla="*/ 673331 w 1612669"/>
              <a:gd name="connsiteY50" fmla="*/ 806335 h 847898"/>
              <a:gd name="connsiteX51" fmla="*/ 507077 w 1612669"/>
              <a:gd name="connsiteY51" fmla="*/ 822960 h 847898"/>
              <a:gd name="connsiteX52" fmla="*/ 415637 w 1612669"/>
              <a:gd name="connsiteY52" fmla="*/ 839586 h 847898"/>
              <a:gd name="connsiteX53" fmla="*/ 340822 w 1612669"/>
              <a:gd name="connsiteY53" fmla="*/ 847898 h 847898"/>
              <a:gd name="connsiteX54" fmla="*/ 216131 w 1612669"/>
              <a:gd name="connsiteY54" fmla="*/ 839586 h 847898"/>
              <a:gd name="connsiteX55" fmla="*/ 166255 w 1612669"/>
              <a:gd name="connsiteY55" fmla="*/ 822960 h 847898"/>
              <a:gd name="connsiteX56" fmla="*/ 116379 w 1612669"/>
              <a:gd name="connsiteY56" fmla="*/ 806335 h 847898"/>
              <a:gd name="connsiteX57" fmla="*/ 66502 w 1612669"/>
              <a:gd name="connsiteY57" fmla="*/ 789709 h 847898"/>
              <a:gd name="connsiteX58" fmla="*/ 41564 w 1612669"/>
              <a:gd name="connsiteY58" fmla="*/ 773084 h 847898"/>
              <a:gd name="connsiteX59" fmla="*/ 8313 w 1612669"/>
              <a:gd name="connsiteY59" fmla="*/ 739833 h 847898"/>
              <a:gd name="connsiteX60" fmla="*/ 0 w 1612669"/>
              <a:gd name="connsiteY60" fmla="*/ 714895 h 847898"/>
              <a:gd name="connsiteX61" fmla="*/ 24939 w 1612669"/>
              <a:gd name="connsiteY61" fmla="*/ 498764 h 84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612669" h="847898">
                <a:moveTo>
                  <a:pt x="24939" y="498764"/>
                </a:moveTo>
                <a:lnTo>
                  <a:pt x="24939" y="498764"/>
                </a:lnTo>
                <a:cubicBezTo>
                  <a:pt x="38793" y="518160"/>
                  <a:pt x="54238" y="536514"/>
                  <a:pt x="66502" y="556953"/>
                </a:cubicBezTo>
                <a:cubicBezTo>
                  <a:pt x="71010" y="564467"/>
                  <a:pt x="68619" y="575695"/>
                  <a:pt x="74815" y="581891"/>
                </a:cubicBezTo>
                <a:cubicBezTo>
                  <a:pt x="81011" y="588087"/>
                  <a:pt x="91030" y="589373"/>
                  <a:pt x="99753" y="590204"/>
                </a:cubicBezTo>
                <a:cubicBezTo>
                  <a:pt x="149481" y="594940"/>
                  <a:pt x="199506" y="595746"/>
                  <a:pt x="249382" y="598517"/>
                </a:cubicBezTo>
                <a:cubicBezTo>
                  <a:pt x="368531" y="595746"/>
                  <a:pt x="487760" y="595381"/>
                  <a:pt x="606829" y="590204"/>
                </a:cubicBezTo>
                <a:cubicBezTo>
                  <a:pt x="646158" y="588494"/>
                  <a:pt x="637318" y="559717"/>
                  <a:pt x="665019" y="532015"/>
                </a:cubicBezTo>
                <a:cubicBezTo>
                  <a:pt x="670561" y="526473"/>
                  <a:pt x="674634" y="518894"/>
                  <a:pt x="681644" y="515389"/>
                </a:cubicBezTo>
                <a:cubicBezTo>
                  <a:pt x="697318" y="507552"/>
                  <a:pt x="714895" y="504306"/>
                  <a:pt x="731520" y="498764"/>
                </a:cubicBezTo>
                <a:cubicBezTo>
                  <a:pt x="815326" y="470829"/>
                  <a:pt x="685339" y="513449"/>
                  <a:pt x="789709" y="482138"/>
                </a:cubicBezTo>
                <a:cubicBezTo>
                  <a:pt x="806495" y="477102"/>
                  <a:pt x="825005" y="475234"/>
                  <a:pt x="839586" y="465513"/>
                </a:cubicBezTo>
                <a:cubicBezTo>
                  <a:pt x="871815" y="444026"/>
                  <a:pt x="855046" y="452046"/>
                  <a:pt x="889462" y="440575"/>
                </a:cubicBezTo>
                <a:cubicBezTo>
                  <a:pt x="946059" y="383978"/>
                  <a:pt x="857621" y="470243"/>
                  <a:pt x="931026" y="407324"/>
                </a:cubicBezTo>
                <a:cubicBezTo>
                  <a:pt x="942927" y="397123"/>
                  <a:pt x="953193" y="385157"/>
                  <a:pt x="964277" y="374073"/>
                </a:cubicBezTo>
                <a:cubicBezTo>
                  <a:pt x="969819" y="368531"/>
                  <a:pt x="974381" y="361794"/>
                  <a:pt x="980902" y="357447"/>
                </a:cubicBezTo>
                <a:cubicBezTo>
                  <a:pt x="1016151" y="333948"/>
                  <a:pt x="996904" y="345290"/>
                  <a:pt x="1039091" y="324197"/>
                </a:cubicBezTo>
                <a:cubicBezTo>
                  <a:pt x="1050175" y="313113"/>
                  <a:pt x="1060102" y="300738"/>
                  <a:pt x="1072342" y="290946"/>
                </a:cubicBezTo>
                <a:cubicBezTo>
                  <a:pt x="1087945" y="278464"/>
                  <a:pt x="1108090" y="271824"/>
                  <a:pt x="1122219" y="257695"/>
                </a:cubicBezTo>
                <a:cubicBezTo>
                  <a:pt x="1145040" y="234873"/>
                  <a:pt x="1131409" y="243547"/>
                  <a:pt x="1163782" y="232757"/>
                </a:cubicBezTo>
                <a:cubicBezTo>
                  <a:pt x="1169324" y="227215"/>
                  <a:pt x="1174288" y="221027"/>
                  <a:pt x="1180408" y="216131"/>
                </a:cubicBezTo>
                <a:cubicBezTo>
                  <a:pt x="1207269" y="194643"/>
                  <a:pt x="1215728" y="200559"/>
                  <a:pt x="1238597" y="166255"/>
                </a:cubicBezTo>
                <a:lnTo>
                  <a:pt x="1271848" y="116378"/>
                </a:lnTo>
                <a:cubicBezTo>
                  <a:pt x="1274619" y="108065"/>
                  <a:pt x="1275652" y="98954"/>
                  <a:pt x="1280160" y="91440"/>
                </a:cubicBezTo>
                <a:cubicBezTo>
                  <a:pt x="1290410" y="74357"/>
                  <a:pt x="1342543" y="44310"/>
                  <a:pt x="1346662" y="41564"/>
                </a:cubicBezTo>
                <a:cubicBezTo>
                  <a:pt x="1354975" y="36022"/>
                  <a:pt x="1361908" y="27361"/>
                  <a:pt x="1371600" y="24938"/>
                </a:cubicBezTo>
                <a:lnTo>
                  <a:pt x="1438102" y="8313"/>
                </a:lnTo>
                <a:lnTo>
                  <a:pt x="1471353" y="0"/>
                </a:lnTo>
                <a:cubicBezTo>
                  <a:pt x="1504604" y="2771"/>
                  <a:pt x="1538388" y="1769"/>
                  <a:pt x="1571106" y="8313"/>
                </a:cubicBezTo>
                <a:cubicBezTo>
                  <a:pt x="1580903" y="10272"/>
                  <a:pt x="1590749" y="16466"/>
                  <a:pt x="1596044" y="24938"/>
                </a:cubicBezTo>
                <a:cubicBezTo>
                  <a:pt x="1605332" y="39799"/>
                  <a:pt x="1612669" y="74815"/>
                  <a:pt x="1612669" y="74815"/>
                </a:cubicBezTo>
                <a:cubicBezTo>
                  <a:pt x="1609898" y="108066"/>
                  <a:pt x="1611999" y="142088"/>
                  <a:pt x="1604357" y="174567"/>
                </a:cubicBezTo>
                <a:cubicBezTo>
                  <a:pt x="1600656" y="190295"/>
                  <a:pt x="1587266" y="202007"/>
                  <a:pt x="1579419" y="216131"/>
                </a:cubicBezTo>
                <a:cubicBezTo>
                  <a:pt x="1563020" y="245650"/>
                  <a:pt x="1554893" y="273906"/>
                  <a:pt x="1529542" y="299258"/>
                </a:cubicBezTo>
                <a:cubicBezTo>
                  <a:pt x="1524000" y="304800"/>
                  <a:pt x="1517934" y="309863"/>
                  <a:pt x="1512917" y="315884"/>
                </a:cubicBezTo>
                <a:cubicBezTo>
                  <a:pt x="1487898" y="345907"/>
                  <a:pt x="1491859" y="350058"/>
                  <a:pt x="1463040" y="374073"/>
                </a:cubicBezTo>
                <a:cubicBezTo>
                  <a:pt x="1455365" y="380469"/>
                  <a:pt x="1445569" y="384061"/>
                  <a:pt x="1438102" y="390698"/>
                </a:cubicBezTo>
                <a:cubicBezTo>
                  <a:pt x="1362709" y="457714"/>
                  <a:pt x="1418086" y="425645"/>
                  <a:pt x="1354975" y="457200"/>
                </a:cubicBezTo>
                <a:cubicBezTo>
                  <a:pt x="1316589" y="495586"/>
                  <a:pt x="1312065" y="505544"/>
                  <a:pt x="1263535" y="532015"/>
                </a:cubicBezTo>
                <a:cubicBezTo>
                  <a:pt x="1250435" y="539160"/>
                  <a:pt x="1235137" y="541618"/>
                  <a:pt x="1221971" y="548640"/>
                </a:cubicBezTo>
                <a:cubicBezTo>
                  <a:pt x="1193459" y="563847"/>
                  <a:pt x="1164695" y="579129"/>
                  <a:pt x="1138844" y="598517"/>
                </a:cubicBezTo>
                <a:cubicBezTo>
                  <a:pt x="1095679" y="630890"/>
                  <a:pt x="1117985" y="617259"/>
                  <a:pt x="1072342" y="640080"/>
                </a:cubicBezTo>
                <a:cubicBezTo>
                  <a:pt x="1064029" y="648393"/>
                  <a:pt x="1056684" y="657801"/>
                  <a:pt x="1047404" y="665018"/>
                </a:cubicBezTo>
                <a:cubicBezTo>
                  <a:pt x="1031632" y="677285"/>
                  <a:pt x="1011657" y="684140"/>
                  <a:pt x="997528" y="698269"/>
                </a:cubicBezTo>
                <a:cubicBezTo>
                  <a:pt x="956909" y="738887"/>
                  <a:pt x="990396" y="710657"/>
                  <a:pt x="939339" y="739833"/>
                </a:cubicBezTo>
                <a:cubicBezTo>
                  <a:pt x="930665" y="744790"/>
                  <a:pt x="923336" y="751990"/>
                  <a:pt x="914400" y="756458"/>
                </a:cubicBezTo>
                <a:cubicBezTo>
                  <a:pt x="903290" y="762013"/>
                  <a:pt x="865801" y="770953"/>
                  <a:pt x="856211" y="773084"/>
                </a:cubicBezTo>
                <a:cubicBezTo>
                  <a:pt x="842419" y="776149"/>
                  <a:pt x="828440" y="778332"/>
                  <a:pt x="814648" y="781397"/>
                </a:cubicBezTo>
                <a:cubicBezTo>
                  <a:pt x="803495" y="783875"/>
                  <a:pt x="792689" y="787972"/>
                  <a:pt x="781397" y="789709"/>
                </a:cubicBezTo>
                <a:cubicBezTo>
                  <a:pt x="756597" y="793524"/>
                  <a:pt x="731520" y="795251"/>
                  <a:pt x="706582" y="798022"/>
                </a:cubicBezTo>
                <a:cubicBezTo>
                  <a:pt x="695498" y="800793"/>
                  <a:pt x="684600" y="804457"/>
                  <a:pt x="673331" y="806335"/>
                </a:cubicBezTo>
                <a:cubicBezTo>
                  <a:pt x="607598" y="817290"/>
                  <a:pt x="578494" y="815024"/>
                  <a:pt x="507077" y="822960"/>
                </a:cubicBezTo>
                <a:cubicBezTo>
                  <a:pt x="430165" y="831506"/>
                  <a:pt x="484708" y="829719"/>
                  <a:pt x="415637" y="839586"/>
                </a:cubicBezTo>
                <a:cubicBezTo>
                  <a:pt x="390797" y="843134"/>
                  <a:pt x="365760" y="845127"/>
                  <a:pt x="340822" y="847898"/>
                </a:cubicBezTo>
                <a:cubicBezTo>
                  <a:pt x="299258" y="845127"/>
                  <a:pt x="257368" y="845477"/>
                  <a:pt x="216131" y="839586"/>
                </a:cubicBezTo>
                <a:cubicBezTo>
                  <a:pt x="198782" y="837108"/>
                  <a:pt x="182880" y="828502"/>
                  <a:pt x="166255" y="822960"/>
                </a:cubicBezTo>
                <a:lnTo>
                  <a:pt x="116379" y="806335"/>
                </a:lnTo>
                <a:cubicBezTo>
                  <a:pt x="116378" y="806335"/>
                  <a:pt x="66503" y="789710"/>
                  <a:pt x="66502" y="789709"/>
                </a:cubicBezTo>
                <a:cubicBezTo>
                  <a:pt x="58189" y="784167"/>
                  <a:pt x="49149" y="779586"/>
                  <a:pt x="41564" y="773084"/>
                </a:cubicBezTo>
                <a:cubicBezTo>
                  <a:pt x="29663" y="762883"/>
                  <a:pt x="8313" y="739833"/>
                  <a:pt x="8313" y="739833"/>
                </a:cubicBezTo>
                <a:cubicBezTo>
                  <a:pt x="5542" y="731520"/>
                  <a:pt x="0" y="723657"/>
                  <a:pt x="0" y="714895"/>
                </a:cubicBezTo>
                <a:cubicBezTo>
                  <a:pt x="0" y="651104"/>
                  <a:pt x="20783" y="534786"/>
                  <a:pt x="24939" y="49876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198E79C7-1A48-EB94-1BC5-373A15DB4A22}"/>
              </a:ext>
            </a:extLst>
          </p:cNvPr>
          <p:cNvCxnSpPr/>
          <p:nvPr/>
        </p:nvCxnSpPr>
        <p:spPr>
          <a:xfrm>
            <a:off x="7588627" y="4243914"/>
            <a:ext cx="2732926" cy="0"/>
          </a:xfrm>
          <a:prstGeom prst="line">
            <a:avLst/>
          </a:prstGeom>
          <a:ln w="28575">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4B20590-B04C-58A5-9B74-0A05E6D8ADDA}"/>
              </a:ext>
            </a:extLst>
          </p:cNvPr>
          <p:cNvCxnSpPr/>
          <p:nvPr/>
        </p:nvCxnSpPr>
        <p:spPr>
          <a:xfrm>
            <a:off x="1922934" y="3120501"/>
            <a:ext cx="2732926" cy="0"/>
          </a:xfrm>
          <a:prstGeom prst="line">
            <a:avLst/>
          </a:prstGeom>
          <a:ln w="2857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E668E34-101A-708A-6FA6-E9FA256701AB}"/>
              </a:ext>
            </a:extLst>
          </p:cNvPr>
          <p:cNvSpPr txBox="1"/>
          <p:nvPr/>
        </p:nvSpPr>
        <p:spPr>
          <a:xfrm>
            <a:off x="2261682" y="2747953"/>
            <a:ext cx="78157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Drop</a:t>
            </a:r>
          </a:p>
        </p:txBody>
      </p:sp>
      <p:sp>
        <p:nvSpPr>
          <p:cNvPr id="54" name="TextBox 53">
            <a:extLst>
              <a:ext uri="{FF2B5EF4-FFF2-40B4-BE49-F238E27FC236}">
                <a16:creationId xmlns:a16="http://schemas.microsoft.com/office/drawing/2014/main" id="{04B13DE1-33EF-9F8B-A8F1-C249AFFE8340}"/>
              </a:ext>
            </a:extLst>
          </p:cNvPr>
          <p:cNvSpPr txBox="1"/>
          <p:nvPr/>
        </p:nvSpPr>
        <p:spPr>
          <a:xfrm>
            <a:off x="7980502" y="2735136"/>
            <a:ext cx="78157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Drop</a:t>
            </a:r>
          </a:p>
        </p:txBody>
      </p:sp>
      <p:sp>
        <p:nvSpPr>
          <p:cNvPr id="55" name="TextBox 54">
            <a:extLst>
              <a:ext uri="{FF2B5EF4-FFF2-40B4-BE49-F238E27FC236}">
                <a16:creationId xmlns:a16="http://schemas.microsoft.com/office/drawing/2014/main" id="{2F005B58-6476-EA57-FA03-904579A1E700}"/>
              </a:ext>
            </a:extLst>
          </p:cNvPr>
          <p:cNvSpPr txBox="1"/>
          <p:nvPr/>
        </p:nvSpPr>
        <p:spPr>
          <a:xfrm>
            <a:off x="1497172" y="1468978"/>
            <a:ext cx="2906973"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TCP Default</a:t>
            </a:r>
          </a:p>
        </p:txBody>
      </p:sp>
      <p:sp>
        <p:nvSpPr>
          <p:cNvPr id="56" name="TextBox 55">
            <a:extLst>
              <a:ext uri="{FF2B5EF4-FFF2-40B4-BE49-F238E27FC236}">
                <a16:creationId xmlns:a16="http://schemas.microsoft.com/office/drawing/2014/main" id="{63598DFE-B068-7DFE-C126-DDA0C993B54E}"/>
              </a:ext>
            </a:extLst>
          </p:cNvPr>
          <p:cNvSpPr txBox="1"/>
          <p:nvPr/>
        </p:nvSpPr>
        <p:spPr>
          <a:xfrm>
            <a:off x="7465125" y="1511070"/>
            <a:ext cx="3495920"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TCP with SEARCH</a:t>
            </a:r>
          </a:p>
        </p:txBody>
      </p:sp>
      <p:sp>
        <p:nvSpPr>
          <p:cNvPr id="60" name="Rectangle 59">
            <a:extLst>
              <a:ext uri="{FF2B5EF4-FFF2-40B4-BE49-F238E27FC236}">
                <a16:creationId xmlns:a16="http://schemas.microsoft.com/office/drawing/2014/main" id="{86BA6E53-B564-F533-ED26-91913C3D8E35}"/>
              </a:ext>
            </a:extLst>
          </p:cNvPr>
          <p:cNvSpPr/>
          <p:nvPr/>
        </p:nvSpPr>
        <p:spPr>
          <a:xfrm>
            <a:off x="2625174" y="3160719"/>
            <a:ext cx="1751675" cy="1752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97" name="Straight Connector 96">
            <a:extLst>
              <a:ext uri="{FF2B5EF4-FFF2-40B4-BE49-F238E27FC236}">
                <a16:creationId xmlns:a16="http://schemas.microsoft.com/office/drawing/2014/main" id="{130F3524-690F-08B8-4B68-AEF1769FF5A7}"/>
              </a:ext>
            </a:extLst>
          </p:cNvPr>
          <p:cNvCxnSpPr>
            <a:cxnSpLocks/>
          </p:cNvCxnSpPr>
          <p:nvPr/>
        </p:nvCxnSpPr>
        <p:spPr>
          <a:xfrm flipV="1">
            <a:off x="1933209" y="4541864"/>
            <a:ext cx="2722651" cy="11452"/>
          </a:xfrm>
          <a:prstGeom prst="line">
            <a:avLst/>
          </a:prstGeom>
          <a:ln w="28575">
            <a:solidFill>
              <a:srgbClr val="FFC000"/>
            </a:solidFill>
            <a:prstDash val="dash"/>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0BC4585D-09C6-659C-BCC0-E7F84D37B570}"/>
              </a:ext>
            </a:extLst>
          </p:cNvPr>
          <p:cNvSpPr txBox="1"/>
          <p:nvPr/>
        </p:nvSpPr>
        <p:spPr>
          <a:xfrm>
            <a:off x="4349963" y="4062693"/>
            <a:ext cx="118428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Capacity</a:t>
            </a:r>
          </a:p>
        </p:txBody>
      </p:sp>
      <p:sp>
        <p:nvSpPr>
          <p:cNvPr id="108" name="Rectangle 107">
            <a:extLst>
              <a:ext uri="{FF2B5EF4-FFF2-40B4-BE49-F238E27FC236}">
                <a16:creationId xmlns:a16="http://schemas.microsoft.com/office/drawing/2014/main" id="{113DC5D1-4B60-9E33-1206-0340DB9B7698}"/>
              </a:ext>
            </a:extLst>
          </p:cNvPr>
          <p:cNvSpPr/>
          <p:nvPr/>
        </p:nvSpPr>
        <p:spPr>
          <a:xfrm>
            <a:off x="7833815" y="3128928"/>
            <a:ext cx="598806" cy="10806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105" name="Straight Arrow Connector 104">
            <a:extLst>
              <a:ext uri="{FF2B5EF4-FFF2-40B4-BE49-F238E27FC236}">
                <a16:creationId xmlns:a16="http://schemas.microsoft.com/office/drawing/2014/main" id="{4FBD8111-1A73-FF17-47A6-FA5847CB40AE}"/>
              </a:ext>
            </a:extLst>
          </p:cNvPr>
          <p:cNvCxnSpPr>
            <a:cxnSpLocks/>
          </p:cNvCxnSpPr>
          <p:nvPr/>
        </p:nvCxnSpPr>
        <p:spPr>
          <a:xfrm flipH="1" flipV="1">
            <a:off x="7223605" y="3763618"/>
            <a:ext cx="812947" cy="43243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09" name="TextBox 108">
            <a:extLst>
              <a:ext uri="{FF2B5EF4-FFF2-40B4-BE49-F238E27FC236}">
                <a16:creationId xmlns:a16="http://schemas.microsoft.com/office/drawing/2014/main" id="{BEBAFF07-225D-2827-070D-0D6A1BF583D1}"/>
              </a:ext>
            </a:extLst>
          </p:cNvPr>
          <p:cNvSpPr txBox="1"/>
          <p:nvPr/>
        </p:nvSpPr>
        <p:spPr>
          <a:xfrm>
            <a:off x="10085531" y="3937401"/>
            <a:ext cx="213188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Norm &gt;= Threshold</a:t>
            </a:r>
          </a:p>
        </p:txBody>
      </p:sp>
      <p:sp>
        <p:nvSpPr>
          <p:cNvPr id="111" name="Rectangle 110">
            <a:extLst>
              <a:ext uri="{FF2B5EF4-FFF2-40B4-BE49-F238E27FC236}">
                <a16:creationId xmlns:a16="http://schemas.microsoft.com/office/drawing/2014/main" id="{96A36EEE-8FC7-FEDA-03CA-EDC2F816C797}"/>
              </a:ext>
            </a:extLst>
          </p:cNvPr>
          <p:cNvSpPr/>
          <p:nvPr/>
        </p:nvSpPr>
        <p:spPr>
          <a:xfrm>
            <a:off x="7625801" y="4162120"/>
            <a:ext cx="741147" cy="892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53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par>
                                <p:cTn id="31" presetID="1" presetClass="entr" presetSubtype="0" fill="hold" nodeType="withEffect">
                                  <p:stCondLst>
                                    <p:cond delay="0"/>
                                  </p:stCondLst>
                                  <p:childTnLst>
                                    <p:set>
                                      <p:cBhvr>
                                        <p:cTn id="32"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grpId="0" nodeType="clickEffect">
                                  <p:stCondLst>
                                    <p:cond delay="0"/>
                                  </p:stCondLst>
                                  <p:childTnLst>
                                    <p:animEffect transition="out" filter="wipe(down)">
                                      <p:cBhvr>
                                        <p:cTn id="60" dur="500"/>
                                        <p:tgtEl>
                                          <p:spTgt spid="111"/>
                                        </p:tgtEl>
                                      </p:cBhvr>
                                    </p:animEffect>
                                    <p:set>
                                      <p:cBhvr>
                                        <p:cTn id="61" dur="1" fill="hold">
                                          <p:stCondLst>
                                            <p:cond delay="499"/>
                                          </p:stCondLst>
                                        </p:cTn>
                                        <p:tgtEl>
                                          <p:spTgt spid="111"/>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1000"/>
                            </p:stCondLst>
                            <p:childTnLst>
                              <p:par>
                                <p:cTn id="67" presetID="1" presetClass="entr" presetSubtype="0" fill="hold" grpId="0" nodeType="after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down)">
                                      <p:cBhvr>
                                        <p:cTn id="73" dur="500"/>
                                        <p:tgtEl>
                                          <p:spTgt spid="10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8">
                                            <p:bg/>
                                          </p:spTgt>
                                        </p:tgtEl>
                                        <p:attrNameLst>
                                          <p:attrName>style.visibility</p:attrName>
                                        </p:attrNameLst>
                                      </p:cBhvr>
                                      <p:to>
                                        <p:strVal val="visible"/>
                                      </p:to>
                                    </p:set>
                                    <p:animEffect transition="in" filter="wipe(down)">
                                      <p:cBhvr>
                                        <p:cTn id="76" dur="500"/>
                                        <p:tgtEl>
                                          <p:spTgt spid="28">
                                            <p:bg/>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
                                            <p:txEl>
                                              <p:pRg st="0" end="0"/>
                                            </p:txEl>
                                          </p:spTgt>
                                        </p:tgtEl>
                                        <p:attrNameLst>
                                          <p:attrName>style.visibility</p:attrName>
                                        </p:attrNameLst>
                                      </p:cBhvr>
                                      <p:to>
                                        <p:strVal val="visible"/>
                                      </p:to>
                                    </p:set>
                                    <p:animEffect transition="in" filter="wipe(down)">
                                      <p:cBhvr>
                                        <p:cTn id="79" dur="500"/>
                                        <p:tgtEl>
                                          <p:spTgt spid="28">
                                            <p:txEl>
                                              <p:pRg st="0" end="0"/>
                                            </p:tx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8">
                                            <p:txEl>
                                              <p:pRg st="1" end="1"/>
                                            </p:txEl>
                                          </p:spTgt>
                                        </p:tgtEl>
                                        <p:attrNameLst>
                                          <p:attrName>style.visibility</p:attrName>
                                        </p:attrNameLst>
                                      </p:cBhvr>
                                      <p:to>
                                        <p:strVal val="visible"/>
                                      </p:to>
                                    </p:set>
                                    <p:animEffect transition="in" filter="wipe(down)">
                                      <p:cBhvr>
                                        <p:cTn id="82" dur="500"/>
                                        <p:tgtEl>
                                          <p:spTgt spid="28">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grpId="1" nodeType="clickEffect">
                                  <p:stCondLst>
                                    <p:cond delay="0"/>
                                  </p:stCondLst>
                                  <p:childTnLst>
                                    <p:animEffect transition="out" filter="fade">
                                      <p:cBhvr>
                                        <p:cTn id="86" dur="500" tmFilter="0, 0; .2, .5; .8, .5; 1, 0"/>
                                        <p:tgtEl>
                                          <p:spTgt spid="28">
                                            <p:bg/>
                                          </p:spTgt>
                                        </p:tgtEl>
                                      </p:cBhvr>
                                    </p:animEffect>
                                    <p:animScale>
                                      <p:cBhvr>
                                        <p:cTn id="87" dur="250" autoRev="1" fill="hold"/>
                                        <p:tgtEl>
                                          <p:spTgt spid="28">
                                            <p:bg/>
                                          </p:spTgt>
                                        </p:tgtEl>
                                      </p:cBhvr>
                                      <p:by x="105000" y="105000"/>
                                    </p:animScale>
                                  </p:childTnLst>
                                </p:cTn>
                              </p:par>
                              <p:par>
                                <p:cTn id="88" presetID="26" presetClass="emph" presetSubtype="0" fill="hold" grpId="1" nodeType="withEffect">
                                  <p:stCondLst>
                                    <p:cond delay="0"/>
                                  </p:stCondLst>
                                  <p:childTnLst>
                                    <p:animEffect transition="out" filter="fade">
                                      <p:cBhvr>
                                        <p:cTn id="89" dur="500" tmFilter="0, 0; .2, .5; .8, .5; 1, 0"/>
                                        <p:tgtEl>
                                          <p:spTgt spid="28">
                                            <p:txEl>
                                              <p:pRg st="0" end="0"/>
                                            </p:txEl>
                                          </p:spTgt>
                                        </p:tgtEl>
                                      </p:cBhvr>
                                    </p:animEffect>
                                    <p:animScale>
                                      <p:cBhvr>
                                        <p:cTn id="90" dur="250" autoRev="1" fill="hold"/>
                                        <p:tgtEl>
                                          <p:spTgt spid="28">
                                            <p:txEl>
                                              <p:pRg st="0" end="0"/>
                                            </p:txEl>
                                          </p:spTgt>
                                        </p:tgtEl>
                                      </p:cBhvr>
                                      <p:by x="105000" y="105000"/>
                                    </p:animScale>
                                  </p:childTnLst>
                                </p:cTn>
                              </p:par>
                              <p:par>
                                <p:cTn id="91" presetID="26" presetClass="emph" presetSubtype="0" fill="hold" grpId="1" nodeType="withEffect">
                                  <p:stCondLst>
                                    <p:cond delay="0"/>
                                  </p:stCondLst>
                                  <p:childTnLst>
                                    <p:animEffect transition="out" filter="fade">
                                      <p:cBhvr>
                                        <p:cTn id="92" dur="500" tmFilter="0, 0; .2, .5; .8, .5; 1, 0"/>
                                        <p:tgtEl>
                                          <p:spTgt spid="28">
                                            <p:txEl>
                                              <p:pRg st="1" end="1"/>
                                            </p:txEl>
                                          </p:spTgt>
                                        </p:tgtEl>
                                      </p:cBhvr>
                                    </p:animEffect>
                                    <p:animScale>
                                      <p:cBhvr>
                                        <p:cTn id="93" dur="250" autoRev="1" fill="hold"/>
                                        <p:tgtEl>
                                          <p:spTgt spid="28">
                                            <p:txEl>
                                              <p:pRg st="1" end="1"/>
                                            </p:txEl>
                                          </p:spTgt>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8" grpId="0" build="allAtOnce" animBg="1"/>
      <p:bldP spid="28" grpId="1" build="allAtOnce" animBg="1"/>
      <p:bldP spid="14" grpId="0" animBg="1"/>
      <p:bldP spid="37" grpId="0"/>
      <p:bldP spid="54" grpId="0"/>
      <p:bldP spid="55" grpId="0"/>
      <p:bldP spid="56" grpId="0"/>
      <p:bldP spid="60" grpId="0" animBg="1"/>
      <p:bldP spid="60" grpId="1" animBg="1"/>
      <p:bldP spid="109" grpId="0"/>
      <p:bldP spid="1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3926</TotalTime>
  <Words>2129</Words>
  <Application>Microsoft Macintosh PowerPoint</Application>
  <PresentationFormat>Widescreen</PresentationFormat>
  <Paragraphs>342</Paragraphs>
  <Slides>29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Aptos Display</vt:lpstr>
      <vt:lpstr>Arial</vt:lpstr>
      <vt:lpstr>Calibri</vt:lpstr>
      <vt:lpstr>Cambria Math</vt:lpstr>
      <vt:lpstr>Helvetica</vt:lpstr>
      <vt:lpstr>Söhne</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Ataei Kachooei, Maryam</dc:creator>
  <cp:lastModifiedBy>Li, Feng</cp:lastModifiedBy>
  <cp:revision>44</cp:revision>
  <dcterms:created xsi:type="dcterms:W3CDTF">2024-05-28T13:14:05Z</dcterms:created>
  <dcterms:modified xsi:type="dcterms:W3CDTF">2024-07-17T21:51:26Z</dcterms:modified>
</cp:coreProperties>
</file>