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8" r:id="rId3"/>
    <p:sldId id="319" r:id="rId4"/>
    <p:sldId id="282" r:id="rId5"/>
    <p:sldId id="259" r:id="rId6"/>
    <p:sldId id="316" r:id="rId7"/>
    <p:sldId id="313" r:id="rId8"/>
    <p:sldId id="315" r:id="rId9"/>
    <p:sldId id="286" r:id="rId10"/>
    <p:sldId id="317" r:id="rId11"/>
    <p:sldId id="267" r:id="rId12"/>
    <p:sldId id="318" r:id="rId13"/>
    <p:sldId id="292" r:id="rId14"/>
    <p:sldId id="303" r:id="rId15"/>
    <p:sldId id="306" r:id="rId16"/>
    <p:sldId id="295" r:id="rId17"/>
    <p:sldId id="308" r:id="rId18"/>
    <p:sldId id="297" r:id="rId19"/>
    <p:sldId id="298" r:id="rId20"/>
    <p:sldId id="304" r:id="rId21"/>
    <p:sldId id="320" r:id="rId22"/>
    <p:sldId id="312" r:id="rId23"/>
    <p:sldId id="321" r:id="rId24"/>
    <p:sldId id="281" r:id="rId25"/>
    <p:sldId id="314" r:id="rId26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71" autoAdjust="0"/>
    <p:restoredTop sz="94627" autoAdjust="0"/>
  </p:normalViewPr>
  <p:slideViewPr>
    <p:cSldViewPr>
      <p:cViewPr varScale="1">
        <p:scale>
          <a:sx n="71" d="100"/>
          <a:sy n="71" d="100"/>
        </p:scale>
        <p:origin x="-11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WPI_CLASSES\PEDS\HMN_measurmen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8730402449693823"/>
          <c:y val="2.8252405949256341E-2"/>
          <c:w val="0.76825153105861765"/>
          <c:h val="0.62951407115777192"/>
        </c:manualLayout>
      </c:layout>
      <c:barChart>
        <c:barDir val="col"/>
        <c:grouping val="clustered"/>
        <c:ser>
          <c:idx val="0"/>
          <c:order val="0"/>
          <c:tx>
            <c:strRef>
              <c:f>'Speed Test'!$B$1</c:f>
              <c:strCache>
                <c:ptCount val="1"/>
                <c:pt idx="0">
                  <c:v>Download</c:v>
                </c:pt>
              </c:strCache>
            </c:strRef>
          </c:tx>
          <c:cat>
            <c:strRef>
              <c:f>'Speed Test'!$A$2:$A$6</c:f>
              <c:strCache>
                <c:ptCount val="5"/>
                <c:pt idx="0">
                  <c:v>HMN</c:v>
                </c:pt>
                <c:pt idx="1">
                  <c:v>speedtest</c:v>
                </c:pt>
                <c:pt idx="2">
                  <c:v>speakeasy</c:v>
                </c:pt>
                <c:pt idx="3">
                  <c:v>DSLReport</c:v>
                </c:pt>
                <c:pt idx="4">
                  <c:v>bandwidth.com</c:v>
                </c:pt>
              </c:strCache>
            </c:strRef>
          </c:cat>
          <c:val>
            <c:numRef>
              <c:f>'Speed Test'!$F$2:$F$6</c:f>
              <c:numCache>
                <c:formatCode>0.00</c:formatCode>
                <c:ptCount val="5"/>
                <c:pt idx="0">
                  <c:v>3.9459999999999997</c:v>
                </c:pt>
                <c:pt idx="1">
                  <c:v>4.7889999999999997</c:v>
                </c:pt>
                <c:pt idx="2">
                  <c:v>4.7960000000000003</c:v>
                </c:pt>
                <c:pt idx="3">
                  <c:v>4.67</c:v>
                </c:pt>
                <c:pt idx="4">
                  <c:v>3.4299999999999997</c:v>
                </c:pt>
              </c:numCache>
            </c:numRef>
          </c:val>
        </c:ser>
        <c:ser>
          <c:idx val="1"/>
          <c:order val="1"/>
          <c:tx>
            <c:strRef>
              <c:f>'Speed Test'!$C$1</c:f>
              <c:strCache>
                <c:ptCount val="1"/>
                <c:pt idx="0">
                  <c:v>Upload</c:v>
                </c:pt>
              </c:strCache>
            </c:strRef>
          </c:tx>
          <c:cat>
            <c:strRef>
              <c:f>'Speed Test'!$A$2:$A$6</c:f>
              <c:strCache>
                <c:ptCount val="5"/>
                <c:pt idx="0">
                  <c:v>HMN</c:v>
                </c:pt>
                <c:pt idx="1">
                  <c:v>speedtest</c:v>
                </c:pt>
                <c:pt idx="2">
                  <c:v>speakeasy</c:v>
                </c:pt>
                <c:pt idx="3">
                  <c:v>DSLReport</c:v>
                </c:pt>
                <c:pt idx="4">
                  <c:v>bandwidth.com</c:v>
                </c:pt>
              </c:strCache>
            </c:strRef>
          </c:cat>
          <c:val>
            <c:numRef>
              <c:f>'Speed Test'!$G$2:$G$6</c:f>
              <c:numCache>
                <c:formatCode>.00</c:formatCode>
                <c:ptCount val="5"/>
                <c:pt idx="0">
                  <c:v>0.48000000000000032</c:v>
                </c:pt>
                <c:pt idx="1">
                  <c:v>0.48300000000000032</c:v>
                </c:pt>
                <c:pt idx="2">
                  <c:v>0.48900000000000032</c:v>
                </c:pt>
                <c:pt idx="3">
                  <c:v>0.48700000000000032</c:v>
                </c:pt>
                <c:pt idx="4">
                  <c:v>0.41800000000000032</c:v>
                </c:pt>
              </c:numCache>
            </c:numRef>
          </c:val>
        </c:ser>
        <c:axId val="50565888"/>
        <c:axId val="50567424"/>
      </c:barChart>
      <c:catAx>
        <c:axId val="50565888"/>
        <c:scaling>
          <c:orientation val="minMax"/>
        </c:scaling>
        <c:axPos val="b"/>
        <c:majorTickMark val="none"/>
        <c:tickLblPos val="nextTo"/>
        <c:crossAx val="50567424"/>
        <c:crosses val="autoZero"/>
        <c:auto val="1"/>
        <c:lblAlgn val="ctr"/>
        <c:lblOffset val="100"/>
      </c:catAx>
      <c:valAx>
        <c:axId val="50567424"/>
        <c:scaling>
          <c:orientation val="minMax"/>
          <c:max val="5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Mbps</a:t>
                </a:r>
              </a:p>
            </c:rich>
          </c:tx>
          <c:layout/>
        </c:title>
        <c:numFmt formatCode="0" sourceLinked="0"/>
        <c:majorTickMark val="none"/>
        <c:tickLblPos val="nextTo"/>
        <c:crossAx val="50565888"/>
        <c:crosses val="autoZero"/>
        <c:crossBetween val="between"/>
        <c:majorUnit val="1"/>
      </c:valAx>
      <c:dTable>
        <c:showHorzBorder val="1"/>
        <c:showVertBorder val="1"/>
        <c:showOutline val="1"/>
        <c:showKeys val="1"/>
      </c:dTable>
    </c:plotArea>
    <c:plotVisOnly val="1"/>
  </c:chart>
  <c:spPr>
    <a:effectLst>
      <a:outerShdw blurRad="50800" dist="50800" dir="5400000" algn="ctr" rotWithShape="0">
        <a:schemeClr val="bg1"/>
      </a:outerShdw>
    </a:effectLst>
  </c:spPr>
  <c:txPr>
    <a:bodyPr/>
    <a:lstStyle/>
    <a:p>
      <a:pPr>
        <a:defRPr sz="20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6785E-9AF7-420B-8062-793E2EC1229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B6A7D-DDDE-48B2-B274-D07C1A30C8C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827C27-0460-40E3-9AB7-FB351FFE8B7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0D453-2EBA-4F67-A4FD-E74D6E02E8D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D3D02-1F43-400D-9611-8C0986FCEB9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86CAC-41B0-47C9-95DA-C138D1BD1A1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05048E-8567-4BA0-985C-67D1C42BD47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B484C-056C-45ED-85A6-15A4142224C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A7F4A-4F53-4CFD-BFFA-72EF3C7F51E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91AC-B0D8-4DF8-9C9F-1F242BA01CA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3E4-AA55-4E5A-955F-F95B1C1D3B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2C420-EFC1-416B-A693-38520F9F0C0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667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How’s My Network (HMN)?  </a:t>
            </a:r>
            <a:br>
              <a:rPr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Java approach to Home Network </a:t>
            </a:r>
            <a:r>
              <a:rPr lang="en-US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Measurement</a:t>
            </a:r>
            <a:br>
              <a:rPr lang="en-US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3600" dirty="0" smtClean="0"/>
              <a:t>Alan Ritacco, Craig Wills, and Mark Claypool</a:t>
            </a:r>
            <a:br>
              <a:rPr lang="en-US" sz="3600" dirty="0" smtClean="0"/>
            </a:br>
            <a:r>
              <a:rPr lang="en-US" sz="3600" dirty="0" smtClean="0"/>
              <a:t>Computer Science Department</a:t>
            </a:r>
            <a:br>
              <a:rPr lang="en-US" sz="3600" dirty="0" smtClean="0"/>
            </a:br>
            <a:r>
              <a:rPr lang="en-US" sz="3600" dirty="0" smtClean="0"/>
              <a:t>Worcester Polytechnic Institute</a:t>
            </a:r>
            <a:br>
              <a:rPr lang="en-US" sz="3600" dirty="0" smtClean="0"/>
            </a:br>
            <a:r>
              <a:rPr lang="en-US" sz="3600" dirty="0" smtClean="0"/>
              <a:t>Worcester, MA 01609, USA</a:t>
            </a:r>
            <a:r>
              <a:rPr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pic>
        <p:nvPicPr>
          <p:cNvPr id="3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0" name="Rectangle 16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229600" cy="563562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How’s My Network</a:t>
            </a:r>
            <a:br>
              <a:rPr lang="en-US" sz="5400" b="1" dirty="0" smtClean="0"/>
            </a:br>
            <a:endParaRPr lang="en-US" sz="5400" b="1" dirty="0"/>
          </a:p>
        </p:txBody>
      </p:sp>
      <p:sp>
        <p:nvSpPr>
          <p:cNvPr id="11281" name="Rectangle 17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Motivation</a:t>
            </a:r>
            <a:endParaRPr lang="en-US" sz="4400" dirty="0">
              <a:solidFill>
                <a:schemeClr val="tx1">
                  <a:alpha val="20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What’s important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HMN Data Collection Points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HMN and </a:t>
            </a:r>
            <a:r>
              <a:rPr lang="en-US" sz="4400" b="1" dirty="0" smtClean="0">
                <a:solidFill>
                  <a:srgbClr val="FF0000"/>
                </a:solidFill>
              </a:rPr>
              <a:t>Java-Applet </a:t>
            </a:r>
            <a:r>
              <a:rPr lang="en-US" sz="4400" b="1" dirty="0">
                <a:solidFill>
                  <a:srgbClr val="FF0000"/>
                </a:solidFill>
              </a:rPr>
              <a:t>based </a:t>
            </a:r>
            <a:r>
              <a:rPr lang="en-US" sz="4400" b="1" dirty="0" smtClean="0">
                <a:solidFill>
                  <a:srgbClr val="FF0000"/>
                </a:solidFill>
              </a:rPr>
              <a:t>testing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Results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Conclusions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Next Steps</a:t>
            </a:r>
          </a:p>
          <a:p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52400"/>
            <a:ext cx="8534400" cy="11430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HMN </a:t>
            </a:r>
            <a:br>
              <a:rPr lang="en-US" sz="5400" b="1" dirty="0" smtClean="0"/>
            </a:br>
            <a:r>
              <a:rPr lang="en-US" sz="5400" b="1" dirty="0" smtClean="0"/>
              <a:t>Java-Applet based </a:t>
            </a:r>
            <a:r>
              <a:rPr lang="en-US" sz="5400" b="1" dirty="0"/>
              <a:t>testing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86400"/>
          </a:xfrm>
        </p:spPr>
        <p:txBody>
          <a:bodyPr>
            <a:normAutofit/>
          </a:bodyPr>
          <a:lstStyle/>
          <a:p>
            <a:r>
              <a:rPr lang="en-US" b="1" dirty="0" smtClean="0"/>
              <a:t>Why Java?</a:t>
            </a:r>
          </a:p>
          <a:p>
            <a:r>
              <a:rPr lang="en-US" b="1" dirty="0" smtClean="0"/>
              <a:t>Testing and Java</a:t>
            </a:r>
          </a:p>
          <a:p>
            <a:pPr lvl="1"/>
            <a:r>
              <a:rPr lang="en-US" dirty="0" smtClean="0"/>
              <a:t>Which tests can / cannot be run?</a:t>
            </a:r>
          </a:p>
          <a:p>
            <a:pPr lvl="1"/>
            <a:r>
              <a:rPr lang="en-US" dirty="0" smtClean="0"/>
              <a:t>Security / Sandbox issues (signed </a:t>
            </a:r>
            <a:r>
              <a:rPr lang="en-US" dirty="0" smtClean="0"/>
              <a:t>A</a:t>
            </a:r>
            <a:r>
              <a:rPr lang="en-US" dirty="0" smtClean="0"/>
              <a:t>pplet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Requires signed Applet for some tests</a:t>
            </a:r>
          </a:p>
          <a:p>
            <a:pPr lvl="1"/>
            <a:r>
              <a:rPr lang="en-US" dirty="0" smtClean="0"/>
              <a:t>Java </a:t>
            </a:r>
            <a:r>
              <a:rPr lang="en-US" dirty="0" smtClean="0"/>
              <a:t>cannot </a:t>
            </a:r>
            <a:r>
              <a:rPr lang="en-US" dirty="0" smtClean="0"/>
              <a:t>handle </a:t>
            </a:r>
            <a:r>
              <a:rPr lang="en-US" dirty="0" smtClean="0"/>
              <a:t>ICMP</a:t>
            </a:r>
            <a:endParaRPr lang="en-US" dirty="0" smtClean="0"/>
          </a:p>
          <a:p>
            <a:pPr lvl="1"/>
            <a:r>
              <a:rPr lang="en-US" dirty="0" smtClean="0"/>
              <a:t>Execute code on client (scanning code, etc)</a:t>
            </a:r>
          </a:p>
          <a:p>
            <a:pPr lvl="1"/>
            <a:r>
              <a:rPr lang="en-US" dirty="0" smtClean="0"/>
              <a:t>Sockets and timeouts</a:t>
            </a:r>
          </a:p>
          <a:p>
            <a:pPr lvl="1"/>
            <a:r>
              <a:rPr lang="en-US" dirty="0" smtClean="0"/>
              <a:t>Data persistence </a:t>
            </a:r>
          </a:p>
          <a:p>
            <a:pPr lvl="1"/>
            <a:r>
              <a:rPr lang="en-US" dirty="0" smtClean="0"/>
              <a:t>Client server model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0" name="Rectangle 16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229600" cy="563562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How’s My Network</a:t>
            </a:r>
            <a:br>
              <a:rPr lang="en-US" sz="5400" b="1" dirty="0" smtClean="0"/>
            </a:br>
            <a:endParaRPr lang="en-US" sz="5400" b="1" dirty="0"/>
          </a:p>
        </p:txBody>
      </p:sp>
      <p:sp>
        <p:nvSpPr>
          <p:cNvPr id="11281" name="Rectangle 17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Motivation</a:t>
            </a:r>
            <a:endParaRPr lang="en-US" sz="4400" dirty="0">
              <a:solidFill>
                <a:schemeClr val="tx1">
                  <a:alpha val="20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What’s important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HMN Data Collection Points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HMN and </a:t>
            </a:r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Java-Applet </a:t>
            </a:r>
            <a:r>
              <a:rPr lang="en-US" sz="4400" dirty="0">
                <a:solidFill>
                  <a:schemeClr val="tx1">
                    <a:alpha val="20000"/>
                  </a:schemeClr>
                </a:solidFill>
              </a:rPr>
              <a:t>based </a:t>
            </a:r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testing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Results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Conclusions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Next Steps</a:t>
            </a:r>
          </a:p>
          <a:p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92162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HMN Results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562600"/>
          </a:xfrm>
        </p:spPr>
        <p:txBody>
          <a:bodyPr>
            <a:normAutofit fontScale="92500"/>
          </a:bodyPr>
          <a:lstStyle/>
          <a:p>
            <a:r>
              <a:rPr lang="en-US" b="1" dirty="0" smtClean="0"/>
              <a:t>Key points from all tests</a:t>
            </a:r>
          </a:p>
          <a:p>
            <a:r>
              <a:rPr lang="en-US" dirty="0" smtClean="0"/>
              <a:t>90% </a:t>
            </a:r>
            <a:r>
              <a:rPr lang="en-US" dirty="0" smtClean="0"/>
              <a:t>of all users run a Windows based OS (45% Vista)</a:t>
            </a:r>
          </a:p>
          <a:p>
            <a:r>
              <a:rPr lang="en-US" dirty="0" smtClean="0"/>
              <a:t>40% of users had internal based primary DNS</a:t>
            </a:r>
          </a:p>
          <a:p>
            <a:r>
              <a:rPr lang="en-US" dirty="0" smtClean="0"/>
              <a:t>100% of HN users </a:t>
            </a:r>
            <a:r>
              <a:rPr lang="en-US" dirty="0" smtClean="0"/>
              <a:t>were </a:t>
            </a:r>
            <a:r>
              <a:rPr lang="en-US" dirty="0" smtClean="0"/>
              <a:t>in RFC1918 network space</a:t>
            </a:r>
          </a:p>
          <a:p>
            <a:r>
              <a:rPr lang="en-US" dirty="0" smtClean="0"/>
              <a:t>38% of users used a wireless PC</a:t>
            </a:r>
          </a:p>
          <a:p>
            <a:r>
              <a:rPr lang="en-US" dirty="0" smtClean="0"/>
              <a:t>78% success rate in scanning for devices (for all scans)</a:t>
            </a:r>
          </a:p>
          <a:p>
            <a:r>
              <a:rPr lang="en-US" dirty="0" smtClean="0"/>
              <a:t>90% of users used IE (MS) the other 10% used Firefox</a:t>
            </a:r>
          </a:p>
          <a:p>
            <a:r>
              <a:rPr lang="en-US" dirty="0" smtClean="0"/>
              <a:t>The average user had </a:t>
            </a:r>
            <a:r>
              <a:rPr lang="en-US" dirty="0" smtClean="0"/>
              <a:t>3 or more devices active </a:t>
            </a:r>
          </a:p>
          <a:p>
            <a:r>
              <a:rPr lang="en-US" dirty="0" smtClean="0"/>
              <a:t>The DNS cache to hit ratio for some users was very high on second attempt</a:t>
            </a:r>
            <a:endParaRPr lang="en-US" dirty="0" smtClean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990600"/>
          </a:xfrm>
        </p:spPr>
        <p:txBody>
          <a:bodyPr/>
          <a:lstStyle/>
          <a:p>
            <a:r>
              <a:rPr lang="en-US" b="1" dirty="0" smtClean="0"/>
              <a:t>Sessions </a:t>
            </a:r>
            <a:r>
              <a:rPr lang="en-US" b="1" dirty="0"/>
              <a:t>and total tests per </a:t>
            </a:r>
            <a:r>
              <a:rPr lang="en-US" b="1" dirty="0" smtClean="0"/>
              <a:t>ISP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81000" y="1600200"/>
          <a:ext cx="8229600" cy="434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23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Provider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# Users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# Sessions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Total Tests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</a:tr>
              <a:tr h="723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Cable1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106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</a:tr>
              <a:tr h="723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Cable2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12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25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109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</a:tr>
              <a:tr h="723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latin typeface="Times New Roman"/>
                          <a:ea typeface="SimSun"/>
                          <a:cs typeface="Miriam"/>
                        </a:rPr>
                        <a:t>DSL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9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23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</a:tr>
              <a:tr h="723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FIOS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12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rgbClr val="000000"/>
                          </a:solidFill>
                          <a:latin typeface="Calibri"/>
                          <a:ea typeface="SimSun"/>
                          <a:cs typeface="Times New Roman"/>
                        </a:rPr>
                        <a:t>33</a:t>
                      </a:r>
                      <a:endParaRPr lang="en-US" sz="24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</a:tr>
              <a:tr h="723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SimSun"/>
                          <a:cs typeface="Miriam"/>
                        </a:rPr>
                        <a:t>Totals</a:t>
                      </a:r>
                      <a:endParaRPr lang="en-US" sz="2400" b="1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SimSun"/>
                          <a:cs typeface="Miriam"/>
                        </a:rPr>
                        <a:t>36</a:t>
                      </a:r>
                      <a:endParaRPr lang="en-US" sz="2400" b="1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SimSun"/>
                          <a:cs typeface="Miriam"/>
                        </a:rPr>
                        <a:t>59</a:t>
                      </a:r>
                      <a:endParaRPr lang="en-US" sz="2400" b="1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latin typeface="Times New Roman"/>
                          <a:ea typeface="SimSun"/>
                          <a:cs typeface="Miriam"/>
                        </a:rPr>
                        <a:t>271</a:t>
                      </a:r>
                      <a:endParaRPr lang="en-US" sz="2400" b="1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457200" y="0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HMN Results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0678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All HMN Download Throughput Tests</a:t>
            </a:r>
            <a:endParaRPr lang="en-US" b="1" dirty="0"/>
          </a:p>
        </p:txBody>
      </p:sp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  <p:pic>
        <p:nvPicPr>
          <p:cNvPr id="7" name="Content Placeholder 6" descr="download_per_isp.eps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43000" y="1874424"/>
            <a:ext cx="6872288" cy="4814888"/>
          </a:xfr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0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HMN Results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8229600" cy="1143000"/>
          </a:xfrm>
        </p:spPr>
        <p:txBody>
          <a:bodyPr/>
          <a:lstStyle/>
          <a:p>
            <a:r>
              <a:rPr lang="en-US" b="1" dirty="0" smtClean="0"/>
              <a:t>HMN Vs. Popular Speed tests</a:t>
            </a:r>
            <a:endParaRPr lang="en-US" b="1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304800" y="1600200"/>
          <a:ext cx="83820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914400" y="0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HMN Results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DNS Cached Entry RTT per ISP</a:t>
            </a:r>
            <a:endParaRPr lang="en-US" b="1" dirty="0"/>
          </a:p>
        </p:txBody>
      </p:sp>
      <p:pic>
        <p:nvPicPr>
          <p:cNvPr id="4" name="Content Placeholder 3" descr="dns_cached.eps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676400"/>
            <a:ext cx="6872288" cy="4806366"/>
          </a:xfrm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0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HMN Results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14300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DNS Average for EDU entries </a:t>
            </a:r>
            <a:br>
              <a:rPr lang="en-US" sz="4000" b="1" dirty="0" smtClean="0"/>
            </a:br>
            <a:r>
              <a:rPr lang="en-US" sz="4000" b="1" dirty="0" smtClean="0"/>
              <a:t>(expected not to be cached)</a:t>
            </a:r>
            <a:endParaRPr lang="en-US" sz="4000" b="1" dirty="0"/>
          </a:p>
        </p:txBody>
      </p:sp>
      <p:pic>
        <p:nvPicPr>
          <p:cNvPr id="8" name="Content Placeholder 7" descr="dns_random.eps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752600"/>
            <a:ext cx="6872288" cy="4806367"/>
          </a:xfrm>
        </p:spPr>
      </p:pic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57200" y="0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HMN Results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0"/>
            <a:ext cx="89154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Average DNS RTT for Popular Sites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38200" y="6324600"/>
            <a:ext cx="723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Results averaged over </a:t>
            </a:r>
            <a:r>
              <a:rPr lang="en-US" dirty="0" smtClean="0"/>
              <a:t>1</a:t>
            </a:r>
            <a:r>
              <a:rPr lang="en-US" dirty="0" smtClean="0"/>
              <a:t>00 </a:t>
            </a:r>
            <a:r>
              <a:rPr lang="en-US" dirty="0" smtClean="0"/>
              <a:t>tests…Shows ISP’s pretty close</a:t>
            </a:r>
            <a:endParaRPr lang="en-US" dirty="0"/>
          </a:p>
        </p:txBody>
      </p:sp>
      <p:pic>
        <p:nvPicPr>
          <p:cNvPr id="7" name="Content Placeholder 6" descr="dns_top100.eps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1752600"/>
            <a:ext cx="6872288" cy="4438353"/>
          </a:xfrm>
        </p:spPr>
      </p:pic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57200" y="0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HMN Results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0" name="Rectangle 16"/>
          <p:cNvSpPr>
            <a:spLocks noGrp="1" noChangeArrowheads="1"/>
          </p:cNvSpPr>
          <p:nvPr>
            <p:ph type="title"/>
          </p:nvPr>
        </p:nvSpPr>
        <p:spPr>
          <a:xfrm>
            <a:off x="609600" y="533400"/>
            <a:ext cx="8229600" cy="563562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How’s My Network</a:t>
            </a:r>
            <a:br>
              <a:rPr lang="en-US" sz="5400" b="1" dirty="0" smtClean="0"/>
            </a:br>
            <a:r>
              <a:rPr lang="en-US" sz="5400" b="1" dirty="0" smtClean="0"/>
              <a:t>Outline</a:t>
            </a:r>
            <a:endParaRPr lang="en-US" sz="5400" b="1" dirty="0"/>
          </a:p>
        </p:txBody>
      </p:sp>
      <p:sp>
        <p:nvSpPr>
          <p:cNvPr id="11281" name="Rectangle 17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/>
              <a:t>Motivation</a:t>
            </a:r>
            <a:endParaRPr lang="en-US" sz="4400" dirty="0"/>
          </a:p>
          <a:p>
            <a:r>
              <a:rPr lang="en-US" sz="4400" dirty="0" smtClean="0"/>
              <a:t>What’s important</a:t>
            </a:r>
          </a:p>
          <a:p>
            <a:r>
              <a:rPr lang="en-US" sz="4400" dirty="0" smtClean="0"/>
              <a:t>HMN Data Collection Points</a:t>
            </a:r>
          </a:p>
          <a:p>
            <a:r>
              <a:rPr lang="en-US" sz="4400" dirty="0" smtClean="0"/>
              <a:t>HMN and </a:t>
            </a:r>
            <a:r>
              <a:rPr lang="en-US" sz="4400" dirty="0" smtClean="0"/>
              <a:t>Java-Applet </a:t>
            </a:r>
            <a:r>
              <a:rPr lang="en-US" sz="4400" dirty="0"/>
              <a:t>based </a:t>
            </a:r>
            <a:r>
              <a:rPr lang="en-US" sz="4400" dirty="0" smtClean="0"/>
              <a:t>testing</a:t>
            </a:r>
          </a:p>
          <a:p>
            <a:r>
              <a:rPr lang="en-US" sz="4400" dirty="0" smtClean="0"/>
              <a:t>Results</a:t>
            </a:r>
          </a:p>
          <a:p>
            <a:r>
              <a:rPr lang="en-US" sz="4400" dirty="0" smtClean="0"/>
              <a:t>Conclusions</a:t>
            </a:r>
          </a:p>
          <a:p>
            <a:r>
              <a:rPr lang="en-US" sz="4400" dirty="0" smtClean="0"/>
              <a:t>Next Steps</a:t>
            </a:r>
          </a:p>
          <a:p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533400"/>
            <a:ext cx="9144000" cy="792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Device types </a:t>
            </a:r>
            <a:r>
              <a:rPr lang="en-US" b="1" dirty="0" smtClean="0"/>
              <a:t>found from </a:t>
            </a:r>
            <a:r>
              <a:rPr lang="en-US" b="1" dirty="0" smtClean="0"/>
              <a:t>HMN Scanning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575777"/>
          <a:ext cx="8229600" cy="52822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52800"/>
                <a:gridCol w="2133600"/>
                <a:gridCol w="2743200"/>
              </a:tblGrid>
              <a:tr h="797503"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Device Type</a:t>
                      </a:r>
                      <a:endParaRPr lang="en-US" sz="32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3200" b="1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r>
                        <a:rPr lang="en-US" sz="3200" b="1" kern="1200" baseline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Devices</a:t>
                      </a:r>
                      <a:endParaRPr lang="en-US" sz="32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fontAlgn="b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b="1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 Users</a:t>
                      </a:r>
                      <a:endParaRPr lang="en-US" sz="3200" b="1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7975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b="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Windows Machine</a:t>
                      </a:r>
                      <a:endParaRPr lang="en-US" sz="3200" b="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52</a:t>
                      </a:r>
                      <a:endParaRPr lang="en-US" sz="3200" b="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97%</a:t>
                      </a:r>
                      <a:endParaRPr lang="en-US" sz="3200" dirty="0">
                        <a:latin typeface="Times New Roman"/>
                        <a:ea typeface="SimSun"/>
                        <a:cs typeface="Miriam"/>
                      </a:endParaRPr>
                    </a:p>
                  </a:txBody>
                  <a:tcPr marL="68580" marR="68580" marT="0" marB="0" anchor="b"/>
                </a:tc>
              </a:tr>
              <a:tr h="7975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Network Device</a:t>
                      </a:r>
                      <a:endParaRPr lang="en-US" sz="3200" b="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33</a:t>
                      </a:r>
                      <a:endParaRPr lang="en-US" sz="3200" b="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83%</a:t>
                      </a:r>
                      <a:endParaRPr lang="en-US" sz="3200" b="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7975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Linux Machine</a:t>
                      </a:r>
                      <a:endParaRPr lang="en-US" sz="3200" b="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US" sz="3200" b="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28%</a:t>
                      </a:r>
                      <a:endParaRPr lang="en-US" sz="3200" b="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7975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Game Console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3200" b="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7975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Tivo /Sling</a:t>
                      </a:r>
                      <a:endParaRPr lang="en-US" sz="3200" b="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3200" b="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4674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Printer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3200" b="0" kern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en-US" sz="3200" b="0" kern="12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%</a:t>
                      </a:r>
                      <a:endParaRPr lang="en-US" sz="3200" b="0" kern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7200" y="0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HMN Results</a:t>
            </a:r>
            <a:endParaRPr kumimoji="0" lang="en-US" sz="5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0" name="Rectangle 16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229600" cy="563562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How’s My Network</a:t>
            </a:r>
            <a:br>
              <a:rPr lang="en-US" sz="5400" b="1" dirty="0" smtClean="0"/>
            </a:br>
            <a:endParaRPr lang="en-US" sz="5400" b="1" dirty="0"/>
          </a:p>
        </p:txBody>
      </p:sp>
      <p:sp>
        <p:nvSpPr>
          <p:cNvPr id="11281" name="Rectangle 17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Motivation</a:t>
            </a:r>
            <a:endParaRPr lang="en-US" sz="4400" dirty="0">
              <a:solidFill>
                <a:schemeClr val="tx1">
                  <a:alpha val="20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What’s important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HMN Data Collection Points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HMN and </a:t>
            </a:r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Java-Applet </a:t>
            </a:r>
            <a:r>
              <a:rPr lang="en-US" sz="4400" dirty="0">
                <a:solidFill>
                  <a:schemeClr val="tx1">
                    <a:alpha val="20000"/>
                  </a:schemeClr>
                </a:solidFill>
              </a:rPr>
              <a:t>based </a:t>
            </a:r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testing</a:t>
            </a:r>
          </a:p>
          <a:p>
            <a:r>
              <a:rPr lang="en-US" sz="4400" b="1" dirty="0" smtClean="0">
                <a:solidFill>
                  <a:schemeClr val="tx1">
                    <a:alpha val="20000"/>
                  </a:schemeClr>
                </a:solidFill>
              </a:rPr>
              <a:t>Results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Conclusions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Next Steps</a:t>
            </a:r>
          </a:p>
          <a:p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2954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HMN </a:t>
            </a:r>
            <a:br>
              <a:rPr lang="en-US" sz="5400" b="1" dirty="0" smtClean="0"/>
            </a:br>
            <a:r>
              <a:rPr lang="en-US" sz="5400" b="1" dirty="0" smtClean="0"/>
              <a:t>Conclusions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534400" cy="5410200"/>
          </a:xfrm>
        </p:spPr>
        <p:txBody>
          <a:bodyPr>
            <a:normAutofit/>
          </a:bodyPr>
          <a:lstStyle/>
          <a:p>
            <a:r>
              <a:rPr lang="en-US" dirty="0" smtClean="0"/>
              <a:t>We have successfully been able to gather the following data from HMN and our </a:t>
            </a:r>
            <a:r>
              <a:rPr lang="en-US" dirty="0" smtClean="0"/>
              <a:t>Java-Applet:</a:t>
            </a:r>
            <a:endParaRPr lang="en-US" dirty="0" smtClean="0"/>
          </a:p>
          <a:p>
            <a:pPr lvl="1"/>
            <a:r>
              <a:rPr lang="en-US" dirty="0" smtClean="0"/>
              <a:t>The fingerprinting of devices, and types, on a HN</a:t>
            </a:r>
          </a:p>
          <a:p>
            <a:pPr lvl="1"/>
            <a:r>
              <a:rPr lang="en-US" dirty="0" smtClean="0"/>
              <a:t>The gathering of HN network configuration</a:t>
            </a:r>
          </a:p>
          <a:p>
            <a:pPr lvl="1"/>
            <a:r>
              <a:rPr lang="en-US" dirty="0" smtClean="0"/>
              <a:t>The available upload and download throughput</a:t>
            </a:r>
          </a:p>
          <a:p>
            <a:pPr lvl="1"/>
            <a:r>
              <a:rPr lang="en-US" dirty="0" smtClean="0"/>
              <a:t>The DNS performance for a HN</a:t>
            </a:r>
          </a:p>
          <a:p>
            <a:pPr lvl="1"/>
            <a:r>
              <a:rPr lang="en-US" dirty="0" smtClean="0"/>
              <a:t>Client wireless connectivity</a:t>
            </a:r>
          </a:p>
          <a:p>
            <a:r>
              <a:rPr lang="en-US" dirty="0" smtClean="0"/>
              <a:t>We have also been able to determine that there are possible DNS issues and </a:t>
            </a:r>
            <a:r>
              <a:rPr lang="en-US" dirty="0" smtClean="0"/>
              <a:t>whether it </a:t>
            </a:r>
            <a:r>
              <a:rPr lang="en-US" dirty="0" smtClean="0"/>
              <a:t>is better to host DNS services in a user’s HN</a:t>
            </a:r>
          </a:p>
          <a:p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0" name="Rectangle 16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229600" cy="563562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How’s My Network</a:t>
            </a:r>
            <a:br>
              <a:rPr lang="en-US" sz="5400" b="1" dirty="0" smtClean="0"/>
            </a:br>
            <a:endParaRPr lang="en-US" sz="5400" b="1" dirty="0"/>
          </a:p>
        </p:txBody>
      </p:sp>
      <p:sp>
        <p:nvSpPr>
          <p:cNvPr id="11281" name="Rectangle 17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Motivation</a:t>
            </a:r>
            <a:endParaRPr lang="en-US" sz="4400" dirty="0">
              <a:solidFill>
                <a:schemeClr val="tx1">
                  <a:alpha val="20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What’s important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HMN Data Collection Points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HMN and </a:t>
            </a:r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Java-Applet </a:t>
            </a:r>
            <a:r>
              <a:rPr lang="en-US" sz="4400" dirty="0">
                <a:solidFill>
                  <a:schemeClr val="tx1">
                    <a:alpha val="20000"/>
                  </a:schemeClr>
                </a:solidFill>
              </a:rPr>
              <a:t>based </a:t>
            </a:r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testing</a:t>
            </a:r>
          </a:p>
          <a:p>
            <a:r>
              <a:rPr lang="en-US" sz="4400" b="1" dirty="0" smtClean="0">
                <a:solidFill>
                  <a:schemeClr val="tx1">
                    <a:alpha val="20000"/>
                  </a:schemeClr>
                </a:solidFill>
              </a:rPr>
              <a:t>Results</a:t>
            </a:r>
          </a:p>
          <a:p>
            <a:r>
              <a:rPr lang="en-US" sz="4400" b="1" dirty="0" smtClean="0">
                <a:solidFill>
                  <a:schemeClr val="tx1">
                    <a:alpha val="20000"/>
                  </a:schemeClr>
                </a:solidFill>
              </a:rPr>
              <a:t>Conclusions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Next Steps</a:t>
            </a:r>
          </a:p>
          <a:p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HMN Next </a:t>
            </a:r>
            <a:r>
              <a:rPr lang="en-US" sz="5400" b="1" dirty="0"/>
              <a:t>Steps</a:t>
            </a:r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4000" dirty="0" smtClean="0"/>
              <a:t>The ability to deploy wired and wireless application detection via an Applet</a:t>
            </a:r>
          </a:p>
          <a:p>
            <a:pPr>
              <a:lnSpc>
                <a:spcPct val="80000"/>
              </a:lnSpc>
            </a:pPr>
            <a:r>
              <a:rPr lang="en-US" sz="4000" dirty="0" smtClean="0"/>
              <a:t>Wireless network and AP detection</a:t>
            </a:r>
          </a:p>
          <a:p>
            <a:pPr>
              <a:lnSpc>
                <a:spcPct val="80000"/>
              </a:lnSpc>
            </a:pPr>
            <a:r>
              <a:rPr lang="en-US" sz="4000" dirty="0" smtClean="0"/>
              <a:t>ISP type connection</a:t>
            </a:r>
          </a:p>
          <a:p>
            <a:pPr>
              <a:lnSpc>
                <a:spcPct val="80000"/>
              </a:lnSpc>
            </a:pPr>
            <a:r>
              <a:rPr lang="en-US" sz="4000" dirty="0" smtClean="0"/>
              <a:t>Refined OS detection</a:t>
            </a:r>
          </a:p>
          <a:p>
            <a:pPr>
              <a:lnSpc>
                <a:spcPct val="80000"/>
              </a:lnSpc>
            </a:pPr>
            <a:r>
              <a:rPr lang="en-US" sz="4000" dirty="0" smtClean="0"/>
              <a:t>Memory Detection</a:t>
            </a:r>
          </a:p>
          <a:p>
            <a:pPr>
              <a:lnSpc>
                <a:spcPct val="80000"/>
              </a:lnSpc>
            </a:pPr>
            <a:r>
              <a:rPr lang="en-US" sz="4000" dirty="0" smtClean="0"/>
              <a:t>Distributed setup for optimal testing</a:t>
            </a:r>
          </a:p>
          <a:p>
            <a:pPr>
              <a:lnSpc>
                <a:spcPct val="8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667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How’s My Network (HMN)?  </a:t>
            </a:r>
            <a:br>
              <a:rPr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Java approach to Home Network </a:t>
            </a:r>
            <a:r>
              <a:rPr lang="en-US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Measurement</a:t>
            </a:r>
            <a:br>
              <a:rPr lang="en-US" sz="40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4000" b="1" dirty="0"/>
              <a:t/>
            </a:r>
            <a:br>
              <a:rPr lang="en-US" sz="4000" b="1" dirty="0"/>
            </a:br>
            <a:r>
              <a:rPr lang="en-US" sz="3600" dirty="0" smtClean="0"/>
              <a:t>Alan Ritacco, Craig Wills, and Mark Claypool</a:t>
            </a:r>
            <a:br>
              <a:rPr lang="en-US" sz="3600" dirty="0" smtClean="0"/>
            </a:br>
            <a:r>
              <a:rPr lang="en-US" sz="3600" dirty="0" smtClean="0"/>
              <a:t>Computer Science Department</a:t>
            </a:r>
            <a:br>
              <a:rPr lang="en-US" sz="3600" dirty="0" smtClean="0"/>
            </a:br>
            <a:r>
              <a:rPr lang="en-US" sz="3600" dirty="0" smtClean="0"/>
              <a:t>Worcester Polytechnic Institute</a:t>
            </a:r>
            <a:br>
              <a:rPr lang="en-US" sz="3600" dirty="0" smtClean="0"/>
            </a:br>
            <a:r>
              <a:rPr lang="en-US" sz="3600" dirty="0" smtClean="0"/>
              <a:t>Worcester, MA 01609, USA</a:t>
            </a:r>
            <a:r>
              <a:rPr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pic>
        <p:nvPicPr>
          <p:cNvPr id="3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0" name="Rectangle 16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229600" cy="563562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How’s My Network</a:t>
            </a:r>
            <a:br>
              <a:rPr lang="en-US" sz="5400" b="1" dirty="0" smtClean="0"/>
            </a:br>
            <a:endParaRPr lang="en-US" sz="5400" b="1" dirty="0"/>
          </a:p>
        </p:txBody>
      </p:sp>
      <p:sp>
        <p:nvSpPr>
          <p:cNvPr id="11281" name="Rectangle 17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Motivation</a:t>
            </a:r>
            <a:endParaRPr lang="en-US" sz="4400" b="1" dirty="0">
              <a:solidFill>
                <a:srgbClr val="FF0000"/>
              </a:solidFill>
            </a:endParaRP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What’s important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HMN Data Collection Points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HMN and </a:t>
            </a:r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Java-Applet </a:t>
            </a:r>
            <a:r>
              <a:rPr lang="en-US" sz="4400" dirty="0">
                <a:solidFill>
                  <a:schemeClr val="tx1">
                    <a:alpha val="20000"/>
                  </a:schemeClr>
                </a:solidFill>
              </a:rPr>
              <a:t>based </a:t>
            </a:r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testing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Results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Conclusion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Next Steps</a:t>
            </a:r>
          </a:p>
          <a:p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229600" cy="715962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Motivation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763000" cy="5410200"/>
          </a:xfrm>
        </p:spPr>
        <p:txBody>
          <a:bodyPr>
            <a:normAutofit fontScale="92500" lnSpcReduction="10000"/>
          </a:bodyPr>
          <a:lstStyle/>
          <a:p>
            <a:r>
              <a:rPr lang="en-US" sz="4300" dirty="0" smtClean="0"/>
              <a:t>Why are we testing?  </a:t>
            </a:r>
          </a:p>
          <a:p>
            <a:pPr lvl="1"/>
            <a:r>
              <a:rPr lang="en-US" sz="3900" dirty="0" smtClean="0"/>
              <a:t> Retrieve Home Network (HN) data</a:t>
            </a:r>
          </a:p>
          <a:p>
            <a:pPr lvl="1"/>
            <a:r>
              <a:rPr lang="en-US" sz="3900" dirty="0" smtClean="0"/>
              <a:t> Obtain statistics about HN’s</a:t>
            </a:r>
          </a:p>
          <a:p>
            <a:pPr lvl="1"/>
            <a:r>
              <a:rPr lang="en-US" sz="3900" dirty="0" smtClean="0"/>
              <a:t> Can we use this data to improve HN?</a:t>
            </a:r>
          </a:p>
          <a:p>
            <a:r>
              <a:rPr lang="en-US" sz="4300" dirty="0" smtClean="0"/>
              <a:t>Why Java</a:t>
            </a:r>
          </a:p>
          <a:p>
            <a:pPr lvl="1"/>
            <a:r>
              <a:rPr lang="en-US" sz="3900" dirty="0" smtClean="0"/>
              <a:t> Easy for end user and is browser based </a:t>
            </a:r>
          </a:p>
          <a:p>
            <a:pPr lvl="1"/>
            <a:r>
              <a:rPr lang="en-US" sz="3900" dirty="0" smtClean="0"/>
              <a:t> Using a signed Applet we have </a:t>
            </a:r>
            <a:r>
              <a:rPr lang="en-US" sz="3900" dirty="0" smtClean="0"/>
              <a:t>access </a:t>
            </a:r>
            <a:r>
              <a:rPr lang="en-US" sz="3900" dirty="0" smtClean="0"/>
              <a:t>to an open security policy (not required to use HMN)</a:t>
            </a:r>
          </a:p>
          <a:p>
            <a:pPr lvl="1">
              <a:buNone/>
            </a:pPr>
            <a:endParaRPr lang="en-US" sz="39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229600" cy="6096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What do we test for?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914399"/>
            <a:ext cx="8229600" cy="5943601"/>
          </a:xfrm>
        </p:spPr>
        <p:txBody>
          <a:bodyPr>
            <a:normAutofit fontScale="85000" lnSpcReduction="2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4300" dirty="0" smtClean="0"/>
              <a:t>Host information (IP’s, DNS, etc.)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300" dirty="0" smtClean="0"/>
              <a:t>Wireless information and usage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300" dirty="0" smtClean="0"/>
              <a:t>DNS Testing - RTT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300" dirty="0" smtClean="0"/>
              <a:t>Throughput testing upload/download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4300" dirty="0" smtClean="0"/>
              <a:t>Network Scanning (802.3, 802.11)</a:t>
            </a:r>
          </a:p>
          <a:p>
            <a:pPr>
              <a:lnSpc>
                <a:spcPct val="90000"/>
              </a:lnSpc>
            </a:pPr>
            <a:r>
              <a:rPr lang="en-US" sz="4300" dirty="0" smtClean="0"/>
              <a:t>Devices / System Types</a:t>
            </a:r>
          </a:p>
          <a:p>
            <a:pPr>
              <a:lnSpc>
                <a:spcPct val="90000"/>
              </a:lnSpc>
            </a:pPr>
            <a:r>
              <a:rPr lang="en-US" sz="4300" dirty="0" smtClean="0"/>
              <a:t>Access Point(s), Routers, Switches, etc.</a:t>
            </a:r>
          </a:p>
          <a:p>
            <a:pPr>
              <a:lnSpc>
                <a:spcPct val="90000"/>
              </a:lnSpc>
            </a:pPr>
            <a:r>
              <a:rPr lang="en-US" sz="4300" dirty="0" smtClean="0"/>
              <a:t>User devices: PC’s, Game Consoles, TiVo, Printers, etc.</a:t>
            </a:r>
          </a:p>
          <a:p>
            <a:pPr>
              <a:lnSpc>
                <a:spcPct val="90000"/>
              </a:lnSpc>
            </a:pPr>
            <a:r>
              <a:rPr lang="en-US" sz="4300" dirty="0" smtClean="0"/>
              <a:t>Machine Type(s): Windows, Linux, Mac </a:t>
            </a:r>
          </a:p>
          <a:p>
            <a:pPr>
              <a:lnSpc>
                <a:spcPct val="90000"/>
              </a:lnSpc>
            </a:pPr>
            <a:r>
              <a:rPr lang="en-US" sz="4300" dirty="0" smtClean="0"/>
              <a:t>Internet connection throughput</a:t>
            </a:r>
            <a:endParaRPr lang="en-US" sz="4300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0" name="Rectangle 16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229600" cy="563562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How’s My Network</a:t>
            </a:r>
            <a:br>
              <a:rPr lang="en-US" sz="5400" b="1" dirty="0" smtClean="0"/>
            </a:br>
            <a:endParaRPr lang="en-US" sz="5400" b="1" dirty="0"/>
          </a:p>
        </p:txBody>
      </p:sp>
      <p:sp>
        <p:nvSpPr>
          <p:cNvPr id="11281" name="Rectangle 17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Motivation</a:t>
            </a:r>
            <a:endParaRPr lang="en-US" sz="4400" dirty="0">
              <a:solidFill>
                <a:schemeClr val="tx1">
                  <a:alpha val="20000"/>
                </a:schemeClr>
              </a:solidFill>
            </a:endParaRPr>
          </a:p>
          <a:p>
            <a:r>
              <a:rPr lang="en-US" sz="4400" b="1" dirty="0" smtClean="0">
                <a:solidFill>
                  <a:srgbClr val="FF0000"/>
                </a:solidFill>
              </a:rPr>
              <a:t>What’s important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HMN Data Collection Points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HMN and </a:t>
            </a:r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Java-Applet </a:t>
            </a:r>
            <a:r>
              <a:rPr lang="en-US" sz="4400" dirty="0">
                <a:solidFill>
                  <a:schemeClr val="tx1">
                    <a:alpha val="20000"/>
                  </a:schemeClr>
                </a:solidFill>
              </a:rPr>
              <a:t>based </a:t>
            </a:r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testing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Results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Conclusions</a:t>
            </a:r>
          </a:p>
          <a:p>
            <a:r>
              <a:rPr lang="en-US" sz="4400" dirty="0" smtClean="0">
                <a:solidFill>
                  <a:schemeClr val="tx1">
                    <a:alpha val="20000"/>
                  </a:schemeClr>
                </a:solidFill>
              </a:rPr>
              <a:t>Next Steps</a:t>
            </a:r>
          </a:p>
          <a:p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-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What’s </a:t>
            </a:r>
            <a:r>
              <a:rPr lang="en-US" sz="5400" b="1" dirty="0" smtClean="0"/>
              <a:t>Important?</a:t>
            </a:r>
            <a:endParaRPr lang="en-US" sz="5400" b="1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638800"/>
          </a:xfrm>
        </p:spPr>
        <p:txBody>
          <a:bodyPr>
            <a:normAutofit/>
          </a:bodyPr>
          <a:lstStyle/>
          <a:p>
            <a:r>
              <a:rPr lang="en-US" sz="3300" dirty="0" smtClean="0"/>
              <a:t>The </a:t>
            </a:r>
            <a:r>
              <a:rPr lang="en-US" sz="3300" dirty="0" smtClean="0"/>
              <a:t>ability to obtain network information from a Web browser (in a Home Network)</a:t>
            </a:r>
          </a:p>
          <a:p>
            <a:r>
              <a:rPr lang="en-US" sz="3300" dirty="0" smtClean="0"/>
              <a:t>The </a:t>
            </a:r>
            <a:r>
              <a:rPr lang="en-US" sz="3300" dirty="0" smtClean="0"/>
              <a:t>discovery </a:t>
            </a:r>
            <a:r>
              <a:rPr lang="en-US" sz="3300" dirty="0" smtClean="0"/>
              <a:t>of wired and wireless connectivity</a:t>
            </a:r>
          </a:p>
          <a:p>
            <a:r>
              <a:rPr lang="en-US" sz="3300" dirty="0" smtClean="0"/>
              <a:t>The compilation of devices in a </a:t>
            </a:r>
            <a:r>
              <a:rPr lang="en-US" sz="3300" dirty="0" smtClean="0"/>
              <a:t>user’s </a:t>
            </a:r>
            <a:r>
              <a:rPr lang="en-US" sz="3300" dirty="0" smtClean="0"/>
              <a:t>HN</a:t>
            </a:r>
          </a:p>
          <a:p>
            <a:r>
              <a:rPr lang="en-US" sz="3300" dirty="0" smtClean="0"/>
              <a:t>The testing of DNS performance </a:t>
            </a:r>
          </a:p>
          <a:p>
            <a:r>
              <a:rPr lang="en-US" sz="3300" dirty="0" smtClean="0"/>
              <a:t>The ability to obtain HN Upload and Download throughput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0" name="Rectangle 16"/>
          <p:cNvSpPr>
            <a:spLocks noGrp="1" noChangeArrowheads="1"/>
          </p:cNvSpPr>
          <p:nvPr>
            <p:ph type="title"/>
          </p:nvPr>
        </p:nvSpPr>
        <p:spPr>
          <a:xfrm>
            <a:off x="609600" y="609600"/>
            <a:ext cx="8229600" cy="563562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How’s My Network</a:t>
            </a:r>
            <a:br>
              <a:rPr lang="en-US" sz="5400" b="1" dirty="0" smtClean="0"/>
            </a:br>
            <a:endParaRPr lang="en-US" sz="5400" b="1" dirty="0"/>
          </a:p>
        </p:txBody>
      </p:sp>
      <p:sp>
        <p:nvSpPr>
          <p:cNvPr id="11281" name="Rectangle 17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2296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sz="4400" dirty="0" smtClean="0">
                <a:solidFill>
                  <a:schemeClr val="tx1">
                    <a:alpha val="15000"/>
                  </a:schemeClr>
                </a:solidFill>
              </a:rPr>
              <a:t>Motivation</a:t>
            </a:r>
            <a:endParaRPr lang="en-US" sz="4400" dirty="0">
              <a:solidFill>
                <a:schemeClr val="tx1">
                  <a:alpha val="15000"/>
                </a:schemeClr>
              </a:solidFill>
            </a:endParaRPr>
          </a:p>
          <a:p>
            <a:r>
              <a:rPr lang="en-US" sz="4400" dirty="0" smtClean="0">
                <a:solidFill>
                  <a:schemeClr val="tx1">
                    <a:alpha val="15000"/>
                  </a:schemeClr>
                </a:solidFill>
              </a:rPr>
              <a:t>What’s important</a:t>
            </a:r>
          </a:p>
          <a:p>
            <a:r>
              <a:rPr lang="en-US" sz="4400" b="1" dirty="0" smtClean="0">
                <a:solidFill>
                  <a:srgbClr val="FF0000"/>
                </a:solidFill>
              </a:rPr>
              <a:t>HMN Data Collection Points</a:t>
            </a:r>
          </a:p>
          <a:p>
            <a:r>
              <a:rPr lang="en-US" sz="4400" dirty="0" smtClean="0">
                <a:solidFill>
                  <a:schemeClr val="tx1">
                    <a:alpha val="15000"/>
                  </a:schemeClr>
                </a:solidFill>
              </a:rPr>
              <a:t>HMN and </a:t>
            </a:r>
            <a:r>
              <a:rPr lang="en-US" sz="4400" dirty="0" smtClean="0">
                <a:solidFill>
                  <a:schemeClr val="tx1">
                    <a:alpha val="15000"/>
                  </a:schemeClr>
                </a:solidFill>
              </a:rPr>
              <a:t>Java-Applet </a:t>
            </a:r>
            <a:r>
              <a:rPr lang="en-US" sz="4400" dirty="0">
                <a:solidFill>
                  <a:schemeClr val="tx1">
                    <a:alpha val="15000"/>
                  </a:schemeClr>
                </a:solidFill>
              </a:rPr>
              <a:t>based </a:t>
            </a:r>
            <a:r>
              <a:rPr lang="en-US" sz="4400" dirty="0" smtClean="0">
                <a:solidFill>
                  <a:schemeClr val="tx1">
                    <a:alpha val="15000"/>
                  </a:schemeClr>
                </a:solidFill>
              </a:rPr>
              <a:t>testing</a:t>
            </a:r>
          </a:p>
          <a:p>
            <a:r>
              <a:rPr lang="en-US" sz="4400" dirty="0" smtClean="0">
                <a:solidFill>
                  <a:schemeClr val="tx1">
                    <a:alpha val="15000"/>
                  </a:schemeClr>
                </a:solidFill>
              </a:rPr>
              <a:t>Results</a:t>
            </a:r>
          </a:p>
          <a:p>
            <a:r>
              <a:rPr lang="en-US" sz="4400" dirty="0" smtClean="0">
                <a:solidFill>
                  <a:schemeClr val="tx1">
                    <a:alpha val="15000"/>
                  </a:schemeClr>
                </a:solidFill>
              </a:rPr>
              <a:t>Conclusions</a:t>
            </a:r>
          </a:p>
          <a:p>
            <a:r>
              <a:rPr lang="en-US" sz="4400" dirty="0" smtClean="0">
                <a:solidFill>
                  <a:schemeClr val="tx1">
                    <a:alpha val="15000"/>
                  </a:schemeClr>
                </a:solidFill>
              </a:rPr>
              <a:t>Next Steps</a:t>
            </a:r>
          </a:p>
          <a:p>
            <a:endParaRPr lang="en-US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HMN Host </a:t>
            </a:r>
            <a:br>
              <a:rPr lang="en-US" sz="5400" b="1" dirty="0" smtClean="0"/>
            </a:br>
            <a:r>
              <a:rPr lang="en-US" sz="5400" b="1" dirty="0" smtClean="0"/>
              <a:t>Data </a:t>
            </a:r>
            <a:r>
              <a:rPr lang="en-US" sz="5400" b="1" dirty="0"/>
              <a:t>collection points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sz="4300" b="1" dirty="0" smtClean="0"/>
              <a:t>Data Collection and HMN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Host </a:t>
            </a:r>
            <a:r>
              <a:rPr lang="en-US" sz="3600" dirty="0"/>
              <a:t>IP </a:t>
            </a:r>
            <a:r>
              <a:rPr lang="en-US" sz="3600" dirty="0" smtClean="0"/>
              <a:t>		– </a:t>
            </a:r>
            <a:r>
              <a:rPr lang="en-US" sz="3600" dirty="0" smtClean="0"/>
              <a:t>Client’s </a:t>
            </a:r>
            <a:r>
              <a:rPr lang="en-US" sz="3600" dirty="0"/>
              <a:t>Internal IP Address</a:t>
            </a:r>
          </a:p>
          <a:p>
            <a:pPr>
              <a:lnSpc>
                <a:spcPct val="80000"/>
              </a:lnSpc>
            </a:pPr>
            <a:r>
              <a:rPr lang="en-US" sz="3600" dirty="0"/>
              <a:t>Network </a:t>
            </a:r>
            <a:r>
              <a:rPr lang="en-US" sz="3600" dirty="0" smtClean="0"/>
              <a:t>	– </a:t>
            </a:r>
            <a:r>
              <a:rPr lang="en-US" sz="3600" dirty="0"/>
              <a:t>Network to scan /24 net</a:t>
            </a:r>
          </a:p>
          <a:p>
            <a:pPr>
              <a:lnSpc>
                <a:spcPct val="80000"/>
              </a:lnSpc>
            </a:pPr>
            <a:r>
              <a:rPr lang="en-US" sz="3600" dirty="0"/>
              <a:t>Internet IP </a:t>
            </a:r>
            <a:r>
              <a:rPr lang="en-US" sz="3600" dirty="0" smtClean="0"/>
              <a:t>	– </a:t>
            </a:r>
            <a:r>
              <a:rPr lang="en-US" sz="3600" dirty="0"/>
              <a:t>Host’s network internet IP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Media type 	– </a:t>
            </a:r>
            <a:r>
              <a:rPr lang="en-US" sz="3600" dirty="0"/>
              <a:t>Wired or </a:t>
            </a:r>
            <a:r>
              <a:rPr lang="en-US" sz="3600" dirty="0" smtClean="0"/>
              <a:t>Wireless (detected)</a:t>
            </a:r>
            <a:endParaRPr lang="en-US" sz="3600" dirty="0"/>
          </a:p>
          <a:p>
            <a:pPr>
              <a:lnSpc>
                <a:spcPct val="80000"/>
              </a:lnSpc>
            </a:pPr>
            <a:r>
              <a:rPr lang="en-US" sz="3600" dirty="0" smtClean="0"/>
              <a:t>Wireless </a:t>
            </a:r>
            <a:r>
              <a:rPr lang="en-US" sz="3600" dirty="0"/>
              <a:t>networks </a:t>
            </a:r>
            <a:r>
              <a:rPr lang="en-US" sz="3600" dirty="0" smtClean="0"/>
              <a:t>detected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CPU </a:t>
            </a:r>
            <a:r>
              <a:rPr lang="en-US" sz="3600" dirty="0"/>
              <a:t>and Operating System </a:t>
            </a:r>
            <a:r>
              <a:rPr lang="en-US" sz="3600" dirty="0" smtClean="0"/>
              <a:t>type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Internet </a:t>
            </a:r>
            <a:r>
              <a:rPr lang="en-US" sz="3600" dirty="0"/>
              <a:t>Upload / Download </a:t>
            </a:r>
            <a:r>
              <a:rPr lang="en-US" sz="3600" dirty="0" smtClean="0"/>
              <a:t>speed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DNS testing</a:t>
            </a:r>
          </a:p>
          <a:p>
            <a:pPr>
              <a:lnSpc>
                <a:spcPct val="80000"/>
              </a:lnSpc>
            </a:pPr>
            <a:r>
              <a:rPr lang="en-US" sz="3600" dirty="0" smtClean="0"/>
              <a:t>System types detection</a:t>
            </a:r>
          </a:p>
          <a:p>
            <a:pPr>
              <a:lnSpc>
                <a:spcPct val="80000"/>
              </a:lnSpc>
              <a:buNone/>
            </a:pPr>
            <a:endParaRPr lang="en-US" sz="3600" dirty="0"/>
          </a:p>
        </p:txBody>
      </p:sp>
      <p:pic>
        <p:nvPicPr>
          <p:cNvPr id="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828800" cy="7643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4355</TotalTime>
  <Words>731</Words>
  <Application>Microsoft Office PowerPoint</Application>
  <PresentationFormat>On-screen Show (4:3)</PresentationFormat>
  <Paragraphs>200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How’s My Network (HMN)?   A Java approach to Home Network Measurement  Alan Ritacco, Craig Wills, and Mark Claypool Computer Science Department Worcester Polytechnic Institute Worcester, MA 01609, USA  </vt:lpstr>
      <vt:lpstr>How’s My Network Outline</vt:lpstr>
      <vt:lpstr>How’s My Network </vt:lpstr>
      <vt:lpstr>Motivation</vt:lpstr>
      <vt:lpstr>What do we test for?</vt:lpstr>
      <vt:lpstr>How’s My Network </vt:lpstr>
      <vt:lpstr>What’s Important?</vt:lpstr>
      <vt:lpstr>How’s My Network </vt:lpstr>
      <vt:lpstr>HMN Host  Data collection points</vt:lpstr>
      <vt:lpstr>How’s My Network </vt:lpstr>
      <vt:lpstr>HMN  Java-Applet based testing</vt:lpstr>
      <vt:lpstr>How’s My Network </vt:lpstr>
      <vt:lpstr>HMN Results</vt:lpstr>
      <vt:lpstr>Sessions and total tests per ISP</vt:lpstr>
      <vt:lpstr>All HMN Download Throughput Tests</vt:lpstr>
      <vt:lpstr>HMN Vs. Popular Speed tests</vt:lpstr>
      <vt:lpstr>DNS Cached Entry RTT per ISP</vt:lpstr>
      <vt:lpstr>DNS Average for EDU entries  (expected not to be cached)</vt:lpstr>
      <vt:lpstr>Average DNS RTT for Popular Sites</vt:lpstr>
      <vt:lpstr> Device types found from HMN Scanning</vt:lpstr>
      <vt:lpstr>How’s My Network </vt:lpstr>
      <vt:lpstr>HMN  Conclusions</vt:lpstr>
      <vt:lpstr>How’s My Network </vt:lpstr>
      <vt:lpstr>HMN Next Steps</vt:lpstr>
      <vt:lpstr>How’s My Network (HMN)?   A Java approach to Home Network Measurement  Alan Ritacco, Craig Wills, and Mark Claypool Computer Science Department Worcester Polytechnic Institute Worcester, MA 01609, USA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Collection Issues in Residential Environments  Wired and Wireless</dc:title>
  <dc:creator>awr</dc:creator>
  <cp:lastModifiedBy>awr</cp:lastModifiedBy>
  <cp:revision>900</cp:revision>
  <dcterms:created xsi:type="dcterms:W3CDTF">2007-10-28T22:52:19Z</dcterms:created>
  <dcterms:modified xsi:type="dcterms:W3CDTF">2009-08-03T01:57:02Z</dcterms:modified>
</cp:coreProperties>
</file>