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56" r:id="rId2"/>
  </p:sldIdLst>
  <p:sldSz cx="42794238" cy="32918400"/>
  <p:notesSz cx="6858000" cy="9144000"/>
  <p:defaultTextStyle>
    <a:defPPr>
      <a:defRPr lang="en-US"/>
    </a:defPPr>
    <a:lvl1pPr algn="l" defTabSz="1937973" rtl="0" fontAlgn="base">
      <a:spcBef>
        <a:spcPct val="0"/>
      </a:spcBef>
      <a:spcAft>
        <a:spcPct val="0"/>
      </a:spcAft>
      <a:defRPr kern="1200">
        <a:solidFill>
          <a:schemeClr val="tx1"/>
        </a:solidFill>
        <a:latin typeface="Arial" charset="0"/>
        <a:ea typeface="ＭＳ Ｐゴシック" pitchFamily="34" charset="-128"/>
        <a:cs typeface="+mn-cs"/>
      </a:defRPr>
    </a:lvl1pPr>
    <a:lvl2pPr marL="1937973" algn="l" defTabSz="1937973" rtl="0" fontAlgn="base">
      <a:spcBef>
        <a:spcPct val="0"/>
      </a:spcBef>
      <a:spcAft>
        <a:spcPct val="0"/>
      </a:spcAft>
      <a:defRPr kern="1200">
        <a:solidFill>
          <a:schemeClr val="tx1"/>
        </a:solidFill>
        <a:latin typeface="Arial" charset="0"/>
        <a:ea typeface="ＭＳ Ｐゴシック" pitchFamily="34" charset="-128"/>
        <a:cs typeface="+mn-cs"/>
      </a:defRPr>
    </a:lvl2pPr>
    <a:lvl3pPr marL="3875943" algn="l" defTabSz="1937973" rtl="0" fontAlgn="base">
      <a:spcBef>
        <a:spcPct val="0"/>
      </a:spcBef>
      <a:spcAft>
        <a:spcPct val="0"/>
      </a:spcAft>
      <a:defRPr kern="1200">
        <a:solidFill>
          <a:schemeClr val="tx1"/>
        </a:solidFill>
        <a:latin typeface="Arial" charset="0"/>
        <a:ea typeface="ＭＳ Ｐゴシック" pitchFamily="34" charset="-128"/>
        <a:cs typeface="+mn-cs"/>
      </a:defRPr>
    </a:lvl3pPr>
    <a:lvl4pPr marL="5813913" algn="l" defTabSz="1937973" rtl="0" fontAlgn="base">
      <a:spcBef>
        <a:spcPct val="0"/>
      </a:spcBef>
      <a:spcAft>
        <a:spcPct val="0"/>
      </a:spcAft>
      <a:defRPr kern="1200">
        <a:solidFill>
          <a:schemeClr val="tx1"/>
        </a:solidFill>
        <a:latin typeface="Arial" charset="0"/>
        <a:ea typeface="ＭＳ Ｐゴシック" pitchFamily="34" charset="-128"/>
        <a:cs typeface="+mn-cs"/>
      </a:defRPr>
    </a:lvl4pPr>
    <a:lvl5pPr marL="7751890" algn="l" defTabSz="1937973" rtl="0" fontAlgn="base">
      <a:spcBef>
        <a:spcPct val="0"/>
      </a:spcBef>
      <a:spcAft>
        <a:spcPct val="0"/>
      </a:spcAft>
      <a:defRPr kern="1200">
        <a:solidFill>
          <a:schemeClr val="tx1"/>
        </a:solidFill>
        <a:latin typeface="Arial" charset="0"/>
        <a:ea typeface="ＭＳ Ｐゴシック" pitchFamily="34" charset="-128"/>
        <a:cs typeface="+mn-cs"/>
      </a:defRPr>
    </a:lvl5pPr>
    <a:lvl6pPr marL="9689864" algn="l" defTabSz="3875943" rtl="0" eaLnBrk="1" latinLnBrk="0" hangingPunct="1">
      <a:defRPr kern="1200">
        <a:solidFill>
          <a:schemeClr val="tx1"/>
        </a:solidFill>
        <a:latin typeface="Arial" charset="0"/>
        <a:ea typeface="ＭＳ Ｐゴシック" pitchFamily="34" charset="-128"/>
        <a:cs typeface="+mn-cs"/>
      </a:defRPr>
    </a:lvl6pPr>
    <a:lvl7pPr marL="11627835" algn="l" defTabSz="3875943" rtl="0" eaLnBrk="1" latinLnBrk="0" hangingPunct="1">
      <a:defRPr kern="1200">
        <a:solidFill>
          <a:schemeClr val="tx1"/>
        </a:solidFill>
        <a:latin typeface="Arial" charset="0"/>
        <a:ea typeface="ＭＳ Ｐゴシック" pitchFamily="34" charset="-128"/>
        <a:cs typeface="+mn-cs"/>
      </a:defRPr>
    </a:lvl7pPr>
    <a:lvl8pPr marL="13565806" algn="l" defTabSz="3875943" rtl="0" eaLnBrk="1" latinLnBrk="0" hangingPunct="1">
      <a:defRPr kern="1200">
        <a:solidFill>
          <a:schemeClr val="tx1"/>
        </a:solidFill>
        <a:latin typeface="Arial" charset="0"/>
        <a:ea typeface="ＭＳ Ｐゴシック" pitchFamily="34" charset="-128"/>
        <a:cs typeface="+mn-cs"/>
      </a:defRPr>
    </a:lvl8pPr>
    <a:lvl9pPr marL="15503778" algn="l" defTabSz="387594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4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C41230"/>
    <a:srgbClr val="AC2B37"/>
    <a:srgbClr val="B53443"/>
    <a:srgbClr val="FAAA47"/>
    <a:srgbClr val="4B647B"/>
    <a:srgbClr val="496279"/>
    <a:srgbClr val="476077"/>
    <a:srgbClr val="455E75"/>
    <a:srgbClr val="292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68" autoAdjust="0"/>
    <p:restoredTop sz="94673" autoAdjust="0"/>
  </p:normalViewPr>
  <p:slideViewPr>
    <p:cSldViewPr snapToGrid="0" snapToObjects="1">
      <p:cViewPr varScale="1">
        <p:scale>
          <a:sx n="34" d="100"/>
          <a:sy n="34" d="100"/>
        </p:scale>
        <p:origin x="2514" y="102"/>
      </p:cViewPr>
      <p:guideLst>
        <p:guide orient="horz" pos="10368"/>
        <p:guide pos="13479"/>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313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t>8/30/2022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8/30/2022</a:t>
            </a:fld>
            <a:endParaRPr lang="en-US"/>
          </a:p>
        </p:txBody>
      </p:sp>
      <p:sp>
        <p:nvSpPr>
          <p:cNvPr id="4" name="Slide Image Placeholder 3"/>
          <p:cNvSpPr>
            <a:spLocks noGrp="1" noRot="1" noChangeAspect="1"/>
          </p:cNvSpPr>
          <p:nvPr>
            <p:ph type="sldImg" idx="2"/>
          </p:nvPr>
        </p:nvSpPr>
        <p:spPr>
          <a:xfrm>
            <a:off x="1200150" y="685800"/>
            <a:ext cx="44577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1937973" rtl="0" eaLnBrk="0" fontAlgn="base" hangingPunct="0">
      <a:spcBef>
        <a:spcPct val="30000"/>
      </a:spcBef>
      <a:spcAft>
        <a:spcPct val="0"/>
      </a:spcAft>
      <a:defRPr sz="5123" kern="1200">
        <a:solidFill>
          <a:schemeClr val="tx1"/>
        </a:solidFill>
        <a:latin typeface="+mn-lt"/>
        <a:ea typeface="+mn-ea"/>
        <a:cs typeface="+mn-cs"/>
      </a:defRPr>
    </a:lvl1pPr>
    <a:lvl2pPr marL="1937973" algn="l" defTabSz="1937973" rtl="0" eaLnBrk="0" fontAlgn="base" hangingPunct="0">
      <a:spcBef>
        <a:spcPct val="30000"/>
      </a:spcBef>
      <a:spcAft>
        <a:spcPct val="0"/>
      </a:spcAft>
      <a:defRPr sz="5123" kern="1200">
        <a:solidFill>
          <a:schemeClr val="tx1"/>
        </a:solidFill>
        <a:latin typeface="+mn-lt"/>
        <a:ea typeface="+mn-ea"/>
        <a:cs typeface="+mn-cs"/>
      </a:defRPr>
    </a:lvl2pPr>
    <a:lvl3pPr marL="3875943" algn="l" defTabSz="1937973" rtl="0" eaLnBrk="0" fontAlgn="base" hangingPunct="0">
      <a:spcBef>
        <a:spcPct val="30000"/>
      </a:spcBef>
      <a:spcAft>
        <a:spcPct val="0"/>
      </a:spcAft>
      <a:defRPr sz="5123" kern="1200">
        <a:solidFill>
          <a:schemeClr val="tx1"/>
        </a:solidFill>
        <a:latin typeface="+mn-lt"/>
        <a:ea typeface="+mn-ea"/>
        <a:cs typeface="+mn-cs"/>
      </a:defRPr>
    </a:lvl3pPr>
    <a:lvl4pPr marL="5813913" algn="l" defTabSz="1937973" rtl="0" eaLnBrk="0" fontAlgn="base" hangingPunct="0">
      <a:spcBef>
        <a:spcPct val="30000"/>
      </a:spcBef>
      <a:spcAft>
        <a:spcPct val="0"/>
      </a:spcAft>
      <a:defRPr sz="5123" kern="1200">
        <a:solidFill>
          <a:schemeClr val="tx1"/>
        </a:solidFill>
        <a:latin typeface="+mn-lt"/>
        <a:ea typeface="+mn-ea"/>
        <a:cs typeface="+mn-cs"/>
      </a:defRPr>
    </a:lvl4pPr>
    <a:lvl5pPr marL="7751890" algn="l" defTabSz="1937973" rtl="0" eaLnBrk="0" fontAlgn="base" hangingPunct="0">
      <a:spcBef>
        <a:spcPct val="30000"/>
      </a:spcBef>
      <a:spcAft>
        <a:spcPct val="0"/>
      </a:spcAft>
      <a:defRPr sz="5123" kern="1200">
        <a:solidFill>
          <a:schemeClr val="tx1"/>
        </a:solidFill>
        <a:latin typeface="+mn-lt"/>
        <a:ea typeface="+mn-ea"/>
        <a:cs typeface="+mn-cs"/>
      </a:defRPr>
    </a:lvl5pPr>
    <a:lvl6pPr marL="9689864" algn="l" defTabSz="1937973" rtl="0" eaLnBrk="1" latinLnBrk="0" hangingPunct="1">
      <a:defRPr sz="5123" kern="1200">
        <a:solidFill>
          <a:schemeClr val="tx1"/>
        </a:solidFill>
        <a:latin typeface="+mn-lt"/>
        <a:ea typeface="+mn-ea"/>
        <a:cs typeface="+mn-cs"/>
      </a:defRPr>
    </a:lvl6pPr>
    <a:lvl7pPr marL="11627835" algn="l" defTabSz="1937973" rtl="0" eaLnBrk="1" latinLnBrk="0" hangingPunct="1">
      <a:defRPr sz="5123" kern="1200">
        <a:solidFill>
          <a:schemeClr val="tx1"/>
        </a:solidFill>
        <a:latin typeface="+mn-lt"/>
        <a:ea typeface="+mn-ea"/>
        <a:cs typeface="+mn-cs"/>
      </a:defRPr>
    </a:lvl7pPr>
    <a:lvl8pPr marL="13565806" algn="l" defTabSz="1937973" rtl="0" eaLnBrk="1" latinLnBrk="0" hangingPunct="1">
      <a:defRPr sz="5123" kern="1200">
        <a:solidFill>
          <a:schemeClr val="tx1"/>
        </a:solidFill>
        <a:latin typeface="+mn-lt"/>
        <a:ea typeface="+mn-ea"/>
        <a:cs typeface="+mn-cs"/>
      </a:defRPr>
    </a:lvl8pPr>
    <a:lvl9pPr marL="15503778" algn="l" defTabSz="1937973" rtl="0" eaLnBrk="1" latinLnBrk="0" hangingPunct="1">
      <a:defRPr sz="51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85800"/>
            <a:ext cx="44577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35B096-6CBE-4AB3-9529-5688244F2DCE}" type="slidenum">
              <a:rPr lang="en-US" smtClean="0"/>
              <a:pPr>
                <a:defRPr/>
              </a:pPr>
              <a:t>1</a:t>
            </a:fld>
            <a:endParaRPr lang="en-US"/>
          </a:p>
        </p:txBody>
      </p:sp>
    </p:spTree>
    <p:extLst>
      <p:ext uri="{BB962C8B-B14F-4D97-AF65-F5344CB8AC3E}">
        <p14:creationId xmlns:p14="http://schemas.microsoft.com/office/powerpoint/2010/main" val="30040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166" y="10225775"/>
            <a:ext cx="36375928" cy="7055984"/>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6418322" y="18653354"/>
            <a:ext cx="29957619" cy="8413296"/>
          </a:xfrm>
          <a:prstGeom prst="rect">
            <a:avLst/>
          </a:prstGeom>
        </p:spPr>
        <p:txBody>
          <a:bodyPr lIns="120015" tIns="60008" rIns="120015" bIns="60008"/>
          <a:lstStyle>
            <a:lvl1pPr marL="0" indent="0" algn="ctr">
              <a:buNone/>
              <a:defRPr>
                <a:solidFill>
                  <a:schemeClr val="tx1">
                    <a:tint val="75000"/>
                  </a:schemeClr>
                </a:solidFill>
              </a:defRPr>
            </a:lvl1pPr>
            <a:lvl2pPr marL="310399" indent="0" algn="ctr">
              <a:buNone/>
              <a:defRPr>
                <a:solidFill>
                  <a:schemeClr val="tx1">
                    <a:tint val="75000"/>
                  </a:schemeClr>
                </a:solidFill>
              </a:defRPr>
            </a:lvl2pPr>
            <a:lvl3pPr marL="620800" indent="0" algn="ctr">
              <a:buNone/>
              <a:defRPr>
                <a:solidFill>
                  <a:schemeClr val="tx1">
                    <a:tint val="75000"/>
                  </a:schemeClr>
                </a:solidFill>
              </a:defRPr>
            </a:lvl3pPr>
            <a:lvl4pPr marL="931200" indent="0" algn="ctr">
              <a:buNone/>
              <a:defRPr>
                <a:solidFill>
                  <a:schemeClr val="tx1">
                    <a:tint val="75000"/>
                  </a:schemeClr>
                </a:solidFill>
              </a:defRPr>
            </a:lvl4pPr>
            <a:lvl5pPr marL="1241599" indent="0" algn="ctr">
              <a:buNone/>
              <a:defRPr>
                <a:solidFill>
                  <a:schemeClr val="tx1">
                    <a:tint val="75000"/>
                  </a:schemeClr>
                </a:solidFill>
              </a:defRPr>
            </a:lvl5pPr>
            <a:lvl6pPr marL="1551998" indent="0" algn="ctr">
              <a:buNone/>
              <a:defRPr>
                <a:solidFill>
                  <a:schemeClr val="tx1">
                    <a:tint val="75000"/>
                  </a:schemeClr>
                </a:solidFill>
              </a:defRPr>
            </a:lvl6pPr>
            <a:lvl7pPr marL="1862398" indent="0" algn="ctr">
              <a:buNone/>
              <a:defRPr>
                <a:solidFill>
                  <a:schemeClr val="tx1">
                    <a:tint val="75000"/>
                  </a:schemeClr>
                </a:solidFill>
              </a:defRPr>
            </a:lvl7pPr>
            <a:lvl8pPr marL="2172797" indent="0" algn="ctr">
              <a:buNone/>
              <a:defRPr>
                <a:solidFill>
                  <a:schemeClr val="tx1">
                    <a:tint val="75000"/>
                  </a:schemeClr>
                </a:solidFill>
              </a:defRPr>
            </a:lvl8pPr>
            <a:lvl9pPr marL="2483196"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1135163" rtl="0" fontAlgn="base">
        <a:spcBef>
          <a:spcPct val="0"/>
        </a:spcBef>
        <a:spcAft>
          <a:spcPct val="0"/>
        </a:spcAft>
        <a:defRPr sz="10914" kern="1200">
          <a:solidFill>
            <a:schemeClr val="tx1"/>
          </a:solidFill>
          <a:latin typeface="+mj-lt"/>
          <a:ea typeface="ＭＳ Ｐゴシック" pitchFamily="-111" charset="-128"/>
          <a:cs typeface="ＭＳ Ｐゴシック" pitchFamily="-111" charset="-128"/>
        </a:defRPr>
      </a:lvl1pPr>
      <a:lvl2pPr algn="ctr" defTabSz="1135163" rtl="0" fontAlgn="base">
        <a:spcBef>
          <a:spcPct val="0"/>
        </a:spcBef>
        <a:spcAft>
          <a:spcPct val="0"/>
        </a:spcAft>
        <a:defRPr sz="10914">
          <a:solidFill>
            <a:schemeClr val="tx1"/>
          </a:solidFill>
          <a:latin typeface="Arial" charset="0"/>
          <a:ea typeface="ＭＳ Ｐゴシック" pitchFamily="-111" charset="-128"/>
          <a:cs typeface="ＭＳ Ｐゴシック" pitchFamily="-111" charset="-128"/>
        </a:defRPr>
      </a:lvl2pPr>
      <a:lvl3pPr algn="ctr" defTabSz="1135163" rtl="0" fontAlgn="base">
        <a:spcBef>
          <a:spcPct val="0"/>
        </a:spcBef>
        <a:spcAft>
          <a:spcPct val="0"/>
        </a:spcAft>
        <a:defRPr sz="10914">
          <a:solidFill>
            <a:schemeClr val="tx1"/>
          </a:solidFill>
          <a:latin typeface="Arial" charset="0"/>
          <a:ea typeface="ＭＳ Ｐゴシック" pitchFamily="-111" charset="-128"/>
          <a:cs typeface="ＭＳ Ｐゴシック" pitchFamily="-111" charset="-128"/>
        </a:defRPr>
      </a:lvl3pPr>
      <a:lvl4pPr algn="ctr" defTabSz="1135163" rtl="0" fontAlgn="base">
        <a:spcBef>
          <a:spcPct val="0"/>
        </a:spcBef>
        <a:spcAft>
          <a:spcPct val="0"/>
        </a:spcAft>
        <a:defRPr sz="10914">
          <a:solidFill>
            <a:schemeClr val="tx1"/>
          </a:solidFill>
          <a:latin typeface="Arial" charset="0"/>
          <a:ea typeface="ＭＳ Ｐゴシック" pitchFamily="-111" charset="-128"/>
          <a:cs typeface="ＭＳ Ｐゴシック" pitchFamily="-111" charset="-128"/>
        </a:defRPr>
      </a:lvl4pPr>
      <a:lvl5pPr algn="ctr" defTabSz="1135163" rtl="0" fontAlgn="base">
        <a:spcBef>
          <a:spcPct val="0"/>
        </a:spcBef>
        <a:spcAft>
          <a:spcPct val="0"/>
        </a:spcAft>
        <a:defRPr sz="10914">
          <a:solidFill>
            <a:schemeClr val="tx1"/>
          </a:solidFill>
          <a:latin typeface="Arial" charset="0"/>
          <a:ea typeface="ＭＳ Ｐゴシック" pitchFamily="-111" charset="-128"/>
          <a:cs typeface="ＭＳ Ｐゴシック" pitchFamily="-111" charset="-128"/>
        </a:defRPr>
      </a:lvl5pPr>
      <a:lvl6pPr marL="1135163" algn="ctr" defTabSz="1135163" rtl="0" eaLnBrk="1" fontAlgn="base" hangingPunct="1">
        <a:spcBef>
          <a:spcPct val="0"/>
        </a:spcBef>
        <a:spcAft>
          <a:spcPct val="0"/>
        </a:spcAft>
        <a:defRPr sz="10914">
          <a:solidFill>
            <a:schemeClr val="tx1"/>
          </a:solidFill>
          <a:latin typeface="Calibri" pitchFamily="-111" charset="0"/>
          <a:ea typeface="ＭＳ Ｐゴシック" pitchFamily="-111" charset="-128"/>
          <a:cs typeface="ＭＳ Ｐゴシック" pitchFamily="-111" charset="-128"/>
        </a:defRPr>
      </a:lvl6pPr>
      <a:lvl7pPr marL="2270325" algn="ctr" defTabSz="1135163" rtl="0" eaLnBrk="1" fontAlgn="base" hangingPunct="1">
        <a:spcBef>
          <a:spcPct val="0"/>
        </a:spcBef>
        <a:spcAft>
          <a:spcPct val="0"/>
        </a:spcAft>
        <a:defRPr sz="10914">
          <a:solidFill>
            <a:schemeClr val="tx1"/>
          </a:solidFill>
          <a:latin typeface="Calibri" pitchFamily="-111" charset="0"/>
          <a:ea typeface="ＭＳ Ｐゴシック" pitchFamily="-111" charset="-128"/>
          <a:cs typeface="ＭＳ Ｐゴシック" pitchFamily="-111" charset="-128"/>
        </a:defRPr>
      </a:lvl7pPr>
      <a:lvl8pPr marL="3405488" algn="ctr" defTabSz="1135163" rtl="0" eaLnBrk="1" fontAlgn="base" hangingPunct="1">
        <a:spcBef>
          <a:spcPct val="0"/>
        </a:spcBef>
        <a:spcAft>
          <a:spcPct val="0"/>
        </a:spcAft>
        <a:defRPr sz="10914">
          <a:solidFill>
            <a:schemeClr val="tx1"/>
          </a:solidFill>
          <a:latin typeface="Calibri" pitchFamily="-111" charset="0"/>
          <a:ea typeface="ＭＳ Ｐゴシック" pitchFamily="-111" charset="-128"/>
          <a:cs typeface="ＭＳ Ｐゴシック" pitchFamily="-111" charset="-128"/>
        </a:defRPr>
      </a:lvl8pPr>
      <a:lvl9pPr marL="4540649" algn="ctr" defTabSz="1135163" rtl="0" eaLnBrk="1" fontAlgn="base" hangingPunct="1">
        <a:spcBef>
          <a:spcPct val="0"/>
        </a:spcBef>
        <a:spcAft>
          <a:spcPct val="0"/>
        </a:spcAft>
        <a:defRPr sz="10914">
          <a:solidFill>
            <a:schemeClr val="tx1"/>
          </a:solidFill>
          <a:latin typeface="Calibri" pitchFamily="-111" charset="0"/>
          <a:ea typeface="ＭＳ Ｐゴシック" pitchFamily="-111" charset="-128"/>
          <a:cs typeface="ＭＳ Ｐゴシック" pitchFamily="-111" charset="-128"/>
        </a:defRPr>
      </a:lvl9pPr>
    </p:titleStyle>
    <p:bodyStyle>
      <a:lvl1pPr marL="851371" indent="-851371" algn="l" defTabSz="1135163" rtl="0" fontAlgn="base">
        <a:spcBef>
          <a:spcPct val="20000"/>
        </a:spcBef>
        <a:spcAft>
          <a:spcPct val="0"/>
        </a:spcAft>
        <a:buFont typeface="Arial" charset="0"/>
        <a:buChar char="•"/>
        <a:defRPr sz="7966" kern="1200">
          <a:solidFill>
            <a:schemeClr val="tx1"/>
          </a:solidFill>
          <a:latin typeface="+mn-lt"/>
          <a:ea typeface="ＭＳ Ｐゴシック" pitchFamily="-111" charset="-128"/>
          <a:cs typeface="ＭＳ Ｐゴシック" pitchFamily="-111" charset="-128"/>
        </a:defRPr>
      </a:lvl1pPr>
      <a:lvl2pPr marL="1844638" indent="-709477" algn="l" defTabSz="1135163" rtl="0" fontAlgn="base">
        <a:spcBef>
          <a:spcPct val="20000"/>
        </a:spcBef>
        <a:spcAft>
          <a:spcPct val="0"/>
        </a:spcAft>
        <a:buFont typeface="Arial" charset="0"/>
        <a:buChar char="–"/>
        <a:defRPr sz="6931" kern="1200">
          <a:solidFill>
            <a:schemeClr val="tx1"/>
          </a:solidFill>
          <a:latin typeface="+mn-lt"/>
          <a:ea typeface="ＭＳ Ｐゴシック" pitchFamily="-111" charset="-128"/>
          <a:cs typeface="+mn-cs"/>
        </a:defRPr>
      </a:lvl2pPr>
      <a:lvl3pPr marL="2837905" indent="-567582" algn="l" defTabSz="1135163" rtl="0" fontAlgn="base">
        <a:spcBef>
          <a:spcPct val="20000"/>
        </a:spcBef>
        <a:spcAft>
          <a:spcPct val="0"/>
        </a:spcAft>
        <a:buFont typeface="Arial" charset="0"/>
        <a:buChar char="•"/>
        <a:defRPr sz="6000" kern="1200">
          <a:solidFill>
            <a:schemeClr val="tx1"/>
          </a:solidFill>
          <a:latin typeface="+mn-lt"/>
          <a:ea typeface="ＭＳ Ｐゴシック" pitchFamily="-111" charset="-128"/>
          <a:cs typeface="+mn-cs"/>
        </a:defRPr>
      </a:lvl3pPr>
      <a:lvl4pPr marL="3973068" indent="-567582" algn="l" defTabSz="1135163" rtl="0" fontAlgn="base">
        <a:spcBef>
          <a:spcPct val="20000"/>
        </a:spcBef>
        <a:spcAft>
          <a:spcPct val="0"/>
        </a:spcAft>
        <a:buFont typeface="Arial" charset="0"/>
        <a:buChar char="–"/>
        <a:defRPr sz="4966" kern="1200">
          <a:solidFill>
            <a:schemeClr val="tx1"/>
          </a:solidFill>
          <a:latin typeface="+mn-lt"/>
          <a:ea typeface="ＭＳ Ｐゴシック" pitchFamily="-111" charset="-128"/>
          <a:cs typeface="+mn-cs"/>
        </a:defRPr>
      </a:lvl4pPr>
      <a:lvl5pPr marL="5108232" indent="-567582" algn="l" defTabSz="1135163" rtl="0" fontAlgn="base">
        <a:spcBef>
          <a:spcPct val="20000"/>
        </a:spcBef>
        <a:spcAft>
          <a:spcPct val="0"/>
        </a:spcAft>
        <a:buFont typeface="Arial" charset="0"/>
        <a:buChar char="»"/>
        <a:defRPr sz="4966" kern="1200">
          <a:solidFill>
            <a:schemeClr val="tx1"/>
          </a:solidFill>
          <a:latin typeface="+mn-lt"/>
          <a:ea typeface="ＭＳ Ｐゴシック" pitchFamily="-111" charset="-128"/>
          <a:cs typeface="+mn-cs"/>
        </a:defRPr>
      </a:lvl5pPr>
      <a:lvl6pPr marL="6243393" indent="-567582" algn="l" defTabSz="1135163" rtl="0" eaLnBrk="1" latinLnBrk="0" hangingPunct="1">
        <a:spcBef>
          <a:spcPct val="20000"/>
        </a:spcBef>
        <a:buFont typeface="Arial"/>
        <a:buChar char="•"/>
        <a:defRPr sz="4966" kern="1200">
          <a:solidFill>
            <a:schemeClr val="tx1"/>
          </a:solidFill>
          <a:latin typeface="+mn-lt"/>
          <a:ea typeface="+mn-ea"/>
          <a:cs typeface="+mn-cs"/>
        </a:defRPr>
      </a:lvl6pPr>
      <a:lvl7pPr marL="7378555" indent="-567582" algn="l" defTabSz="1135163" rtl="0" eaLnBrk="1" latinLnBrk="0" hangingPunct="1">
        <a:spcBef>
          <a:spcPct val="20000"/>
        </a:spcBef>
        <a:buFont typeface="Arial"/>
        <a:buChar char="•"/>
        <a:defRPr sz="4966" kern="1200">
          <a:solidFill>
            <a:schemeClr val="tx1"/>
          </a:solidFill>
          <a:latin typeface="+mn-lt"/>
          <a:ea typeface="+mn-ea"/>
          <a:cs typeface="+mn-cs"/>
        </a:defRPr>
      </a:lvl7pPr>
      <a:lvl8pPr marL="8513719" indent="-567582" algn="l" defTabSz="1135163" rtl="0" eaLnBrk="1" latinLnBrk="0" hangingPunct="1">
        <a:spcBef>
          <a:spcPct val="20000"/>
        </a:spcBef>
        <a:buFont typeface="Arial"/>
        <a:buChar char="•"/>
        <a:defRPr sz="4966" kern="1200">
          <a:solidFill>
            <a:schemeClr val="tx1"/>
          </a:solidFill>
          <a:latin typeface="+mn-lt"/>
          <a:ea typeface="+mn-ea"/>
          <a:cs typeface="+mn-cs"/>
        </a:defRPr>
      </a:lvl8pPr>
      <a:lvl9pPr marL="9648880" indent="-567582" algn="l" defTabSz="1135163" rtl="0" eaLnBrk="1" latinLnBrk="0" hangingPunct="1">
        <a:spcBef>
          <a:spcPct val="20000"/>
        </a:spcBef>
        <a:buFont typeface="Arial"/>
        <a:buChar char="•"/>
        <a:defRPr sz="4966" kern="1200">
          <a:solidFill>
            <a:schemeClr val="tx1"/>
          </a:solidFill>
          <a:latin typeface="+mn-lt"/>
          <a:ea typeface="+mn-ea"/>
          <a:cs typeface="+mn-cs"/>
        </a:defRPr>
      </a:lvl9pPr>
    </p:bodyStyle>
    <p:otherStyle>
      <a:defPPr>
        <a:defRPr lang="en-US"/>
      </a:defPPr>
      <a:lvl1pPr marL="0" algn="l" defTabSz="1135163" rtl="0" eaLnBrk="1" latinLnBrk="0" hangingPunct="1">
        <a:defRPr sz="4500" kern="1200">
          <a:solidFill>
            <a:schemeClr val="tx1"/>
          </a:solidFill>
          <a:latin typeface="+mn-lt"/>
          <a:ea typeface="+mn-ea"/>
          <a:cs typeface="+mn-cs"/>
        </a:defRPr>
      </a:lvl1pPr>
      <a:lvl2pPr marL="1135163" algn="l" defTabSz="1135163" rtl="0" eaLnBrk="1" latinLnBrk="0" hangingPunct="1">
        <a:defRPr sz="4500" kern="1200">
          <a:solidFill>
            <a:schemeClr val="tx1"/>
          </a:solidFill>
          <a:latin typeface="+mn-lt"/>
          <a:ea typeface="+mn-ea"/>
          <a:cs typeface="+mn-cs"/>
        </a:defRPr>
      </a:lvl2pPr>
      <a:lvl3pPr marL="2270325" algn="l" defTabSz="1135163" rtl="0" eaLnBrk="1" latinLnBrk="0" hangingPunct="1">
        <a:defRPr sz="4500" kern="1200">
          <a:solidFill>
            <a:schemeClr val="tx1"/>
          </a:solidFill>
          <a:latin typeface="+mn-lt"/>
          <a:ea typeface="+mn-ea"/>
          <a:cs typeface="+mn-cs"/>
        </a:defRPr>
      </a:lvl3pPr>
      <a:lvl4pPr marL="3405488" algn="l" defTabSz="1135163" rtl="0" eaLnBrk="1" latinLnBrk="0" hangingPunct="1">
        <a:defRPr sz="4500" kern="1200">
          <a:solidFill>
            <a:schemeClr val="tx1"/>
          </a:solidFill>
          <a:latin typeface="+mn-lt"/>
          <a:ea typeface="+mn-ea"/>
          <a:cs typeface="+mn-cs"/>
        </a:defRPr>
      </a:lvl4pPr>
      <a:lvl5pPr marL="4540649" algn="l" defTabSz="1135163" rtl="0" eaLnBrk="1" latinLnBrk="0" hangingPunct="1">
        <a:defRPr sz="4500" kern="1200">
          <a:solidFill>
            <a:schemeClr val="tx1"/>
          </a:solidFill>
          <a:latin typeface="+mn-lt"/>
          <a:ea typeface="+mn-ea"/>
          <a:cs typeface="+mn-cs"/>
        </a:defRPr>
      </a:lvl5pPr>
      <a:lvl6pPr marL="5675812" algn="l" defTabSz="1135163" rtl="0" eaLnBrk="1" latinLnBrk="0" hangingPunct="1">
        <a:defRPr sz="4500" kern="1200">
          <a:solidFill>
            <a:schemeClr val="tx1"/>
          </a:solidFill>
          <a:latin typeface="+mn-lt"/>
          <a:ea typeface="+mn-ea"/>
          <a:cs typeface="+mn-cs"/>
        </a:defRPr>
      </a:lvl6pPr>
      <a:lvl7pPr marL="6810975" algn="l" defTabSz="1135163" rtl="0" eaLnBrk="1" latinLnBrk="0" hangingPunct="1">
        <a:defRPr sz="4500" kern="1200">
          <a:solidFill>
            <a:schemeClr val="tx1"/>
          </a:solidFill>
          <a:latin typeface="+mn-lt"/>
          <a:ea typeface="+mn-ea"/>
          <a:cs typeface="+mn-cs"/>
        </a:defRPr>
      </a:lvl7pPr>
      <a:lvl8pPr marL="7946137" algn="l" defTabSz="1135163" rtl="0" eaLnBrk="1" latinLnBrk="0" hangingPunct="1">
        <a:defRPr sz="4500" kern="1200">
          <a:solidFill>
            <a:schemeClr val="tx1"/>
          </a:solidFill>
          <a:latin typeface="+mn-lt"/>
          <a:ea typeface="+mn-ea"/>
          <a:cs typeface="+mn-cs"/>
        </a:defRPr>
      </a:lvl8pPr>
      <a:lvl9pPr marL="9081299" algn="l" defTabSz="1135163" rtl="0" eaLnBrk="1" latinLnBrk="0" hangingPunct="1">
        <a:defRPr sz="4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7">
            <a:extLst>
              <a:ext uri="{FF2B5EF4-FFF2-40B4-BE49-F238E27FC236}">
                <a16:creationId xmlns:a16="http://schemas.microsoft.com/office/drawing/2014/main" id="{07FF7081-C31B-4636-1A03-9E3B4DFF7AB5}"/>
              </a:ext>
            </a:extLst>
          </p:cNvPr>
          <p:cNvSpPr>
            <a:spLocks noChangeArrowheads="1"/>
          </p:cNvSpPr>
          <p:nvPr/>
        </p:nvSpPr>
        <p:spPr bwMode="auto">
          <a:xfrm>
            <a:off x="28849607" y="25049569"/>
            <a:ext cx="13560475" cy="513867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altLang="zh-CN" sz="4400" b="1" dirty="0">
                <a:latin typeface="Cambria" pitchFamily="18" charset="0"/>
              </a:rPr>
              <a:t>Future Work</a:t>
            </a:r>
          </a:p>
          <a:p>
            <a:pPr algn="ctr"/>
            <a:endParaRPr lang="en-US" sz="3200" b="1" dirty="0"/>
          </a:p>
          <a:p>
            <a:pPr algn="ctr"/>
            <a:endParaRPr lang="en-US" sz="568" dirty="0"/>
          </a:p>
        </p:txBody>
      </p:sp>
      <p:sp>
        <p:nvSpPr>
          <p:cNvPr id="15" name="Round Same Side Corner Rectangle 14"/>
          <p:cNvSpPr/>
          <p:nvPr/>
        </p:nvSpPr>
        <p:spPr>
          <a:xfrm rot="10800000">
            <a:off x="294" y="490497"/>
            <a:ext cx="42794240" cy="5565641"/>
          </a:xfrm>
          <a:prstGeom prst="round2Same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3057" tIns="31528" rIns="63057" bIns="31528" numCol="1" spcCol="0" rtlCol="0" fromWordArt="0" anchor="ctr" anchorCtr="0" forceAA="0" compatLnSpc="1">
            <a:prstTxWarp prst="textNoShape">
              <a:avLst/>
            </a:prstTxWarp>
            <a:noAutofit/>
          </a:bodyPr>
          <a:lstStyle/>
          <a:p>
            <a:pPr algn="ctr"/>
            <a:endParaRPr lang="en-US"/>
          </a:p>
        </p:txBody>
      </p:sp>
      <p:sp>
        <p:nvSpPr>
          <p:cNvPr id="9" name="AutoShape 25"/>
          <p:cNvSpPr>
            <a:spLocks noChangeArrowheads="1"/>
          </p:cNvSpPr>
          <p:nvPr/>
        </p:nvSpPr>
        <p:spPr bwMode="auto">
          <a:xfrm>
            <a:off x="13776655" y="6487816"/>
            <a:ext cx="14603651" cy="2621180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sz="4400" b="1" dirty="0"/>
              <a:t>Workflow</a:t>
            </a:r>
          </a:p>
        </p:txBody>
      </p:sp>
      <p:sp>
        <p:nvSpPr>
          <p:cNvPr id="10" name="AutoShape 17"/>
          <p:cNvSpPr>
            <a:spLocks noChangeArrowheads="1"/>
          </p:cNvSpPr>
          <p:nvPr/>
        </p:nvSpPr>
        <p:spPr bwMode="auto">
          <a:xfrm>
            <a:off x="550136" y="6462383"/>
            <a:ext cx="12899164" cy="631646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altLang="zh-CN" sz="4400" b="1" dirty="0"/>
              <a:t>Abstract</a:t>
            </a:r>
            <a:endParaRPr lang="en-US" sz="3200" b="1" dirty="0"/>
          </a:p>
          <a:p>
            <a:pPr algn="ctr"/>
            <a:endParaRPr lang="en-US" sz="568" dirty="0"/>
          </a:p>
          <a:p>
            <a:pPr algn="just"/>
            <a:r>
              <a:rPr lang="en-US" sz="3200" b="1" dirty="0">
                <a:latin typeface="Cambria" pitchFamily="18" charset="0"/>
              </a:rPr>
              <a:t>Cloud-based game streaming has the disadvantage of added latency from the thin client to the cloud-based server and back, decreasing player performance and degrading their experience. Attribute scaling can make the game easier, potentially exactly counteracting the difficulty added by the latency. We incorporate attribute scaling models into two different games, deploy them on a commercial cloud-based game streaming system and evaluate their efficacy by measuring impact on player performance and Quality of Experience (</a:t>
            </a:r>
            <a:r>
              <a:rPr lang="en-US" sz="3200" b="1" dirty="0" err="1">
                <a:latin typeface="Cambria" pitchFamily="18" charset="0"/>
              </a:rPr>
              <a:t>QoE</a:t>
            </a:r>
            <a:r>
              <a:rPr lang="en-US" sz="3200" b="1" dirty="0">
                <a:latin typeface="Cambria" pitchFamily="18" charset="0"/>
              </a:rPr>
              <a:t>).</a:t>
            </a:r>
          </a:p>
        </p:txBody>
      </p:sp>
      <p:sp>
        <p:nvSpPr>
          <p:cNvPr id="12" name="AutoShape 20"/>
          <p:cNvSpPr>
            <a:spLocks noChangeArrowheads="1"/>
          </p:cNvSpPr>
          <p:nvPr/>
        </p:nvSpPr>
        <p:spPr bwMode="auto">
          <a:xfrm>
            <a:off x="535866" y="13114086"/>
            <a:ext cx="12913438" cy="11385913"/>
          </a:xfrm>
          <a:prstGeom prst="roundRect">
            <a:avLst>
              <a:gd name="adj" fmla="val 830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sz="4400" b="1" dirty="0"/>
              <a:t>Introduction</a:t>
            </a:r>
          </a:p>
          <a:p>
            <a:pPr algn="ctr"/>
            <a:endParaRPr lang="en-US" sz="568" b="1" dirty="0"/>
          </a:p>
        </p:txBody>
      </p:sp>
      <p:sp>
        <p:nvSpPr>
          <p:cNvPr id="14" name="AutoShape 23"/>
          <p:cNvSpPr>
            <a:spLocks noChangeArrowheads="1"/>
          </p:cNvSpPr>
          <p:nvPr/>
        </p:nvSpPr>
        <p:spPr bwMode="auto">
          <a:xfrm>
            <a:off x="574170" y="24801860"/>
            <a:ext cx="12899164" cy="7897760"/>
          </a:xfrm>
          <a:prstGeom prst="roundRect">
            <a:avLst>
              <a:gd name="adj" fmla="val 1059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sz="4400" b="1" dirty="0"/>
              <a:t>Methodology</a:t>
            </a:r>
          </a:p>
        </p:txBody>
      </p:sp>
      <p:sp>
        <p:nvSpPr>
          <p:cNvPr id="20" name="AutoShape 36"/>
          <p:cNvSpPr>
            <a:spLocks noChangeArrowheads="1"/>
          </p:cNvSpPr>
          <p:nvPr/>
        </p:nvSpPr>
        <p:spPr bwMode="auto">
          <a:xfrm>
            <a:off x="28675701" y="6462383"/>
            <a:ext cx="13624411" cy="1524306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sz="4400" b="1" dirty="0"/>
              <a:t>Results</a:t>
            </a:r>
          </a:p>
        </p:txBody>
      </p:sp>
      <p:sp>
        <p:nvSpPr>
          <p:cNvPr id="29" name="Text Box 7"/>
          <p:cNvSpPr txBox="1">
            <a:spLocks noChangeArrowheads="1"/>
          </p:cNvSpPr>
          <p:nvPr/>
        </p:nvSpPr>
        <p:spPr bwMode="auto">
          <a:xfrm>
            <a:off x="9976863" y="1702857"/>
            <a:ext cx="23149356" cy="379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071" tIns="31036" rIns="62071" bIns="31036">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6069" b="1" dirty="0"/>
              <a:t>Compensating for Latency in Cloud-based Game Streaming using Attribute Scaling</a:t>
            </a:r>
          </a:p>
          <a:p>
            <a:pPr algn="ctr"/>
            <a:r>
              <a:rPr lang="en-US" sz="4046" b="1" dirty="0"/>
              <a:t>Xiaokun Xu, Michael </a:t>
            </a:r>
            <a:r>
              <a:rPr lang="en-US" sz="4046" b="1" dirty="0" err="1"/>
              <a:t>Bosik</a:t>
            </a:r>
            <a:r>
              <a:rPr lang="en-US" sz="4046" b="1" dirty="0"/>
              <a:t>, Adam </a:t>
            </a:r>
            <a:r>
              <a:rPr lang="en-US" sz="4046" b="1" dirty="0" err="1"/>
              <a:t>Desveaux</a:t>
            </a:r>
            <a:r>
              <a:rPr lang="en-US" sz="4046" b="1" dirty="0"/>
              <a:t>, Alejandra Garza, Alex Hunt, Cameron Person, James Plante, Joseph </a:t>
            </a:r>
            <a:r>
              <a:rPr lang="en-US" sz="4046" b="1" dirty="0" err="1"/>
              <a:t>Swetz</a:t>
            </a:r>
            <a:r>
              <a:rPr lang="en-US" sz="4046" b="1" dirty="0"/>
              <a:t>, Nina </a:t>
            </a:r>
            <a:r>
              <a:rPr lang="en-US" sz="4046" b="1" dirty="0" err="1"/>
              <a:t>Taurich</a:t>
            </a:r>
            <a:r>
              <a:rPr lang="en-US" sz="4046" b="1" dirty="0"/>
              <a:t>, Brian Clark, Doris Hung, Philip Lamoureux</a:t>
            </a:r>
          </a:p>
          <a:p>
            <a:pPr algn="ctr"/>
            <a:r>
              <a:rPr lang="en-US" sz="4046" b="1" dirty="0"/>
              <a:t>Advisor: Professor Mark Claypool</a:t>
            </a:r>
            <a:endParaRPr lang="en-US" sz="2942"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431" y="1229078"/>
            <a:ext cx="5472015" cy="4228374"/>
          </a:xfrm>
          <a:prstGeom prst="rect">
            <a:avLst/>
          </a:prstGeom>
        </p:spPr>
      </p:pic>
      <p:pic>
        <p:nvPicPr>
          <p:cNvPr id="1026" name="Picture 2" descr="Here's everything you need to know about Google Stadia (Updated) -  TalkAndroid.com">
            <a:extLst>
              <a:ext uri="{FF2B5EF4-FFF2-40B4-BE49-F238E27FC236}">
                <a16:creationId xmlns:a16="http://schemas.microsoft.com/office/drawing/2014/main" id="{D3E1B33F-5165-9FB4-ABE2-6162D23AD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361" y="1825907"/>
            <a:ext cx="5472015" cy="316562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316BC361-EC00-F6AB-3EA7-BDEC1C73F995}"/>
              </a:ext>
            </a:extLst>
          </p:cNvPr>
          <p:cNvPicPr>
            <a:picLocks noChangeAspect="1"/>
          </p:cNvPicPr>
          <p:nvPr/>
        </p:nvPicPr>
        <p:blipFill>
          <a:blip r:embed="rId5"/>
          <a:stretch>
            <a:fillRect/>
          </a:stretch>
        </p:blipFill>
        <p:spPr>
          <a:xfrm>
            <a:off x="1005663" y="26382240"/>
            <a:ext cx="5899551" cy="3285734"/>
          </a:xfrm>
          <a:prstGeom prst="rect">
            <a:avLst/>
          </a:prstGeom>
        </p:spPr>
      </p:pic>
      <p:pic>
        <p:nvPicPr>
          <p:cNvPr id="35" name="Picture 34">
            <a:extLst>
              <a:ext uri="{FF2B5EF4-FFF2-40B4-BE49-F238E27FC236}">
                <a16:creationId xmlns:a16="http://schemas.microsoft.com/office/drawing/2014/main" id="{B2F8B59B-F4CA-89EE-019A-286EA90FCE68}"/>
              </a:ext>
            </a:extLst>
          </p:cNvPr>
          <p:cNvPicPr>
            <a:picLocks noChangeAspect="1"/>
          </p:cNvPicPr>
          <p:nvPr/>
        </p:nvPicPr>
        <p:blipFill>
          <a:blip r:embed="rId6"/>
          <a:stretch>
            <a:fillRect/>
          </a:stretch>
        </p:blipFill>
        <p:spPr>
          <a:xfrm>
            <a:off x="7247160" y="26311242"/>
            <a:ext cx="5966460" cy="3356732"/>
          </a:xfrm>
          <a:prstGeom prst="rect">
            <a:avLst/>
          </a:prstGeom>
        </p:spPr>
      </p:pic>
      <p:sp>
        <p:nvSpPr>
          <p:cNvPr id="36" name="TextBox 35">
            <a:extLst>
              <a:ext uri="{FF2B5EF4-FFF2-40B4-BE49-F238E27FC236}">
                <a16:creationId xmlns:a16="http://schemas.microsoft.com/office/drawing/2014/main" id="{24E20452-2C53-9371-BDF9-587DCC39AE06}"/>
              </a:ext>
            </a:extLst>
          </p:cNvPr>
          <p:cNvSpPr txBox="1"/>
          <p:nvPr/>
        </p:nvSpPr>
        <p:spPr>
          <a:xfrm>
            <a:off x="1196163" y="29821909"/>
            <a:ext cx="5899551"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 Catalyst – a first person, capture-the-flag shooter game</a:t>
            </a:r>
            <a:endParaRPr lang="en-US" sz="1600" dirty="0"/>
          </a:p>
        </p:txBody>
      </p:sp>
      <p:sp>
        <p:nvSpPr>
          <p:cNvPr id="37" name="TextBox 36">
            <a:extLst>
              <a:ext uri="{FF2B5EF4-FFF2-40B4-BE49-F238E27FC236}">
                <a16:creationId xmlns:a16="http://schemas.microsoft.com/office/drawing/2014/main" id="{C07275EC-0B1D-1C52-AD97-3AC162515EBD}"/>
              </a:ext>
            </a:extLst>
          </p:cNvPr>
          <p:cNvSpPr txBox="1"/>
          <p:nvPr/>
        </p:nvSpPr>
        <p:spPr>
          <a:xfrm>
            <a:off x="7400519" y="29831957"/>
            <a:ext cx="5899551"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 Nova – a first person, target selection rhythm game</a:t>
            </a:r>
            <a:endParaRPr lang="en-US" sz="1600" dirty="0"/>
          </a:p>
        </p:txBody>
      </p:sp>
      <p:sp>
        <p:nvSpPr>
          <p:cNvPr id="40" name="TextBox 39">
            <a:extLst>
              <a:ext uri="{FF2B5EF4-FFF2-40B4-BE49-F238E27FC236}">
                <a16:creationId xmlns:a16="http://schemas.microsoft.com/office/drawing/2014/main" id="{145A985D-8282-F558-82D1-7D3F33AA0A88}"/>
              </a:ext>
            </a:extLst>
          </p:cNvPr>
          <p:cNvSpPr txBox="1"/>
          <p:nvPr/>
        </p:nvSpPr>
        <p:spPr>
          <a:xfrm>
            <a:off x="14270957" y="8144198"/>
            <a:ext cx="14043930" cy="1754326"/>
          </a:xfrm>
          <a:prstGeom prst="rect">
            <a:avLst/>
          </a:prstGeom>
          <a:noFill/>
        </p:spPr>
        <p:txBody>
          <a:bodyPr wrap="square" rtlCol="0">
            <a:spAutoFit/>
          </a:bodyPr>
          <a:lstStyle/>
          <a:p>
            <a:pPr marL="742950" indent="-742950">
              <a:buAutoNum type="arabicPeriod"/>
            </a:pPr>
            <a:r>
              <a:rPr lang="en-US" sz="3600" b="1" dirty="0">
                <a:latin typeface="+mn-lt"/>
              </a:rPr>
              <a:t>Develop games and attribute scaling</a:t>
            </a:r>
          </a:p>
          <a:p>
            <a:endParaRPr lang="en-US" sz="3600" b="1" dirty="0">
              <a:latin typeface="+mn-lt"/>
            </a:endParaRPr>
          </a:p>
          <a:p>
            <a:endParaRPr lang="en-US" sz="3200" b="1" dirty="0">
              <a:latin typeface="+mn-lt"/>
            </a:endParaRPr>
          </a:p>
        </p:txBody>
      </p:sp>
      <p:pic>
        <p:nvPicPr>
          <p:cNvPr id="42" name="Picture 41">
            <a:extLst>
              <a:ext uri="{FF2B5EF4-FFF2-40B4-BE49-F238E27FC236}">
                <a16:creationId xmlns:a16="http://schemas.microsoft.com/office/drawing/2014/main" id="{A85F89F6-C3E9-DA09-250B-933545F36834}"/>
              </a:ext>
            </a:extLst>
          </p:cNvPr>
          <p:cNvPicPr>
            <a:picLocks noChangeAspect="1"/>
          </p:cNvPicPr>
          <p:nvPr/>
        </p:nvPicPr>
        <p:blipFill>
          <a:blip r:embed="rId7"/>
          <a:stretch>
            <a:fillRect/>
          </a:stretch>
        </p:blipFill>
        <p:spPr>
          <a:xfrm>
            <a:off x="14031572" y="8980444"/>
            <a:ext cx="7365547" cy="4794069"/>
          </a:xfrm>
          <a:prstGeom prst="rect">
            <a:avLst/>
          </a:prstGeom>
        </p:spPr>
      </p:pic>
      <p:sp>
        <p:nvSpPr>
          <p:cNvPr id="43" name="TextBox 42">
            <a:extLst>
              <a:ext uri="{FF2B5EF4-FFF2-40B4-BE49-F238E27FC236}">
                <a16:creationId xmlns:a16="http://schemas.microsoft.com/office/drawing/2014/main" id="{BD36F9A4-5756-94C3-09DA-D9AA252A4F80}"/>
              </a:ext>
            </a:extLst>
          </p:cNvPr>
          <p:cNvSpPr txBox="1"/>
          <p:nvPr/>
        </p:nvSpPr>
        <p:spPr>
          <a:xfrm>
            <a:off x="14469329" y="13917908"/>
            <a:ext cx="6499526"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Catalyst</a:t>
            </a:r>
            <a:r>
              <a:rPr lang="en-US" sz="3200" dirty="0">
                <a:latin typeface="Arial" panose="020B0604020202020204" pitchFamily="34" charset="0"/>
                <a:cs typeface="Arial" panose="020B0604020202020204" pitchFamily="34" charset="0"/>
              </a:rPr>
              <a:t> – attribute scaling by adjusting hitbox size</a:t>
            </a:r>
            <a:endParaRPr lang="en-US" sz="1600" dirty="0"/>
          </a:p>
        </p:txBody>
      </p:sp>
      <p:pic>
        <p:nvPicPr>
          <p:cNvPr id="45" name="Picture 44">
            <a:extLst>
              <a:ext uri="{FF2B5EF4-FFF2-40B4-BE49-F238E27FC236}">
                <a16:creationId xmlns:a16="http://schemas.microsoft.com/office/drawing/2014/main" id="{E3BD300F-D9A2-26A3-0710-28757741B670}"/>
              </a:ext>
            </a:extLst>
          </p:cNvPr>
          <p:cNvPicPr>
            <a:picLocks noChangeAspect="1"/>
          </p:cNvPicPr>
          <p:nvPr/>
        </p:nvPicPr>
        <p:blipFill>
          <a:blip r:embed="rId8"/>
          <a:stretch>
            <a:fillRect/>
          </a:stretch>
        </p:blipFill>
        <p:spPr>
          <a:xfrm>
            <a:off x="21397119" y="9468208"/>
            <a:ext cx="6523875" cy="4252145"/>
          </a:xfrm>
          <a:prstGeom prst="rect">
            <a:avLst/>
          </a:prstGeom>
        </p:spPr>
      </p:pic>
      <p:sp>
        <p:nvSpPr>
          <p:cNvPr id="46" name="TextBox 45">
            <a:extLst>
              <a:ext uri="{FF2B5EF4-FFF2-40B4-BE49-F238E27FC236}">
                <a16:creationId xmlns:a16="http://schemas.microsoft.com/office/drawing/2014/main" id="{374381A2-2B45-6750-CD26-DC8B7640EF03}"/>
              </a:ext>
            </a:extLst>
          </p:cNvPr>
          <p:cNvSpPr txBox="1"/>
          <p:nvPr/>
        </p:nvSpPr>
        <p:spPr>
          <a:xfrm>
            <a:off x="21510124" y="13917908"/>
            <a:ext cx="6499526"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Nova – </a:t>
            </a:r>
            <a:r>
              <a:rPr lang="en-US" sz="3200" dirty="0">
                <a:latin typeface="Arial" panose="020B0604020202020204" pitchFamily="34" charset="0"/>
                <a:cs typeface="Arial" panose="020B0604020202020204" pitchFamily="34" charset="0"/>
              </a:rPr>
              <a:t>attribute scaling by adjusting window duration</a:t>
            </a:r>
            <a:endParaRPr lang="en-US" sz="1600" dirty="0"/>
          </a:p>
        </p:txBody>
      </p: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B62371DB-8800-D25D-504C-F1B28162B66E}"/>
                  </a:ext>
                </a:extLst>
              </p:cNvPr>
              <p:cNvSpPr txBox="1"/>
              <p:nvPr/>
            </p:nvSpPr>
            <p:spPr>
              <a:xfrm>
                <a:off x="14469329" y="15155882"/>
                <a:ext cx="13599196" cy="5902642"/>
              </a:xfrm>
              <a:prstGeom prst="rect">
                <a:avLst/>
              </a:prstGeom>
              <a:noFill/>
            </p:spPr>
            <p:txBody>
              <a:bodyPr wrap="square" rtlCol="0">
                <a:spAutoFit/>
              </a:bodyPr>
              <a:lstStyle/>
              <a:p>
                <a:r>
                  <a:rPr lang="en-US" sz="3200" b="1" dirty="0">
                    <a:latin typeface="Cambria" pitchFamily="18" charset="0"/>
                  </a:rPr>
                  <a:t>For Catalyst, the hitbox scaling factor (s) is: </a:t>
                </a:r>
              </a:p>
              <a:p>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rPr>
                        <m:t>𝒔</m:t>
                      </m:r>
                      <m:r>
                        <a:rPr lang="en-US" sz="3200" b="1" i="1" smtClean="0">
                          <a:latin typeface="Cambria Math" panose="02040503050406030204" pitchFamily="18" charset="0"/>
                        </a:rPr>
                        <m:t>=</m:t>
                      </m:r>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𝒂</m:t>
                          </m:r>
                          <m:r>
                            <a:rPr lang="en-US" sz="3200" b="1" i="1" smtClean="0">
                              <a:latin typeface="Cambria Math" panose="02040503050406030204" pitchFamily="18" charset="0"/>
                            </a:rPr>
                            <m:t>+</m:t>
                          </m:r>
                          <m:r>
                            <a:rPr lang="en-US" sz="3200" b="1" i="1" smtClean="0">
                              <a:latin typeface="Cambria Math" panose="02040503050406030204" pitchFamily="18" charset="0"/>
                            </a:rPr>
                            <m:t>𝟎</m:t>
                          </m:r>
                          <m:r>
                            <a:rPr lang="en-US" sz="3200" b="1" i="1" smtClean="0">
                              <a:latin typeface="Cambria Math" panose="02040503050406030204" pitchFamily="18" charset="0"/>
                            </a:rPr>
                            <m:t>.</m:t>
                          </m:r>
                          <m:r>
                            <a:rPr lang="en-US" sz="3200" b="1" i="1" smtClean="0">
                              <a:latin typeface="Cambria Math" panose="02040503050406030204" pitchFamily="18" charset="0"/>
                            </a:rPr>
                            <m:t>𝟎𝟗</m:t>
                          </m:r>
                          <m:r>
                            <a:rPr lang="en-US" sz="3200" b="1" i="1" smtClean="0">
                              <a:latin typeface="Cambria Math" panose="02040503050406030204" pitchFamily="18" charset="0"/>
                            </a:rPr>
                            <m:t>𝒍</m:t>
                          </m:r>
                          <m:r>
                            <a:rPr lang="en-US" sz="3200" b="1" i="1" smtClean="0">
                              <a:latin typeface="Cambria Math" panose="02040503050406030204" pitchFamily="18" charset="0"/>
                            </a:rPr>
                            <m:t>+</m:t>
                          </m:r>
                          <m:r>
                            <a:rPr lang="en-US" sz="3200" b="1" i="1" smtClean="0">
                              <a:latin typeface="Cambria Math" panose="02040503050406030204" pitchFamily="18" charset="0"/>
                            </a:rPr>
                            <m:t>𝟎</m:t>
                          </m:r>
                          <m:r>
                            <a:rPr lang="en-US" sz="3200" b="1" i="1" smtClean="0">
                              <a:latin typeface="Cambria Math" panose="02040503050406030204" pitchFamily="18" charset="0"/>
                            </a:rPr>
                            <m:t>.</m:t>
                          </m:r>
                          <m:r>
                            <a:rPr lang="en-US" sz="3200" b="1" i="1" smtClean="0">
                              <a:latin typeface="Cambria Math" panose="02040503050406030204" pitchFamily="18" charset="0"/>
                            </a:rPr>
                            <m:t>𝟏</m:t>
                          </m:r>
                          <m:r>
                            <a:rPr lang="en-US" sz="3200" b="1" i="1" smtClean="0">
                              <a:latin typeface="Cambria Math" panose="02040503050406030204" pitchFamily="18" charset="0"/>
                            </a:rPr>
                            <m:t>𝒅</m:t>
                          </m:r>
                          <m:r>
                            <a:rPr lang="en-US" sz="3200" b="1" i="1" smtClean="0">
                              <a:latin typeface="Cambria Math" panose="02040503050406030204" pitchFamily="18" charset="0"/>
                            </a:rPr>
                            <m:t>−</m:t>
                          </m:r>
                          <m:r>
                            <a:rPr lang="en-US" sz="3200" b="1" i="1" smtClean="0">
                              <a:latin typeface="Cambria Math" panose="02040503050406030204" pitchFamily="18" charset="0"/>
                            </a:rPr>
                            <m:t>𝟕𝟑</m:t>
                          </m:r>
                        </m:num>
                        <m:den>
                          <m:r>
                            <a:rPr lang="en-US" sz="3200" b="1" i="1" smtClean="0">
                              <a:latin typeface="Cambria Math" panose="02040503050406030204" pitchFamily="18" charset="0"/>
                            </a:rPr>
                            <m:t>𝟐𝟎</m:t>
                          </m:r>
                        </m:den>
                      </m:f>
                    </m:oMath>
                  </m:oMathPara>
                </a14:m>
                <a:endParaRPr lang="en-US" sz="3200" b="1" dirty="0">
                  <a:latin typeface="Cambria" pitchFamily="18" charset="0"/>
                </a:endParaRPr>
              </a:p>
              <a:p>
                <a:r>
                  <a:rPr lang="en-US" sz="3200" b="1" dirty="0">
                    <a:latin typeface="Cambria" pitchFamily="18" charset="0"/>
                  </a:rPr>
                  <a:t>where </a:t>
                </a:r>
                <a:r>
                  <a:rPr lang="en-US" sz="3200" i="1" dirty="0">
                    <a:latin typeface="Cambria" pitchFamily="18" charset="0"/>
                  </a:rPr>
                  <a:t>l</a:t>
                </a:r>
                <a:r>
                  <a:rPr lang="en-US" sz="3200" b="1" dirty="0">
                    <a:latin typeface="Cambria" pitchFamily="18" charset="0"/>
                  </a:rPr>
                  <a:t> is the latency (in milliseconds) and </a:t>
                </a:r>
                <a:r>
                  <a:rPr lang="en-US" sz="3200" i="1" dirty="0">
                    <a:latin typeface="Cambria" pitchFamily="18" charset="0"/>
                  </a:rPr>
                  <a:t>d</a:t>
                </a:r>
                <a:r>
                  <a:rPr lang="en-US" sz="3200" b="1" dirty="0">
                    <a:latin typeface="Cambria" pitchFamily="18" charset="0"/>
                  </a:rPr>
                  <a:t> is the difficulty (the speed of the opponent avatar, in cm/s).</a:t>
                </a:r>
              </a:p>
              <a:p>
                <a:endParaRPr lang="en-US" sz="3200" b="1" dirty="0">
                  <a:latin typeface="Cambria" pitchFamily="18" charset="0"/>
                </a:endParaRPr>
              </a:p>
              <a:p>
                <a:r>
                  <a:rPr lang="en-US" sz="3200" b="1" dirty="0">
                    <a:latin typeface="Cambria" pitchFamily="18" charset="0"/>
                  </a:rPr>
                  <a:t>For Nova, the time window scaling factor (s) is:</a:t>
                </a:r>
                <a:endParaRPr lang="en-US" sz="3200" b="1"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3200" b="1" i="1" smtClean="0">
                          <a:latin typeface="Cambria Math" panose="02040503050406030204" pitchFamily="18" charset="0"/>
                        </a:rPr>
                        <m:t>𝒔</m:t>
                      </m:r>
                      <m:r>
                        <a:rPr lang="en-US" sz="3200" b="1" i="1" smtClean="0">
                          <a:latin typeface="Cambria Math" panose="02040503050406030204" pitchFamily="18" charset="0"/>
                        </a:rPr>
                        <m:t>=</m:t>
                      </m:r>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𝒂</m:t>
                          </m:r>
                          <m:r>
                            <a:rPr lang="en-US" sz="3200" b="1" i="1" smtClean="0">
                              <a:latin typeface="Cambria Math" panose="02040503050406030204" pitchFamily="18" charset="0"/>
                            </a:rPr>
                            <m:t>+</m:t>
                          </m:r>
                          <m:r>
                            <a:rPr lang="en-US" sz="3200" b="1" i="1" smtClean="0">
                              <a:latin typeface="Cambria Math" panose="02040503050406030204" pitchFamily="18" charset="0"/>
                            </a:rPr>
                            <m:t>𝟎</m:t>
                          </m:r>
                          <m:r>
                            <a:rPr lang="en-US" sz="3200" b="1" i="1" smtClean="0">
                              <a:latin typeface="Cambria Math" panose="02040503050406030204" pitchFamily="18" charset="0"/>
                            </a:rPr>
                            <m:t>.</m:t>
                          </m:r>
                          <m:r>
                            <a:rPr lang="en-US" sz="3200" b="1" i="1" smtClean="0">
                              <a:latin typeface="Cambria Math" panose="02040503050406030204" pitchFamily="18" charset="0"/>
                            </a:rPr>
                            <m:t>𝟏</m:t>
                          </m:r>
                          <m:r>
                            <a:rPr lang="en-US" sz="3200" b="1" i="1" smtClean="0">
                              <a:latin typeface="Cambria Math" panose="02040503050406030204" pitchFamily="18" charset="0"/>
                            </a:rPr>
                            <m:t>𝒍</m:t>
                          </m:r>
                          <m:r>
                            <a:rPr lang="en-US" sz="3200" b="1" i="1" smtClean="0">
                              <a:latin typeface="Cambria Math" panose="02040503050406030204" pitchFamily="18" charset="0"/>
                            </a:rPr>
                            <m:t>−</m:t>
                          </m:r>
                          <m:r>
                            <a:rPr lang="en-US" sz="3200" b="1" i="1" smtClean="0">
                              <a:latin typeface="Cambria Math" panose="02040503050406030204" pitchFamily="18" charset="0"/>
                            </a:rPr>
                            <m:t>𝟏𝟐</m:t>
                          </m:r>
                          <m:r>
                            <a:rPr lang="en-US" sz="3200" b="1" i="1" smtClean="0">
                              <a:latin typeface="Cambria Math" panose="02040503050406030204" pitchFamily="18" charset="0"/>
                            </a:rPr>
                            <m:t>𝒅</m:t>
                          </m:r>
                          <m:r>
                            <a:rPr lang="en-US" sz="3200" b="1" i="1" smtClean="0">
                              <a:latin typeface="Cambria Math" panose="02040503050406030204" pitchFamily="18" charset="0"/>
                            </a:rPr>
                            <m:t>+</m:t>
                          </m:r>
                          <m:r>
                            <a:rPr lang="en-US" sz="3200" b="1" i="1" smtClean="0">
                              <a:latin typeface="Cambria Math" panose="02040503050406030204" pitchFamily="18" charset="0"/>
                            </a:rPr>
                            <m:t>𝟕𝟑</m:t>
                          </m:r>
                        </m:num>
                        <m:den>
                          <m:r>
                            <a:rPr lang="en-US" sz="3200" b="1" i="1" smtClean="0">
                              <a:latin typeface="Cambria Math" panose="02040503050406030204" pitchFamily="18" charset="0"/>
                            </a:rPr>
                            <m:t>𝟏𝟎</m:t>
                          </m:r>
                        </m:den>
                      </m:f>
                    </m:oMath>
                  </m:oMathPara>
                </a14:m>
                <a:endParaRPr lang="en-US" sz="3200" b="1" dirty="0">
                  <a:latin typeface="Cambria" pitchFamily="18" charset="0"/>
                </a:endParaRPr>
              </a:p>
              <a:p>
                <a:r>
                  <a:rPr lang="en-US" sz="3200" b="1" dirty="0">
                    <a:latin typeface="Cambria" pitchFamily="18" charset="0"/>
                  </a:rPr>
                  <a:t>where </a:t>
                </a:r>
                <a:r>
                  <a:rPr lang="en-US" sz="3200" i="1" dirty="0">
                    <a:latin typeface="Cambria" pitchFamily="18" charset="0"/>
                  </a:rPr>
                  <a:t>l</a:t>
                </a:r>
                <a:r>
                  <a:rPr lang="en-US" sz="3200" b="1" dirty="0">
                    <a:latin typeface="Cambria" pitchFamily="18" charset="0"/>
                  </a:rPr>
                  <a:t> is the latency (in milliseconds) and </a:t>
                </a:r>
                <a:r>
                  <a:rPr lang="en-US" sz="3200" i="1" dirty="0">
                    <a:latin typeface="Cambria" pitchFamily="18" charset="0"/>
                  </a:rPr>
                  <a:t>d</a:t>
                </a:r>
                <a:r>
                  <a:rPr lang="en-US" sz="3200" b="1" dirty="0">
                    <a:latin typeface="Cambria" pitchFamily="18" charset="0"/>
                  </a:rPr>
                  <a:t> is the difficulty (the cooldown between notes spawning, in seconds). [1]</a:t>
                </a:r>
              </a:p>
              <a:p>
                <a:endParaRPr lang="en-US" sz="3200" b="1" dirty="0">
                  <a:latin typeface="Cambria" pitchFamily="18" charset="0"/>
                </a:endParaRPr>
              </a:p>
            </p:txBody>
          </p:sp>
        </mc:Choice>
        <mc:Fallback>
          <p:sp>
            <p:nvSpPr>
              <p:cNvPr id="48" name="TextBox 47">
                <a:extLst>
                  <a:ext uri="{FF2B5EF4-FFF2-40B4-BE49-F238E27FC236}">
                    <a16:creationId xmlns:a16="http://schemas.microsoft.com/office/drawing/2014/main" id="{B62371DB-8800-D25D-504C-F1B28162B66E}"/>
                  </a:ext>
                </a:extLst>
              </p:cNvPr>
              <p:cNvSpPr txBox="1">
                <a:spLocks noRot="1" noChangeAspect="1" noMove="1" noResize="1" noEditPoints="1" noAdjustHandles="1" noChangeArrowheads="1" noChangeShapeType="1" noTextEdit="1"/>
              </p:cNvSpPr>
              <p:nvPr/>
            </p:nvSpPr>
            <p:spPr>
              <a:xfrm>
                <a:off x="14469329" y="15155882"/>
                <a:ext cx="13599196" cy="5902642"/>
              </a:xfrm>
              <a:prstGeom prst="rect">
                <a:avLst/>
              </a:prstGeom>
              <a:blipFill>
                <a:blip r:embed="rId9"/>
                <a:stretch>
                  <a:fillRect l="-1166" t="-1343" r="-269"/>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EB6CEA98-9C42-AE1B-4C88-BA867314746A}"/>
              </a:ext>
            </a:extLst>
          </p:cNvPr>
          <p:cNvSpPr txBox="1"/>
          <p:nvPr/>
        </p:nvSpPr>
        <p:spPr>
          <a:xfrm>
            <a:off x="14269494" y="20651281"/>
            <a:ext cx="14043930" cy="1138773"/>
          </a:xfrm>
          <a:prstGeom prst="rect">
            <a:avLst/>
          </a:prstGeom>
          <a:noFill/>
        </p:spPr>
        <p:txBody>
          <a:bodyPr wrap="square" rtlCol="0">
            <a:spAutoFit/>
          </a:bodyPr>
          <a:lstStyle/>
          <a:p>
            <a:pPr marL="742950" indent="-742950">
              <a:buFont typeface="+mj-lt"/>
              <a:buAutoNum type="arabicPeriod" startAt="2"/>
            </a:pPr>
            <a:r>
              <a:rPr lang="en-US" sz="3600" b="1" dirty="0">
                <a:latin typeface="+mn-lt"/>
              </a:rPr>
              <a:t>User Study</a:t>
            </a:r>
          </a:p>
          <a:p>
            <a:endParaRPr lang="en-US" sz="3200" b="1" dirty="0">
              <a:latin typeface="+mn-lt"/>
            </a:endParaRPr>
          </a:p>
        </p:txBody>
      </p:sp>
      <p:pic>
        <p:nvPicPr>
          <p:cNvPr id="1024" name="Picture 1023" descr="Text&#10;&#10;Description automatically generated">
            <a:extLst>
              <a:ext uri="{FF2B5EF4-FFF2-40B4-BE49-F238E27FC236}">
                <a16:creationId xmlns:a16="http://schemas.microsoft.com/office/drawing/2014/main" id="{C393C799-D614-A814-A69C-B5DA04C4F871}"/>
              </a:ext>
            </a:extLst>
          </p:cNvPr>
          <p:cNvPicPr>
            <a:picLocks noChangeAspect="1"/>
          </p:cNvPicPr>
          <p:nvPr/>
        </p:nvPicPr>
        <p:blipFill>
          <a:blip r:embed="rId10"/>
          <a:stretch>
            <a:fillRect/>
          </a:stretch>
        </p:blipFill>
        <p:spPr>
          <a:xfrm>
            <a:off x="14956682" y="29559329"/>
            <a:ext cx="12174080" cy="2615483"/>
          </a:xfrm>
          <a:prstGeom prst="rect">
            <a:avLst/>
          </a:prstGeom>
        </p:spPr>
      </p:pic>
      <p:sp>
        <p:nvSpPr>
          <p:cNvPr id="1027" name="TextBox 1026">
            <a:extLst>
              <a:ext uri="{FF2B5EF4-FFF2-40B4-BE49-F238E27FC236}">
                <a16:creationId xmlns:a16="http://schemas.microsoft.com/office/drawing/2014/main" id="{EBA934DF-0339-6D5D-78C4-6C673D2FD4B9}"/>
              </a:ext>
            </a:extLst>
          </p:cNvPr>
          <p:cNvSpPr txBox="1"/>
          <p:nvPr/>
        </p:nvSpPr>
        <p:spPr>
          <a:xfrm>
            <a:off x="14964493" y="28711355"/>
            <a:ext cx="12956501" cy="646331"/>
          </a:xfrm>
          <a:prstGeom prst="rect">
            <a:avLst/>
          </a:prstGeom>
          <a:noFill/>
        </p:spPr>
        <p:txBody>
          <a:bodyPr wrap="square" rtlCol="0">
            <a:spAutoFit/>
          </a:bodyPr>
          <a:lstStyle/>
          <a:p>
            <a:r>
              <a:rPr lang="en-US" sz="3600" b="1" dirty="0">
                <a:latin typeface="+mn-lt"/>
              </a:rPr>
              <a:t>Participant demographics</a:t>
            </a:r>
          </a:p>
        </p:txBody>
      </p:sp>
      <p:sp>
        <p:nvSpPr>
          <p:cNvPr id="1028" name="TextBox 1027">
            <a:extLst>
              <a:ext uri="{FF2B5EF4-FFF2-40B4-BE49-F238E27FC236}">
                <a16:creationId xmlns:a16="http://schemas.microsoft.com/office/drawing/2014/main" id="{71C1A3A8-BBBD-217D-6843-F44D17A3A936}"/>
              </a:ext>
            </a:extLst>
          </p:cNvPr>
          <p:cNvSpPr txBox="1"/>
          <p:nvPr/>
        </p:nvSpPr>
        <p:spPr>
          <a:xfrm>
            <a:off x="29226113" y="7537692"/>
            <a:ext cx="13324955" cy="646331"/>
          </a:xfrm>
          <a:prstGeom prst="rect">
            <a:avLst/>
          </a:prstGeom>
          <a:noFill/>
        </p:spPr>
        <p:txBody>
          <a:bodyPr wrap="square" rtlCol="0">
            <a:spAutoFit/>
          </a:bodyPr>
          <a:lstStyle/>
          <a:p>
            <a:pPr marL="742950" indent="-742950">
              <a:buFont typeface="+mj-lt"/>
              <a:buAutoNum type="arabicPeriod"/>
            </a:pPr>
            <a:r>
              <a:rPr lang="en-US" sz="3600" b="1" dirty="0">
                <a:latin typeface="+mn-lt"/>
              </a:rPr>
              <a:t>Performance</a:t>
            </a:r>
          </a:p>
        </p:txBody>
      </p:sp>
      <p:pic>
        <p:nvPicPr>
          <p:cNvPr id="1030" name="Picture 1029">
            <a:extLst>
              <a:ext uri="{FF2B5EF4-FFF2-40B4-BE49-F238E27FC236}">
                <a16:creationId xmlns:a16="http://schemas.microsoft.com/office/drawing/2014/main" id="{66E946A2-0332-322F-1B55-AB3500BEF323}"/>
              </a:ext>
            </a:extLst>
          </p:cNvPr>
          <p:cNvPicPr>
            <a:picLocks noChangeAspect="1"/>
          </p:cNvPicPr>
          <p:nvPr/>
        </p:nvPicPr>
        <p:blipFill>
          <a:blip r:embed="rId11"/>
          <a:stretch>
            <a:fillRect/>
          </a:stretch>
        </p:blipFill>
        <p:spPr>
          <a:xfrm>
            <a:off x="29317577" y="8239426"/>
            <a:ext cx="12514650" cy="5150061"/>
          </a:xfrm>
          <a:prstGeom prst="rect">
            <a:avLst/>
          </a:prstGeom>
        </p:spPr>
      </p:pic>
      <p:pic>
        <p:nvPicPr>
          <p:cNvPr id="1032" name="Picture 1031">
            <a:extLst>
              <a:ext uri="{FF2B5EF4-FFF2-40B4-BE49-F238E27FC236}">
                <a16:creationId xmlns:a16="http://schemas.microsoft.com/office/drawing/2014/main" id="{7BCE81F1-1FFE-F212-EA63-9E672E512771}"/>
              </a:ext>
            </a:extLst>
          </p:cNvPr>
          <p:cNvPicPr>
            <a:picLocks noChangeAspect="1"/>
          </p:cNvPicPr>
          <p:nvPr/>
        </p:nvPicPr>
        <p:blipFill>
          <a:blip r:embed="rId12"/>
          <a:stretch>
            <a:fillRect/>
          </a:stretch>
        </p:blipFill>
        <p:spPr>
          <a:xfrm>
            <a:off x="29226113" y="13853699"/>
            <a:ext cx="12523586" cy="5158280"/>
          </a:xfrm>
          <a:prstGeom prst="rect">
            <a:avLst/>
          </a:prstGeom>
        </p:spPr>
      </p:pic>
      <p:sp>
        <p:nvSpPr>
          <p:cNvPr id="1033" name="TextBox 1032">
            <a:extLst>
              <a:ext uri="{FF2B5EF4-FFF2-40B4-BE49-F238E27FC236}">
                <a16:creationId xmlns:a16="http://schemas.microsoft.com/office/drawing/2014/main" id="{8056D8A7-689D-56D3-D5E9-5C8AAD0E2589}"/>
              </a:ext>
            </a:extLst>
          </p:cNvPr>
          <p:cNvSpPr txBox="1"/>
          <p:nvPr/>
        </p:nvSpPr>
        <p:spPr>
          <a:xfrm>
            <a:off x="29183724" y="19170990"/>
            <a:ext cx="13324955" cy="646331"/>
          </a:xfrm>
          <a:prstGeom prst="rect">
            <a:avLst/>
          </a:prstGeom>
          <a:noFill/>
        </p:spPr>
        <p:txBody>
          <a:bodyPr wrap="square" rtlCol="0">
            <a:spAutoFit/>
          </a:bodyPr>
          <a:lstStyle/>
          <a:p>
            <a:pPr marL="742950" indent="-742950">
              <a:buFont typeface="+mj-lt"/>
              <a:buAutoNum type="arabicPeriod" startAt="2"/>
            </a:pPr>
            <a:r>
              <a:rPr lang="en-US" sz="3600" b="1" dirty="0" err="1">
                <a:latin typeface="+mn-lt"/>
              </a:rPr>
              <a:t>QoE</a:t>
            </a:r>
            <a:endParaRPr lang="en-US" sz="3600" b="1" dirty="0">
              <a:latin typeface="+mn-lt"/>
            </a:endParaRPr>
          </a:p>
        </p:txBody>
      </p:sp>
      <p:sp>
        <p:nvSpPr>
          <p:cNvPr id="1034" name="TextBox 1033">
            <a:extLst>
              <a:ext uri="{FF2B5EF4-FFF2-40B4-BE49-F238E27FC236}">
                <a16:creationId xmlns:a16="http://schemas.microsoft.com/office/drawing/2014/main" id="{190AA293-4074-8BFC-49B5-36BC13FCECB2}"/>
              </a:ext>
            </a:extLst>
          </p:cNvPr>
          <p:cNvSpPr txBox="1"/>
          <p:nvPr/>
        </p:nvSpPr>
        <p:spPr>
          <a:xfrm>
            <a:off x="29314234" y="19960551"/>
            <a:ext cx="13095848" cy="1077218"/>
          </a:xfrm>
          <a:prstGeom prst="rect">
            <a:avLst/>
          </a:prstGeom>
          <a:noFill/>
        </p:spPr>
        <p:txBody>
          <a:bodyPr wrap="square" rtlCol="0">
            <a:spAutoFit/>
          </a:bodyPr>
          <a:lstStyle/>
          <a:p>
            <a:r>
              <a:rPr lang="en-US" sz="3200" b="1" dirty="0">
                <a:latin typeface="Cambria" pitchFamily="18" charset="0"/>
              </a:rPr>
              <a:t>For both Catalyst and Nova, participant </a:t>
            </a:r>
            <a:r>
              <a:rPr lang="en-US" sz="3200" b="1" dirty="0" err="1">
                <a:latin typeface="Cambria" pitchFamily="18" charset="0"/>
              </a:rPr>
              <a:t>QoE</a:t>
            </a:r>
            <a:r>
              <a:rPr lang="en-US" sz="3200" b="1" dirty="0">
                <a:latin typeface="Cambria" pitchFamily="18" charset="0"/>
              </a:rPr>
              <a:t> decreased with added latency both with and without latency compensation.</a:t>
            </a:r>
          </a:p>
        </p:txBody>
      </p:sp>
      <p:sp>
        <p:nvSpPr>
          <p:cNvPr id="1036" name="TextBox 1035">
            <a:extLst>
              <a:ext uri="{FF2B5EF4-FFF2-40B4-BE49-F238E27FC236}">
                <a16:creationId xmlns:a16="http://schemas.microsoft.com/office/drawing/2014/main" id="{9048011A-20EE-AE2F-7A36-1115011CB1CF}"/>
              </a:ext>
            </a:extLst>
          </p:cNvPr>
          <p:cNvSpPr txBox="1"/>
          <p:nvPr/>
        </p:nvSpPr>
        <p:spPr>
          <a:xfrm>
            <a:off x="34800875" y="13188323"/>
            <a:ext cx="2731089"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 Catalyst </a:t>
            </a:r>
            <a:endParaRPr lang="en-US" sz="1600" dirty="0"/>
          </a:p>
        </p:txBody>
      </p:sp>
      <p:sp>
        <p:nvSpPr>
          <p:cNvPr id="1037" name="TextBox 1036">
            <a:extLst>
              <a:ext uri="{FF2B5EF4-FFF2-40B4-BE49-F238E27FC236}">
                <a16:creationId xmlns:a16="http://schemas.microsoft.com/office/drawing/2014/main" id="{20FD730E-3CA3-E2C3-4152-38ACD77951BA}"/>
              </a:ext>
            </a:extLst>
          </p:cNvPr>
          <p:cNvSpPr txBox="1"/>
          <p:nvPr/>
        </p:nvSpPr>
        <p:spPr>
          <a:xfrm>
            <a:off x="34889186" y="18910803"/>
            <a:ext cx="2731089"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 Nova</a:t>
            </a:r>
            <a:endParaRPr lang="en-US" sz="1600" dirty="0"/>
          </a:p>
        </p:txBody>
      </p:sp>
      <p:sp>
        <p:nvSpPr>
          <p:cNvPr id="1038" name="AutoShape 17">
            <a:extLst>
              <a:ext uri="{FF2B5EF4-FFF2-40B4-BE49-F238E27FC236}">
                <a16:creationId xmlns:a16="http://schemas.microsoft.com/office/drawing/2014/main" id="{FC11CBE0-32FB-23B8-DD22-6DFC8AF370DF}"/>
              </a:ext>
            </a:extLst>
          </p:cNvPr>
          <p:cNvSpPr>
            <a:spLocks noChangeArrowheads="1"/>
          </p:cNvSpPr>
          <p:nvPr/>
        </p:nvSpPr>
        <p:spPr bwMode="auto">
          <a:xfrm>
            <a:off x="28794665" y="21908222"/>
            <a:ext cx="13560475" cy="298278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pPr algn="ctr"/>
            <a:r>
              <a:rPr lang="en-US" altLang="zh-CN" sz="4400" b="1" dirty="0"/>
              <a:t>Conclusion</a:t>
            </a:r>
            <a:endParaRPr lang="en-US" sz="3200" b="1" dirty="0"/>
          </a:p>
          <a:p>
            <a:pPr algn="ctr"/>
            <a:endParaRPr lang="en-US" sz="568" dirty="0"/>
          </a:p>
        </p:txBody>
      </p:sp>
      <p:sp>
        <p:nvSpPr>
          <p:cNvPr id="1039" name="TextBox 1038">
            <a:extLst>
              <a:ext uri="{FF2B5EF4-FFF2-40B4-BE49-F238E27FC236}">
                <a16:creationId xmlns:a16="http://schemas.microsoft.com/office/drawing/2014/main" id="{A5922E5D-2D1E-E130-DCC9-88569EFD5705}"/>
              </a:ext>
            </a:extLst>
          </p:cNvPr>
          <p:cNvSpPr txBox="1"/>
          <p:nvPr/>
        </p:nvSpPr>
        <p:spPr>
          <a:xfrm>
            <a:off x="29006151" y="22957750"/>
            <a:ext cx="13324955" cy="1569660"/>
          </a:xfrm>
          <a:prstGeom prst="rect">
            <a:avLst/>
          </a:prstGeom>
          <a:noFill/>
        </p:spPr>
        <p:txBody>
          <a:bodyPr wrap="square" rtlCol="0">
            <a:spAutoFit/>
          </a:bodyPr>
          <a:lstStyle/>
          <a:p>
            <a:pPr marL="457200" indent="-457200" algn="l">
              <a:buFont typeface="Arial" panose="020B0604020202020204" pitchFamily="34" charset="0"/>
              <a:buChar char="•"/>
            </a:pPr>
            <a:r>
              <a:rPr lang="en-US" sz="3200" b="1" dirty="0">
                <a:latin typeface="Cambria" pitchFamily="18" charset="0"/>
              </a:rPr>
              <a:t>Attribute scaling latency compensation can keep player performance high despite network latency with additional tuning work needed for </a:t>
            </a:r>
            <a:r>
              <a:rPr lang="en-US" sz="3200" b="1" dirty="0" err="1">
                <a:latin typeface="Cambria" pitchFamily="18" charset="0"/>
              </a:rPr>
              <a:t>QoE</a:t>
            </a:r>
            <a:r>
              <a:rPr lang="en-US" sz="3200" b="1" dirty="0">
                <a:latin typeface="Cambria" pitchFamily="18" charset="0"/>
              </a:rPr>
              <a:t>.</a:t>
            </a:r>
          </a:p>
        </p:txBody>
      </p:sp>
      <p:pic>
        <p:nvPicPr>
          <p:cNvPr id="4" name="Picture 3">
            <a:extLst>
              <a:ext uri="{FF2B5EF4-FFF2-40B4-BE49-F238E27FC236}">
                <a16:creationId xmlns:a16="http://schemas.microsoft.com/office/drawing/2014/main" id="{76BFDAE4-5077-DBAE-747E-096D6F36B5E2}"/>
              </a:ext>
            </a:extLst>
          </p:cNvPr>
          <p:cNvPicPr>
            <a:picLocks noChangeAspect="1"/>
          </p:cNvPicPr>
          <p:nvPr/>
        </p:nvPicPr>
        <p:blipFill>
          <a:blip r:embed="rId13"/>
          <a:stretch>
            <a:fillRect/>
          </a:stretch>
        </p:blipFill>
        <p:spPr>
          <a:xfrm>
            <a:off x="734540" y="20231180"/>
            <a:ext cx="12379123" cy="3743147"/>
          </a:xfrm>
          <a:prstGeom prst="rect">
            <a:avLst/>
          </a:prstGeom>
        </p:spPr>
      </p:pic>
      <p:sp>
        <p:nvSpPr>
          <p:cNvPr id="5" name="Oval 4">
            <a:extLst>
              <a:ext uri="{FF2B5EF4-FFF2-40B4-BE49-F238E27FC236}">
                <a16:creationId xmlns:a16="http://schemas.microsoft.com/office/drawing/2014/main" id="{9E9E09D7-A84E-5923-9CD7-E93CD8313646}"/>
              </a:ext>
            </a:extLst>
          </p:cNvPr>
          <p:cNvSpPr/>
          <p:nvPr/>
        </p:nvSpPr>
        <p:spPr>
          <a:xfrm>
            <a:off x="11814593" y="21918790"/>
            <a:ext cx="1336192" cy="1320540"/>
          </a:xfrm>
          <a:prstGeom prst="ellipse">
            <a:avLst/>
          </a:prstGeom>
          <a:noFill/>
          <a:ln w="28575">
            <a:solidFill>
              <a:srgbClr val="C412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762A457-587E-29FA-BE0D-AC851ACDE43B}"/>
              </a:ext>
            </a:extLst>
          </p:cNvPr>
          <p:cNvGrpSpPr/>
          <p:nvPr/>
        </p:nvGrpSpPr>
        <p:grpSpPr>
          <a:xfrm>
            <a:off x="1362702" y="13534941"/>
            <a:ext cx="5796978" cy="3096012"/>
            <a:chOff x="564733" y="1118179"/>
            <a:chExt cx="3735536" cy="2061216"/>
          </a:xfrm>
        </p:grpSpPr>
        <p:sp>
          <p:nvSpPr>
            <p:cNvPr id="7" name="TextBox 59">
              <a:extLst>
                <a:ext uri="{FF2B5EF4-FFF2-40B4-BE49-F238E27FC236}">
                  <a16:creationId xmlns:a16="http://schemas.microsoft.com/office/drawing/2014/main" id="{1CB2BBC6-BC7F-4BE3-C74E-378904F95A59}"/>
                </a:ext>
              </a:extLst>
            </p:cNvPr>
            <p:cNvSpPr txBox="1"/>
            <p:nvPr/>
          </p:nvSpPr>
          <p:spPr>
            <a:xfrm>
              <a:off x="1735444" y="2762601"/>
              <a:ext cx="761849" cy="41679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Client</a:t>
              </a:r>
            </a:p>
          </p:txBody>
        </p:sp>
        <p:grpSp>
          <p:nvGrpSpPr>
            <p:cNvPr id="8" name="Group 7">
              <a:extLst>
                <a:ext uri="{FF2B5EF4-FFF2-40B4-BE49-F238E27FC236}">
                  <a16:creationId xmlns:a16="http://schemas.microsoft.com/office/drawing/2014/main" id="{8C4BEDEE-A748-5C23-0863-6239A03BBF19}"/>
                </a:ext>
              </a:extLst>
            </p:cNvPr>
            <p:cNvGrpSpPr/>
            <p:nvPr/>
          </p:nvGrpSpPr>
          <p:grpSpPr>
            <a:xfrm>
              <a:off x="2860590" y="2576827"/>
              <a:ext cx="1439679" cy="597962"/>
              <a:chOff x="1420406" y="2712041"/>
              <a:chExt cx="1439679" cy="597962"/>
            </a:xfrm>
          </p:grpSpPr>
          <p:pic>
            <p:nvPicPr>
              <p:cNvPr id="26" name="Picture 25">
                <a:extLst>
                  <a:ext uri="{FF2B5EF4-FFF2-40B4-BE49-F238E27FC236}">
                    <a16:creationId xmlns:a16="http://schemas.microsoft.com/office/drawing/2014/main" id="{F339E0B3-7EE4-403B-7204-6A88B047E36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5026" y="2749555"/>
                <a:ext cx="152400" cy="1651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5840BA57-329F-63F2-C940-7D7A11AAE69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60502" y="2712041"/>
                <a:ext cx="335018" cy="2638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62">
                <a:extLst>
                  <a:ext uri="{FF2B5EF4-FFF2-40B4-BE49-F238E27FC236}">
                    <a16:creationId xmlns:a16="http://schemas.microsoft.com/office/drawing/2014/main" id="{3107C743-10BD-B7DC-F414-4B4049DB002D}"/>
                  </a:ext>
                </a:extLst>
              </p:cNvPr>
              <p:cNvSpPr txBox="1"/>
              <p:nvPr/>
            </p:nvSpPr>
            <p:spPr>
              <a:xfrm>
                <a:off x="1420406" y="2893208"/>
                <a:ext cx="1439679" cy="41679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Player input</a:t>
                </a:r>
              </a:p>
            </p:txBody>
          </p:sp>
        </p:grpSp>
        <p:sp>
          <p:nvSpPr>
            <p:cNvPr id="11" name="Right Arrow 20">
              <a:extLst>
                <a:ext uri="{FF2B5EF4-FFF2-40B4-BE49-F238E27FC236}">
                  <a16:creationId xmlns:a16="http://schemas.microsoft.com/office/drawing/2014/main" id="{F7427A48-392B-4DD9-E96C-3840BE771A46}"/>
                </a:ext>
              </a:extLst>
            </p:cNvPr>
            <p:cNvSpPr/>
            <p:nvPr/>
          </p:nvSpPr>
          <p:spPr>
            <a:xfrm rot="10800000">
              <a:off x="2821787" y="1844267"/>
              <a:ext cx="241163" cy="98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ight Arrow 20">
              <a:extLst>
                <a:ext uri="{FF2B5EF4-FFF2-40B4-BE49-F238E27FC236}">
                  <a16:creationId xmlns:a16="http://schemas.microsoft.com/office/drawing/2014/main" id="{02666B1B-1AC3-B008-9ED8-0C5B456D031C}"/>
                </a:ext>
              </a:extLst>
            </p:cNvPr>
            <p:cNvSpPr/>
            <p:nvPr/>
          </p:nvSpPr>
          <p:spPr>
            <a:xfrm rot="16200000">
              <a:off x="3426832" y="2320595"/>
              <a:ext cx="241163" cy="98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 name="Group 15">
              <a:extLst>
                <a:ext uri="{FF2B5EF4-FFF2-40B4-BE49-F238E27FC236}">
                  <a16:creationId xmlns:a16="http://schemas.microsoft.com/office/drawing/2014/main" id="{87CF9C86-7F1A-260A-3926-C80CAF056384}"/>
                </a:ext>
              </a:extLst>
            </p:cNvPr>
            <p:cNvGrpSpPr/>
            <p:nvPr/>
          </p:nvGrpSpPr>
          <p:grpSpPr>
            <a:xfrm>
              <a:off x="3132019" y="1408278"/>
              <a:ext cx="858814" cy="794134"/>
              <a:chOff x="2378020" y="1318439"/>
              <a:chExt cx="858814" cy="794134"/>
            </a:xfrm>
          </p:grpSpPr>
          <p:sp>
            <p:nvSpPr>
              <p:cNvPr id="23" name="Rectangle 22" descr="25%">
                <a:extLst>
                  <a:ext uri="{FF2B5EF4-FFF2-40B4-BE49-F238E27FC236}">
                    <a16:creationId xmlns:a16="http://schemas.microsoft.com/office/drawing/2014/main" id="{160A44E1-4D5B-5CA1-2371-6CA1BC425D2F}"/>
                  </a:ext>
                </a:extLst>
              </p:cNvPr>
              <p:cNvSpPr>
                <a:spLocks noChangeArrowheads="1"/>
              </p:cNvSpPr>
              <p:nvPr/>
            </p:nvSpPr>
            <p:spPr bwMode="auto">
              <a:xfrm>
                <a:off x="2386428" y="1518302"/>
                <a:ext cx="813972" cy="580513"/>
              </a:xfrm>
              <a:prstGeom prst="rect">
                <a:avLst/>
              </a:prstGeom>
              <a:solidFill>
                <a:schemeClr val="accent3">
                  <a:lumMod val="40000"/>
                  <a:lumOff val="60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a:p>
            </p:txBody>
          </p:sp>
          <p:pic>
            <p:nvPicPr>
              <p:cNvPr id="24" name="Graphic 39">
                <a:extLst>
                  <a:ext uri="{FF2B5EF4-FFF2-40B4-BE49-F238E27FC236}">
                    <a16:creationId xmlns:a16="http://schemas.microsoft.com/office/drawing/2014/main" id="{7FAA99F8-F123-8683-8382-2CCFCAE9D09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61034" y="1318439"/>
                <a:ext cx="664760" cy="794134"/>
              </a:xfrm>
              <a:prstGeom prst="rect">
                <a:avLst/>
              </a:prstGeom>
            </p:spPr>
          </p:pic>
          <p:sp>
            <p:nvSpPr>
              <p:cNvPr id="25" name="TextBox 11263">
                <a:extLst>
                  <a:ext uri="{FF2B5EF4-FFF2-40B4-BE49-F238E27FC236}">
                    <a16:creationId xmlns:a16="http://schemas.microsoft.com/office/drawing/2014/main" id="{2A68F98C-FEA7-6484-EAF2-FCC331CA5B2A}"/>
                  </a:ext>
                </a:extLst>
              </p:cNvPr>
              <p:cNvSpPr txBox="1"/>
              <p:nvPr/>
            </p:nvSpPr>
            <p:spPr>
              <a:xfrm>
                <a:off x="2378020" y="1750943"/>
                <a:ext cx="858814" cy="3612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console</a:t>
                </a:r>
              </a:p>
            </p:txBody>
          </p:sp>
        </p:grpSp>
        <p:sp>
          <p:nvSpPr>
            <p:cNvPr id="17" name="TextBox 11276">
              <a:extLst>
                <a:ext uri="{FF2B5EF4-FFF2-40B4-BE49-F238E27FC236}">
                  <a16:creationId xmlns:a16="http://schemas.microsoft.com/office/drawing/2014/main" id="{3AAFB04B-D103-69BA-F03B-4147786BD797}"/>
                </a:ext>
              </a:extLst>
            </p:cNvPr>
            <p:cNvSpPr txBox="1"/>
            <p:nvPr/>
          </p:nvSpPr>
          <p:spPr>
            <a:xfrm rot="16200000">
              <a:off x="-163159" y="1846071"/>
              <a:ext cx="1849120" cy="3933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Traditional</a:t>
              </a:r>
            </a:p>
          </p:txBody>
        </p:sp>
        <p:pic>
          <p:nvPicPr>
            <p:cNvPr id="18" name="Picture 17">
              <a:extLst>
                <a:ext uri="{FF2B5EF4-FFF2-40B4-BE49-F238E27FC236}">
                  <a16:creationId xmlns:a16="http://schemas.microsoft.com/office/drawing/2014/main" id="{17303C31-34A4-DAE9-998D-43BFCF8DE94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86906" y="1402416"/>
              <a:ext cx="1291284" cy="127094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AAF2F01-1F1E-333D-FE91-997FA04F5BDB}"/>
                </a:ext>
              </a:extLst>
            </p:cNvPr>
            <p:cNvSpPr/>
            <p:nvPr/>
          </p:nvSpPr>
          <p:spPr>
            <a:xfrm>
              <a:off x="1550846" y="1580524"/>
              <a:ext cx="1166241" cy="7024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0CB4133A-3FFC-7CF3-01EF-5FDDFB7873F1}"/>
                </a:ext>
              </a:extLst>
            </p:cNvPr>
            <p:cNvSpPr/>
            <p:nvPr/>
          </p:nvSpPr>
          <p:spPr>
            <a:xfrm>
              <a:off x="2034195" y="1635082"/>
              <a:ext cx="690919"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008000"/>
                  </a:solidFill>
                  <a:latin typeface="Consolas" panose="020B0609020204030204" pitchFamily="49" charset="0"/>
                  <a:cs typeface="Consolas" panose="020B0609020204030204" pitchFamily="49" charset="0"/>
                </a:rPr>
                <a:t> ____ </a:t>
              </a:r>
            </a:p>
            <a:p>
              <a:r>
                <a:rPr lang="en-US" sz="1200" b="1" dirty="0">
                  <a:solidFill>
                    <a:srgbClr val="008000"/>
                  </a:solidFill>
                  <a:latin typeface="Consolas" panose="020B0609020204030204" pitchFamily="49" charset="0"/>
                  <a:cs typeface="Consolas" panose="020B0609020204030204" pitchFamily="49" charset="0"/>
                </a:rPr>
                <a:t>/___o\</a:t>
              </a:r>
            </a:p>
          </p:txBody>
        </p:sp>
        <p:sp>
          <p:nvSpPr>
            <p:cNvPr id="22" name="Rectangle 21">
              <a:extLst>
                <a:ext uri="{FF2B5EF4-FFF2-40B4-BE49-F238E27FC236}">
                  <a16:creationId xmlns:a16="http://schemas.microsoft.com/office/drawing/2014/main" id="{563B6AE2-8459-765B-1A19-4E6FA4D39565}"/>
                </a:ext>
              </a:extLst>
            </p:cNvPr>
            <p:cNvSpPr/>
            <p:nvPr/>
          </p:nvSpPr>
          <p:spPr>
            <a:xfrm>
              <a:off x="1542818" y="1608585"/>
              <a:ext cx="534996" cy="646331"/>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0033CC"/>
                  </a:solidFill>
                  <a:latin typeface="Consolas" panose="020B0609020204030204" pitchFamily="49" charset="0"/>
                  <a:cs typeface="Consolas" panose="020B0609020204030204" pitchFamily="49" charset="0"/>
                </a:rPr>
                <a:t>\   </a:t>
              </a:r>
            </a:p>
            <a:p>
              <a:r>
                <a:rPr lang="en-US" sz="1200" b="1" dirty="0">
                  <a:solidFill>
                    <a:srgbClr val="0033CC"/>
                  </a:solidFill>
                  <a:latin typeface="Consolas" panose="020B0609020204030204" pitchFamily="49" charset="0"/>
                  <a:cs typeface="Consolas" panose="020B0609020204030204" pitchFamily="49" charset="0"/>
                </a:rPr>
                <a:t>~==-</a:t>
              </a:r>
            </a:p>
            <a:p>
              <a:r>
                <a:rPr lang="en-US" sz="1200" b="1" dirty="0">
                  <a:solidFill>
                    <a:srgbClr val="0033CC"/>
                  </a:solidFill>
                  <a:latin typeface="Consolas" panose="020B0609020204030204" pitchFamily="49" charset="0"/>
                  <a:cs typeface="Consolas" panose="020B0609020204030204" pitchFamily="49" charset="0"/>
                </a:rPr>
                <a:t>/ </a:t>
              </a:r>
            </a:p>
          </p:txBody>
        </p:sp>
      </p:grpSp>
      <p:grpSp>
        <p:nvGrpSpPr>
          <p:cNvPr id="30" name="Group 29">
            <a:extLst>
              <a:ext uri="{FF2B5EF4-FFF2-40B4-BE49-F238E27FC236}">
                <a16:creationId xmlns:a16="http://schemas.microsoft.com/office/drawing/2014/main" id="{04852E83-D0D6-8B00-1980-617C63E7ECBB}"/>
              </a:ext>
            </a:extLst>
          </p:cNvPr>
          <p:cNvGrpSpPr/>
          <p:nvPr/>
        </p:nvGrpSpPr>
        <p:grpSpPr>
          <a:xfrm>
            <a:off x="1329359" y="16730209"/>
            <a:ext cx="9324005" cy="3609767"/>
            <a:chOff x="542059" y="3429000"/>
            <a:chExt cx="7992341" cy="2661982"/>
          </a:xfrm>
        </p:grpSpPr>
        <p:sp>
          <p:nvSpPr>
            <p:cNvPr id="32" name="Cloud">
              <a:extLst>
                <a:ext uri="{FF2B5EF4-FFF2-40B4-BE49-F238E27FC236}">
                  <a16:creationId xmlns:a16="http://schemas.microsoft.com/office/drawing/2014/main" id="{7CABFF0A-4D3F-8AFD-2E21-5122DDF0EA83}"/>
                </a:ext>
              </a:extLst>
            </p:cNvPr>
            <p:cNvSpPr>
              <a:spLocks noChangeAspect="1" noEditPoints="1" noChangeArrowheads="1"/>
            </p:cNvSpPr>
            <p:nvPr/>
          </p:nvSpPr>
          <p:spPr bwMode="auto">
            <a:xfrm>
              <a:off x="6001714" y="3429000"/>
              <a:ext cx="2532686" cy="2209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rgbClr val="000000"/>
              </a:solidFill>
              <a:miter lim="800000"/>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1" hangingPunct="1">
                <a:lnSpc>
                  <a:spcPct val="160000"/>
                </a:lnSpc>
              </a:pPr>
              <a:endParaRPr kumimoji="1" lang="en-US" altLang="ko-KR" sz="1200" dirty="0">
                <a:ea typeface="굴림" pitchFamily="50" charset="-127"/>
              </a:endParaRPr>
            </a:p>
          </p:txBody>
        </p:sp>
        <p:sp>
          <p:nvSpPr>
            <p:cNvPr id="34" name="Line 9">
              <a:extLst>
                <a:ext uri="{FF2B5EF4-FFF2-40B4-BE49-F238E27FC236}">
                  <a16:creationId xmlns:a16="http://schemas.microsoft.com/office/drawing/2014/main" id="{31958576-6AEF-DDD2-3D37-212A2063FF9B}"/>
                </a:ext>
              </a:extLst>
            </p:cNvPr>
            <p:cNvSpPr>
              <a:spLocks noChangeShapeType="1"/>
            </p:cNvSpPr>
            <p:nvPr/>
          </p:nvSpPr>
          <p:spPr bwMode="auto">
            <a:xfrm>
              <a:off x="2774754" y="4561133"/>
              <a:ext cx="366081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pic>
          <p:nvPicPr>
            <p:cNvPr id="39" name="Picture 38">
              <a:extLst>
                <a:ext uri="{FF2B5EF4-FFF2-40B4-BE49-F238E27FC236}">
                  <a16:creationId xmlns:a16="http://schemas.microsoft.com/office/drawing/2014/main" id="{643F8DB3-5171-69C9-8FC2-AEBB2DDDC80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83470" y="3940116"/>
              <a:ext cx="1291284" cy="1270947"/>
            </a:xfrm>
            <a:prstGeom prst="rect">
              <a:avLst/>
            </a:prstGeom>
            <a:noFill/>
            <a:extLst>
              <a:ext uri="{909E8E84-426E-40DD-AFC4-6F175D3DCCD1}">
                <a14:hiddenFill xmlns:a14="http://schemas.microsoft.com/office/drawing/2010/main">
                  <a:solidFill>
                    <a:srgbClr val="FFFFFF"/>
                  </a:solidFill>
                </a14:hiddenFill>
              </a:ext>
            </a:extLst>
          </p:spPr>
        </p:pic>
        <p:sp>
          <p:nvSpPr>
            <p:cNvPr id="41" name="Right Arrow 20">
              <a:extLst>
                <a:ext uri="{FF2B5EF4-FFF2-40B4-BE49-F238E27FC236}">
                  <a16:creationId xmlns:a16="http://schemas.microsoft.com/office/drawing/2014/main" id="{6E55BB3D-9F16-DBA5-41EF-17362FFF5C15}"/>
                </a:ext>
              </a:extLst>
            </p:cNvPr>
            <p:cNvSpPr/>
            <p:nvPr/>
          </p:nvSpPr>
          <p:spPr>
            <a:xfrm rot="10800000">
              <a:off x="2851209" y="4173346"/>
              <a:ext cx="609600" cy="242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4" name="Picture 43">
              <a:extLst>
                <a:ext uri="{FF2B5EF4-FFF2-40B4-BE49-F238E27FC236}">
                  <a16:creationId xmlns:a16="http://schemas.microsoft.com/office/drawing/2014/main" id="{B2B51887-D28C-8862-A62E-86FF48E6D68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88472" y="4726113"/>
              <a:ext cx="195798" cy="21211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A59D40A0-9EB5-E7C5-B04D-67E8BAE82EB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93947" y="4660481"/>
              <a:ext cx="430419" cy="338972"/>
            </a:xfrm>
            <a:prstGeom prst="rect">
              <a:avLst/>
            </a:prstGeom>
            <a:noFill/>
            <a:extLst>
              <a:ext uri="{909E8E84-426E-40DD-AFC4-6F175D3DCCD1}">
                <a14:hiddenFill xmlns:a14="http://schemas.microsoft.com/office/drawing/2010/main">
                  <a:solidFill>
                    <a:srgbClr val="FFFFFF"/>
                  </a:solidFill>
                </a14:hiddenFill>
              </a:ext>
            </a:extLst>
          </p:spPr>
        </p:pic>
        <p:sp>
          <p:nvSpPr>
            <p:cNvPr id="49" name="Right Arrow 47">
              <a:extLst>
                <a:ext uri="{FF2B5EF4-FFF2-40B4-BE49-F238E27FC236}">
                  <a16:creationId xmlns:a16="http://schemas.microsoft.com/office/drawing/2014/main" id="{80295DE4-F0C3-8A64-5C54-9EE1CB52EF6A}"/>
                </a:ext>
              </a:extLst>
            </p:cNvPr>
            <p:cNvSpPr/>
            <p:nvPr/>
          </p:nvSpPr>
          <p:spPr>
            <a:xfrm rot="10800000" flipH="1">
              <a:off x="3736591" y="4773126"/>
              <a:ext cx="609600" cy="131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TextBox 70">
              <a:extLst>
                <a:ext uri="{FF2B5EF4-FFF2-40B4-BE49-F238E27FC236}">
                  <a16:creationId xmlns:a16="http://schemas.microsoft.com/office/drawing/2014/main" id="{49F2E889-23F6-61D8-3691-55BFD3976E5E}"/>
                </a:ext>
              </a:extLst>
            </p:cNvPr>
            <p:cNvSpPr txBox="1"/>
            <p:nvPr/>
          </p:nvSpPr>
          <p:spPr>
            <a:xfrm>
              <a:off x="1256918" y="5588025"/>
              <a:ext cx="174438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Thin Client</a:t>
              </a:r>
            </a:p>
          </p:txBody>
        </p:sp>
        <p:sp>
          <p:nvSpPr>
            <p:cNvPr id="53" name="TextBox 71">
              <a:extLst>
                <a:ext uri="{FF2B5EF4-FFF2-40B4-BE49-F238E27FC236}">
                  <a16:creationId xmlns:a16="http://schemas.microsoft.com/office/drawing/2014/main" id="{E428BF9E-2274-28C9-0F23-B22E48597FAE}"/>
                </a:ext>
              </a:extLst>
            </p:cNvPr>
            <p:cNvSpPr txBox="1"/>
            <p:nvPr/>
          </p:nvSpPr>
          <p:spPr>
            <a:xfrm>
              <a:off x="6200329" y="5629317"/>
              <a:ext cx="213545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Cloud Servers</a:t>
              </a:r>
            </a:p>
          </p:txBody>
        </p:sp>
        <p:sp>
          <p:nvSpPr>
            <p:cNvPr id="54" name="TextBox 72">
              <a:extLst>
                <a:ext uri="{FF2B5EF4-FFF2-40B4-BE49-F238E27FC236}">
                  <a16:creationId xmlns:a16="http://schemas.microsoft.com/office/drawing/2014/main" id="{F985CC9E-8088-AEC8-49F4-56A0CA050681}"/>
                </a:ext>
              </a:extLst>
            </p:cNvPr>
            <p:cNvSpPr txBox="1"/>
            <p:nvPr/>
          </p:nvSpPr>
          <p:spPr>
            <a:xfrm>
              <a:off x="2956381" y="5012874"/>
              <a:ext cx="191507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Player input</a:t>
              </a:r>
            </a:p>
          </p:txBody>
        </p:sp>
        <p:sp>
          <p:nvSpPr>
            <p:cNvPr id="55" name="Rectangle 54">
              <a:extLst>
                <a:ext uri="{FF2B5EF4-FFF2-40B4-BE49-F238E27FC236}">
                  <a16:creationId xmlns:a16="http://schemas.microsoft.com/office/drawing/2014/main" id="{5CE3F511-0D64-4D4E-B793-FAFF83E85286}"/>
                </a:ext>
              </a:extLst>
            </p:cNvPr>
            <p:cNvSpPr/>
            <p:nvPr/>
          </p:nvSpPr>
          <p:spPr>
            <a:xfrm>
              <a:off x="1547410" y="4118224"/>
              <a:ext cx="1166241" cy="7024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6" name="Group 55">
              <a:extLst>
                <a:ext uri="{FF2B5EF4-FFF2-40B4-BE49-F238E27FC236}">
                  <a16:creationId xmlns:a16="http://schemas.microsoft.com/office/drawing/2014/main" id="{A068DE01-4DAB-0426-CAB2-70967D64DC74}"/>
                </a:ext>
              </a:extLst>
            </p:cNvPr>
            <p:cNvGrpSpPr/>
            <p:nvPr/>
          </p:nvGrpSpPr>
          <p:grpSpPr>
            <a:xfrm>
              <a:off x="1539382" y="4146285"/>
              <a:ext cx="1182296" cy="646331"/>
              <a:chOff x="2412135" y="2156848"/>
              <a:chExt cx="1182296" cy="646331"/>
            </a:xfrm>
          </p:grpSpPr>
          <p:sp>
            <p:nvSpPr>
              <p:cNvPr id="1056" name="Rectangle 1055">
                <a:extLst>
                  <a:ext uri="{FF2B5EF4-FFF2-40B4-BE49-F238E27FC236}">
                    <a16:creationId xmlns:a16="http://schemas.microsoft.com/office/drawing/2014/main" id="{17E6ECE7-1C05-500B-05FE-9A70F0269BA0}"/>
                  </a:ext>
                </a:extLst>
              </p:cNvPr>
              <p:cNvSpPr/>
              <p:nvPr/>
            </p:nvSpPr>
            <p:spPr>
              <a:xfrm>
                <a:off x="2903512" y="2183345"/>
                <a:ext cx="690919"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008000"/>
                    </a:solidFill>
                    <a:latin typeface="Consolas" panose="020B0609020204030204" pitchFamily="49" charset="0"/>
                    <a:cs typeface="Consolas" panose="020B0609020204030204" pitchFamily="49" charset="0"/>
                  </a:rPr>
                  <a:t> ____ </a:t>
                </a:r>
              </a:p>
              <a:p>
                <a:r>
                  <a:rPr lang="en-US" sz="1200" b="1" dirty="0">
                    <a:solidFill>
                      <a:srgbClr val="008000"/>
                    </a:solidFill>
                    <a:latin typeface="Consolas" panose="020B0609020204030204" pitchFamily="49" charset="0"/>
                    <a:cs typeface="Consolas" panose="020B0609020204030204" pitchFamily="49" charset="0"/>
                  </a:rPr>
                  <a:t>/___o\</a:t>
                </a:r>
              </a:p>
            </p:txBody>
          </p:sp>
          <p:sp>
            <p:nvSpPr>
              <p:cNvPr id="1057" name="Rectangle 1056">
                <a:extLst>
                  <a:ext uri="{FF2B5EF4-FFF2-40B4-BE49-F238E27FC236}">
                    <a16:creationId xmlns:a16="http://schemas.microsoft.com/office/drawing/2014/main" id="{C6AA7193-F1A2-C11B-AAAC-0A43D8195FBD}"/>
                  </a:ext>
                </a:extLst>
              </p:cNvPr>
              <p:cNvSpPr/>
              <p:nvPr/>
            </p:nvSpPr>
            <p:spPr>
              <a:xfrm>
                <a:off x="2412135" y="2156848"/>
                <a:ext cx="534996" cy="646331"/>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0033CC"/>
                    </a:solidFill>
                    <a:latin typeface="Consolas" panose="020B0609020204030204" pitchFamily="49" charset="0"/>
                    <a:cs typeface="Consolas" panose="020B0609020204030204" pitchFamily="49" charset="0"/>
                  </a:rPr>
                  <a:t>\   </a:t>
                </a:r>
              </a:p>
              <a:p>
                <a:r>
                  <a:rPr lang="en-US" sz="1200" b="1" dirty="0">
                    <a:solidFill>
                      <a:srgbClr val="0033CC"/>
                    </a:solidFill>
                    <a:latin typeface="Consolas" panose="020B0609020204030204" pitchFamily="49" charset="0"/>
                    <a:cs typeface="Consolas" panose="020B0609020204030204" pitchFamily="49" charset="0"/>
                  </a:rPr>
                  <a:t>~==-</a:t>
                </a:r>
              </a:p>
              <a:p>
                <a:r>
                  <a:rPr lang="en-US" sz="1200" b="1" dirty="0">
                    <a:solidFill>
                      <a:srgbClr val="0033CC"/>
                    </a:solidFill>
                    <a:latin typeface="Consolas" panose="020B0609020204030204" pitchFamily="49" charset="0"/>
                    <a:cs typeface="Consolas" panose="020B0609020204030204" pitchFamily="49" charset="0"/>
                  </a:rPr>
                  <a:t>/ </a:t>
                </a:r>
              </a:p>
            </p:txBody>
          </p:sp>
        </p:grpSp>
        <p:sp>
          <p:nvSpPr>
            <p:cNvPr id="57" name="TextBox 99">
              <a:extLst>
                <a:ext uri="{FF2B5EF4-FFF2-40B4-BE49-F238E27FC236}">
                  <a16:creationId xmlns:a16="http://schemas.microsoft.com/office/drawing/2014/main" id="{AFB563C8-63E9-070A-E4A6-0EC7C0BACDAB}"/>
                </a:ext>
              </a:extLst>
            </p:cNvPr>
            <p:cNvSpPr txBox="1"/>
            <p:nvPr/>
          </p:nvSpPr>
          <p:spPr>
            <a:xfrm>
              <a:off x="3884682" y="3617625"/>
              <a:ext cx="203568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Game frames</a:t>
              </a:r>
            </a:p>
          </p:txBody>
        </p:sp>
        <p:grpSp>
          <p:nvGrpSpPr>
            <p:cNvPr id="58" name="Group 57">
              <a:extLst>
                <a:ext uri="{FF2B5EF4-FFF2-40B4-BE49-F238E27FC236}">
                  <a16:creationId xmlns:a16="http://schemas.microsoft.com/office/drawing/2014/main" id="{61B277AA-EA97-BBAE-5D23-4C69AF2C886C}"/>
                </a:ext>
              </a:extLst>
            </p:cNvPr>
            <p:cNvGrpSpPr/>
            <p:nvPr/>
          </p:nvGrpSpPr>
          <p:grpSpPr>
            <a:xfrm>
              <a:off x="3572516" y="4003224"/>
              <a:ext cx="2459412" cy="507831"/>
              <a:chOff x="4531593" y="1984044"/>
              <a:chExt cx="2459412" cy="507831"/>
            </a:xfrm>
          </p:grpSpPr>
          <p:grpSp>
            <p:nvGrpSpPr>
              <p:cNvPr id="1044" name="Group 1043">
                <a:extLst>
                  <a:ext uri="{FF2B5EF4-FFF2-40B4-BE49-F238E27FC236}">
                    <a16:creationId xmlns:a16="http://schemas.microsoft.com/office/drawing/2014/main" id="{001F45F3-CE17-2B15-F186-2180D5014F9D}"/>
                  </a:ext>
                </a:extLst>
              </p:cNvPr>
              <p:cNvGrpSpPr/>
              <p:nvPr/>
            </p:nvGrpSpPr>
            <p:grpSpPr>
              <a:xfrm>
                <a:off x="4531593" y="2017272"/>
                <a:ext cx="866140" cy="441374"/>
                <a:chOff x="4735434" y="4851786"/>
                <a:chExt cx="866140" cy="441374"/>
              </a:xfrm>
            </p:grpSpPr>
            <p:sp>
              <p:nvSpPr>
                <p:cNvPr id="1053" name="Rectangle 1052">
                  <a:extLst>
                    <a:ext uri="{FF2B5EF4-FFF2-40B4-BE49-F238E27FC236}">
                      <a16:creationId xmlns:a16="http://schemas.microsoft.com/office/drawing/2014/main" id="{7D62E4BF-E3B3-6D88-4F10-1DC14B1A499C}"/>
                    </a:ext>
                  </a:extLst>
                </p:cNvPr>
                <p:cNvSpPr/>
                <p:nvPr/>
              </p:nvSpPr>
              <p:spPr>
                <a:xfrm>
                  <a:off x="4735434" y="4860727"/>
                  <a:ext cx="757167" cy="432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054" name="Rectangle 1053">
                  <a:extLst>
                    <a:ext uri="{FF2B5EF4-FFF2-40B4-BE49-F238E27FC236}">
                      <a16:creationId xmlns:a16="http://schemas.microsoft.com/office/drawing/2014/main" id="{973B95B9-B6DE-A0F8-95C7-3074D4D8103F}"/>
                    </a:ext>
                  </a:extLst>
                </p:cNvPr>
                <p:cNvSpPr/>
                <p:nvPr/>
              </p:nvSpPr>
              <p:spPr>
                <a:xfrm>
                  <a:off x="5066578" y="4881554"/>
                  <a:ext cx="534996" cy="31225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8000"/>
                      </a:solidFill>
                      <a:latin typeface="Consolas" panose="020B0609020204030204" pitchFamily="49" charset="0"/>
                      <a:cs typeface="Consolas" panose="020B0609020204030204" pitchFamily="49" charset="0"/>
                    </a:rPr>
                    <a:t> ____ </a:t>
                  </a:r>
                </a:p>
                <a:p>
                  <a:r>
                    <a:rPr lang="en-US" sz="700" b="1" dirty="0">
                      <a:solidFill>
                        <a:srgbClr val="008000"/>
                      </a:solidFill>
                      <a:latin typeface="Consolas" panose="020B0609020204030204" pitchFamily="49" charset="0"/>
                      <a:cs typeface="Consolas" panose="020B0609020204030204" pitchFamily="49" charset="0"/>
                    </a:rPr>
                    <a:t>/___o\</a:t>
                  </a:r>
                </a:p>
              </p:txBody>
            </p:sp>
            <p:sp>
              <p:nvSpPr>
                <p:cNvPr id="1055" name="Rectangle 1054">
                  <a:extLst>
                    <a:ext uri="{FF2B5EF4-FFF2-40B4-BE49-F238E27FC236}">
                      <a16:creationId xmlns:a16="http://schemas.microsoft.com/office/drawing/2014/main" id="{16C0C072-1793-1DA2-9CA0-152F7E1E7F89}"/>
                    </a:ext>
                  </a:extLst>
                </p:cNvPr>
                <p:cNvSpPr/>
                <p:nvPr/>
              </p:nvSpPr>
              <p:spPr>
                <a:xfrm>
                  <a:off x="4777358" y="4851786"/>
                  <a:ext cx="426452" cy="41549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33CC"/>
                      </a:solidFill>
                      <a:latin typeface="Consolas" panose="020B0609020204030204" pitchFamily="49" charset="0"/>
                      <a:cs typeface="Consolas" panose="020B0609020204030204" pitchFamily="49" charset="0"/>
                    </a:rPr>
                    <a:t>\   </a:t>
                  </a:r>
                </a:p>
                <a:p>
                  <a:r>
                    <a:rPr lang="en-US" sz="700" b="1" dirty="0">
                      <a:solidFill>
                        <a:srgbClr val="0033CC"/>
                      </a:solidFill>
                      <a:latin typeface="Consolas" panose="020B0609020204030204" pitchFamily="49" charset="0"/>
                      <a:cs typeface="Consolas" panose="020B0609020204030204" pitchFamily="49" charset="0"/>
                    </a:rPr>
                    <a:t>~==-</a:t>
                  </a:r>
                </a:p>
                <a:p>
                  <a:r>
                    <a:rPr lang="en-US" sz="700" b="1" dirty="0">
                      <a:solidFill>
                        <a:srgbClr val="0033CC"/>
                      </a:solidFill>
                      <a:latin typeface="Consolas" panose="020B0609020204030204" pitchFamily="49" charset="0"/>
                      <a:cs typeface="Consolas" panose="020B0609020204030204" pitchFamily="49" charset="0"/>
                    </a:rPr>
                    <a:t>/ </a:t>
                  </a:r>
                </a:p>
              </p:txBody>
            </p:sp>
          </p:grpSp>
          <p:grpSp>
            <p:nvGrpSpPr>
              <p:cNvPr id="1045" name="Group 1044">
                <a:extLst>
                  <a:ext uri="{FF2B5EF4-FFF2-40B4-BE49-F238E27FC236}">
                    <a16:creationId xmlns:a16="http://schemas.microsoft.com/office/drawing/2014/main" id="{5FDB3EA3-DD0E-B640-B302-54BF4AF7BCEC}"/>
                  </a:ext>
                </a:extLst>
              </p:cNvPr>
              <p:cNvGrpSpPr/>
              <p:nvPr/>
            </p:nvGrpSpPr>
            <p:grpSpPr>
              <a:xfrm>
                <a:off x="5355164" y="2017272"/>
                <a:ext cx="866140" cy="441374"/>
                <a:chOff x="4735434" y="4851786"/>
                <a:chExt cx="866140" cy="441374"/>
              </a:xfrm>
            </p:grpSpPr>
            <p:sp>
              <p:nvSpPr>
                <p:cNvPr id="1050" name="Rectangle 1049">
                  <a:extLst>
                    <a:ext uri="{FF2B5EF4-FFF2-40B4-BE49-F238E27FC236}">
                      <a16:creationId xmlns:a16="http://schemas.microsoft.com/office/drawing/2014/main" id="{C554A1A1-5766-89F9-A4E3-FDDF4F26AB74}"/>
                    </a:ext>
                  </a:extLst>
                </p:cNvPr>
                <p:cNvSpPr/>
                <p:nvPr/>
              </p:nvSpPr>
              <p:spPr>
                <a:xfrm>
                  <a:off x="4735434" y="4860727"/>
                  <a:ext cx="757167" cy="432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051" name="Rectangle 1050">
                  <a:extLst>
                    <a:ext uri="{FF2B5EF4-FFF2-40B4-BE49-F238E27FC236}">
                      <a16:creationId xmlns:a16="http://schemas.microsoft.com/office/drawing/2014/main" id="{D04F0D0F-1AD3-589D-5214-E52A76A2E4E7}"/>
                    </a:ext>
                  </a:extLst>
                </p:cNvPr>
                <p:cNvSpPr/>
                <p:nvPr/>
              </p:nvSpPr>
              <p:spPr>
                <a:xfrm>
                  <a:off x="5066578" y="4881554"/>
                  <a:ext cx="534996" cy="31225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8000"/>
                      </a:solidFill>
                      <a:latin typeface="Consolas" panose="020B0609020204030204" pitchFamily="49" charset="0"/>
                      <a:cs typeface="Consolas" panose="020B0609020204030204" pitchFamily="49" charset="0"/>
                    </a:rPr>
                    <a:t> ____ </a:t>
                  </a:r>
                </a:p>
                <a:p>
                  <a:r>
                    <a:rPr lang="en-US" sz="700" b="1" dirty="0">
                      <a:solidFill>
                        <a:srgbClr val="008000"/>
                      </a:solidFill>
                      <a:latin typeface="Consolas" panose="020B0609020204030204" pitchFamily="49" charset="0"/>
                      <a:cs typeface="Consolas" panose="020B0609020204030204" pitchFamily="49" charset="0"/>
                    </a:rPr>
                    <a:t>/___o\</a:t>
                  </a:r>
                </a:p>
              </p:txBody>
            </p:sp>
            <p:sp>
              <p:nvSpPr>
                <p:cNvPr id="1052" name="Rectangle 1051">
                  <a:extLst>
                    <a:ext uri="{FF2B5EF4-FFF2-40B4-BE49-F238E27FC236}">
                      <a16:creationId xmlns:a16="http://schemas.microsoft.com/office/drawing/2014/main" id="{FA9BAF78-0A2D-5220-73BE-5836F17ACAE4}"/>
                    </a:ext>
                  </a:extLst>
                </p:cNvPr>
                <p:cNvSpPr/>
                <p:nvPr/>
              </p:nvSpPr>
              <p:spPr>
                <a:xfrm>
                  <a:off x="4777358" y="4851786"/>
                  <a:ext cx="426452" cy="41549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33CC"/>
                      </a:solidFill>
                      <a:latin typeface="Consolas" panose="020B0609020204030204" pitchFamily="49" charset="0"/>
                      <a:cs typeface="Consolas" panose="020B0609020204030204" pitchFamily="49" charset="0"/>
                    </a:rPr>
                    <a:t>\   </a:t>
                  </a:r>
                </a:p>
                <a:p>
                  <a:r>
                    <a:rPr lang="en-US" sz="700" b="1" dirty="0">
                      <a:solidFill>
                        <a:srgbClr val="0033CC"/>
                      </a:solidFill>
                      <a:latin typeface="Consolas" panose="020B0609020204030204" pitchFamily="49" charset="0"/>
                      <a:cs typeface="Consolas" panose="020B0609020204030204" pitchFamily="49" charset="0"/>
                    </a:rPr>
                    <a:t>~==-</a:t>
                  </a:r>
                </a:p>
                <a:p>
                  <a:r>
                    <a:rPr lang="en-US" sz="700" b="1" dirty="0">
                      <a:solidFill>
                        <a:srgbClr val="0033CC"/>
                      </a:solidFill>
                      <a:latin typeface="Consolas" panose="020B0609020204030204" pitchFamily="49" charset="0"/>
                      <a:cs typeface="Consolas" panose="020B0609020204030204" pitchFamily="49" charset="0"/>
                    </a:rPr>
                    <a:t>/ </a:t>
                  </a:r>
                </a:p>
              </p:txBody>
            </p:sp>
          </p:grpSp>
          <p:grpSp>
            <p:nvGrpSpPr>
              <p:cNvPr id="1046" name="Group 1045">
                <a:extLst>
                  <a:ext uri="{FF2B5EF4-FFF2-40B4-BE49-F238E27FC236}">
                    <a16:creationId xmlns:a16="http://schemas.microsoft.com/office/drawing/2014/main" id="{30EE08E6-977E-EE02-AEC2-5FBDEE537566}"/>
                  </a:ext>
                </a:extLst>
              </p:cNvPr>
              <p:cNvGrpSpPr/>
              <p:nvPr/>
            </p:nvGrpSpPr>
            <p:grpSpPr>
              <a:xfrm>
                <a:off x="6154255" y="1984044"/>
                <a:ext cx="836750" cy="507831"/>
                <a:chOff x="6314191" y="5039244"/>
                <a:chExt cx="836750" cy="507831"/>
              </a:xfrm>
            </p:grpSpPr>
            <p:sp>
              <p:nvSpPr>
                <p:cNvPr id="1047" name="Rectangle 1046">
                  <a:extLst>
                    <a:ext uri="{FF2B5EF4-FFF2-40B4-BE49-F238E27FC236}">
                      <a16:creationId xmlns:a16="http://schemas.microsoft.com/office/drawing/2014/main" id="{840FC414-08E1-F4E4-82FD-22FB2E3D2379}"/>
                    </a:ext>
                  </a:extLst>
                </p:cNvPr>
                <p:cNvSpPr/>
                <p:nvPr/>
              </p:nvSpPr>
              <p:spPr>
                <a:xfrm>
                  <a:off x="6314191" y="5081414"/>
                  <a:ext cx="757167" cy="432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048" name="Rectangle 1047">
                  <a:extLst>
                    <a:ext uri="{FF2B5EF4-FFF2-40B4-BE49-F238E27FC236}">
                      <a16:creationId xmlns:a16="http://schemas.microsoft.com/office/drawing/2014/main" id="{D28F30E7-3C33-2282-3518-D159E35FA8A9}"/>
                    </a:ext>
                  </a:extLst>
                </p:cNvPr>
                <p:cNvSpPr/>
                <p:nvPr/>
              </p:nvSpPr>
              <p:spPr>
                <a:xfrm>
                  <a:off x="6356115" y="5072473"/>
                  <a:ext cx="426452" cy="415498"/>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1" dirty="0">
                      <a:solidFill>
                        <a:srgbClr val="0033CC"/>
                      </a:solidFill>
                      <a:latin typeface="Consolas" panose="020B0609020204030204" pitchFamily="49" charset="0"/>
                      <a:cs typeface="Consolas" panose="020B0609020204030204" pitchFamily="49" charset="0"/>
                    </a:rPr>
                    <a:t>\   </a:t>
                  </a:r>
                </a:p>
                <a:p>
                  <a:r>
                    <a:rPr lang="en-US" sz="700" b="1" dirty="0">
                      <a:solidFill>
                        <a:srgbClr val="0033CC"/>
                      </a:solidFill>
                      <a:latin typeface="Consolas" panose="020B0609020204030204" pitchFamily="49" charset="0"/>
                      <a:cs typeface="Consolas" panose="020B0609020204030204" pitchFamily="49" charset="0"/>
                    </a:rPr>
                    <a:t>~==-</a:t>
                  </a:r>
                </a:p>
                <a:p>
                  <a:r>
                    <a:rPr lang="en-US" sz="700" b="1" dirty="0">
                      <a:solidFill>
                        <a:srgbClr val="0033CC"/>
                      </a:solidFill>
                      <a:latin typeface="Consolas" panose="020B0609020204030204" pitchFamily="49" charset="0"/>
                      <a:cs typeface="Consolas" panose="020B0609020204030204" pitchFamily="49" charset="0"/>
                    </a:rPr>
                    <a:t>/ </a:t>
                  </a:r>
                </a:p>
              </p:txBody>
            </p:sp>
            <p:sp>
              <p:nvSpPr>
                <p:cNvPr id="1049" name="Rectangle 1048">
                  <a:extLst>
                    <a:ext uri="{FF2B5EF4-FFF2-40B4-BE49-F238E27FC236}">
                      <a16:creationId xmlns:a16="http://schemas.microsoft.com/office/drawing/2014/main" id="{396A80EB-7DBF-AF1B-82A6-730FB7A8F001}"/>
                    </a:ext>
                  </a:extLst>
                </p:cNvPr>
                <p:cNvSpPr/>
                <p:nvPr/>
              </p:nvSpPr>
              <p:spPr>
                <a:xfrm>
                  <a:off x="6617541" y="5039244"/>
                  <a:ext cx="533400"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rgbClr val="C00000"/>
                      </a:solidFill>
                      <a:latin typeface="Consolas" panose="020B0609020204030204" pitchFamily="49" charset="0"/>
                      <a:cs typeface="Consolas" panose="020B0609020204030204" pitchFamily="49" charset="0"/>
                    </a:rPr>
                    <a:t> .** </a:t>
                  </a:r>
                </a:p>
                <a:p>
                  <a:r>
                    <a:rPr lang="en-US" sz="900" b="1" dirty="0">
                      <a:solidFill>
                        <a:srgbClr val="C00000"/>
                      </a:solidFill>
                      <a:latin typeface="Consolas" panose="020B0609020204030204" pitchFamily="49" charset="0"/>
                      <a:cs typeface="Consolas" panose="020B0609020204030204" pitchFamily="49" charset="0"/>
                    </a:rPr>
                    <a:t>**.**</a:t>
                  </a:r>
                </a:p>
                <a:p>
                  <a:r>
                    <a:rPr lang="en-US" sz="900" b="1" dirty="0">
                      <a:solidFill>
                        <a:srgbClr val="C00000"/>
                      </a:solidFill>
                      <a:latin typeface="Consolas" panose="020B0609020204030204" pitchFamily="49" charset="0"/>
                      <a:cs typeface="Consolas" panose="020B0609020204030204" pitchFamily="49" charset="0"/>
                    </a:rPr>
                    <a:t> *.* </a:t>
                  </a:r>
                </a:p>
              </p:txBody>
            </p:sp>
          </p:grpSp>
        </p:grpSp>
        <p:grpSp>
          <p:nvGrpSpPr>
            <p:cNvPr id="59" name="Group 58">
              <a:extLst>
                <a:ext uri="{FF2B5EF4-FFF2-40B4-BE49-F238E27FC236}">
                  <a16:creationId xmlns:a16="http://schemas.microsoft.com/office/drawing/2014/main" id="{D68967D9-7DDA-361D-BBEC-8999BED9C3FE}"/>
                </a:ext>
              </a:extLst>
            </p:cNvPr>
            <p:cNvGrpSpPr/>
            <p:nvPr/>
          </p:nvGrpSpPr>
          <p:grpSpPr>
            <a:xfrm>
              <a:off x="6555933" y="3625375"/>
              <a:ext cx="813972" cy="794134"/>
              <a:chOff x="3292827" y="1560678"/>
              <a:chExt cx="813972" cy="794134"/>
            </a:xfrm>
          </p:grpSpPr>
          <p:sp>
            <p:nvSpPr>
              <p:cNvPr id="1042" name="Rectangle 1041" descr="25%">
                <a:extLst>
                  <a:ext uri="{FF2B5EF4-FFF2-40B4-BE49-F238E27FC236}">
                    <a16:creationId xmlns:a16="http://schemas.microsoft.com/office/drawing/2014/main" id="{CB6C7A11-AFD9-34DF-E96D-784D52FF5339}"/>
                  </a:ext>
                </a:extLst>
              </p:cNvPr>
              <p:cNvSpPr>
                <a:spLocks noChangeArrowheads="1"/>
              </p:cNvSpPr>
              <p:nvPr/>
            </p:nvSpPr>
            <p:spPr bwMode="auto">
              <a:xfrm>
                <a:off x="3292827" y="1760541"/>
                <a:ext cx="813972" cy="580513"/>
              </a:xfrm>
              <a:prstGeom prst="rect">
                <a:avLst/>
              </a:prstGeom>
              <a:solidFill>
                <a:schemeClr val="accent3">
                  <a:lumMod val="40000"/>
                  <a:lumOff val="60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a:p>
            </p:txBody>
          </p:sp>
          <p:pic>
            <p:nvPicPr>
              <p:cNvPr id="1043" name="Graphic 125">
                <a:extLst>
                  <a:ext uri="{FF2B5EF4-FFF2-40B4-BE49-F238E27FC236}">
                    <a16:creationId xmlns:a16="http://schemas.microsoft.com/office/drawing/2014/main" id="{068A50A7-1A52-FB40-B775-D400EBA8311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67433" y="1560678"/>
                <a:ext cx="664760" cy="794134"/>
              </a:xfrm>
              <a:prstGeom prst="rect">
                <a:avLst/>
              </a:prstGeom>
            </p:spPr>
          </p:pic>
        </p:grpSp>
        <p:sp>
          <p:nvSpPr>
            <p:cNvPr id="60" name="TextBox 126">
              <a:extLst>
                <a:ext uri="{FF2B5EF4-FFF2-40B4-BE49-F238E27FC236}">
                  <a16:creationId xmlns:a16="http://schemas.microsoft.com/office/drawing/2014/main" id="{95A9A3D4-F94E-1B9C-370C-D9C268474513}"/>
                </a:ext>
              </a:extLst>
            </p:cNvPr>
            <p:cNvSpPr txBox="1"/>
            <p:nvPr/>
          </p:nvSpPr>
          <p:spPr>
            <a:xfrm>
              <a:off x="6519160" y="4036831"/>
              <a:ext cx="94045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server</a:t>
              </a:r>
            </a:p>
          </p:txBody>
        </p:sp>
        <p:grpSp>
          <p:nvGrpSpPr>
            <p:cNvPr id="61" name="Group 60">
              <a:extLst>
                <a:ext uri="{FF2B5EF4-FFF2-40B4-BE49-F238E27FC236}">
                  <a16:creationId xmlns:a16="http://schemas.microsoft.com/office/drawing/2014/main" id="{AF397B1E-DCE6-EE2A-3196-1B9EB86E17E9}"/>
                </a:ext>
              </a:extLst>
            </p:cNvPr>
            <p:cNvGrpSpPr/>
            <p:nvPr/>
          </p:nvGrpSpPr>
          <p:grpSpPr>
            <a:xfrm>
              <a:off x="6650483" y="4540129"/>
              <a:ext cx="813972" cy="794134"/>
              <a:chOff x="3292827" y="1560678"/>
              <a:chExt cx="813972" cy="794134"/>
            </a:xfrm>
          </p:grpSpPr>
          <p:sp>
            <p:nvSpPr>
              <p:cNvPr id="1040" name="Rectangle 1039" descr="25%">
                <a:extLst>
                  <a:ext uri="{FF2B5EF4-FFF2-40B4-BE49-F238E27FC236}">
                    <a16:creationId xmlns:a16="http://schemas.microsoft.com/office/drawing/2014/main" id="{679F01AB-791B-ECF9-7E28-BFDCE2260B27}"/>
                  </a:ext>
                </a:extLst>
              </p:cNvPr>
              <p:cNvSpPr>
                <a:spLocks noChangeArrowheads="1"/>
              </p:cNvSpPr>
              <p:nvPr/>
            </p:nvSpPr>
            <p:spPr bwMode="auto">
              <a:xfrm>
                <a:off x="3292827" y="1760541"/>
                <a:ext cx="813972" cy="580513"/>
              </a:xfrm>
              <a:prstGeom prst="rect">
                <a:avLst/>
              </a:prstGeom>
              <a:solidFill>
                <a:schemeClr val="accent3">
                  <a:lumMod val="40000"/>
                  <a:lumOff val="60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a:p>
            </p:txBody>
          </p:sp>
          <p:pic>
            <p:nvPicPr>
              <p:cNvPr id="1041" name="Graphic 131">
                <a:extLst>
                  <a:ext uri="{FF2B5EF4-FFF2-40B4-BE49-F238E27FC236}">
                    <a16:creationId xmlns:a16="http://schemas.microsoft.com/office/drawing/2014/main" id="{A90B0321-EE04-57CF-1F88-B013AF58F7B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67433" y="1560678"/>
                <a:ext cx="664760" cy="794134"/>
              </a:xfrm>
              <a:prstGeom prst="rect">
                <a:avLst/>
              </a:prstGeom>
            </p:spPr>
          </p:pic>
        </p:grpSp>
        <p:sp>
          <p:nvSpPr>
            <p:cNvPr id="62" name="TextBox 129">
              <a:extLst>
                <a:ext uri="{FF2B5EF4-FFF2-40B4-BE49-F238E27FC236}">
                  <a16:creationId xmlns:a16="http://schemas.microsoft.com/office/drawing/2014/main" id="{0959E1DA-C2CE-0D8E-5B5A-D8B0302D9ADD}"/>
                </a:ext>
              </a:extLst>
            </p:cNvPr>
            <p:cNvSpPr txBox="1"/>
            <p:nvPr/>
          </p:nvSpPr>
          <p:spPr>
            <a:xfrm>
              <a:off x="6587244" y="4969478"/>
              <a:ext cx="94045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server</a:t>
              </a:r>
            </a:p>
          </p:txBody>
        </p:sp>
        <p:grpSp>
          <p:nvGrpSpPr>
            <p:cNvPr id="63" name="Group 62">
              <a:extLst>
                <a:ext uri="{FF2B5EF4-FFF2-40B4-BE49-F238E27FC236}">
                  <a16:creationId xmlns:a16="http://schemas.microsoft.com/office/drawing/2014/main" id="{600F872C-8341-3B5C-BEBA-91F0D9AB4699}"/>
                </a:ext>
              </a:extLst>
            </p:cNvPr>
            <p:cNvGrpSpPr/>
            <p:nvPr/>
          </p:nvGrpSpPr>
          <p:grpSpPr>
            <a:xfrm>
              <a:off x="7564647" y="3825238"/>
              <a:ext cx="813972" cy="794134"/>
              <a:chOff x="3292827" y="1560678"/>
              <a:chExt cx="813972" cy="794134"/>
            </a:xfrm>
          </p:grpSpPr>
          <p:sp>
            <p:nvSpPr>
              <p:cNvPr id="1031" name="Rectangle 1030" descr="25%">
                <a:extLst>
                  <a:ext uri="{FF2B5EF4-FFF2-40B4-BE49-F238E27FC236}">
                    <a16:creationId xmlns:a16="http://schemas.microsoft.com/office/drawing/2014/main" id="{082B14F6-756E-0C5A-F2A1-5C2E8719D764}"/>
                  </a:ext>
                </a:extLst>
              </p:cNvPr>
              <p:cNvSpPr>
                <a:spLocks noChangeArrowheads="1"/>
              </p:cNvSpPr>
              <p:nvPr/>
            </p:nvSpPr>
            <p:spPr bwMode="auto">
              <a:xfrm>
                <a:off x="3292827" y="1760541"/>
                <a:ext cx="813972" cy="580513"/>
              </a:xfrm>
              <a:prstGeom prst="rect">
                <a:avLst/>
              </a:prstGeom>
              <a:solidFill>
                <a:schemeClr val="accent3">
                  <a:lumMod val="40000"/>
                  <a:lumOff val="60000"/>
                </a:schemeClr>
              </a:solidFill>
              <a:ln w="9525">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a:p>
            </p:txBody>
          </p:sp>
          <p:pic>
            <p:nvPicPr>
              <p:cNvPr id="1035" name="Graphic 136">
                <a:extLst>
                  <a:ext uri="{FF2B5EF4-FFF2-40B4-BE49-F238E27FC236}">
                    <a16:creationId xmlns:a16="http://schemas.microsoft.com/office/drawing/2014/main" id="{AD2B1248-8AC7-797D-5F6E-C119E8971FA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67433" y="1560678"/>
                <a:ext cx="664760" cy="794134"/>
              </a:xfrm>
              <a:prstGeom prst="rect">
                <a:avLst/>
              </a:prstGeom>
            </p:spPr>
          </p:pic>
        </p:grpSp>
        <p:sp>
          <p:nvSpPr>
            <p:cNvPr id="1025" name="TextBox 134">
              <a:extLst>
                <a:ext uri="{FF2B5EF4-FFF2-40B4-BE49-F238E27FC236}">
                  <a16:creationId xmlns:a16="http://schemas.microsoft.com/office/drawing/2014/main" id="{EF2DBE76-3C0D-4F0F-669D-16962673B153}"/>
                </a:ext>
              </a:extLst>
            </p:cNvPr>
            <p:cNvSpPr txBox="1"/>
            <p:nvPr/>
          </p:nvSpPr>
          <p:spPr>
            <a:xfrm>
              <a:off x="7508979" y="4257139"/>
              <a:ext cx="94045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server</a:t>
              </a:r>
            </a:p>
          </p:txBody>
        </p:sp>
        <p:sp>
          <p:nvSpPr>
            <p:cNvPr id="1029" name="TextBox 137">
              <a:extLst>
                <a:ext uri="{FF2B5EF4-FFF2-40B4-BE49-F238E27FC236}">
                  <a16:creationId xmlns:a16="http://schemas.microsoft.com/office/drawing/2014/main" id="{AAF89C33-A1F6-2F9E-AABA-49F9D5B80F91}"/>
                </a:ext>
              </a:extLst>
            </p:cNvPr>
            <p:cNvSpPr txBox="1"/>
            <p:nvPr/>
          </p:nvSpPr>
          <p:spPr>
            <a:xfrm rot="16200000">
              <a:off x="-311380" y="4286626"/>
              <a:ext cx="223009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Cloud-based</a:t>
              </a:r>
            </a:p>
          </p:txBody>
        </p:sp>
      </p:grpSp>
      <p:grpSp>
        <p:nvGrpSpPr>
          <p:cNvPr id="1058" name="Group 1057">
            <a:extLst>
              <a:ext uri="{FF2B5EF4-FFF2-40B4-BE49-F238E27FC236}">
                <a16:creationId xmlns:a16="http://schemas.microsoft.com/office/drawing/2014/main" id="{3C10C269-6D44-FD9B-8113-8D5493DB5C31}"/>
              </a:ext>
            </a:extLst>
          </p:cNvPr>
          <p:cNvGrpSpPr/>
          <p:nvPr/>
        </p:nvGrpSpPr>
        <p:grpSpPr>
          <a:xfrm>
            <a:off x="14403650" y="21354042"/>
            <a:ext cx="13566483" cy="7170334"/>
            <a:chOff x="1946970" y="1594479"/>
            <a:chExt cx="7197030" cy="5313391"/>
          </a:xfrm>
        </p:grpSpPr>
        <p:sp>
          <p:nvSpPr>
            <p:cNvPr id="1059" name="Google Shape;74;p14">
              <a:extLst>
                <a:ext uri="{FF2B5EF4-FFF2-40B4-BE49-F238E27FC236}">
                  <a16:creationId xmlns:a16="http://schemas.microsoft.com/office/drawing/2014/main" id="{350B0AF1-6A52-8329-3F83-B7A25AD4D482}"/>
                </a:ext>
              </a:extLst>
            </p:cNvPr>
            <p:cNvSpPr/>
            <p:nvPr/>
          </p:nvSpPr>
          <p:spPr>
            <a:xfrm>
              <a:off x="2240354" y="1595227"/>
              <a:ext cx="1889700" cy="603829"/>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Screener</a:t>
              </a:r>
              <a:endParaRPr sz="2800" b="1" dirty="0"/>
            </a:p>
            <a:p>
              <a:pPr marL="0" lvl="0" indent="0" algn="l" rtl="0">
                <a:spcBef>
                  <a:spcPts val="0"/>
                </a:spcBef>
                <a:spcAft>
                  <a:spcPts val="0"/>
                </a:spcAft>
                <a:buNone/>
              </a:pPr>
              <a:r>
                <a:rPr lang="en" sz="2000" dirty="0"/>
                <a:t>Select qualified participants</a:t>
              </a:r>
              <a:endParaRPr sz="2000" dirty="0"/>
            </a:p>
          </p:txBody>
        </p:sp>
        <p:sp>
          <p:nvSpPr>
            <p:cNvPr id="1060" name="Google Shape;75;p14">
              <a:extLst>
                <a:ext uri="{FF2B5EF4-FFF2-40B4-BE49-F238E27FC236}">
                  <a16:creationId xmlns:a16="http://schemas.microsoft.com/office/drawing/2014/main" id="{D91C10F8-DA76-FC95-D0DF-135AB78BD889}"/>
                </a:ext>
              </a:extLst>
            </p:cNvPr>
            <p:cNvSpPr/>
            <p:nvPr/>
          </p:nvSpPr>
          <p:spPr>
            <a:xfrm>
              <a:off x="4559882" y="1721431"/>
              <a:ext cx="1898811" cy="366900"/>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Consent</a:t>
              </a:r>
              <a:endParaRPr sz="1200" b="1" dirty="0"/>
            </a:p>
          </p:txBody>
        </p:sp>
        <p:sp>
          <p:nvSpPr>
            <p:cNvPr id="1061" name="Google Shape;76;p14">
              <a:extLst>
                <a:ext uri="{FF2B5EF4-FFF2-40B4-BE49-F238E27FC236}">
                  <a16:creationId xmlns:a16="http://schemas.microsoft.com/office/drawing/2014/main" id="{47970FE4-FE01-FF66-EAD3-F15868E48A40}"/>
                </a:ext>
              </a:extLst>
            </p:cNvPr>
            <p:cNvSpPr/>
            <p:nvPr/>
          </p:nvSpPr>
          <p:spPr>
            <a:xfrm>
              <a:off x="4568993" y="2271781"/>
              <a:ext cx="1889700" cy="537587"/>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Setup</a:t>
              </a:r>
              <a:endParaRPr sz="2800" b="1" dirty="0"/>
            </a:p>
            <a:p>
              <a:pPr marL="0" lvl="0" indent="0" algn="l" rtl="0">
                <a:spcBef>
                  <a:spcPts val="0"/>
                </a:spcBef>
                <a:spcAft>
                  <a:spcPts val="0"/>
                </a:spcAft>
                <a:buNone/>
              </a:pPr>
              <a:r>
                <a:rPr lang="en" sz="2000" dirty="0"/>
                <a:t>Set machines, in campus lab</a:t>
              </a:r>
              <a:endParaRPr sz="2000" dirty="0"/>
            </a:p>
          </p:txBody>
        </p:sp>
        <p:sp>
          <p:nvSpPr>
            <p:cNvPr id="1062" name="Google Shape;78;p14">
              <a:extLst>
                <a:ext uri="{FF2B5EF4-FFF2-40B4-BE49-F238E27FC236}">
                  <a16:creationId xmlns:a16="http://schemas.microsoft.com/office/drawing/2014/main" id="{447664F1-58C3-024B-9C7D-C9349ACC0854}"/>
                </a:ext>
              </a:extLst>
            </p:cNvPr>
            <p:cNvSpPr/>
            <p:nvPr/>
          </p:nvSpPr>
          <p:spPr>
            <a:xfrm>
              <a:off x="4572000" y="5947402"/>
              <a:ext cx="1889700" cy="960468"/>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Closing</a:t>
              </a:r>
              <a:endParaRPr sz="2800" b="1" dirty="0"/>
            </a:p>
            <a:p>
              <a:pPr marL="0" lvl="0" indent="0" algn="l" rtl="0">
                <a:spcBef>
                  <a:spcPts val="0"/>
                </a:spcBef>
                <a:spcAft>
                  <a:spcPts val="0"/>
                </a:spcAft>
                <a:buNone/>
              </a:pPr>
              <a:r>
                <a:rPr lang="en" sz="2000" dirty="0"/>
                <a:t>Collect data and pay participants gift card or credits</a:t>
              </a:r>
              <a:endParaRPr sz="2000" dirty="0"/>
            </a:p>
          </p:txBody>
        </p:sp>
        <p:sp>
          <p:nvSpPr>
            <p:cNvPr id="1063" name="Google Shape;79;p14">
              <a:extLst>
                <a:ext uri="{FF2B5EF4-FFF2-40B4-BE49-F238E27FC236}">
                  <a16:creationId xmlns:a16="http://schemas.microsoft.com/office/drawing/2014/main" id="{C763CF41-E145-96D3-14E7-8000B6C08CE4}"/>
                </a:ext>
              </a:extLst>
            </p:cNvPr>
            <p:cNvSpPr/>
            <p:nvPr/>
          </p:nvSpPr>
          <p:spPr>
            <a:xfrm>
              <a:off x="4572000" y="2975064"/>
              <a:ext cx="1889700" cy="768027"/>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Pre-Play</a:t>
              </a:r>
              <a:endParaRPr sz="2800" b="1" dirty="0"/>
            </a:p>
            <a:p>
              <a:pPr marL="0" lvl="0" indent="0" algn="l" rtl="0">
                <a:spcBef>
                  <a:spcPts val="0"/>
                </a:spcBef>
                <a:spcAft>
                  <a:spcPts val="0"/>
                </a:spcAft>
                <a:buNone/>
              </a:pPr>
              <a:r>
                <a:rPr lang="en" sz="2000" dirty="0"/>
                <a:t>Demographics</a:t>
              </a:r>
              <a:endParaRPr sz="1200" dirty="0"/>
            </a:p>
            <a:p>
              <a:pPr marL="0" lvl="0" indent="0" algn="l" rtl="0">
                <a:spcBef>
                  <a:spcPts val="0"/>
                </a:spcBef>
                <a:spcAft>
                  <a:spcPts val="0"/>
                </a:spcAft>
                <a:buNone/>
              </a:pPr>
              <a:r>
                <a:rPr lang="en" sz="2000" dirty="0"/>
                <a:t>Reaction Time test</a:t>
              </a:r>
              <a:endParaRPr sz="2000" dirty="0"/>
            </a:p>
          </p:txBody>
        </p:sp>
        <p:sp>
          <p:nvSpPr>
            <p:cNvPr id="1064" name="Google Shape;80;p14">
              <a:extLst>
                <a:ext uri="{FF2B5EF4-FFF2-40B4-BE49-F238E27FC236}">
                  <a16:creationId xmlns:a16="http://schemas.microsoft.com/office/drawing/2014/main" id="{9315745A-4702-8FD7-6692-572EDDD5450B}"/>
                </a:ext>
              </a:extLst>
            </p:cNvPr>
            <p:cNvSpPr/>
            <p:nvPr/>
          </p:nvSpPr>
          <p:spPr>
            <a:xfrm>
              <a:off x="4572000" y="3896836"/>
              <a:ext cx="1889700" cy="1006591"/>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Play</a:t>
              </a:r>
              <a:endParaRPr sz="2800" b="1" dirty="0"/>
            </a:p>
            <a:p>
              <a:pPr marL="0" lvl="0" indent="0" algn="l" rtl="0">
                <a:spcBef>
                  <a:spcPts val="0"/>
                </a:spcBef>
                <a:spcAft>
                  <a:spcPts val="0"/>
                </a:spcAft>
                <a:buNone/>
              </a:pPr>
              <a:r>
                <a:rPr lang="en" sz="2000" dirty="0"/>
                <a:t>Scripts for auto-run</a:t>
              </a:r>
              <a:endParaRPr sz="2000" dirty="0"/>
            </a:p>
            <a:p>
              <a:pPr marL="0" lvl="0" indent="0" algn="l" rtl="0">
                <a:spcBef>
                  <a:spcPts val="0"/>
                </a:spcBef>
                <a:spcAft>
                  <a:spcPts val="0"/>
                </a:spcAft>
                <a:buNone/>
              </a:pPr>
              <a:r>
                <a:rPr lang="en" sz="2000" dirty="0"/>
                <a:t>Latency control</a:t>
              </a:r>
              <a:endParaRPr sz="2000" dirty="0"/>
            </a:p>
            <a:p>
              <a:pPr marL="0" lvl="0" indent="0" algn="l" rtl="0">
                <a:spcBef>
                  <a:spcPts val="0"/>
                </a:spcBef>
                <a:spcAft>
                  <a:spcPts val="0"/>
                </a:spcAft>
                <a:buNone/>
              </a:pPr>
              <a:r>
                <a:rPr lang="en" sz="2000" dirty="0"/>
                <a:t>game log</a:t>
              </a:r>
              <a:endParaRPr sz="2000" dirty="0"/>
            </a:p>
          </p:txBody>
        </p:sp>
        <p:sp>
          <p:nvSpPr>
            <p:cNvPr id="1065" name="Google Shape;81;p14">
              <a:extLst>
                <a:ext uri="{FF2B5EF4-FFF2-40B4-BE49-F238E27FC236}">
                  <a16:creationId xmlns:a16="http://schemas.microsoft.com/office/drawing/2014/main" id="{F6BCEECC-430B-6133-B80B-48B0F2BFEEFE}"/>
                </a:ext>
              </a:extLst>
            </p:cNvPr>
            <p:cNvSpPr/>
            <p:nvPr/>
          </p:nvSpPr>
          <p:spPr>
            <a:xfrm>
              <a:off x="4572000" y="5151800"/>
              <a:ext cx="1889700" cy="636955"/>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QOE</a:t>
              </a:r>
              <a:endParaRPr sz="2800" b="1" dirty="0"/>
            </a:p>
            <a:p>
              <a:pPr marL="0" lvl="0" indent="0" algn="l" rtl="0">
                <a:spcBef>
                  <a:spcPts val="0"/>
                </a:spcBef>
                <a:spcAft>
                  <a:spcPts val="0"/>
                </a:spcAft>
                <a:buNone/>
              </a:pPr>
              <a:r>
                <a:rPr lang="en" sz="2000" dirty="0"/>
                <a:t>QOE Survey</a:t>
              </a:r>
              <a:endParaRPr sz="2000" dirty="0"/>
            </a:p>
          </p:txBody>
        </p:sp>
        <p:cxnSp>
          <p:nvCxnSpPr>
            <p:cNvPr id="1066" name="Google Shape;82;p14">
              <a:extLst>
                <a:ext uri="{FF2B5EF4-FFF2-40B4-BE49-F238E27FC236}">
                  <a16:creationId xmlns:a16="http://schemas.microsoft.com/office/drawing/2014/main" id="{7E6A8981-0A7F-AD31-79F4-4EE3D91D106A}"/>
                </a:ext>
              </a:extLst>
            </p:cNvPr>
            <p:cNvCxnSpPr>
              <a:cxnSpLocks/>
              <a:stCxn id="1060" idx="2"/>
              <a:endCxn id="1061" idx="0"/>
            </p:cNvCxnSpPr>
            <p:nvPr/>
          </p:nvCxnSpPr>
          <p:spPr>
            <a:xfrm>
              <a:off x="5509288" y="2088332"/>
              <a:ext cx="4555" cy="183449"/>
            </a:xfrm>
            <a:prstGeom prst="straightConnector1">
              <a:avLst/>
            </a:prstGeom>
            <a:noFill/>
            <a:ln w="9525" cap="flat" cmpd="sng">
              <a:solidFill>
                <a:schemeClr val="dk2"/>
              </a:solidFill>
              <a:prstDash val="solid"/>
              <a:round/>
              <a:headEnd type="none" w="med" len="med"/>
              <a:tailEnd type="triangle" w="med" len="med"/>
            </a:ln>
          </p:spPr>
        </p:cxnSp>
        <p:cxnSp>
          <p:nvCxnSpPr>
            <p:cNvPr id="1067" name="Google Shape;83;p14">
              <a:extLst>
                <a:ext uri="{FF2B5EF4-FFF2-40B4-BE49-F238E27FC236}">
                  <a16:creationId xmlns:a16="http://schemas.microsoft.com/office/drawing/2014/main" id="{DDB8397C-4A31-BE60-A0B6-BD1A63520B73}"/>
                </a:ext>
              </a:extLst>
            </p:cNvPr>
            <p:cNvCxnSpPr>
              <a:cxnSpLocks/>
              <a:stCxn id="1061" idx="2"/>
              <a:endCxn id="1063" idx="0"/>
            </p:cNvCxnSpPr>
            <p:nvPr/>
          </p:nvCxnSpPr>
          <p:spPr>
            <a:xfrm>
              <a:off x="5513843" y="2809368"/>
              <a:ext cx="3007" cy="165696"/>
            </a:xfrm>
            <a:prstGeom prst="straightConnector1">
              <a:avLst/>
            </a:prstGeom>
            <a:noFill/>
            <a:ln w="9525" cap="flat" cmpd="sng">
              <a:solidFill>
                <a:schemeClr val="dk2"/>
              </a:solidFill>
              <a:prstDash val="solid"/>
              <a:round/>
              <a:headEnd type="none" w="med" len="med"/>
              <a:tailEnd type="triangle" w="med" len="med"/>
            </a:ln>
          </p:spPr>
        </p:cxnSp>
        <p:cxnSp>
          <p:nvCxnSpPr>
            <p:cNvPr id="1068" name="Google Shape;84;p14">
              <a:extLst>
                <a:ext uri="{FF2B5EF4-FFF2-40B4-BE49-F238E27FC236}">
                  <a16:creationId xmlns:a16="http://schemas.microsoft.com/office/drawing/2014/main" id="{9B2B8929-85D9-0894-2F24-00FE17045684}"/>
                </a:ext>
              </a:extLst>
            </p:cNvPr>
            <p:cNvCxnSpPr>
              <a:cxnSpLocks/>
              <a:stCxn id="1059" idx="3"/>
              <a:endCxn id="1060" idx="1"/>
            </p:cNvCxnSpPr>
            <p:nvPr/>
          </p:nvCxnSpPr>
          <p:spPr>
            <a:xfrm>
              <a:off x="4130054" y="1897141"/>
              <a:ext cx="429828" cy="7740"/>
            </a:xfrm>
            <a:prstGeom prst="straightConnector1">
              <a:avLst/>
            </a:prstGeom>
            <a:noFill/>
            <a:ln w="9525" cap="flat" cmpd="sng">
              <a:solidFill>
                <a:schemeClr val="dk2"/>
              </a:solidFill>
              <a:prstDash val="solid"/>
              <a:round/>
              <a:headEnd type="none" w="med" len="med"/>
              <a:tailEnd type="triangle" w="med" len="med"/>
            </a:ln>
          </p:spPr>
        </p:cxnSp>
        <p:cxnSp>
          <p:nvCxnSpPr>
            <p:cNvPr id="1069" name="Google Shape;85;p14">
              <a:extLst>
                <a:ext uri="{FF2B5EF4-FFF2-40B4-BE49-F238E27FC236}">
                  <a16:creationId xmlns:a16="http://schemas.microsoft.com/office/drawing/2014/main" id="{9BD7B9CB-8DC8-70A0-4424-B0D4C31F340D}"/>
                </a:ext>
              </a:extLst>
            </p:cNvPr>
            <p:cNvCxnSpPr>
              <a:cxnSpLocks/>
              <a:stCxn id="1063" idx="2"/>
              <a:endCxn id="1064" idx="0"/>
            </p:cNvCxnSpPr>
            <p:nvPr/>
          </p:nvCxnSpPr>
          <p:spPr>
            <a:xfrm>
              <a:off x="5516850" y="3743091"/>
              <a:ext cx="0" cy="153745"/>
            </a:xfrm>
            <a:prstGeom prst="straightConnector1">
              <a:avLst/>
            </a:prstGeom>
            <a:noFill/>
            <a:ln w="9525" cap="flat" cmpd="sng">
              <a:solidFill>
                <a:schemeClr val="dk2"/>
              </a:solidFill>
              <a:prstDash val="solid"/>
              <a:round/>
              <a:headEnd type="none" w="med" len="med"/>
              <a:tailEnd type="triangle" w="med" len="med"/>
            </a:ln>
          </p:spPr>
        </p:cxnSp>
        <p:cxnSp>
          <p:nvCxnSpPr>
            <p:cNvPr id="1070" name="Google Shape;86;p14">
              <a:extLst>
                <a:ext uri="{FF2B5EF4-FFF2-40B4-BE49-F238E27FC236}">
                  <a16:creationId xmlns:a16="http://schemas.microsoft.com/office/drawing/2014/main" id="{6F686FE8-293C-770C-6041-9ECDC9D7CB3C}"/>
                </a:ext>
              </a:extLst>
            </p:cNvPr>
            <p:cNvCxnSpPr>
              <a:cxnSpLocks/>
              <a:stCxn id="1064" idx="2"/>
              <a:endCxn id="1065" idx="0"/>
            </p:cNvCxnSpPr>
            <p:nvPr/>
          </p:nvCxnSpPr>
          <p:spPr>
            <a:xfrm>
              <a:off x="5516850" y="4903427"/>
              <a:ext cx="0" cy="248373"/>
            </a:xfrm>
            <a:prstGeom prst="straightConnector1">
              <a:avLst/>
            </a:prstGeom>
            <a:noFill/>
            <a:ln w="9525" cap="flat" cmpd="sng">
              <a:solidFill>
                <a:schemeClr val="dk2"/>
              </a:solidFill>
              <a:prstDash val="solid"/>
              <a:round/>
              <a:headEnd type="none" w="med" len="med"/>
              <a:tailEnd type="triangle" w="med" len="med"/>
            </a:ln>
          </p:spPr>
        </p:cxnSp>
        <p:cxnSp>
          <p:nvCxnSpPr>
            <p:cNvPr id="1071" name="Google Shape;87;p14">
              <a:extLst>
                <a:ext uri="{FF2B5EF4-FFF2-40B4-BE49-F238E27FC236}">
                  <a16:creationId xmlns:a16="http://schemas.microsoft.com/office/drawing/2014/main" id="{1A75452A-8AB8-E02F-0538-F95AD8FDE772}"/>
                </a:ext>
              </a:extLst>
            </p:cNvPr>
            <p:cNvCxnSpPr>
              <a:cxnSpLocks/>
              <a:stCxn id="1065" idx="2"/>
              <a:endCxn id="1062" idx="0"/>
            </p:cNvCxnSpPr>
            <p:nvPr/>
          </p:nvCxnSpPr>
          <p:spPr>
            <a:xfrm>
              <a:off x="5516850" y="5788755"/>
              <a:ext cx="0" cy="158647"/>
            </a:xfrm>
            <a:prstGeom prst="straightConnector1">
              <a:avLst/>
            </a:prstGeom>
            <a:noFill/>
            <a:ln w="9525" cap="flat" cmpd="sng">
              <a:solidFill>
                <a:schemeClr val="dk2"/>
              </a:solidFill>
              <a:prstDash val="solid"/>
              <a:round/>
              <a:headEnd type="none" w="med" len="med"/>
              <a:tailEnd type="triangle" w="med" len="med"/>
            </a:ln>
          </p:spPr>
        </p:cxnSp>
        <p:sp>
          <p:nvSpPr>
            <p:cNvPr id="1072" name="Google Shape;88;p14">
              <a:extLst>
                <a:ext uri="{FF2B5EF4-FFF2-40B4-BE49-F238E27FC236}">
                  <a16:creationId xmlns:a16="http://schemas.microsoft.com/office/drawing/2014/main" id="{439ED720-AD57-49EB-1900-051B15694617}"/>
                </a:ext>
              </a:extLst>
            </p:cNvPr>
            <p:cNvSpPr/>
            <p:nvPr/>
          </p:nvSpPr>
          <p:spPr>
            <a:xfrm>
              <a:off x="2240354" y="2512771"/>
              <a:ext cx="1889700" cy="510755"/>
            </a:xfrm>
            <a:prstGeom prst="rect">
              <a:avLst/>
            </a:prstGeom>
            <a:solidFill>
              <a:schemeClr val="accent3">
                <a:lumMod val="20000"/>
                <a:lumOff val="80000"/>
              </a:schemeClr>
            </a:solid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800" b="1" dirty="0"/>
                <a:t>Unqualified</a:t>
              </a:r>
              <a:endParaRPr sz="1000" b="1" dirty="0"/>
            </a:p>
          </p:txBody>
        </p:sp>
        <p:cxnSp>
          <p:nvCxnSpPr>
            <p:cNvPr id="1073" name="Google Shape;89;p14">
              <a:extLst>
                <a:ext uri="{FF2B5EF4-FFF2-40B4-BE49-F238E27FC236}">
                  <a16:creationId xmlns:a16="http://schemas.microsoft.com/office/drawing/2014/main" id="{40152708-56AC-A7A8-E8F6-25E4BCB847A2}"/>
                </a:ext>
              </a:extLst>
            </p:cNvPr>
            <p:cNvCxnSpPr>
              <a:cxnSpLocks/>
              <a:stCxn id="1059" idx="2"/>
              <a:endCxn id="1072" idx="0"/>
            </p:cNvCxnSpPr>
            <p:nvPr/>
          </p:nvCxnSpPr>
          <p:spPr>
            <a:xfrm>
              <a:off x="3185204" y="2199056"/>
              <a:ext cx="0" cy="313716"/>
            </a:xfrm>
            <a:prstGeom prst="straightConnector1">
              <a:avLst/>
            </a:prstGeom>
            <a:noFill/>
            <a:ln w="9525" cap="flat" cmpd="sng">
              <a:solidFill>
                <a:schemeClr val="dk2"/>
              </a:solidFill>
              <a:prstDash val="solid"/>
              <a:round/>
              <a:headEnd type="none" w="med" len="med"/>
              <a:tailEnd type="triangle" w="med" len="med"/>
            </a:ln>
          </p:spPr>
        </p:cxnSp>
        <p:sp>
          <p:nvSpPr>
            <p:cNvPr id="1074" name="Google Shape;90;p14">
              <a:extLst>
                <a:ext uri="{FF2B5EF4-FFF2-40B4-BE49-F238E27FC236}">
                  <a16:creationId xmlns:a16="http://schemas.microsoft.com/office/drawing/2014/main" id="{FE25E3D2-73B5-CF3A-AF54-4C67122EED80}"/>
                </a:ext>
              </a:extLst>
            </p:cNvPr>
            <p:cNvSpPr txBox="1"/>
            <p:nvPr/>
          </p:nvSpPr>
          <p:spPr>
            <a:xfrm>
              <a:off x="4173633" y="1594479"/>
              <a:ext cx="467401" cy="3648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000" b="1" dirty="0">
                  <a:solidFill>
                    <a:srgbClr val="009900"/>
                  </a:solidFill>
                </a:rPr>
                <a:t>Yes</a:t>
              </a:r>
              <a:endParaRPr sz="900" b="1" dirty="0">
                <a:solidFill>
                  <a:srgbClr val="009900"/>
                </a:solidFill>
              </a:endParaRPr>
            </a:p>
          </p:txBody>
        </p:sp>
        <p:sp>
          <p:nvSpPr>
            <p:cNvPr id="1075" name="Google Shape;91;p14">
              <a:extLst>
                <a:ext uri="{FF2B5EF4-FFF2-40B4-BE49-F238E27FC236}">
                  <a16:creationId xmlns:a16="http://schemas.microsoft.com/office/drawing/2014/main" id="{DC809B4E-4415-F27D-D725-4D77A6C9BDE1}"/>
                </a:ext>
              </a:extLst>
            </p:cNvPr>
            <p:cNvSpPr txBox="1"/>
            <p:nvPr/>
          </p:nvSpPr>
          <p:spPr>
            <a:xfrm>
              <a:off x="3224591" y="2221472"/>
              <a:ext cx="374700" cy="36488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000" b="1" dirty="0">
                  <a:solidFill>
                    <a:srgbClr val="FF0000"/>
                  </a:solidFill>
                </a:rPr>
                <a:t>No</a:t>
              </a:r>
              <a:endParaRPr sz="2000" b="1" dirty="0">
                <a:solidFill>
                  <a:srgbClr val="FF0000"/>
                </a:solidFill>
              </a:endParaRPr>
            </a:p>
          </p:txBody>
        </p:sp>
        <p:sp>
          <p:nvSpPr>
            <p:cNvPr id="1076" name="Right Brace 1075">
              <a:extLst>
                <a:ext uri="{FF2B5EF4-FFF2-40B4-BE49-F238E27FC236}">
                  <a16:creationId xmlns:a16="http://schemas.microsoft.com/office/drawing/2014/main" id="{0F59439E-F82C-0B42-64A7-3775969099BA}"/>
                </a:ext>
              </a:extLst>
            </p:cNvPr>
            <p:cNvSpPr/>
            <p:nvPr/>
          </p:nvSpPr>
          <p:spPr>
            <a:xfrm>
              <a:off x="6614089" y="3850237"/>
              <a:ext cx="228597"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077" name="Google Shape;77;p14">
              <a:extLst>
                <a:ext uri="{FF2B5EF4-FFF2-40B4-BE49-F238E27FC236}">
                  <a16:creationId xmlns:a16="http://schemas.microsoft.com/office/drawing/2014/main" id="{F08C9C6E-4BD3-3A83-5B96-64C7F25E7562}"/>
                </a:ext>
              </a:extLst>
            </p:cNvPr>
            <p:cNvSpPr txBox="1"/>
            <p:nvPr/>
          </p:nvSpPr>
          <p:spPr>
            <a:xfrm>
              <a:off x="6899115" y="3945442"/>
              <a:ext cx="2244885" cy="95787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dirty="0"/>
                <a:t>Repeat </a:t>
              </a:r>
              <a:r>
                <a:rPr lang="en" sz="2400" b="1" dirty="0"/>
                <a:t>Play </a:t>
              </a:r>
              <a:r>
                <a:rPr lang="en" sz="2400" dirty="0"/>
                <a:t>with different latency and for </a:t>
              </a:r>
              <a:r>
                <a:rPr lang="en" sz="2400" b="1" dirty="0"/>
                <a:t>60 minutes </a:t>
              </a:r>
              <a:r>
                <a:rPr lang="en" sz="2400" dirty="0"/>
                <a:t>for each participant</a:t>
              </a:r>
              <a:endParaRPr sz="2400" dirty="0"/>
            </a:p>
          </p:txBody>
        </p:sp>
        <p:pic>
          <p:nvPicPr>
            <p:cNvPr id="1078" name="Picture 4" descr="Image result for user icon">
              <a:extLst>
                <a:ext uri="{FF2B5EF4-FFF2-40B4-BE49-F238E27FC236}">
                  <a16:creationId xmlns:a16="http://schemas.microsoft.com/office/drawing/2014/main" id="{38710363-686F-FFEB-AF71-26F214909B5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46970" y="3694074"/>
              <a:ext cx="2048059" cy="2048059"/>
            </a:xfrm>
            <a:prstGeom prst="rect">
              <a:avLst/>
            </a:prstGeom>
            <a:noFill/>
            <a:extLst>
              <a:ext uri="{909E8E84-426E-40DD-AFC4-6F175D3DCCD1}">
                <a14:hiddenFill xmlns:a14="http://schemas.microsoft.com/office/drawing/2010/main">
                  <a:solidFill>
                    <a:srgbClr val="FFFFFF"/>
                  </a:solidFill>
                </a14:hiddenFill>
              </a:ext>
            </a:extLst>
          </p:spPr>
        </p:pic>
        <p:sp>
          <p:nvSpPr>
            <p:cNvPr id="1079" name="TextBox 1078">
              <a:extLst>
                <a:ext uri="{FF2B5EF4-FFF2-40B4-BE49-F238E27FC236}">
                  <a16:creationId xmlns:a16="http://schemas.microsoft.com/office/drawing/2014/main" id="{00B352DE-842C-C06A-77A0-613AF65670E4}"/>
                </a:ext>
              </a:extLst>
            </p:cNvPr>
            <p:cNvSpPr txBox="1"/>
            <p:nvPr/>
          </p:nvSpPr>
          <p:spPr>
            <a:xfrm>
              <a:off x="5355677" y="3925709"/>
              <a:ext cx="1134237" cy="340763"/>
            </a:xfrm>
            <a:prstGeom prst="rect">
              <a:avLst/>
            </a:prstGeom>
            <a:noFill/>
          </p:spPr>
          <p:txBody>
            <a:bodyPr wrap="square" rtlCol="0">
              <a:noAutofit/>
            </a:bodyPr>
            <a:lstStyle/>
            <a:p>
              <a:pPr algn="ctr"/>
              <a:r>
                <a:rPr lang="en-US" sz="2400" b="1" dirty="0"/>
                <a:t>3.5 minutes</a:t>
              </a:r>
            </a:p>
          </p:txBody>
        </p:sp>
      </p:grpSp>
      <p:sp>
        <p:nvSpPr>
          <p:cNvPr id="1143" name="TextBox 1142">
            <a:extLst>
              <a:ext uri="{FF2B5EF4-FFF2-40B4-BE49-F238E27FC236}">
                <a16:creationId xmlns:a16="http://schemas.microsoft.com/office/drawing/2014/main" id="{738AACE6-63E6-4A32-963F-298DB9FA2E41}"/>
              </a:ext>
            </a:extLst>
          </p:cNvPr>
          <p:cNvSpPr txBox="1"/>
          <p:nvPr/>
        </p:nvSpPr>
        <p:spPr>
          <a:xfrm>
            <a:off x="29184276" y="26267412"/>
            <a:ext cx="13324955" cy="4031873"/>
          </a:xfrm>
          <a:prstGeom prst="rect">
            <a:avLst/>
          </a:prstGeom>
          <a:noFill/>
        </p:spPr>
        <p:txBody>
          <a:bodyPr wrap="square" rtlCol="0">
            <a:spAutoFit/>
          </a:bodyPr>
          <a:lstStyle/>
          <a:p>
            <a:pPr marL="457200" indent="-457200">
              <a:buFont typeface="Arial" panose="020B0604020202020204" pitchFamily="34" charset="0"/>
              <a:buChar char="•"/>
            </a:pPr>
            <a:r>
              <a:rPr lang="en-US" altLang="zh-CN" sz="3200" b="1" dirty="0">
                <a:latin typeface="Cambria" pitchFamily="18" charset="0"/>
              </a:rPr>
              <a:t>Build attribute scaling into a game engine (e.g., UE4) to scale select game object attributes automatically.</a:t>
            </a:r>
          </a:p>
          <a:p>
            <a:pPr marL="457200" indent="-457200">
              <a:buFont typeface="Arial" panose="020B0604020202020204" pitchFamily="34" charset="0"/>
              <a:buChar char="•"/>
            </a:pPr>
            <a:r>
              <a:rPr lang="en-US" altLang="zh-CN" sz="3200" b="1" dirty="0">
                <a:latin typeface="Cambria" pitchFamily="18" charset="0"/>
              </a:rPr>
              <a:t>Explore any other way to improve the </a:t>
            </a:r>
            <a:r>
              <a:rPr lang="en-US" altLang="zh-CN" sz="3200" b="1" dirty="0" err="1">
                <a:latin typeface="Cambria" pitchFamily="18" charset="0"/>
              </a:rPr>
              <a:t>QoE</a:t>
            </a:r>
            <a:r>
              <a:rPr lang="en-US" altLang="zh-CN" sz="3200" b="1" dirty="0">
                <a:latin typeface="Cambria" pitchFamily="18" charset="0"/>
              </a:rPr>
              <a:t>, e.g., Buffer policy algorithms</a:t>
            </a:r>
          </a:p>
          <a:p>
            <a:pPr marL="457200" indent="-457200">
              <a:buFont typeface="Arial" panose="020B0604020202020204" pitchFamily="34" charset="0"/>
              <a:buChar char="•"/>
            </a:pPr>
            <a:r>
              <a:rPr lang="en-US" altLang="zh-CN" sz="3200" b="1" dirty="0">
                <a:latin typeface="Cambria" pitchFamily="18" charset="0"/>
              </a:rPr>
              <a:t>Understand the connection of </a:t>
            </a:r>
            <a:r>
              <a:rPr lang="en-US" altLang="zh-CN" sz="3200" b="1" dirty="0" err="1">
                <a:latin typeface="Cambria" pitchFamily="18" charset="0"/>
              </a:rPr>
              <a:t>QoE</a:t>
            </a:r>
            <a:r>
              <a:rPr lang="en-US" altLang="zh-CN" sz="3200" b="1" dirty="0">
                <a:latin typeface="Cambria" pitchFamily="18" charset="0"/>
              </a:rPr>
              <a:t> and the presence of competing network traffics</a:t>
            </a:r>
          </a:p>
          <a:p>
            <a:pPr marL="457200" indent="-457200">
              <a:buFont typeface="Arial" panose="020B0604020202020204" pitchFamily="34" charset="0"/>
              <a:buChar char="•"/>
            </a:pPr>
            <a:r>
              <a:rPr lang="en-US" altLang="zh-CN" sz="3200" b="1" dirty="0">
                <a:latin typeface="Cambria" pitchFamily="18" charset="0"/>
              </a:rPr>
              <a:t>Understand the latency and gaming [2]</a:t>
            </a:r>
          </a:p>
          <a:p>
            <a:pPr algn="l"/>
            <a:endParaRPr lang="en-US" altLang="zh-CN" sz="3200" b="1" dirty="0">
              <a:latin typeface="Cambria" pitchFamily="18" charset="0"/>
            </a:endParaRPr>
          </a:p>
        </p:txBody>
      </p:sp>
      <p:sp>
        <p:nvSpPr>
          <p:cNvPr id="3" name="TextBox 2">
            <a:extLst>
              <a:ext uri="{FF2B5EF4-FFF2-40B4-BE49-F238E27FC236}">
                <a16:creationId xmlns:a16="http://schemas.microsoft.com/office/drawing/2014/main" id="{C33802CA-1972-95C8-EBF6-BAC98CBB17D2}"/>
              </a:ext>
            </a:extLst>
          </p:cNvPr>
          <p:cNvSpPr txBox="1"/>
          <p:nvPr/>
        </p:nvSpPr>
        <p:spPr>
          <a:xfrm>
            <a:off x="1113904" y="31617093"/>
            <a:ext cx="11620393" cy="584775"/>
          </a:xfrm>
          <a:prstGeom prst="rect">
            <a:avLst/>
          </a:prstGeom>
          <a:noFill/>
        </p:spPr>
        <p:txBody>
          <a:bodyPr wrap="square" rtlCol="0">
            <a:spAutoFit/>
          </a:bodyPr>
          <a:lstStyle/>
          <a:p>
            <a:r>
              <a:rPr lang="en-US" altLang="zh-CN" sz="3200" b="1" dirty="0">
                <a:latin typeface="Cambria" pitchFamily="18" charset="0"/>
              </a:rPr>
              <a:t>Deploy the games to Google Stadia</a:t>
            </a:r>
            <a:endParaRPr lang="en-US" sz="3200" b="1" dirty="0">
              <a:latin typeface="Cambria" pitchFamily="18" charset="0"/>
            </a:endParaRPr>
          </a:p>
        </p:txBody>
      </p:sp>
      <p:sp>
        <p:nvSpPr>
          <p:cNvPr id="51" name="AutoShape 17">
            <a:extLst>
              <a:ext uri="{FF2B5EF4-FFF2-40B4-BE49-F238E27FC236}">
                <a16:creationId xmlns:a16="http://schemas.microsoft.com/office/drawing/2014/main" id="{1820D501-DD79-735B-B2AD-0BE5C5308697}"/>
              </a:ext>
            </a:extLst>
          </p:cNvPr>
          <p:cNvSpPr>
            <a:spLocks noChangeArrowheads="1"/>
          </p:cNvSpPr>
          <p:nvPr/>
        </p:nvSpPr>
        <p:spPr bwMode="auto">
          <a:xfrm>
            <a:off x="28910650" y="30466154"/>
            <a:ext cx="13560475" cy="223346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2071" tIns="31036" rIns="62071" bIns="31036" anchor="t"/>
          <a:lstStyle/>
          <a:p>
            <a:r>
              <a:rPr lang="en-US" sz="3200" i="1" dirty="0"/>
              <a:t>[1] Carlson et al. "Towards Usable Attribute Scaling for Latency Compensation in Cloud-based Games", </a:t>
            </a:r>
            <a:r>
              <a:rPr lang="en-US" sz="3200" i="1" dirty="0" err="1"/>
              <a:t>GameSys</a:t>
            </a:r>
            <a:r>
              <a:rPr lang="en-US" sz="3200" i="1" dirty="0"/>
              <a:t> 2021.</a:t>
            </a:r>
          </a:p>
          <a:p>
            <a:r>
              <a:rPr lang="en-US" sz="3200" i="1" dirty="0"/>
              <a:t>[2] Xu et al. "The Effects of Network Latency on Counter-strike: Global Offensive Players", </a:t>
            </a:r>
            <a:r>
              <a:rPr lang="en-US" sz="3200" i="1" dirty="0" err="1"/>
              <a:t>QoMEX</a:t>
            </a:r>
            <a:r>
              <a:rPr lang="en-US" sz="3200" i="1" dirty="0"/>
              <a:t> 2022.</a:t>
            </a:r>
          </a:p>
          <a:p>
            <a:endParaRPr lang="en-US" sz="3200" b="1" dirty="0"/>
          </a:p>
        </p:txBody>
      </p:sp>
    </p:spTree>
    <p:extLst>
      <p:ext uri="{BB962C8B-B14F-4D97-AF65-F5344CB8AC3E}">
        <p14:creationId xmlns:p14="http://schemas.microsoft.com/office/powerpoint/2010/main" val="27021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546</Words>
  <Application>Microsoft Office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Cambria Math</vt:lpstr>
      <vt:lpstr>Consolas</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xiaokun xu</cp:lastModifiedBy>
  <cp:revision>57</cp:revision>
  <dcterms:created xsi:type="dcterms:W3CDTF">2009-11-05T19:41:53Z</dcterms:created>
  <dcterms:modified xsi:type="dcterms:W3CDTF">2022-08-30T18:16:40Z</dcterms:modified>
</cp:coreProperties>
</file>