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27"/>
  </p:notesMasterIdLst>
  <p:handoutMasterIdLst>
    <p:handoutMasterId r:id="rId28"/>
  </p:handoutMasterIdLst>
  <p:sldIdLst>
    <p:sldId id="337" r:id="rId2"/>
    <p:sldId id="392" r:id="rId3"/>
    <p:sldId id="411" r:id="rId4"/>
    <p:sldId id="395" r:id="rId5"/>
    <p:sldId id="402" r:id="rId6"/>
    <p:sldId id="403" r:id="rId7"/>
    <p:sldId id="404" r:id="rId8"/>
    <p:sldId id="425" r:id="rId9"/>
    <p:sldId id="393" r:id="rId10"/>
    <p:sldId id="426" r:id="rId11"/>
    <p:sldId id="405" r:id="rId12"/>
    <p:sldId id="407" r:id="rId13"/>
    <p:sldId id="406" r:id="rId14"/>
    <p:sldId id="410" r:id="rId15"/>
    <p:sldId id="427" r:id="rId16"/>
    <p:sldId id="414" r:id="rId17"/>
    <p:sldId id="415" r:id="rId18"/>
    <p:sldId id="428" r:id="rId19"/>
    <p:sldId id="418" r:id="rId20"/>
    <p:sldId id="419" r:id="rId21"/>
    <p:sldId id="420" r:id="rId22"/>
    <p:sldId id="421" r:id="rId23"/>
    <p:sldId id="422" r:id="rId24"/>
    <p:sldId id="423" r:id="rId25"/>
    <p:sldId id="391" r:id="rId26"/>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36600"/>
    <a:srgbClr val="FF5050"/>
    <a:srgbClr val="FF0000"/>
    <a:srgbClr val="CC0000"/>
    <a:srgbClr val="FFFF00"/>
    <a:srgbClr val="0000FF"/>
    <a:srgbClr val="009900"/>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15" autoAdjust="0"/>
    <p:restoredTop sz="96248" autoAdjust="0"/>
  </p:normalViewPr>
  <p:slideViewPr>
    <p:cSldViewPr>
      <p:cViewPr varScale="1">
        <p:scale>
          <a:sx n="66" d="100"/>
          <a:sy n="66" d="100"/>
        </p:scale>
        <p:origin x="-9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2"/>
    </p:cViewPr>
  </p:sorterViewPr>
  <p:notesViewPr>
    <p:cSldViewPr>
      <p:cViewPr varScale="1">
        <p:scale>
          <a:sx n="61" d="100"/>
          <a:sy n="61" d="100"/>
        </p:scale>
        <p:origin x="-1710" y="-7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defTabSz="966788">
              <a:defRPr sz="1300"/>
            </a:lvl1pPr>
          </a:lstStyle>
          <a:p>
            <a:endParaRPr lang="en-US"/>
          </a:p>
        </p:txBody>
      </p:sp>
      <p:sp>
        <p:nvSpPr>
          <p:cNvPr id="2048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algn="r" defTabSz="966788">
              <a:defRPr sz="1300"/>
            </a:lvl1pPr>
          </a:lstStyle>
          <a:p>
            <a:endParaRPr lang="en-US"/>
          </a:p>
        </p:txBody>
      </p:sp>
      <p:sp>
        <p:nvSpPr>
          <p:cNvPr id="2048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defTabSz="966788">
              <a:defRPr sz="1300"/>
            </a:lvl1pPr>
          </a:lstStyle>
          <a:p>
            <a:endParaRPr lang="en-US"/>
          </a:p>
        </p:txBody>
      </p:sp>
      <p:sp>
        <p:nvSpPr>
          <p:cNvPr id="2048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algn="r" defTabSz="966788">
              <a:defRPr sz="1300"/>
            </a:lvl1pPr>
          </a:lstStyle>
          <a:p>
            <a:fld id="{58D5D62E-79CA-4E5E-AEC7-81DB6BF97E1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defTabSz="966788">
              <a:defRPr sz="1300"/>
            </a:lvl1pPr>
          </a:lstStyle>
          <a:p>
            <a:endParaRPr lang="en-US"/>
          </a:p>
        </p:txBody>
      </p:sp>
      <p:sp>
        <p:nvSpPr>
          <p:cNvPr id="819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algn="r" defTabSz="966788">
              <a:defRPr sz="1300"/>
            </a:lvl1pPr>
          </a:lstStyle>
          <a:p>
            <a:endParaRPr lang="en-US"/>
          </a:p>
        </p:txBody>
      </p:sp>
      <p:sp>
        <p:nvSpPr>
          <p:cNvPr id="81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defTabSz="966788">
              <a:defRPr sz="1300"/>
            </a:lvl1pPr>
          </a:lstStyle>
          <a:p>
            <a:endParaRPr lang="en-US"/>
          </a:p>
        </p:txBody>
      </p:sp>
      <p:sp>
        <p:nvSpPr>
          <p:cNvPr id="819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algn="r" defTabSz="966788">
              <a:defRPr sz="1300"/>
            </a:lvl1pPr>
          </a:lstStyle>
          <a:p>
            <a:fld id="{EDD8779F-1291-4198-A80A-C481C363756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31298-10F7-4F0F-8CDB-7AB027E3B077}" type="slidenum">
              <a:rPr lang="en-US"/>
              <a:pPr/>
              <a:t>1</a:t>
            </a:fld>
            <a:endParaRPr lang="en-US"/>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64C5B-7558-4117-895E-195F975D5582}" type="slidenum">
              <a:rPr lang="en-US"/>
              <a:pPr/>
              <a:t>25</a:t>
            </a:fld>
            <a:endParaRPr lang="en-US"/>
          </a:p>
        </p:txBody>
      </p:sp>
      <p:sp>
        <p:nvSpPr>
          <p:cNvPr id="750594" name="Rectangle 2"/>
          <p:cNvSpPr>
            <a:spLocks noGrp="1" noRot="1" noChangeAspect="1" noChangeArrowheads="1" noTextEdit="1"/>
          </p:cNvSpPr>
          <p:nvPr>
            <p:ph type="sldImg"/>
          </p:nvPr>
        </p:nvSpPr>
        <p:spPr>
          <a:ln/>
        </p:spPr>
      </p:sp>
      <p:sp>
        <p:nvSpPr>
          <p:cNvPr id="7505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98" name="Rectangle 26"/>
          <p:cNvSpPr>
            <a:spLocks noGrp="1" noChangeArrowheads="1"/>
          </p:cNvSpPr>
          <p:nvPr>
            <p:ph type="subTitle" idx="1"/>
          </p:nvPr>
        </p:nvSpPr>
        <p:spPr>
          <a:xfrm>
            <a:off x="1166813" y="3886200"/>
            <a:ext cx="6400800" cy="1752600"/>
          </a:xfrm>
        </p:spPr>
        <p:txBody>
          <a:bodyPr/>
          <a:lstStyle>
            <a:lvl1pPr marL="0" indent="0" algn="ctr">
              <a:buFontTx/>
              <a:buNone/>
              <a:defRPr sz="3200"/>
            </a:lvl1pPr>
          </a:lstStyle>
          <a:p>
            <a:r>
              <a:rPr lang="en-US"/>
              <a:t>Click to edit Master subtitle style</a:t>
            </a:r>
          </a:p>
        </p:txBody>
      </p:sp>
      <p:sp>
        <p:nvSpPr>
          <p:cNvPr id="3101" name="Rectangle 29"/>
          <p:cNvSpPr>
            <a:spLocks noGrp="1" noChangeArrowheads="1"/>
          </p:cNvSpPr>
          <p:nvPr>
            <p:ph type="sldNum" sz="quarter" idx="4"/>
          </p:nvPr>
        </p:nvSpPr>
        <p:spPr>
          <a:xfrm>
            <a:off x="7010400" y="6248400"/>
            <a:ext cx="1905000" cy="457200"/>
          </a:xfrm>
        </p:spPr>
        <p:txBody>
          <a:bodyPr/>
          <a:lstStyle>
            <a:lvl1pPr algn="r">
              <a:defRPr sz="1400">
                <a:solidFill>
                  <a:srgbClr val="000000"/>
                </a:solidFill>
                <a:latin typeface="Arial" charset="0"/>
              </a:defRPr>
            </a:lvl1pPr>
          </a:lstStyle>
          <a:p>
            <a:fld id="{77CB31C7-CC1E-4A7C-ADC0-ABF3C1FA404B}" type="slidenum">
              <a:rPr lang="en-US"/>
              <a:pPr/>
              <a:t>‹#›</a:t>
            </a:fld>
            <a:endParaRPr lang="en-US"/>
          </a:p>
        </p:txBody>
      </p:sp>
      <p:graphicFrame>
        <p:nvGraphicFramePr>
          <p:cNvPr id="3102" name="Object 30"/>
          <p:cNvGraphicFramePr>
            <a:graphicFrameLocks noChangeAspect="1"/>
          </p:cNvGraphicFramePr>
          <p:nvPr/>
        </p:nvGraphicFramePr>
        <p:xfrm>
          <a:off x="152400" y="0"/>
          <a:ext cx="800100" cy="6764338"/>
        </p:xfrm>
        <a:graphic>
          <a:graphicData uri="http://schemas.openxmlformats.org/presentationml/2006/ole">
            <p:oleObj spid="_x0000_s3102" name="Bitmap Image" r:id="rId3" imgW="800212" imgH="6761905" progId="PBrush">
              <p:embed/>
            </p:oleObj>
          </a:graphicData>
        </a:graphic>
      </p:graphicFrame>
      <p:sp>
        <p:nvSpPr>
          <p:cNvPr id="3108" name="Rectangle 36"/>
          <p:cNvSpPr>
            <a:spLocks noGrp="1" noChangeArrowheads="1"/>
          </p:cNvSpPr>
          <p:nvPr>
            <p:ph type="dt" sz="half" idx="2"/>
          </p:nvPr>
        </p:nvSpPr>
        <p:spPr>
          <a:xfrm>
            <a:off x="1066800" y="6535738"/>
            <a:ext cx="1905000" cy="246062"/>
          </a:xfrm>
        </p:spPr>
        <p:txBody>
          <a:bodyPr/>
          <a:lstStyle>
            <a:lvl1pPr>
              <a:defRPr sz="1400"/>
            </a:lvl1pPr>
          </a:lstStyle>
          <a:p>
            <a:r>
              <a:rPr lang="en-US"/>
              <a:t>April 2009</a:t>
            </a:r>
          </a:p>
        </p:txBody>
      </p:sp>
      <p:sp>
        <p:nvSpPr>
          <p:cNvPr id="3109" name="Rectangle 37"/>
          <p:cNvSpPr>
            <a:spLocks noGrp="1" noChangeArrowheads="1"/>
          </p:cNvSpPr>
          <p:nvPr>
            <p:ph type="ftr" sz="quarter" idx="3"/>
          </p:nvPr>
        </p:nvSpPr>
        <p:spPr>
          <a:xfrm>
            <a:off x="3200400" y="6535738"/>
            <a:ext cx="3352800" cy="228600"/>
          </a:xfrm>
        </p:spPr>
        <p:txBody>
          <a:bodyPr/>
          <a:lstStyle>
            <a:lvl1pPr algn="ctr">
              <a:defRPr sz="1400"/>
            </a:lvl1pPr>
          </a:lstStyle>
          <a:p>
            <a:r>
              <a:rPr lang="en-US"/>
              <a:t>FDG, Orlando, FL, USA</a:t>
            </a:r>
          </a:p>
        </p:txBody>
      </p:sp>
      <p:pic>
        <p:nvPicPr>
          <p:cNvPr id="3110" name="Picture 38" descr="Wpi"/>
          <p:cNvPicPr>
            <a:picLocks noChangeAspect="1" noChangeArrowheads="1"/>
          </p:cNvPicPr>
          <p:nvPr userDrawn="1"/>
        </p:nvPicPr>
        <p:blipFill>
          <a:blip r:embed="rId4"/>
          <a:srcRect/>
          <a:stretch>
            <a:fillRect/>
          </a:stretch>
        </p:blipFill>
        <p:spPr bwMode="auto">
          <a:xfrm>
            <a:off x="7772400" y="6042025"/>
            <a:ext cx="1219200" cy="701675"/>
          </a:xfrm>
          <a:prstGeom prst="rect">
            <a:avLst/>
          </a:prstGeom>
          <a:noFill/>
        </p:spPr>
      </p:pic>
    </p:spTree>
  </p:cSld>
  <p:clrMapOvr>
    <a:masterClrMapping/>
  </p:clrMapOvr>
  <p:transition>
    <p:cover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April 2009</a:t>
            </a:r>
          </a:p>
        </p:txBody>
      </p:sp>
      <p:sp>
        <p:nvSpPr>
          <p:cNvPr id="5" name="Footer Placeholder 4"/>
          <p:cNvSpPr>
            <a:spLocks noGrp="1"/>
          </p:cNvSpPr>
          <p:nvPr>
            <p:ph type="ftr" sz="quarter" idx="11"/>
          </p:nvPr>
        </p:nvSpPr>
        <p:spPr/>
        <p:txBody>
          <a:bodyPr/>
          <a:lstStyle>
            <a:lvl1pPr>
              <a:defRPr/>
            </a:lvl1pPr>
          </a:lstStyle>
          <a:p>
            <a:r>
              <a:rPr lang="en-US"/>
              <a:t>FDG, Orlando, FL, USA</a:t>
            </a:r>
          </a:p>
        </p:txBody>
      </p:sp>
      <p:sp>
        <p:nvSpPr>
          <p:cNvPr id="6" name="Slide Number Placeholder 5"/>
          <p:cNvSpPr>
            <a:spLocks noGrp="1"/>
          </p:cNvSpPr>
          <p:nvPr>
            <p:ph type="sldNum" sz="quarter" idx="12"/>
          </p:nvPr>
        </p:nvSpPr>
        <p:spPr/>
        <p:txBody>
          <a:bodyPr/>
          <a:lstStyle>
            <a:lvl1pPr>
              <a:defRPr/>
            </a:lvl1pPr>
          </a:lstStyle>
          <a:p>
            <a:fld id="{9B267373-F796-4CD4-B705-E5FD4349D3E6}" type="slidenum">
              <a:rPr lang="en-US"/>
              <a:pPr/>
              <a:t>‹#›</a:t>
            </a:fld>
            <a:endParaRPr lang="en-US"/>
          </a:p>
        </p:txBody>
      </p:sp>
    </p:spTree>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April 2009</a:t>
            </a:r>
          </a:p>
        </p:txBody>
      </p:sp>
      <p:sp>
        <p:nvSpPr>
          <p:cNvPr id="5" name="Footer Placeholder 4"/>
          <p:cNvSpPr>
            <a:spLocks noGrp="1"/>
          </p:cNvSpPr>
          <p:nvPr>
            <p:ph type="ftr" sz="quarter" idx="11"/>
          </p:nvPr>
        </p:nvSpPr>
        <p:spPr/>
        <p:txBody>
          <a:bodyPr/>
          <a:lstStyle>
            <a:lvl1pPr>
              <a:defRPr/>
            </a:lvl1pPr>
          </a:lstStyle>
          <a:p>
            <a:r>
              <a:rPr lang="en-US"/>
              <a:t>FDG, Orlando, FL, USA</a:t>
            </a:r>
          </a:p>
        </p:txBody>
      </p:sp>
      <p:sp>
        <p:nvSpPr>
          <p:cNvPr id="6" name="Slide Number Placeholder 5"/>
          <p:cNvSpPr>
            <a:spLocks noGrp="1"/>
          </p:cNvSpPr>
          <p:nvPr>
            <p:ph type="sldNum" sz="quarter" idx="12"/>
          </p:nvPr>
        </p:nvSpPr>
        <p:spPr/>
        <p:txBody>
          <a:bodyPr/>
          <a:lstStyle>
            <a:lvl1pPr>
              <a:defRPr/>
            </a:lvl1pPr>
          </a:lstStyle>
          <a:p>
            <a:fld id="{08A0882D-3E53-431A-86D3-EE7BB74C55C8}" type="slidenum">
              <a:rPr lang="en-US"/>
              <a:pPr/>
              <a:t>‹#›</a:t>
            </a:fld>
            <a:endParaRPr lang="en-US"/>
          </a:p>
        </p:txBody>
      </p:sp>
    </p:spTree>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April 2009</a:t>
            </a:r>
          </a:p>
        </p:txBody>
      </p:sp>
      <p:sp>
        <p:nvSpPr>
          <p:cNvPr id="5" name="Footer Placeholder 4"/>
          <p:cNvSpPr>
            <a:spLocks noGrp="1"/>
          </p:cNvSpPr>
          <p:nvPr>
            <p:ph type="ftr" sz="quarter" idx="11"/>
          </p:nvPr>
        </p:nvSpPr>
        <p:spPr/>
        <p:txBody>
          <a:bodyPr/>
          <a:lstStyle>
            <a:lvl1pPr>
              <a:defRPr/>
            </a:lvl1pPr>
          </a:lstStyle>
          <a:p>
            <a:r>
              <a:rPr lang="en-US"/>
              <a:t>FDG, Orlando, FL, USA</a:t>
            </a:r>
          </a:p>
        </p:txBody>
      </p:sp>
      <p:sp>
        <p:nvSpPr>
          <p:cNvPr id="6" name="Slide Number Placeholder 5"/>
          <p:cNvSpPr>
            <a:spLocks noGrp="1"/>
          </p:cNvSpPr>
          <p:nvPr>
            <p:ph type="sldNum" sz="quarter" idx="12"/>
          </p:nvPr>
        </p:nvSpPr>
        <p:spPr/>
        <p:txBody>
          <a:bodyPr/>
          <a:lstStyle>
            <a:lvl1pPr>
              <a:defRPr/>
            </a:lvl1pPr>
          </a:lstStyle>
          <a:p>
            <a:fld id="{B2672DF7-EAB8-4C3D-8C12-29739E60C489}" type="slidenum">
              <a:rPr lang="en-US"/>
              <a:pPr/>
              <a:t>‹#›</a:t>
            </a:fld>
            <a:endParaRPr lang="en-US"/>
          </a:p>
        </p:txBody>
      </p:sp>
    </p:spTree>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April 2009</a:t>
            </a:r>
          </a:p>
        </p:txBody>
      </p:sp>
      <p:sp>
        <p:nvSpPr>
          <p:cNvPr id="5" name="Footer Placeholder 4"/>
          <p:cNvSpPr>
            <a:spLocks noGrp="1"/>
          </p:cNvSpPr>
          <p:nvPr>
            <p:ph type="ftr" sz="quarter" idx="11"/>
          </p:nvPr>
        </p:nvSpPr>
        <p:spPr/>
        <p:txBody>
          <a:bodyPr/>
          <a:lstStyle>
            <a:lvl1pPr>
              <a:defRPr/>
            </a:lvl1pPr>
          </a:lstStyle>
          <a:p>
            <a:r>
              <a:rPr lang="en-US"/>
              <a:t>FDG, Orlando, FL, USA</a:t>
            </a:r>
          </a:p>
        </p:txBody>
      </p:sp>
      <p:sp>
        <p:nvSpPr>
          <p:cNvPr id="6" name="Slide Number Placeholder 5"/>
          <p:cNvSpPr>
            <a:spLocks noGrp="1"/>
          </p:cNvSpPr>
          <p:nvPr>
            <p:ph type="sldNum" sz="quarter" idx="12"/>
          </p:nvPr>
        </p:nvSpPr>
        <p:spPr/>
        <p:txBody>
          <a:bodyPr/>
          <a:lstStyle>
            <a:lvl1pPr>
              <a:defRPr/>
            </a:lvl1pPr>
          </a:lstStyle>
          <a:p>
            <a:fld id="{390BCA8A-BA29-4EDE-920F-60F6CCFF062E}" type="slidenum">
              <a:rPr lang="en-US"/>
              <a:pPr/>
              <a:t>‹#›</a:t>
            </a:fld>
            <a:endParaRPr lang="en-US"/>
          </a:p>
        </p:txBody>
      </p:sp>
    </p:spTree>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April 2009</a:t>
            </a:r>
          </a:p>
        </p:txBody>
      </p:sp>
      <p:sp>
        <p:nvSpPr>
          <p:cNvPr id="6" name="Footer Placeholder 5"/>
          <p:cNvSpPr>
            <a:spLocks noGrp="1"/>
          </p:cNvSpPr>
          <p:nvPr>
            <p:ph type="ftr" sz="quarter" idx="11"/>
          </p:nvPr>
        </p:nvSpPr>
        <p:spPr/>
        <p:txBody>
          <a:bodyPr/>
          <a:lstStyle>
            <a:lvl1pPr>
              <a:defRPr/>
            </a:lvl1pPr>
          </a:lstStyle>
          <a:p>
            <a:r>
              <a:rPr lang="en-US"/>
              <a:t>FDG, Orlando, FL, USA</a:t>
            </a:r>
          </a:p>
        </p:txBody>
      </p:sp>
      <p:sp>
        <p:nvSpPr>
          <p:cNvPr id="7" name="Slide Number Placeholder 6"/>
          <p:cNvSpPr>
            <a:spLocks noGrp="1"/>
          </p:cNvSpPr>
          <p:nvPr>
            <p:ph type="sldNum" sz="quarter" idx="12"/>
          </p:nvPr>
        </p:nvSpPr>
        <p:spPr/>
        <p:txBody>
          <a:bodyPr/>
          <a:lstStyle>
            <a:lvl1pPr>
              <a:defRPr/>
            </a:lvl1pPr>
          </a:lstStyle>
          <a:p>
            <a:fld id="{D0C5E1A0-BD6B-47BD-9307-23B94156D538}" type="slidenum">
              <a:rPr lang="en-US"/>
              <a:pPr/>
              <a:t>‹#›</a:t>
            </a:fld>
            <a:endParaRPr lang="en-US"/>
          </a:p>
        </p:txBody>
      </p:sp>
    </p:spTree>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April 2009</a:t>
            </a:r>
          </a:p>
        </p:txBody>
      </p:sp>
      <p:sp>
        <p:nvSpPr>
          <p:cNvPr id="8" name="Footer Placeholder 7"/>
          <p:cNvSpPr>
            <a:spLocks noGrp="1"/>
          </p:cNvSpPr>
          <p:nvPr>
            <p:ph type="ftr" sz="quarter" idx="11"/>
          </p:nvPr>
        </p:nvSpPr>
        <p:spPr/>
        <p:txBody>
          <a:bodyPr/>
          <a:lstStyle>
            <a:lvl1pPr>
              <a:defRPr/>
            </a:lvl1pPr>
          </a:lstStyle>
          <a:p>
            <a:r>
              <a:rPr lang="en-US"/>
              <a:t>FDG, Orlando, FL, USA</a:t>
            </a:r>
          </a:p>
        </p:txBody>
      </p:sp>
      <p:sp>
        <p:nvSpPr>
          <p:cNvPr id="9" name="Slide Number Placeholder 8"/>
          <p:cNvSpPr>
            <a:spLocks noGrp="1"/>
          </p:cNvSpPr>
          <p:nvPr>
            <p:ph type="sldNum" sz="quarter" idx="12"/>
          </p:nvPr>
        </p:nvSpPr>
        <p:spPr/>
        <p:txBody>
          <a:bodyPr/>
          <a:lstStyle>
            <a:lvl1pPr>
              <a:defRPr/>
            </a:lvl1pPr>
          </a:lstStyle>
          <a:p>
            <a:fld id="{195E36A3-996A-41FB-A129-B29A498B5A56}" type="slidenum">
              <a:rPr lang="en-US"/>
              <a:pPr/>
              <a:t>‹#›</a:t>
            </a:fld>
            <a:endParaRPr lang="en-US"/>
          </a:p>
        </p:txBody>
      </p:sp>
    </p:spTree>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April 2009</a:t>
            </a:r>
          </a:p>
        </p:txBody>
      </p:sp>
      <p:sp>
        <p:nvSpPr>
          <p:cNvPr id="4" name="Footer Placeholder 3"/>
          <p:cNvSpPr>
            <a:spLocks noGrp="1"/>
          </p:cNvSpPr>
          <p:nvPr>
            <p:ph type="ftr" sz="quarter" idx="11"/>
          </p:nvPr>
        </p:nvSpPr>
        <p:spPr/>
        <p:txBody>
          <a:bodyPr/>
          <a:lstStyle>
            <a:lvl1pPr>
              <a:defRPr/>
            </a:lvl1pPr>
          </a:lstStyle>
          <a:p>
            <a:r>
              <a:rPr lang="en-US"/>
              <a:t>FDG, Orlando, FL, USA</a:t>
            </a:r>
          </a:p>
        </p:txBody>
      </p:sp>
      <p:sp>
        <p:nvSpPr>
          <p:cNvPr id="5" name="Slide Number Placeholder 4"/>
          <p:cNvSpPr>
            <a:spLocks noGrp="1"/>
          </p:cNvSpPr>
          <p:nvPr>
            <p:ph type="sldNum" sz="quarter" idx="12"/>
          </p:nvPr>
        </p:nvSpPr>
        <p:spPr/>
        <p:txBody>
          <a:bodyPr/>
          <a:lstStyle>
            <a:lvl1pPr>
              <a:defRPr/>
            </a:lvl1pPr>
          </a:lstStyle>
          <a:p>
            <a:fld id="{30319FAE-1F6A-4FCC-8A98-A35AFF636D08}" type="slidenum">
              <a:rPr lang="en-US"/>
              <a:pPr/>
              <a:t>‹#›</a:t>
            </a:fld>
            <a:endParaRPr lang="en-US"/>
          </a:p>
        </p:txBody>
      </p:sp>
    </p:spTree>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April 2009</a:t>
            </a:r>
          </a:p>
        </p:txBody>
      </p:sp>
      <p:sp>
        <p:nvSpPr>
          <p:cNvPr id="3" name="Footer Placeholder 2"/>
          <p:cNvSpPr>
            <a:spLocks noGrp="1"/>
          </p:cNvSpPr>
          <p:nvPr>
            <p:ph type="ftr" sz="quarter" idx="11"/>
          </p:nvPr>
        </p:nvSpPr>
        <p:spPr/>
        <p:txBody>
          <a:bodyPr/>
          <a:lstStyle>
            <a:lvl1pPr>
              <a:defRPr/>
            </a:lvl1pPr>
          </a:lstStyle>
          <a:p>
            <a:r>
              <a:rPr lang="en-US"/>
              <a:t>FDG, Orlando, FL, USA</a:t>
            </a:r>
          </a:p>
        </p:txBody>
      </p:sp>
      <p:sp>
        <p:nvSpPr>
          <p:cNvPr id="4" name="Slide Number Placeholder 3"/>
          <p:cNvSpPr>
            <a:spLocks noGrp="1"/>
          </p:cNvSpPr>
          <p:nvPr>
            <p:ph type="sldNum" sz="quarter" idx="12"/>
          </p:nvPr>
        </p:nvSpPr>
        <p:spPr/>
        <p:txBody>
          <a:bodyPr/>
          <a:lstStyle>
            <a:lvl1pPr>
              <a:defRPr/>
            </a:lvl1pPr>
          </a:lstStyle>
          <a:p>
            <a:fld id="{25F2BC37-053C-4309-B7E3-60741E2C0A02}" type="slidenum">
              <a:rPr lang="en-US"/>
              <a:pPr/>
              <a:t>‹#›</a:t>
            </a:fld>
            <a:endParaRPr lang="en-US"/>
          </a:p>
        </p:txBody>
      </p:sp>
    </p:spTree>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April 2009</a:t>
            </a:r>
          </a:p>
        </p:txBody>
      </p:sp>
      <p:sp>
        <p:nvSpPr>
          <p:cNvPr id="6" name="Footer Placeholder 5"/>
          <p:cNvSpPr>
            <a:spLocks noGrp="1"/>
          </p:cNvSpPr>
          <p:nvPr>
            <p:ph type="ftr" sz="quarter" idx="11"/>
          </p:nvPr>
        </p:nvSpPr>
        <p:spPr/>
        <p:txBody>
          <a:bodyPr/>
          <a:lstStyle>
            <a:lvl1pPr>
              <a:defRPr/>
            </a:lvl1pPr>
          </a:lstStyle>
          <a:p>
            <a:r>
              <a:rPr lang="en-US"/>
              <a:t>FDG, Orlando, FL, USA</a:t>
            </a:r>
          </a:p>
        </p:txBody>
      </p:sp>
      <p:sp>
        <p:nvSpPr>
          <p:cNvPr id="7" name="Slide Number Placeholder 6"/>
          <p:cNvSpPr>
            <a:spLocks noGrp="1"/>
          </p:cNvSpPr>
          <p:nvPr>
            <p:ph type="sldNum" sz="quarter" idx="12"/>
          </p:nvPr>
        </p:nvSpPr>
        <p:spPr/>
        <p:txBody>
          <a:bodyPr/>
          <a:lstStyle>
            <a:lvl1pPr>
              <a:defRPr/>
            </a:lvl1pPr>
          </a:lstStyle>
          <a:p>
            <a:fld id="{B6A227BB-99F4-4779-8C99-FF5E05E2C5DA}" type="slidenum">
              <a:rPr lang="en-US"/>
              <a:pPr/>
              <a:t>‹#›</a:t>
            </a:fld>
            <a:endParaRPr lang="en-US"/>
          </a:p>
        </p:txBody>
      </p:sp>
    </p:spTree>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April 2009</a:t>
            </a:r>
          </a:p>
        </p:txBody>
      </p:sp>
      <p:sp>
        <p:nvSpPr>
          <p:cNvPr id="6" name="Footer Placeholder 5"/>
          <p:cNvSpPr>
            <a:spLocks noGrp="1"/>
          </p:cNvSpPr>
          <p:nvPr>
            <p:ph type="ftr" sz="quarter" idx="11"/>
          </p:nvPr>
        </p:nvSpPr>
        <p:spPr/>
        <p:txBody>
          <a:bodyPr/>
          <a:lstStyle>
            <a:lvl1pPr>
              <a:defRPr/>
            </a:lvl1pPr>
          </a:lstStyle>
          <a:p>
            <a:r>
              <a:rPr lang="en-US"/>
              <a:t>FDG, Orlando, FL, USA</a:t>
            </a:r>
          </a:p>
        </p:txBody>
      </p:sp>
      <p:sp>
        <p:nvSpPr>
          <p:cNvPr id="7" name="Slide Number Placeholder 6"/>
          <p:cNvSpPr>
            <a:spLocks noGrp="1"/>
          </p:cNvSpPr>
          <p:nvPr>
            <p:ph type="sldNum" sz="quarter" idx="12"/>
          </p:nvPr>
        </p:nvSpPr>
        <p:spPr/>
        <p:txBody>
          <a:bodyPr/>
          <a:lstStyle>
            <a:lvl1pPr>
              <a:defRPr/>
            </a:lvl1pPr>
          </a:lstStyle>
          <a:p>
            <a:fld id="{2BA69F4A-4036-41E4-8F6E-B166EFF8B3A5}" type="slidenum">
              <a:rPr lang="en-US"/>
              <a:pPr/>
              <a:t>‹#›</a:t>
            </a:fld>
            <a:endParaRPr lang="en-US"/>
          </a:p>
        </p:txBody>
      </p:sp>
    </p:spTree>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73" name="Rectangle 25"/>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74" name="Rectangle 26"/>
          <p:cNvSpPr>
            <a:spLocks noGrp="1" noChangeArrowheads="1"/>
          </p:cNvSpPr>
          <p:nvPr>
            <p:ph type="body" idx="1"/>
          </p:nvPr>
        </p:nvSpPr>
        <p:spPr bwMode="auto">
          <a:xfrm>
            <a:off x="685800" y="18288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5" name="Rectangle 27"/>
          <p:cNvSpPr>
            <a:spLocks noGrp="1" noChangeArrowheads="1"/>
          </p:cNvSpPr>
          <p:nvPr>
            <p:ph type="dt" sz="half" idx="2"/>
          </p:nvPr>
        </p:nvSpPr>
        <p:spPr bwMode="auto">
          <a:xfrm>
            <a:off x="6248400" y="6477000"/>
            <a:ext cx="1905000" cy="246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200">
                <a:latin typeface="+mn-lt"/>
              </a:defRPr>
            </a:lvl1pPr>
          </a:lstStyle>
          <a:p>
            <a:r>
              <a:rPr lang="en-US"/>
              <a:t>April 2009</a:t>
            </a:r>
          </a:p>
        </p:txBody>
      </p:sp>
      <p:sp>
        <p:nvSpPr>
          <p:cNvPr id="2076" name="Rectangle 28"/>
          <p:cNvSpPr>
            <a:spLocks noGrp="1" noChangeArrowheads="1"/>
          </p:cNvSpPr>
          <p:nvPr>
            <p:ph type="ftr" sz="quarter" idx="3"/>
          </p:nvPr>
        </p:nvSpPr>
        <p:spPr bwMode="auto">
          <a:xfrm>
            <a:off x="685800" y="6477000"/>
            <a:ext cx="3352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000">
                <a:latin typeface="+mn-lt"/>
              </a:defRPr>
            </a:lvl1pPr>
          </a:lstStyle>
          <a:p>
            <a:r>
              <a:rPr lang="en-US"/>
              <a:t>FDG, Orlando, FL, USA</a:t>
            </a:r>
          </a:p>
        </p:txBody>
      </p:sp>
      <p:sp>
        <p:nvSpPr>
          <p:cNvPr id="2077" name="Rectangle 29"/>
          <p:cNvSpPr>
            <a:spLocks noGrp="1" noChangeArrowheads="1"/>
          </p:cNvSpPr>
          <p:nvPr>
            <p:ph type="sldNum" sz="quarter" idx="4"/>
          </p:nvPr>
        </p:nvSpPr>
        <p:spPr bwMode="auto">
          <a:xfrm>
            <a:off x="36195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000">
                <a:latin typeface="+mn-lt"/>
              </a:defRPr>
            </a:lvl1pPr>
          </a:lstStyle>
          <a:p>
            <a:fld id="{F61BAE79-97B9-4950-A13F-56347186DFCA}" type="slidenum">
              <a:rPr lang="en-US"/>
              <a:pPr/>
              <a:t>‹#›</a:t>
            </a:fld>
            <a:endParaRPr lang="en-US"/>
          </a:p>
        </p:txBody>
      </p:sp>
      <p:graphicFrame>
        <p:nvGraphicFramePr>
          <p:cNvPr id="2079" name="Object 31"/>
          <p:cNvGraphicFramePr>
            <a:graphicFrameLocks noChangeAspect="1"/>
          </p:cNvGraphicFramePr>
          <p:nvPr/>
        </p:nvGraphicFramePr>
        <p:xfrm>
          <a:off x="0" y="0"/>
          <a:ext cx="533400" cy="6764338"/>
        </p:xfrm>
        <a:graphic>
          <a:graphicData uri="http://schemas.openxmlformats.org/presentationml/2006/ole">
            <p:oleObj spid="_x0000_s2079" name="Bitmap Image" r:id="rId14" imgW="800212" imgH="6761905" progId="PBrush">
              <p:embed/>
            </p:oleObj>
          </a:graphicData>
        </a:graphic>
      </p:graphicFrame>
      <p:pic>
        <p:nvPicPr>
          <p:cNvPr id="2082" name="Picture 34" descr="Wpi"/>
          <p:cNvPicPr>
            <a:picLocks noChangeAspect="1" noChangeArrowheads="1"/>
          </p:cNvPicPr>
          <p:nvPr/>
        </p:nvPicPr>
        <p:blipFill>
          <a:blip r:embed="rId15"/>
          <a:srcRect/>
          <a:stretch>
            <a:fillRect/>
          </a:stretch>
        </p:blipFill>
        <p:spPr bwMode="auto">
          <a:xfrm>
            <a:off x="7772400" y="6042025"/>
            <a:ext cx="1219200" cy="701675"/>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cover dir="d"/>
  </p:transition>
  <p:timing>
    <p:tnLst>
      <p:par>
        <p:cTn id="1" dur="indefinite" restart="never" nodeType="tmRoot"/>
      </p:par>
    </p:tnLst>
  </p:timing>
  <p:hf hdr="0"/>
  <p:txStyles>
    <p:titleStyle>
      <a:lvl1pPr algn="ctr" rtl="0" eaLnBrk="0" fontAlgn="base" hangingPunct="0">
        <a:spcBef>
          <a:spcPct val="0"/>
        </a:spcBef>
        <a:spcAft>
          <a:spcPct val="0"/>
        </a:spcAft>
        <a:defRPr kumimoji="1" sz="3600">
          <a:solidFill>
            <a:srgbClr val="008000"/>
          </a:solidFill>
          <a:latin typeface="+mj-lt"/>
          <a:ea typeface="+mj-ea"/>
          <a:cs typeface="+mj-cs"/>
        </a:defRPr>
      </a:lvl1pPr>
      <a:lvl2pPr algn="ctr" rtl="0" eaLnBrk="0" fontAlgn="base" hangingPunct="0">
        <a:spcBef>
          <a:spcPct val="0"/>
        </a:spcBef>
        <a:spcAft>
          <a:spcPct val="0"/>
        </a:spcAft>
        <a:defRPr kumimoji="1" sz="3600">
          <a:solidFill>
            <a:srgbClr val="008000"/>
          </a:solidFill>
          <a:latin typeface="Comic Sans MS" pitchFamily="66" charset="0"/>
        </a:defRPr>
      </a:lvl2pPr>
      <a:lvl3pPr algn="ctr" rtl="0" eaLnBrk="0" fontAlgn="base" hangingPunct="0">
        <a:spcBef>
          <a:spcPct val="0"/>
        </a:spcBef>
        <a:spcAft>
          <a:spcPct val="0"/>
        </a:spcAft>
        <a:defRPr kumimoji="1" sz="3600">
          <a:solidFill>
            <a:srgbClr val="008000"/>
          </a:solidFill>
          <a:latin typeface="Comic Sans MS" pitchFamily="66" charset="0"/>
        </a:defRPr>
      </a:lvl3pPr>
      <a:lvl4pPr algn="ctr" rtl="0" eaLnBrk="0" fontAlgn="base" hangingPunct="0">
        <a:spcBef>
          <a:spcPct val="0"/>
        </a:spcBef>
        <a:spcAft>
          <a:spcPct val="0"/>
        </a:spcAft>
        <a:defRPr kumimoji="1" sz="3600">
          <a:solidFill>
            <a:srgbClr val="008000"/>
          </a:solidFill>
          <a:latin typeface="Comic Sans MS" pitchFamily="66" charset="0"/>
        </a:defRPr>
      </a:lvl4pPr>
      <a:lvl5pPr algn="ctr" rtl="0" eaLnBrk="0" fontAlgn="base" hangingPunct="0">
        <a:spcBef>
          <a:spcPct val="0"/>
        </a:spcBef>
        <a:spcAft>
          <a:spcPct val="0"/>
        </a:spcAft>
        <a:defRPr kumimoji="1" sz="3600">
          <a:solidFill>
            <a:srgbClr val="008000"/>
          </a:solidFill>
          <a:latin typeface="Comic Sans MS" pitchFamily="66" charset="0"/>
        </a:defRPr>
      </a:lvl5pPr>
      <a:lvl6pPr marL="457200" algn="ctr" rtl="0" eaLnBrk="0" fontAlgn="base" hangingPunct="0">
        <a:spcBef>
          <a:spcPct val="0"/>
        </a:spcBef>
        <a:spcAft>
          <a:spcPct val="0"/>
        </a:spcAft>
        <a:defRPr kumimoji="1" sz="3600">
          <a:solidFill>
            <a:srgbClr val="008000"/>
          </a:solidFill>
          <a:latin typeface="Comic Sans MS" pitchFamily="66" charset="0"/>
        </a:defRPr>
      </a:lvl6pPr>
      <a:lvl7pPr marL="914400" algn="ctr" rtl="0" eaLnBrk="0" fontAlgn="base" hangingPunct="0">
        <a:spcBef>
          <a:spcPct val="0"/>
        </a:spcBef>
        <a:spcAft>
          <a:spcPct val="0"/>
        </a:spcAft>
        <a:defRPr kumimoji="1" sz="3600">
          <a:solidFill>
            <a:srgbClr val="008000"/>
          </a:solidFill>
          <a:latin typeface="Comic Sans MS" pitchFamily="66" charset="0"/>
        </a:defRPr>
      </a:lvl7pPr>
      <a:lvl8pPr marL="1371600" algn="ctr" rtl="0" eaLnBrk="0" fontAlgn="base" hangingPunct="0">
        <a:spcBef>
          <a:spcPct val="0"/>
        </a:spcBef>
        <a:spcAft>
          <a:spcPct val="0"/>
        </a:spcAft>
        <a:defRPr kumimoji="1" sz="3600">
          <a:solidFill>
            <a:srgbClr val="008000"/>
          </a:solidFill>
          <a:latin typeface="Comic Sans MS" pitchFamily="66" charset="0"/>
        </a:defRPr>
      </a:lvl8pPr>
      <a:lvl9pPr marL="1828800" algn="ctr" rtl="0" eaLnBrk="0" fontAlgn="base" hangingPunct="0">
        <a:spcBef>
          <a:spcPct val="0"/>
        </a:spcBef>
        <a:spcAft>
          <a:spcPct val="0"/>
        </a:spcAft>
        <a:defRPr kumimoji="1" sz="3600">
          <a:solidFill>
            <a:srgbClr val="008000"/>
          </a:solidFill>
          <a:latin typeface="Comic Sans MS" pitchFamily="66" charset="0"/>
        </a:defRPr>
      </a:lvl9pPr>
    </p:titleStyle>
    <p:bodyStyle>
      <a:lvl1pPr marL="342900" indent="-342900" algn="l" rtl="0" eaLnBrk="0" fontAlgn="base" hangingPunct="0">
        <a:spcBef>
          <a:spcPct val="20000"/>
        </a:spcBef>
        <a:spcAft>
          <a:spcPct val="0"/>
        </a:spcAft>
        <a:buClr>
          <a:srgbClr val="009900"/>
        </a:buClr>
        <a:buSzPct val="150000"/>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5050"/>
        </a:buClr>
        <a:buChar char="–"/>
        <a:defRPr kumimoji="1" sz="2600">
          <a:solidFill>
            <a:schemeClr val="tx1"/>
          </a:solidFill>
          <a:latin typeface="+mn-lt"/>
        </a:defRPr>
      </a:lvl2pPr>
      <a:lvl3pPr marL="1143000" indent="-228600" algn="l" rtl="0" eaLnBrk="0" fontAlgn="base" hangingPunct="0">
        <a:spcBef>
          <a:spcPct val="20000"/>
        </a:spcBef>
        <a:spcAft>
          <a:spcPct val="0"/>
        </a:spcAft>
        <a:buClr>
          <a:srgbClr val="CCCC00"/>
        </a:buClr>
        <a:buSzPct val="150000"/>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2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bwMode="auto">
          <a:xfrm>
            <a:off x="1143000" y="914400"/>
            <a:ext cx="7772400" cy="1676400"/>
          </a:xfrm>
          <a:prstGeom prst="rect">
            <a:avLst/>
          </a:prstGeom>
          <a:noFill/>
          <a:ln>
            <a:miter lim="800000"/>
            <a:headEnd/>
            <a:tailEnd/>
          </a:ln>
        </p:spPr>
        <p:txBody>
          <a:bodyPr/>
          <a:lstStyle/>
          <a:p>
            <a:r>
              <a:rPr lang="en-US"/>
              <a:t>Motion and Scene Complexity for Streaming Video Games </a:t>
            </a:r>
          </a:p>
        </p:txBody>
      </p:sp>
      <p:sp>
        <p:nvSpPr>
          <p:cNvPr id="113667" name="Rectangle 3"/>
          <p:cNvSpPr>
            <a:spLocks noGrp="1" noChangeArrowheads="1"/>
          </p:cNvSpPr>
          <p:nvPr>
            <p:ph type="subTitle" idx="1"/>
          </p:nvPr>
        </p:nvSpPr>
        <p:spPr>
          <a:xfrm>
            <a:off x="1181100" y="2895600"/>
            <a:ext cx="7696200" cy="609600"/>
          </a:xfrm>
        </p:spPr>
        <p:txBody>
          <a:bodyPr/>
          <a:lstStyle/>
          <a:p>
            <a:pPr>
              <a:lnSpc>
                <a:spcPct val="90000"/>
              </a:lnSpc>
            </a:pPr>
            <a:r>
              <a:rPr lang="en-US"/>
              <a:t>Mark Claypool</a:t>
            </a:r>
          </a:p>
        </p:txBody>
      </p:sp>
      <p:sp>
        <p:nvSpPr>
          <p:cNvPr id="113669" name="Rectangle 5"/>
          <p:cNvSpPr>
            <a:spLocks noChangeArrowheads="1"/>
          </p:cNvSpPr>
          <p:nvPr/>
        </p:nvSpPr>
        <p:spPr bwMode="auto">
          <a:xfrm>
            <a:off x="914400" y="4114800"/>
            <a:ext cx="8229600" cy="1096963"/>
          </a:xfrm>
          <a:prstGeom prst="rect">
            <a:avLst/>
          </a:prstGeom>
          <a:noFill/>
          <a:ln w="9525">
            <a:noFill/>
            <a:miter lim="800000"/>
            <a:headEnd/>
            <a:tailEnd/>
          </a:ln>
          <a:effectLst/>
        </p:spPr>
        <p:txBody>
          <a:bodyPr>
            <a:spAutoFit/>
          </a:bodyPr>
          <a:lstStyle/>
          <a:p>
            <a:pPr algn="ctr"/>
            <a:r>
              <a:rPr lang="en-US" sz="2200" i="1">
                <a:latin typeface="Comic Sans MS" pitchFamily="66" charset="0"/>
              </a:rPr>
              <a:t>Computer Science Department</a:t>
            </a:r>
          </a:p>
          <a:p>
            <a:pPr algn="ctr"/>
            <a:r>
              <a:rPr lang="en-US" sz="2200" i="1">
                <a:solidFill>
                  <a:srgbClr val="CC0000"/>
                </a:solidFill>
                <a:latin typeface="Comic Sans MS" pitchFamily="66" charset="0"/>
              </a:rPr>
              <a:t>Worcester Polytechnic Institute</a:t>
            </a:r>
          </a:p>
          <a:p>
            <a:pPr algn="ctr"/>
            <a:r>
              <a:rPr lang="en-US" sz="2200" i="1">
                <a:latin typeface="Comic Sans MS" pitchFamily="66" charset="0"/>
              </a:rPr>
              <a:t>Worcester, Massachusetts, USA</a:t>
            </a:r>
            <a:endParaRPr lang="en-US" sz="2200">
              <a:latin typeface="Comic Sans MS" pitchFamily="66" charset="0"/>
            </a:endParaRPr>
          </a:p>
        </p:txBody>
      </p:sp>
      <p:sp>
        <p:nvSpPr>
          <p:cNvPr id="113670" name="Rectangle 6"/>
          <p:cNvSpPr>
            <a:spLocks noChangeArrowheads="1"/>
          </p:cNvSpPr>
          <p:nvPr/>
        </p:nvSpPr>
        <p:spPr bwMode="auto">
          <a:xfrm>
            <a:off x="1447800" y="5410200"/>
            <a:ext cx="7283450" cy="366713"/>
          </a:xfrm>
          <a:prstGeom prst="rect">
            <a:avLst/>
          </a:prstGeom>
          <a:noFill/>
          <a:ln w="9525">
            <a:noFill/>
            <a:miter lim="800000"/>
            <a:headEnd/>
            <a:tailEnd/>
          </a:ln>
          <a:effectLst/>
        </p:spPr>
        <p:txBody>
          <a:bodyPr wrap="none">
            <a:spAutoFit/>
          </a:bodyPr>
          <a:lstStyle/>
          <a:p>
            <a:r>
              <a:rPr lang="en-US" sz="1800" b="1" u="sng">
                <a:solidFill>
                  <a:srgbClr val="009900"/>
                </a:solidFill>
                <a:latin typeface="Courier New" pitchFamily="49" charset="0"/>
              </a:rPr>
              <a:t>http://www.cs.wpi.edu/~claypool/papers/game-motion/</a:t>
            </a:r>
            <a:r>
              <a:rPr lang="en-US" sz="1800">
                <a:solidFill>
                  <a:srgbClr val="009900"/>
                </a:solidFill>
                <a:latin typeface="Courier New" pitchFamily="49" charset="0"/>
              </a:rPr>
              <a:t> </a:t>
            </a:r>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2009</a:t>
            </a:r>
          </a:p>
        </p:txBody>
      </p:sp>
      <p:sp>
        <p:nvSpPr>
          <p:cNvPr id="5" name="Footer Placeholder 4"/>
          <p:cNvSpPr>
            <a:spLocks noGrp="1"/>
          </p:cNvSpPr>
          <p:nvPr>
            <p:ph type="ftr" sz="quarter" idx="11"/>
          </p:nvPr>
        </p:nvSpPr>
        <p:spPr/>
        <p:txBody>
          <a:bodyPr/>
          <a:lstStyle/>
          <a:p>
            <a:r>
              <a:rPr lang="en-US"/>
              <a:t>FDG, Orlando, FL, USA</a:t>
            </a:r>
          </a:p>
        </p:txBody>
      </p:sp>
      <p:sp>
        <p:nvSpPr>
          <p:cNvPr id="6" name="Slide Number Placeholder 5"/>
          <p:cNvSpPr>
            <a:spLocks noGrp="1"/>
          </p:cNvSpPr>
          <p:nvPr>
            <p:ph type="sldNum" sz="quarter" idx="12"/>
          </p:nvPr>
        </p:nvSpPr>
        <p:spPr/>
        <p:txBody>
          <a:bodyPr/>
          <a:lstStyle/>
          <a:p>
            <a:fld id="{47B1DB21-4110-4A5F-9742-E4CC0FC12560}" type="slidenum">
              <a:rPr lang="en-US"/>
              <a:pPr/>
              <a:t>10</a:t>
            </a:fld>
            <a:endParaRPr lang="en-US"/>
          </a:p>
        </p:txBody>
      </p:sp>
      <p:sp>
        <p:nvSpPr>
          <p:cNvPr id="795650" name="Rectangle 2"/>
          <p:cNvSpPr>
            <a:spLocks noGrp="1" noChangeArrowheads="1"/>
          </p:cNvSpPr>
          <p:nvPr>
            <p:ph type="title"/>
          </p:nvPr>
        </p:nvSpPr>
        <p:spPr/>
        <p:txBody>
          <a:bodyPr/>
          <a:lstStyle/>
          <a:p>
            <a:r>
              <a:rPr lang="en-US"/>
              <a:t>Outline</a:t>
            </a:r>
          </a:p>
        </p:txBody>
      </p:sp>
      <p:sp>
        <p:nvSpPr>
          <p:cNvPr id="795651" name="Rectangle 3"/>
          <p:cNvSpPr>
            <a:spLocks noGrp="1" noChangeArrowheads="1"/>
          </p:cNvSpPr>
          <p:nvPr>
            <p:ph type="body" idx="1"/>
          </p:nvPr>
        </p:nvSpPr>
        <p:spPr>
          <a:xfrm>
            <a:off x="685800" y="1676400"/>
            <a:ext cx="7772400" cy="4419600"/>
          </a:xfrm>
        </p:spPr>
        <p:txBody>
          <a:bodyPr/>
          <a:lstStyle/>
          <a:p>
            <a:r>
              <a:rPr lang="en-US" dirty="0"/>
              <a:t>Introduction					(</a:t>
            </a:r>
            <a:r>
              <a:rPr lang="en-US" dirty="0">
                <a:solidFill>
                  <a:srgbClr val="009900"/>
                </a:solidFill>
              </a:rPr>
              <a:t>done</a:t>
            </a:r>
            <a:r>
              <a:rPr lang="en-US" dirty="0"/>
              <a:t>)</a:t>
            </a:r>
          </a:p>
          <a:p>
            <a:r>
              <a:rPr lang="en-US" dirty="0" smtClean="0"/>
              <a:t>Motion </a:t>
            </a:r>
            <a:r>
              <a:rPr lang="en-US" dirty="0"/>
              <a:t>and Scene Complexity		(</a:t>
            </a:r>
            <a:r>
              <a:rPr lang="en-US" dirty="0">
                <a:solidFill>
                  <a:srgbClr val="009900"/>
                </a:solidFill>
              </a:rPr>
              <a:t>done</a:t>
            </a:r>
            <a:r>
              <a:rPr lang="en-US" dirty="0"/>
              <a:t>)</a:t>
            </a:r>
          </a:p>
          <a:p>
            <a:r>
              <a:rPr lang="en-US" dirty="0"/>
              <a:t>Game Perspectives			 	(</a:t>
            </a:r>
            <a:r>
              <a:rPr lang="en-US" dirty="0">
                <a:solidFill>
                  <a:srgbClr val="009900"/>
                </a:solidFill>
              </a:rPr>
              <a:t>done</a:t>
            </a:r>
            <a:r>
              <a:rPr lang="en-US" dirty="0"/>
              <a:t>)</a:t>
            </a:r>
          </a:p>
          <a:p>
            <a:r>
              <a:rPr lang="en-US" dirty="0"/>
              <a:t>Methodology					(</a:t>
            </a:r>
            <a:r>
              <a:rPr lang="en-US" dirty="0">
                <a:solidFill>
                  <a:srgbClr val="FF0000"/>
                </a:solidFill>
              </a:rPr>
              <a:t>next</a:t>
            </a:r>
            <a:r>
              <a:rPr lang="en-US" dirty="0"/>
              <a:t>)</a:t>
            </a:r>
          </a:p>
          <a:p>
            <a:r>
              <a:rPr lang="en-US" dirty="0"/>
              <a:t>Analysis</a:t>
            </a:r>
          </a:p>
          <a:p>
            <a:r>
              <a:rPr lang="en-US" dirty="0"/>
              <a:t>Conclusions</a:t>
            </a:r>
          </a:p>
        </p:txBody>
      </p:sp>
    </p:spTree>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2009</a:t>
            </a:r>
          </a:p>
        </p:txBody>
      </p:sp>
      <p:sp>
        <p:nvSpPr>
          <p:cNvPr id="5" name="Footer Placeholder 4"/>
          <p:cNvSpPr>
            <a:spLocks noGrp="1"/>
          </p:cNvSpPr>
          <p:nvPr>
            <p:ph type="ftr" sz="quarter" idx="11"/>
          </p:nvPr>
        </p:nvSpPr>
        <p:spPr/>
        <p:txBody>
          <a:bodyPr/>
          <a:lstStyle/>
          <a:p>
            <a:r>
              <a:rPr lang="en-US"/>
              <a:t>FDG, Orlando, FL, USA</a:t>
            </a:r>
          </a:p>
        </p:txBody>
      </p:sp>
      <p:sp>
        <p:nvSpPr>
          <p:cNvPr id="6" name="Slide Number Placeholder 5"/>
          <p:cNvSpPr>
            <a:spLocks noGrp="1"/>
          </p:cNvSpPr>
          <p:nvPr>
            <p:ph type="sldNum" sz="quarter" idx="12"/>
          </p:nvPr>
        </p:nvSpPr>
        <p:spPr/>
        <p:txBody>
          <a:bodyPr/>
          <a:lstStyle/>
          <a:p>
            <a:fld id="{52C63DA5-99E1-4058-888D-D78DAA6CD3DC}" type="slidenum">
              <a:rPr lang="en-US"/>
              <a:pPr/>
              <a:t>11</a:t>
            </a:fld>
            <a:endParaRPr lang="en-US"/>
          </a:p>
        </p:txBody>
      </p:sp>
      <p:sp>
        <p:nvSpPr>
          <p:cNvPr id="770050" name="Rectangle 2"/>
          <p:cNvSpPr>
            <a:spLocks noGrp="1" noChangeArrowheads="1"/>
          </p:cNvSpPr>
          <p:nvPr>
            <p:ph type="title"/>
          </p:nvPr>
        </p:nvSpPr>
        <p:spPr/>
        <p:txBody>
          <a:bodyPr/>
          <a:lstStyle/>
          <a:p>
            <a:r>
              <a:rPr lang="en-US"/>
              <a:t>Methodology</a:t>
            </a:r>
          </a:p>
        </p:txBody>
      </p:sp>
      <p:sp>
        <p:nvSpPr>
          <p:cNvPr id="770051" name="Rectangle 3"/>
          <p:cNvSpPr>
            <a:spLocks noGrp="1" noChangeArrowheads="1"/>
          </p:cNvSpPr>
          <p:nvPr>
            <p:ph type="body" idx="1"/>
          </p:nvPr>
        </p:nvSpPr>
        <p:spPr/>
        <p:txBody>
          <a:bodyPr/>
          <a:lstStyle/>
          <a:p>
            <a:r>
              <a:rPr lang="en-US"/>
              <a:t>Select Games</a:t>
            </a:r>
          </a:p>
          <a:p>
            <a:r>
              <a:rPr lang="en-US"/>
              <a:t>Record Traces</a:t>
            </a:r>
          </a:p>
          <a:p>
            <a:r>
              <a:rPr lang="en-US"/>
              <a:t>Select Videos</a:t>
            </a:r>
          </a:p>
          <a:p>
            <a:r>
              <a:rPr lang="en-US"/>
              <a:t>Analyze Data</a:t>
            </a:r>
          </a:p>
          <a:p>
            <a:r>
              <a:rPr lang="en-US"/>
              <a:t>Evaluate Thin Clients</a:t>
            </a:r>
          </a:p>
        </p:txBody>
      </p:sp>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a:t>April 2009</a:t>
            </a:r>
          </a:p>
        </p:txBody>
      </p:sp>
      <p:sp>
        <p:nvSpPr>
          <p:cNvPr id="5" name="Footer Placeholder 3"/>
          <p:cNvSpPr>
            <a:spLocks noGrp="1"/>
          </p:cNvSpPr>
          <p:nvPr>
            <p:ph type="ftr" sz="quarter" idx="11"/>
          </p:nvPr>
        </p:nvSpPr>
        <p:spPr/>
        <p:txBody>
          <a:bodyPr/>
          <a:lstStyle/>
          <a:p>
            <a:r>
              <a:rPr lang="en-US"/>
              <a:t>FDG, Orlando, FL, USA</a:t>
            </a:r>
          </a:p>
        </p:txBody>
      </p:sp>
      <p:sp>
        <p:nvSpPr>
          <p:cNvPr id="6" name="Slide Number Placeholder 4"/>
          <p:cNvSpPr>
            <a:spLocks noGrp="1"/>
          </p:cNvSpPr>
          <p:nvPr>
            <p:ph type="sldNum" sz="quarter" idx="12"/>
          </p:nvPr>
        </p:nvSpPr>
        <p:spPr/>
        <p:txBody>
          <a:bodyPr/>
          <a:lstStyle/>
          <a:p>
            <a:fld id="{12541FAF-5D4D-4BC8-866C-AA60E5029E17}" type="slidenum">
              <a:rPr lang="en-US"/>
              <a:pPr/>
              <a:t>12</a:t>
            </a:fld>
            <a:endParaRPr lang="en-US"/>
          </a:p>
        </p:txBody>
      </p:sp>
      <p:sp>
        <p:nvSpPr>
          <p:cNvPr id="772098" name="Rectangle 2"/>
          <p:cNvSpPr>
            <a:spLocks noGrp="1" noChangeArrowheads="1"/>
          </p:cNvSpPr>
          <p:nvPr>
            <p:ph type="title"/>
          </p:nvPr>
        </p:nvSpPr>
        <p:spPr/>
        <p:txBody>
          <a:bodyPr/>
          <a:lstStyle/>
          <a:p>
            <a:r>
              <a:rPr lang="en-US"/>
              <a:t>Select Games</a:t>
            </a:r>
          </a:p>
        </p:txBody>
      </p:sp>
      <p:pic>
        <p:nvPicPr>
          <p:cNvPr id="772100" name="Picture 4"/>
          <p:cNvPicPr>
            <a:picLocks noChangeAspect="1" noChangeArrowheads="1"/>
          </p:cNvPicPr>
          <p:nvPr/>
        </p:nvPicPr>
        <p:blipFill>
          <a:blip r:embed="rId2"/>
          <a:srcRect/>
          <a:stretch>
            <a:fillRect/>
          </a:stretch>
        </p:blipFill>
        <p:spPr bwMode="auto">
          <a:xfrm>
            <a:off x="1524000" y="1600200"/>
            <a:ext cx="6054725" cy="3919538"/>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p:txBody>
          <a:bodyPr/>
          <a:lstStyle/>
          <a:p>
            <a:r>
              <a:rPr lang="en-US" dirty="0"/>
              <a:t>Capture Game </a:t>
            </a:r>
            <a:r>
              <a:rPr lang="en-US" dirty="0" smtClean="0"/>
              <a:t>Videos</a:t>
            </a:r>
            <a:endParaRPr lang="en-US" dirty="0"/>
          </a:p>
        </p:txBody>
      </p:sp>
      <p:sp>
        <p:nvSpPr>
          <p:cNvPr id="771075" name="Rectangle 3"/>
          <p:cNvSpPr>
            <a:spLocks noGrp="1" noChangeArrowheads="1"/>
          </p:cNvSpPr>
          <p:nvPr>
            <p:ph idx="1"/>
          </p:nvPr>
        </p:nvSpPr>
        <p:spPr/>
        <p:txBody>
          <a:bodyPr/>
          <a:lstStyle/>
          <a:p>
            <a:r>
              <a:rPr lang="en-US" dirty="0"/>
              <a:t>FRAPS (Direct X or OpenGL), 30 f/s</a:t>
            </a:r>
          </a:p>
          <a:p>
            <a:r>
              <a:rPr lang="en-US" dirty="0"/>
              <a:t>PC Intel P4, 4.0 GHz, 512 MB RAM, </a:t>
            </a:r>
            <a:r>
              <a:rPr lang="en-US" dirty="0" err="1"/>
              <a:t>nVidia</a:t>
            </a:r>
            <a:r>
              <a:rPr lang="en-US" dirty="0"/>
              <a:t> </a:t>
            </a:r>
            <a:r>
              <a:rPr lang="en-US" dirty="0" err="1"/>
              <a:t>Geforce</a:t>
            </a:r>
            <a:r>
              <a:rPr lang="en-US" dirty="0"/>
              <a:t> 6800GT 256</a:t>
            </a:r>
          </a:p>
          <a:p>
            <a:pPr lvl="1"/>
            <a:r>
              <a:rPr lang="en-US" sz="2400" dirty="0"/>
              <a:t>After: MPEG compress using Berkeley MPEG Tools</a:t>
            </a:r>
          </a:p>
          <a:p>
            <a:r>
              <a:rPr lang="en-US" dirty="0" smtClean="0"/>
              <a:t>Resolution: </a:t>
            </a:r>
            <a:r>
              <a:rPr lang="en-US" sz="2400" i="1" dirty="0" smtClean="0">
                <a:solidFill>
                  <a:srgbClr val="FF0000"/>
                </a:solidFill>
              </a:rPr>
              <a:t>800x600 pixels</a:t>
            </a:r>
          </a:p>
          <a:p>
            <a:r>
              <a:rPr lang="en-US" dirty="0" smtClean="0"/>
              <a:t>Length: </a:t>
            </a:r>
            <a:r>
              <a:rPr lang="en-US" i="1" dirty="0" smtClean="0">
                <a:solidFill>
                  <a:srgbClr val="FF0000"/>
                </a:solidFill>
              </a:rPr>
              <a:t>30 seconds</a:t>
            </a:r>
            <a:endParaRPr lang="en-US" i="1" dirty="0">
              <a:solidFill>
                <a:srgbClr val="FF0000"/>
              </a:solidFill>
            </a:endParaRPr>
          </a:p>
        </p:txBody>
      </p:sp>
      <p:sp>
        <p:nvSpPr>
          <p:cNvPr id="5" name="Date Placeholder 3"/>
          <p:cNvSpPr>
            <a:spLocks noGrp="1"/>
          </p:cNvSpPr>
          <p:nvPr>
            <p:ph type="dt" sz="half" idx="10"/>
          </p:nvPr>
        </p:nvSpPr>
        <p:spPr/>
        <p:txBody>
          <a:bodyPr/>
          <a:lstStyle/>
          <a:p>
            <a:r>
              <a:rPr lang="en-US"/>
              <a:t>April 2009</a:t>
            </a:r>
          </a:p>
        </p:txBody>
      </p:sp>
      <p:sp>
        <p:nvSpPr>
          <p:cNvPr id="6" name="Footer Placeholder 4"/>
          <p:cNvSpPr>
            <a:spLocks noGrp="1"/>
          </p:cNvSpPr>
          <p:nvPr>
            <p:ph type="ftr" sz="quarter" idx="11"/>
          </p:nvPr>
        </p:nvSpPr>
        <p:spPr/>
        <p:txBody>
          <a:bodyPr/>
          <a:lstStyle/>
          <a:p>
            <a:r>
              <a:rPr lang="en-US"/>
              <a:t>FDG, Orlando, FL, USA</a:t>
            </a:r>
          </a:p>
        </p:txBody>
      </p:sp>
      <p:sp>
        <p:nvSpPr>
          <p:cNvPr id="7" name="Slide Number Placeholder 5"/>
          <p:cNvSpPr>
            <a:spLocks noGrp="1"/>
          </p:cNvSpPr>
          <p:nvPr>
            <p:ph type="sldNum" sz="quarter" idx="12"/>
          </p:nvPr>
        </p:nvSpPr>
        <p:spPr/>
        <p:txBody>
          <a:bodyPr/>
          <a:lstStyle/>
          <a:p>
            <a:fld id="{0758B3CA-B824-4B56-BFB9-05EF4D576E30}" type="slidenum">
              <a:rPr lang="en-US"/>
              <a:pPr/>
              <a:t>13</a:t>
            </a:fld>
            <a:endParaRPr lang="en-US"/>
          </a:p>
        </p:txBody>
      </p:sp>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April 2009</a:t>
            </a:r>
          </a:p>
        </p:txBody>
      </p:sp>
      <p:sp>
        <p:nvSpPr>
          <p:cNvPr id="6" name="Footer Placeholder 4"/>
          <p:cNvSpPr>
            <a:spLocks noGrp="1"/>
          </p:cNvSpPr>
          <p:nvPr>
            <p:ph type="ftr" sz="quarter" idx="11"/>
          </p:nvPr>
        </p:nvSpPr>
        <p:spPr/>
        <p:txBody>
          <a:bodyPr/>
          <a:lstStyle/>
          <a:p>
            <a:r>
              <a:rPr lang="en-US"/>
              <a:t>FDG, Orlando, FL, USA</a:t>
            </a:r>
          </a:p>
        </p:txBody>
      </p:sp>
      <p:sp>
        <p:nvSpPr>
          <p:cNvPr id="7" name="Slide Number Placeholder 5"/>
          <p:cNvSpPr>
            <a:spLocks noGrp="1"/>
          </p:cNvSpPr>
          <p:nvPr>
            <p:ph type="sldNum" sz="quarter" idx="12"/>
          </p:nvPr>
        </p:nvSpPr>
        <p:spPr/>
        <p:txBody>
          <a:bodyPr/>
          <a:lstStyle/>
          <a:p>
            <a:fld id="{D25C1AE7-A41E-4EDF-90FD-9283FE566837}" type="slidenum">
              <a:rPr lang="en-US"/>
              <a:pPr/>
              <a:t>14</a:t>
            </a:fld>
            <a:endParaRPr lang="en-US"/>
          </a:p>
        </p:txBody>
      </p:sp>
      <p:sp>
        <p:nvSpPr>
          <p:cNvPr id="776194" name="Rectangle 2"/>
          <p:cNvSpPr>
            <a:spLocks noGrp="1" noChangeArrowheads="1"/>
          </p:cNvSpPr>
          <p:nvPr>
            <p:ph type="title"/>
          </p:nvPr>
        </p:nvSpPr>
        <p:spPr>
          <a:xfrm>
            <a:off x="685800" y="0"/>
            <a:ext cx="7772400" cy="1143000"/>
          </a:xfrm>
        </p:spPr>
        <p:txBody>
          <a:bodyPr/>
          <a:lstStyle/>
          <a:p>
            <a:r>
              <a:rPr lang="en-US"/>
              <a:t>Select Videos</a:t>
            </a:r>
          </a:p>
        </p:txBody>
      </p:sp>
      <p:sp>
        <p:nvSpPr>
          <p:cNvPr id="776195" name="Rectangle 3"/>
          <p:cNvSpPr>
            <a:spLocks noGrp="1" noChangeArrowheads="1"/>
          </p:cNvSpPr>
          <p:nvPr>
            <p:ph type="body" idx="1"/>
          </p:nvPr>
        </p:nvSpPr>
        <p:spPr>
          <a:xfrm>
            <a:off x="762000" y="990600"/>
            <a:ext cx="7772400" cy="2057400"/>
          </a:xfrm>
        </p:spPr>
        <p:txBody>
          <a:bodyPr/>
          <a:lstStyle/>
          <a:p>
            <a:r>
              <a:rPr lang="en-US" dirty="0"/>
              <a:t>Widely used by multimedia community</a:t>
            </a:r>
          </a:p>
          <a:p>
            <a:r>
              <a:rPr lang="en-US" dirty="0"/>
              <a:t>Range of motion and scene complexity</a:t>
            </a:r>
          </a:p>
          <a:p>
            <a:r>
              <a:rPr lang="en-US" dirty="0"/>
              <a:t>Each 10 seconds </a:t>
            </a:r>
            <a:r>
              <a:rPr lang="en-US" dirty="0" smtClean="0"/>
              <a:t>long</a:t>
            </a:r>
            <a:endParaRPr lang="en-US" dirty="0"/>
          </a:p>
        </p:txBody>
      </p:sp>
      <p:pic>
        <p:nvPicPr>
          <p:cNvPr id="776196" name="Picture 4"/>
          <p:cNvPicPr>
            <a:picLocks noChangeAspect="1" noChangeArrowheads="1"/>
          </p:cNvPicPr>
          <p:nvPr/>
        </p:nvPicPr>
        <p:blipFill>
          <a:blip r:embed="rId2"/>
          <a:srcRect/>
          <a:stretch>
            <a:fillRect/>
          </a:stretch>
        </p:blipFill>
        <p:spPr bwMode="auto">
          <a:xfrm>
            <a:off x="1905000" y="2743200"/>
            <a:ext cx="5709503" cy="3032125"/>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2009</a:t>
            </a:r>
          </a:p>
        </p:txBody>
      </p:sp>
      <p:sp>
        <p:nvSpPr>
          <p:cNvPr id="5" name="Footer Placeholder 4"/>
          <p:cNvSpPr>
            <a:spLocks noGrp="1"/>
          </p:cNvSpPr>
          <p:nvPr>
            <p:ph type="ftr" sz="quarter" idx="11"/>
          </p:nvPr>
        </p:nvSpPr>
        <p:spPr/>
        <p:txBody>
          <a:bodyPr/>
          <a:lstStyle/>
          <a:p>
            <a:r>
              <a:rPr lang="en-US"/>
              <a:t>FDG, Orlando, FL, USA</a:t>
            </a:r>
          </a:p>
        </p:txBody>
      </p:sp>
      <p:sp>
        <p:nvSpPr>
          <p:cNvPr id="6" name="Slide Number Placeholder 5"/>
          <p:cNvSpPr>
            <a:spLocks noGrp="1"/>
          </p:cNvSpPr>
          <p:nvPr>
            <p:ph type="sldNum" sz="quarter" idx="12"/>
          </p:nvPr>
        </p:nvSpPr>
        <p:spPr/>
        <p:txBody>
          <a:bodyPr/>
          <a:lstStyle/>
          <a:p>
            <a:fld id="{7E7323E3-CF22-4AAB-8981-10FD64572390}" type="slidenum">
              <a:rPr lang="en-US"/>
              <a:pPr/>
              <a:t>15</a:t>
            </a:fld>
            <a:endParaRPr lang="en-US"/>
          </a:p>
        </p:txBody>
      </p:sp>
      <p:sp>
        <p:nvSpPr>
          <p:cNvPr id="796674" name="Rectangle 2"/>
          <p:cNvSpPr>
            <a:spLocks noGrp="1" noChangeArrowheads="1"/>
          </p:cNvSpPr>
          <p:nvPr>
            <p:ph type="title"/>
          </p:nvPr>
        </p:nvSpPr>
        <p:spPr/>
        <p:txBody>
          <a:bodyPr/>
          <a:lstStyle/>
          <a:p>
            <a:r>
              <a:rPr lang="en-US"/>
              <a:t>Outline</a:t>
            </a:r>
          </a:p>
        </p:txBody>
      </p:sp>
      <p:sp>
        <p:nvSpPr>
          <p:cNvPr id="796675" name="Rectangle 3"/>
          <p:cNvSpPr>
            <a:spLocks noGrp="1" noChangeArrowheads="1"/>
          </p:cNvSpPr>
          <p:nvPr>
            <p:ph type="body" idx="1"/>
          </p:nvPr>
        </p:nvSpPr>
        <p:spPr>
          <a:xfrm>
            <a:off x="685800" y="1676400"/>
            <a:ext cx="7772400" cy="4419600"/>
          </a:xfrm>
        </p:spPr>
        <p:txBody>
          <a:bodyPr/>
          <a:lstStyle/>
          <a:p>
            <a:pPr>
              <a:lnSpc>
                <a:spcPct val="90000"/>
              </a:lnSpc>
            </a:pPr>
            <a:r>
              <a:rPr lang="en-US" dirty="0"/>
              <a:t>Introduction					(</a:t>
            </a:r>
            <a:r>
              <a:rPr lang="en-US" dirty="0">
                <a:solidFill>
                  <a:srgbClr val="009900"/>
                </a:solidFill>
              </a:rPr>
              <a:t>done</a:t>
            </a:r>
            <a:r>
              <a:rPr lang="en-US" dirty="0"/>
              <a:t>)</a:t>
            </a:r>
          </a:p>
          <a:p>
            <a:pPr>
              <a:lnSpc>
                <a:spcPct val="90000"/>
              </a:lnSpc>
            </a:pPr>
            <a:r>
              <a:rPr lang="en-US" dirty="0" smtClean="0"/>
              <a:t>Motion </a:t>
            </a:r>
            <a:r>
              <a:rPr lang="en-US" dirty="0"/>
              <a:t>and Scene Complexity		(</a:t>
            </a:r>
            <a:r>
              <a:rPr lang="en-US" dirty="0">
                <a:solidFill>
                  <a:srgbClr val="009900"/>
                </a:solidFill>
              </a:rPr>
              <a:t>done</a:t>
            </a:r>
            <a:r>
              <a:rPr lang="en-US" dirty="0"/>
              <a:t>)</a:t>
            </a:r>
          </a:p>
          <a:p>
            <a:pPr>
              <a:lnSpc>
                <a:spcPct val="90000"/>
              </a:lnSpc>
            </a:pPr>
            <a:r>
              <a:rPr lang="en-US" dirty="0"/>
              <a:t>Game Perspectives			 	(</a:t>
            </a:r>
            <a:r>
              <a:rPr lang="en-US" dirty="0">
                <a:solidFill>
                  <a:srgbClr val="009900"/>
                </a:solidFill>
              </a:rPr>
              <a:t>done</a:t>
            </a:r>
            <a:r>
              <a:rPr lang="en-US" dirty="0"/>
              <a:t>)</a:t>
            </a:r>
          </a:p>
          <a:p>
            <a:pPr>
              <a:lnSpc>
                <a:spcPct val="90000"/>
              </a:lnSpc>
            </a:pPr>
            <a:r>
              <a:rPr lang="en-US" dirty="0"/>
              <a:t>Methodology					(</a:t>
            </a:r>
            <a:r>
              <a:rPr lang="en-US" dirty="0">
                <a:solidFill>
                  <a:srgbClr val="009900"/>
                </a:solidFill>
              </a:rPr>
              <a:t>done</a:t>
            </a:r>
            <a:r>
              <a:rPr lang="en-US" dirty="0"/>
              <a:t>)</a:t>
            </a:r>
          </a:p>
          <a:p>
            <a:pPr>
              <a:lnSpc>
                <a:spcPct val="90000"/>
              </a:lnSpc>
            </a:pPr>
            <a:r>
              <a:rPr lang="en-US" dirty="0"/>
              <a:t>Analysis						</a:t>
            </a:r>
          </a:p>
          <a:p>
            <a:pPr lvl="1">
              <a:lnSpc>
                <a:spcPct val="90000"/>
              </a:lnSpc>
            </a:pPr>
            <a:r>
              <a:rPr lang="en-US" dirty="0"/>
              <a:t>Motion and Scene Complexity		(</a:t>
            </a:r>
            <a:r>
              <a:rPr lang="en-US" dirty="0">
                <a:solidFill>
                  <a:srgbClr val="FF0000"/>
                </a:solidFill>
              </a:rPr>
              <a:t>next</a:t>
            </a:r>
            <a:r>
              <a:rPr lang="en-US" dirty="0"/>
              <a:t>)</a:t>
            </a:r>
          </a:p>
          <a:p>
            <a:pPr lvl="1">
              <a:lnSpc>
                <a:spcPct val="90000"/>
              </a:lnSpc>
            </a:pPr>
            <a:r>
              <a:rPr lang="en-US" dirty="0"/>
              <a:t>Thin Clients</a:t>
            </a:r>
          </a:p>
          <a:p>
            <a:pPr>
              <a:lnSpc>
                <a:spcPct val="90000"/>
              </a:lnSpc>
            </a:pPr>
            <a:r>
              <a:rPr lang="en-US" dirty="0"/>
              <a:t>Conclusions</a:t>
            </a:r>
          </a:p>
        </p:txBody>
      </p:sp>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a:t>April 2009</a:t>
            </a:r>
          </a:p>
        </p:txBody>
      </p:sp>
      <p:sp>
        <p:nvSpPr>
          <p:cNvPr id="7" name="Footer Placeholder 5"/>
          <p:cNvSpPr>
            <a:spLocks noGrp="1"/>
          </p:cNvSpPr>
          <p:nvPr>
            <p:ph type="ftr" sz="quarter" idx="11"/>
          </p:nvPr>
        </p:nvSpPr>
        <p:spPr/>
        <p:txBody>
          <a:bodyPr/>
          <a:lstStyle/>
          <a:p>
            <a:r>
              <a:rPr lang="en-US"/>
              <a:t>FDG, Orlando, FL, USA</a:t>
            </a:r>
          </a:p>
        </p:txBody>
      </p:sp>
      <p:sp>
        <p:nvSpPr>
          <p:cNvPr id="8" name="Slide Number Placeholder 6"/>
          <p:cNvSpPr>
            <a:spLocks noGrp="1"/>
          </p:cNvSpPr>
          <p:nvPr>
            <p:ph type="sldNum" sz="quarter" idx="12"/>
          </p:nvPr>
        </p:nvSpPr>
        <p:spPr/>
        <p:txBody>
          <a:bodyPr/>
          <a:lstStyle/>
          <a:p>
            <a:fld id="{4843D9F8-C424-4CA4-8BFB-5060F8AFA7A0}" type="slidenum">
              <a:rPr lang="en-US"/>
              <a:pPr/>
              <a:t>16</a:t>
            </a:fld>
            <a:endParaRPr lang="en-US"/>
          </a:p>
        </p:txBody>
      </p:sp>
      <p:sp>
        <p:nvSpPr>
          <p:cNvPr id="780290" name="Rectangle 2"/>
          <p:cNvSpPr>
            <a:spLocks noGrp="1" noChangeArrowheads="1"/>
          </p:cNvSpPr>
          <p:nvPr>
            <p:ph type="title"/>
          </p:nvPr>
        </p:nvSpPr>
        <p:spPr>
          <a:xfrm>
            <a:off x="838200" y="0"/>
            <a:ext cx="7772400" cy="1143000"/>
          </a:xfrm>
        </p:spPr>
        <p:txBody>
          <a:bodyPr/>
          <a:lstStyle/>
          <a:p>
            <a:r>
              <a:rPr lang="en-US"/>
              <a:t>Motion and Scene Complexity</a:t>
            </a:r>
          </a:p>
        </p:txBody>
      </p:sp>
      <p:sp>
        <p:nvSpPr>
          <p:cNvPr id="780293" name="Rectangle 5"/>
          <p:cNvSpPr>
            <a:spLocks noGrp="1" noChangeArrowheads="1"/>
          </p:cNvSpPr>
          <p:nvPr>
            <p:ph type="body" sz="half" idx="1"/>
          </p:nvPr>
        </p:nvSpPr>
        <p:spPr>
          <a:xfrm>
            <a:off x="533400" y="4876800"/>
            <a:ext cx="4114800" cy="1524000"/>
          </a:xfrm>
        </p:spPr>
        <p:txBody>
          <a:bodyPr/>
          <a:lstStyle/>
          <a:p>
            <a:pPr algn="ctr">
              <a:lnSpc>
                <a:spcPct val="80000"/>
              </a:lnSpc>
              <a:buFontTx/>
              <a:buNone/>
            </a:pPr>
            <a:r>
              <a:rPr lang="en-US" sz="1400" b="1" u="sng"/>
              <a:t>MOTION</a:t>
            </a:r>
          </a:p>
          <a:p>
            <a:pPr>
              <a:lnSpc>
                <a:spcPct val="80000"/>
              </a:lnSpc>
            </a:pPr>
            <a:r>
              <a:rPr lang="en-US" sz="1400"/>
              <a:t>Games from .2 to .95</a:t>
            </a:r>
          </a:p>
          <a:p>
            <a:pPr lvl="1">
              <a:lnSpc>
                <a:spcPct val="80000"/>
              </a:lnSpc>
            </a:pPr>
            <a:r>
              <a:rPr lang="en-US" sz="1300">
                <a:solidFill>
                  <a:srgbClr val="FF0000"/>
                </a:solidFill>
              </a:rPr>
              <a:t>First</a:t>
            </a:r>
            <a:r>
              <a:rPr lang="en-US" sz="1300"/>
              <a:t> highest </a:t>
            </a:r>
            <a:r>
              <a:rPr lang="en-US" sz="1300">
                <a:sym typeface="Wingdings" pitchFamily="2" charset="2"/>
              </a:rPr>
              <a:t> panning</a:t>
            </a:r>
          </a:p>
          <a:p>
            <a:pPr lvl="1">
              <a:lnSpc>
                <a:spcPct val="80000"/>
              </a:lnSpc>
            </a:pPr>
            <a:r>
              <a:rPr lang="en-US" sz="1300">
                <a:solidFill>
                  <a:srgbClr val="009900"/>
                </a:solidFill>
              </a:rPr>
              <a:t>Third iso</a:t>
            </a:r>
            <a:r>
              <a:rPr lang="en-US" sz="1300"/>
              <a:t> </a:t>
            </a:r>
            <a:r>
              <a:rPr lang="en-US" sz="1300">
                <a:sym typeface="Wingdings" pitchFamily="2" charset="2"/>
              </a:rPr>
              <a:t> lowest (except side </a:t>
            </a:r>
            <a:r>
              <a:rPr lang="en-US" sz="1500">
                <a:sym typeface="Wingdings" pitchFamily="2" charset="2"/>
              </a:rPr>
              <a:t>scroll</a:t>
            </a:r>
            <a:r>
              <a:rPr lang="en-US" sz="1300">
                <a:sym typeface="Wingdings" pitchFamily="2" charset="2"/>
              </a:rPr>
              <a:t>)</a:t>
            </a:r>
          </a:p>
          <a:p>
            <a:pPr lvl="1">
              <a:lnSpc>
                <a:spcPct val="80000"/>
              </a:lnSpc>
            </a:pPr>
            <a:r>
              <a:rPr lang="en-US" sz="1300">
                <a:solidFill>
                  <a:srgbClr val="CCCC00"/>
                </a:solidFill>
              </a:rPr>
              <a:t>Omin</a:t>
            </a:r>
            <a:r>
              <a:rPr lang="en-US" sz="1300"/>
              <a:t> </a:t>
            </a:r>
            <a:r>
              <a:rPr lang="en-US" sz="1300">
                <a:sym typeface="Wingdings" pitchFamily="2" charset="2"/>
              </a:rPr>
              <a:t> all medium</a:t>
            </a:r>
          </a:p>
          <a:p>
            <a:pPr>
              <a:lnSpc>
                <a:spcPct val="80000"/>
              </a:lnSpc>
            </a:pPr>
            <a:r>
              <a:rPr lang="en-US" sz="1400"/>
              <a:t>Videos all .7 to ~1</a:t>
            </a:r>
          </a:p>
        </p:txBody>
      </p:sp>
      <p:sp>
        <p:nvSpPr>
          <p:cNvPr id="780294" name="Rectangle 6"/>
          <p:cNvSpPr>
            <a:spLocks noGrp="1" noChangeArrowheads="1"/>
          </p:cNvSpPr>
          <p:nvPr>
            <p:ph type="body" sz="half" idx="2"/>
          </p:nvPr>
        </p:nvSpPr>
        <p:spPr>
          <a:xfrm>
            <a:off x="4648200" y="4876800"/>
            <a:ext cx="4343400" cy="1600200"/>
          </a:xfrm>
        </p:spPr>
        <p:txBody>
          <a:bodyPr/>
          <a:lstStyle/>
          <a:p>
            <a:pPr algn="ctr">
              <a:lnSpc>
                <a:spcPct val="80000"/>
              </a:lnSpc>
              <a:buFontTx/>
              <a:buNone/>
            </a:pPr>
            <a:r>
              <a:rPr lang="en-US" sz="1400" b="1" u="sng"/>
              <a:t>SCENE COMPLEXITY</a:t>
            </a:r>
          </a:p>
          <a:p>
            <a:pPr>
              <a:lnSpc>
                <a:spcPct val="80000"/>
              </a:lnSpc>
            </a:pPr>
            <a:r>
              <a:rPr lang="en-US" sz="1400"/>
              <a:t>Games vary considerably across all genres</a:t>
            </a:r>
          </a:p>
          <a:p>
            <a:pPr lvl="1">
              <a:lnSpc>
                <a:spcPct val="80000"/>
              </a:lnSpc>
            </a:pPr>
            <a:r>
              <a:rPr lang="en-US" sz="1300">
                <a:solidFill>
                  <a:srgbClr val="FF0000"/>
                </a:solidFill>
              </a:rPr>
              <a:t>First</a:t>
            </a:r>
            <a:r>
              <a:rPr lang="en-US" sz="1300"/>
              <a:t> least (may value responsiveness)</a:t>
            </a:r>
          </a:p>
          <a:p>
            <a:pPr lvl="1">
              <a:lnSpc>
                <a:spcPct val="80000"/>
              </a:lnSpc>
            </a:pPr>
            <a:r>
              <a:rPr lang="en-US" sz="1300">
                <a:solidFill>
                  <a:srgbClr val="CCCC00"/>
                </a:solidFill>
              </a:rPr>
              <a:t>Omni</a:t>
            </a:r>
            <a:r>
              <a:rPr lang="en-US" sz="1300"/>
              <a:t> most (lots of detail for game play)</a:t>
            </a:r>
          </a:p>
          <a:p>
            <a:pPr lvl="1">
              <a:lnSpc>
                <a:spcPct val="80000"/>
              </a:lnSpc>
            </a:pPr>
            <a:r>
              <a:rPr lang="en-US" sz="1300">
                <a:solidFill>
                  <a:srgbClr val="009900"/>
                </a:solidFill>
              </a:rPr>
              <a:t>Third</a:t>
            </a:r>
            <a:r>
              <a:rPr lang="en-US" sz="1300"/>
              <a:t> medium</a:t>
            </a:r>
          </a:p>
          <a:p>
            <a:pPr>
              <a:lnSpc>
                <a:spcPct val="80000"/>
              </a:lnSpc>
            </a:pPr>
            <a:r>
              <a:rPr lang="en-US" sz="1400"/>
              <a:t>Videos vary low to high but a bit less than highest </a:t>
            </a:r>
            <a:r>
              <a:rPr lang="en-US" sz="1400">
                <a:solidFill>
                  <a:srgbClr val="CCCC00"/>
                </a:solidFill>
              </a:rPr>
              <a:t>omni</a:t>
            </a:r>
          </a:p>
        </p:txBody>
      </p:sp>
      <p:pic>
        <p:nvPicPr>
          <p:cNvPr id="780292" name="Picture 4"/>
          <p:cNvPicPr>
            <a:picLocks noChangeAspect="1" noChangeArrowheads="1"/>
          </p:cNvPicPr>
          <p:nvPr/>
        </p:nvPicPr>
        <p:blipFill>
          <a:blip r:embed="rId2"/>
          <a:srcRect/>
          <a:stretch>
            <a:fillRect/>
          </a:stretch>
        </p:blipFill>
        <p:spPr bwMode="auto">
          <a:xfrm>
            <a:off x="1828800" y="1066800"/>
            <a:ext cx="5602288" cy="3797300"/>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a:t>April 2009</a:t>
            </a:r>
          </a:p>
        </p:txBody>
      </p:sp>
      <p:sp>
        <p:nvSpPr>
          <p:cNvPr id="6" name="Footer Placeholder 3"/>
          <p:cNvSpPr>
            <a:spLocks noGrp="1"/>
          </p:cNvSpPr>
          <p:nvPr>
            <p:ph type="ftr" sz="quarter" idx="11"/>
          </p:nvPr>
        </p:nvSpPr>
        <p:spPr/>
        <p:txBody>
          <a:bodyPr/>
          <a:lstStyle/>
          <a:p>
            <a:r>
              <a:rPr lang="en-US"/>
              <a:t>FDG, Orlando, FL, USA</a:t>
            </a:r>
          </a:p>
        </p:txBody>
      </p:sp>
      <p:sp>
        <p:nvSpPr>
          <p:cNvPr id="7" name="Slide Number Placeholder 4"/>
          <p:cNvSpPr>
            <a:spLocks noGrp="1"/>
          </p:cNvSpPr>
          <p:nvPr>
            <p:ph type="sldNum" sz="quarter" idx="12"/>
          </p:nvPr>
        </p:nvSpPr>
        <p:spPr/>
        <p:txBody>
          <a:bodyPr/>
          <a:lstStyle/>
          <a:p>
            <a:fld id="{1812815D-0EAF-49BE-86C8-451339FE67BB}" type="slidenum">
              <a:rPr lang="en-US"/>
              <a:pPr/>
              <a:t>17</a:t>
            </a:fld>
            <a:endParaRPr lang="en-US"/>
          </a:p>
        </p:txBody>
      </p:sp>
      <p:sp>
        <p:nvSpPr>
          <p:cNvPr id="782338" name="Rectangle 2"/>
          <p:cNvSpPr>
            <a:spLocks noGrp="1" noChangeArrowheads="1"/>
          </p:cNvSpPr>
          <p:nvPr>
            <p:ph type="title"/>
          </p:nvPr>
        </p:nvSpPr>
        <p:spPr>
          <a:xfrm rot="16200000">
            <a:off x="-1143000" y="2743200"/>
            <a:ext cx="5410200" cy="1143000"/>
          </a:xfrm>
        </p:spPr>
        <p:txBody>
          <a:bodyPr/>
          <a:lstStyle/>
          <a:p>
            <a:r>
              <a:rPr lang="en-US" sz="3200"/>
              <a:t>Motion and Scene Complexity - Summary</a:t>
            </a:r>
          </a:p>
        </p:txBody>
      </p:sp>
      <p:pic>
        <p:nvPicPr>
          <p:cNvPr id="782340" name="Picture 4"/>
          <p:cNvPicPr>
            <a:picLocks noChangeAspect="1" noChangeArrowheads="1"/>
          </p:cNvPicPr>
          <p:nvPr/>
        </p:nvPicPr>
        <p:blipFill>
          <a:blip r:embed="rId2"/>
          <a:srcRect/>
          <a:stretch>
            <a:fillRect/>
          </a:stretch>
        </p:blipFill>
        <p:spPr bwMode="auto">
          <a:xfrm>
            <a:off x="2590800" y="685800"/>
            <a:ext cx="5498161" cy="5181600"/>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2009</a:t>
            </a:r>
          </a:p>
        </p:txBody>
      </p:sp>
      <p:sp>
        <p:nvSpPr>
          <p:cNvPr id="5" name="Footer Placeholder 4"/>
          <p:cNvSpPr>
            <a:spLocks noGrp="1"/>
          </p:cNvSpPr>
          <p:nvPr>
            <p:ph type="ftr" sz="quarter" idx="11"/>
          </p:nvPr>
        </p:nvSpPr>
        <p:spPr/>
        <p:txBody>
          <a:bodyPr/>
          <a:lstStyle/>
          <a:p>
            <a:r>
              <a:rPr lang="en-US"/>
              <a:t>FDG, Orlando, FL, USA</a:t>
            </a:r>
          </a:p>
        </p:txBody>
      </p:sp>
      <p:sp>
        <p:nvSpPr>
          <p:cNvPr id="6" name="Slide Number Placeholder 5"/>
          <p:cNvSpPr>
            <a:spLocks noGrp="1"/>
          </p:cNvSpPr>
          <p:nvPr>
            <p:ph type="sldNum" sz="quarter" idx="12"/>
          </p:nvPr>
        </p:nvSpPr>
        <p:spPr/>
        <p:txBody>
          <a:bodyPr/>
          <a:lstStyle/>
          <a:p>
            <a:fld id="{31A9B9F8-79E8-435D-A61A-B16853FA7D3E}" type="slidenum">
              <a:rPr lang="en-US"/>
              <a:pPr/>
              <a:t>18</a:t>
            </a:fld>
            <a:endParaRPr lang="en-US"/>
          </a:p>
        </p:txBody>
      </p:sp>
      <p:sp>
        <p:nvSpPr>
          <p:cNvPr id="798722" name="Rectangle 2"/>
          <p:cNvSpPr>
            <a:spLocks noGrp="1" noChangeArrowheads="1"/>
          </p:cNvSpPr>
          <p:nvPr>
            <p:ph type="title"/>
          </p:nvPr>
        </p:nvSpPr>
        <p:spPr/>
        <p:txBody>
          <a:bodyPr/>
          <a:lstStyle/>
          <a:p>
            <a:r>
              <a:rPr lang="en-US"/>
              <a:t>Outline</a:t>
            </a:r>
          </a:p>
        </p:txBody>
      </p:sp>
      <p:sp>
        <p:nvSpPr>
          <p:cNvPr id="798723" name="Rectangle 3"/>
          <p:cNvSpPr>
            <a:spLocks noGrp="1" noChangeArrowheads="1"/>
          </p:cNvSpPr>
          <p:nvPr>
            <p:ph type="body" idx="1"/>
          </p:nvPr>
        </p:nvSpPr>
        <p:spPr>
          <a:xfrm>
            <a:off x="685800" y="1676400"/>
            <a:ext cx="7772400" cy="4419600"/>
          </a:xfrm>
        </p:spPr>
        <p:txBody>
          <a:bodyPr/>
          <a:lstStyle/>
          <a:p>
            <a:pPr>
              <a:lnSpc>
                <a:spcPct val="90000"/>
              </a:lnSpc>
            </a:pPr>
            <a:r>
              <a:rPr lang="en-US" dirty="0"/>
              <a:t>Introduction					(</a:t>
            </a:r>
            <a:r>
              <a:rPr lang="en-US" dirty="0">
                <a:solidFill>
                  <a:srgbClr val="009900"/>
                </a:solidFill>
              </a:rPr>
              <a:t>done</a:t>
            </a:r>
            <a:r>
              <a:rPr lang="en-US" dirty="0"/>
              <a:t>)</a:t>
            </a:r>
          </a:p>
          <a:p>
            <a:pPr>
              <a:lnSpc>
                <a:spcPct val="90000"/>
              </a:lnSpc>
            </a:pPr>
            <a:r>
              <a:rPr lang="en-US" dirty="0" smtClean="0"/>
              <a:t>Motion </a:t>
            </a:r>
            <a:r>
              <a:rPr lang="en-US" dirty="0"/>
              <a:t>and Scene Complexity		(</a:t>
            </a:r>
            <a:r>
              <a:rPr lang="en-US" dirty="0">
                <a:solidFill>
                  <a:srgbClr val="009900"/>
                </a:solidFill>
              </a:rPr>
              <a:t>done</a:t>
            </a:r>
            <a:r>
              <a:rPr lang="en-US" dirty="0"/>
              <a:t>)</a:t>
            </a:r>
          </a:p>
          <a:p>
            <a:pPr>
              <a:lnSpc>
                <a:spcPct val="90000"/>
              </a:lnSpc>
            </a:pPr>
            <a:r>
              <a:rPr lang="en-US" dirty="0"/>
              <a:t>Game Perspectives			 	(</a:t>
            </a:r>
            <a:r>
              <a:rPr lang="en-US" dirty="0">
                <a:solidFill>
                  <a:srgbClr val="009900"/>
                </a:solidFill>
              </a:rPr>
              <a:t>done</a:t>
            </a:r>
            <a:r>
              <a:rPr lang="en-US" dirty="0"/>
              <a:t>)</a:t>
            </a:r>
          </a:p>
          <a:p>
            <a:pPr>
              <a:lnSpc>
                <a:spcPct val="90000"/>
              </a:lnSpc>
            </a:pPr>
            <a:r>
              <a:rPr lang="en-US" dirty="0"/>
              <a:t>Methodology					(</a:t>
            </a:r>
            <a:r>
              <a:rPr lang="en-US" dirty="0">
                <a:solidFill>
                  <a:srgbClr val="009900"/>
                </a:solidFill>
              </a:rPr>
              <a:t>done</a:t>
            </a:r>
            <a:r>
              <a:rPr lang="en-US" dirty="0"/>
              <a:t>)</a:t>
            </a:r>
          </a:p>
          <a:p>
            <a:pPr>
              <a:lnSpc>
                <a:spcPct val="90000"/>
              </a:lnSpc>
            </a:pPr>
            <a:r>
              <a:rPr lang="en-US" dirty="0"/>
              <a:t>Analysis						</a:t>
            </a:r>
          </a:p>
          <a:p>
            <a:pPr lvl="1">
              <a:lnSpc>
                <a:spcPct val="90000"/>
              </a:lnSpc>
            </a:pPr>
            <a:r>
              <a:rPr lang="en-US" dirty="0"/>
              <a:t>Motion and Scene Complexity		(</a:t>
            </a:r>
            <a:r>
              <a:rPr lang="en-US" dirty="0">
                <a:solidFill>
                  <a:srgbClr val="009900"/>
                </a:solidFill>
              </a:rPr>
              <a:t>done</a:t>
            </a:r>
            <a:r>
              <a:rPr lang="en-US" dirty="0"/>
              <a:t>)</a:t>
            </a:r>
          </a:p>
          <a:p>
            <a:pPr lvl="1">
              <a:lnSpc>
                <a:spcPct val="90000"/>
              </a:lnSpc>
            </a:pPr>
            <a:r>
              <a:rPr lang="en-US" dirty="0"/>
              <a:t>Thin Clients					(</a:t>
            </a:r>
            <a:r>
              <a:rPr lang="en-US" dirty="0">
                <a:solidFill>
                  <a:srgbClr val="FF0000"/>
                </a:solidFill>
              </a:rPr>
              <a:t>next</a:t>
            </a:r>
            <a:r>
              <a:rPr lang="en-US" dirty="0"/>
              <a:t>)</a:t>
            </a:r>
          </a:p>
          <a:p>
            <a:pPr>
              <a:lnSpc>
                <a:spcPct val="90000"/>
              </a:lnSpc>
            </a:pPr>
            <a:r>
              <a:rPr lang="en-US" dirty="0"/>
              <a:t>Conclusions</a:t>
            </a:r>
          </a:p>
        </p:txBody>
      </p:sp>
    </p:spTree>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2009</a:t>
            </a:r>
          </a:p>
        </p:txBody>
      </p:sp>
      <p:sp>
        <p:nvSpPr>
          <p:cNvPr id="5" name="Footer Placeholder 4"/>
          <p:cNvSpPr>
            <a:spLocks noGrp="1"/>
          </p:cNvSpPr>
          <p:nvPr>
            <p:ph type="ftr" sz="quarter" idx="11"/>
          </p:nvPr>
        </p:nvSpPr>
        <p:spPr/>
        <p:txBody>
          <a:bodyPr/>
          <a:lstStyle/>
          <a:p>
            <a:r>
              <a:rPr lang="en-US"/>
              <a:t>FDG, Orlando, FL, USA</a:t>
            </a:r>
          </a:p>
        </p:txBody>
      </p:sp>
      <p:sp>
        <p:nvSpPr>
          <p:cNvPr id="6" name="Slide Number Placeholder 5"/>
          <p:cNvSpPr>
            <a:spLocks noGrp="1"/>
          </p:cNvSpPr>
          <p:nvPr>
            <p:ph type="sldNum" sz="quarter" idx="12"/>
          </p:nvPr>
        </p:nvSpPr>
        <p:spPr/>
        <p:txBody>
          <a:bodyPr/>
          <a:lstStyle/>
          <a:p>
            <a:fld id="{32194A2F-B283-406A-82AD-7050B264F811}" type="slidenum">
              <a:rPr lang="en-US"/>
              <a:pPr/>
              <a:t>19</a:t>
            </a:fld>
            <a:endParaRPr lang="en-US"/>
          </a:p>
        </p:txBody>
      </p:sp>
      <p:sp>
        <p:nvSpPr>
          <p:cNvPr id="786434" name="Rectangle 2"/>
          <p:cNvSpPr>
            <a:spLocks noGrp="1" noChangeArrowheads="1"/>
          </p:cNvSpPr>
          <p:nvPr>
            <p:ph type="title"/>
          </p:nvPr>
        </p:nvSpPr>
        <p:spPr/>
        <p:txBody>
          <a:bodyPr/>
          <a:lstStyle/>
          <a:p>
            <a:r>
              <a:rPr lang="en-US"/>
              <a:t>Thin Client Evaluation</a:t>
            </a:r>
          </a:p>
        </p:txBody>
      </p:sp>
      <p:sp>
        <p:nvSpPr>
          <p:cNvPr id="786435" name="Rectangle 3"/>
          <p:cNvSpPr>
            <a:spLocks noGrp="1" noChangeArrowheads="1"/>
          </p:cNvSpPr>
          <p:nvPr>
            <p:ph type="body" idx="1"/>
          </p:nvPr>
        </p:nvSpPr>
        <p:spPr/>
        <p:txBody>
          <a:bodyPr/>
          <a:lstStyle/>
          <a:p>
            <a:pPr>
              <a:lnSpc>
                <a:spcPct val="80000"/>
              </a:lnSpc>
            </a:pPr>
            <a:r>
              <a:rPr lang="en-US" sz="2400"/>
              <a:t>Brief look at performance issues with current thin-client technology</a:t>
            </a:r>
          </a:p>
          <a:p>
            <a:pPr lvl="1">
              <a:lnSpc>
                <a:spcPct val="80000"/>
              </a:lnSpc>
            </a:pPr>
            <a:r>
              <a:rPr lang="en-US" sz="2200"/>
              <a:t>Microsoft’s Terminal Services (</a:t>
            </a:r>
            <a:r>
              <a:rPr lang="en-US" sz="2200">
                <a:solidFill>
                  <a:srgbClr val="009900"/>
                </a:solidFill>
              </a:rPr>
              <a:t>RDP</a:t>
            </a:r>
            <a:r>
              <a:rPr lang="en-US" sz="2200"/>
              <a:t>)</a:t>
            </a:r>
          </a:p>
          <a:p>
            <a:pPr lvl="1">
              <a:lnSpc>
                <a:spcPct val="80000"/>
              </a:lnSpc>
            </a:pPr>
            <a:r>
              <a:rPr lang="en-US" sz="2200"/>
              <a:t>NoMachine’s </a:t>
            </a:r>
            <a:r>
              <a:rPr lang="en-US" sz="2200">
                <a:solidFill>
                  <a:srgbClr val="FF0000"/>
                </a:solidFill>
              </a:rPr>
              <a:t>NX</a:t>
            </a:r>
            <a:r>
              <a:rPr lang="en-US" sz="2200"/>
              <a:t> client (for Windows)</a:t>
            </a:r>
          </a:p>
          <a:p>
            <a:pPr lvl="1">
              <a:lnSpc>
                <a:spcPct val="80000"/>
              </a:lnSpc>
            </a:pPr>
            <a:r>
              <a:rPr lang="en-US" sz="2200"/>
              <a:t>Specialized technology future work</a:t>
            </a:r>
          </a:p>
          <a:p>
            <a:pPr>
              <a:lnSpc>
                <a:spcPct val="80000"/>
              </a:lnSpc>
            </a:pPr>
            <a:r>
              <a:rPr lang="en-US" sz="2400"/>
              <a:t>Win XP laptop, Intel M 2.26 GhZ, 2GB RAM, nVideo GeForce GO 6400 w/64 MB</a:t>
            </a:r>
          </a:p>
          <a:p>
            <a:pPr>
              <a:lnSpc>
                <a:spcPct val="80000"/>
              </a:lnSpc>
            </a:pPr>
            <a:r>
              <a:rPr lang="en-US" sz="2400"/>
              <a:t>Wireless, 802.11g</a:t>
            </a:r>
          </a:p>
          <a:p>
            <a:pPr>
              <a:lnSpc>
                <a:spcPct val="80000"/>
              </a:lnSpc>
            </a:pPr>
            <a:r>
              <a:rPr lang="en-US" sz="2400"/>
              <a:t>Use VideoLAN VLC media player</a:t>
            </a:r>
          </a:p>
          <a:p>
            <a:pPr lvl="1">
              <a:lnSpc>
                <a:spcPct val="80000"/>
              </a:lnSpc>
            </a:pPr>
            <a:r>
              <a:rPr lang="en-US" sz="2200"/>
              <a:t>Reports frame statistic</a:t>
            </a:r>
          </a:p>
          <a:p>
            <a:pPr>
              <a:lnSpc>
                <a:spcPct val="80000"/>
              </a:lnSpc>
            </a:pPr>
            <a:r>
              <a:rPr lang="en-US" sz="2400"/>
              <a:t>Wireshark</a:t>
            </a:r>
          </a:p>
          <a:p>
            <a:pPr lvl="1">
              <a:lnSpc>
                <a:spcPct val="80000"/>
              </a:lnSpc>
            </a:pPr>
            <a:r>
              <a:rPr lang="en-US" sz="2200"/>
              <a:t>Network traces</a:t>
            </a:r>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April 2009</a:t>
            </a:r>
          </a:p>
        </p:txBody>
      </p:sp>
      <p:sp>
        <p:nvSpPr>
          <p:cNvPr id="9" name="Footer Placeholder 4"/>
          <p:cNvSpPr>
            <a:spLocks noGrp="1"/>
          </p:cNvSpPr>
          <p:nvPr>
            <p:ph type="ftr" sz="quarter" idx="11"/>
          </p:nvPr>
        </p:nvSpPr>
        <p:spPr/>
        <p:txBody>
          <a:bodyPr/>
          <a:lstStyle/>
          <a:p>
            <a:r>
              <a:rPr lang="en-US"/>
              <a:t>FDG, Orlando, FL, USA</a:t>
            </a:r>
          </a:p>
        </p:txBody>
      </p:sp>
      <p:sp>
        <p:nvSpPr>
          <p:cNvPr id="10" name="Slide Number Placeholder 5"/>
          <p:cNvSpPr>
            <a:spLocks noGrp="1"/>
          </p:cNvSpPr>
          <p:nvPr>
            <p:ph type="sldNum" sz="quarter" idx="12"/>
          </p:nvPr>
        </p:nvSpPr>
        <p:spPr/>
        <p:txBody>
          <a:bodyPr/>
          <a:lstStyle/>
          <a:p>
            <a:fld id="{15FEAFE1-A469-43B3-A926-1707F426575A}" type="slidenum">
              <a:rPr lang="en-US"/>
              <a:pPr/>
              <a:t>2</a:t>
            </a:fld>
            <a:endParaRPr lang="en-US"/>
          </a:p>
        </p:txBody>
      </p:sp>
      <p:sp>
        <p:nvSpPr>
          <p:cNvPr id="753666" name="Rectangle 2"/>
          <p:cNvSpPr>
            <a:spLocks noGrp="1" noChangeArrowheads="1"/>
          </p:cNvSpPr>
          <p:nvPr>
            <p:ph type="title"/>
          </p:nvPr>
        </p:nvSpPr>
        <p:spPr>
          <a:xfrm>
            <a:off x="685800" y="0"/>
            <a:ext cx="7772400" cy="1143000"/>
          </a:xfrm>
        </p:spPr>
        <p:txBody>
          <a:bodyPr/>
          <a:lstStyle/>
          <a:p>
            <a:r>
              <a:rPr lang="en-US"/>
              <a:t>Introduction</a:t>
            </a:r>
          </a:p>
        </p:txBody>
      </p:sp>
      <p:sp>
        <p:nvSpPr>
          <p:cNvPr id="753671" name="Rectangle 7"/>
          <p:cNvSpPr>
            <a:spLocks noGrp="1" noChangeArrowheads="1"/>
          </p:cNvSpPr>
          <p:nvPr>
            <p:ph type="body" idx="1"/>
          </p:nvPr>
        </p:nvSpPr>
        <p:spPr>
          <a:xfrm>
            <a:off x="685800" y="1143000"/>
            <a:ext cx="7772400" cy="4953000"/>
          </a:xfrm>
        </p:spPr>
        <p:txBody>
          <a:bodyPr/>
          <a:lstStyle/>
          <a:p>
            <a:pPr>
              <a:lnSpc>
                <a:spcPct val="90000"/>
              </a:lnSpc>
            </a:pPr>
            <a:r>
              <a:rPr lang="en-US" sz="2000"/>
              <a:t>Growth:</a:t>
            </a:r>
          </a:p>
          <a:p>
            <a:pPr lvl="1">
              <a:lnSpc>
                <a:spcPct val="90000"/>
              </a:lnSpc>
            </a:pPr>
            <a:r>
              <a:rPr lang="en-US" sz="2000"/>
              <a:t>Networks – high bandwidth to the home</a:t>
            </a:r>
          </a:p>
          <a:p>
            <a:pPr lvl="1">
              <a:lnSpc>
                <a:spcPct val="90000"/>
              </a:lnSpc>
            </a:pPr>
            <a:r>
              <a:rPr lang="en-US" sz="2000"/>
              <a:t>Thin clients – Remote Desktop, Google Desktop</a:t>
            </a:r>
          </a:p>
          <a:p>
            <a:pPr lvl="1">
              <a:lnSpc>
                <a:spcPct val="90000"/>
              </a:lnSpc>
            </a:pPr>
            <a:r>
              <a:rPr lang="en-US" sz="2000"/>
              <a:t>Online games</a:t>
            </a:r>
          </a:p>
          <a:p>
            <a:pPr>
              <a:lnSpc>
                <a:spcPct val="90000"/>
              </a:lnSpc>
            </a:pPr>
            <a:r>
              <a:rPr lang="en-US" sz="2000"/>
              <a:t>Opportunity:</a:t>
            </a:r>
          </a:p>
          <a:p>
            <a:pPr lvl="1">
              <a:lnSpc>
                <a:spcPct val="90000"/>
              </a:lnSpc>
            </a:pPr>
            <a:r>
              <a:rPr lang="en-US" sz="2000"/>
              <a:t>Heavyweight, “fat” server hosting game </a:t>
            </a:r>
          </a:p>
          <a:p>
            <a:pPr lvl="1">
              <a:lnSpc>
                <a:spcPct val="90000"/>
              </a:lnSpc>
            </a:pPr>
            <a:r>
              <a:rPr lang="en-US" sz="2000"/>
              <a:t>Stream game as interactive video over network</a:t>
            </a:r>
          </a:p>
          <a:p>
            <a:pPr lvl="1">
              <a:lnSpc>
                <a:spcPct val="90000"/>
              </a:lnSpc>
            </a:pPr>
            <a:r>
              <a:rPr lang="en-US" sz="2000"/>
              <a:t>Played on a lightweight, thin client</a:t>
            </a:r>
          </a:p>
          <a:p>
            <a:pPr>
              <a:lnSpc>
                <a:spcPct val="90000"/>
              </a:lnSpc>
            </a:pPr>
            <a:r>
              <a:rPr lang="en-US" sz="2000"/>
              <a:t>Motivation:</a:t>
            </a:r>
          </a:p>
          <a:p>
            <a:pPr lvl="1">
              <a:lnSpc>
                <a:spcPct val="90000"/>
              </a:lnSpc>
            </a:pPr>
            <a:r>
              <a:rPr lang="en-US" sz="2000"/>
              <a:t>Rendering game that requires data and specialized hardware not at client</a:t>
            </a:r>
          </a:p>
          <a:p>
            <a:pPr lvl="2">
              <a:lnSpc>
                <a:spcPct val="90000"/>
              </a:lnSpc>
            </a:pPr>
            <a:r>
              <a:rPr lang="en-US" sz="1800"/>
              <a:t>Sony Remote Play, and OnLive</a:t>
            </a:r>
          </a:p>
          <a:p>
            <a:pPr lvl="1">
              <a:lnSpc>
                <a:spcPct val="90000"/>
              </a:lnSpc>
            </a:pPr>
            <a:r>
              <a:rPr lang="en-US" sz="2000"/>
              <a:t>Augmented reality - physical world enhanced by thin, wearable computers (i.e. head-mounted displays)</a:t>
            </a:r>
          </a:p>
          <a:p>
            <a:pPr lvl="1">
              <a:lnSpc>
                <a:spcPct val="90000"/>
              </a:lnSpc>
            </a:pPr>
            <a:r>
              <a:rPr lang="en-US" sz="2000"/>
              <a:t>Ease of implementation and maintenance</a:t>
            </a:r>
          </a:p>
        </p:txBody>
      </p:sp>
      <p:pic>
        <p:nvPicPr>
          <p:cNvPr id="753672" name="Picture 8"/>
          <p:cNvPicPr>
            <a:picLocks noChangeAspect="1" noChangeArrowheads="1"/>
          </p:cNvPicPr>
          <p:nvPr/>
        </p:nvPicPr>
        <p:blipFill>
          <a:blip r:embed="rId2"/>
          <a:srcRect/>
          <a:stretch>
            <a:fillRect/>
          </a:stretch>
        </p:blipFill>
        <p:spPr bwMode="auto">
          <a:xfrm>
            <a:off x="7696200" y="228600"/>
            <a:ext cx="1219200" cy="1158875"/>
          </a:xfrm>
          <a:prstGeom prst="rect">
            <a:avLst/>
          </a:prstGeom>
          <a:noFill/>
          <a:ln w="9525">
            <a:noFill/>
            <a:miter lim="800000"/>
            <a:headEnd/>
            <a:tailEnd/>
          </a:ln>
          <a:effectLst/>
        </p:spPr>
      </p:pic>
      <p:pic>
        <p:nvPicPr>
          <p:cNvPr id="753673" name="Picture 9"/>
          <p:cNvPicPr>
            <a:picLocks noChangeAspect="1" noChangeArrowheads="1"/>
          </p:cNvPicPr>
          <p:nvPr/>
        </p:nvPicPr>
        <p:blipFill>
          <a:blip r:embed="rId3" cstate="print"/>
          <a:srcRect/>
          <a:stretch>
            <a:fillRect/>
          </a:stretch>
        </p:blipFill>
        <p:spPr bwMode="auto">
          <a:xfrm>
            <a:off x="7696200" y="1600200"/>
            <a:ext cx="838200" cy="647700"/>
          </a:xfrm>
          <a:prstGeom prst="rect">
            <a:avLst/>
          </a:prstGeom>
          <a:noFill/>
          <a:ln w="9525">
            <a:noFill/>
            <a:miter lim="800000"/>
            <a:headEnd/>
            <a:tailEnd/>
          </a:ln>
          <a:effectLst/>
        </p:spPr>
      </p:pic>
      <p:pic>
        <p:nvPicPr>
          <p:cNvPr id="753674" name="Picture 10"/>
          <p:cNvPicPr>
            <a:picLocks noChangeAspect="1" noChangeArrowheads="1"/>
          </p:cNvPicPr>
          <p:nvPr/>
        </p:nvPicPr>
        <p:blipFill>
          <a:blip r:embed="rId4"/>
          <a:srcRect/>
          <a:stretch>
            <a:fillRect/>
          </a:stretch>
        </p:blipFill>
        <p:spPr bwMode="auto">
          <a:xfrm>
            <a:off x="7772400" y="2438400"/>
            <a:ext cx="838200" cy="581025"/>
          </a:xfrm>
          <a:prstGeom prst="rect">
            <a:avLst/>
          </a:prstGeom>
          <a:noFill/>
          <a:ln w="9525">
            <a:noFill/>
            <a:miter lim="800000"/>
            <a:headEnd/>
            <a:tailEnd/>
          </a:ln>
          <a:effectLst/>
        </p:spPr>
      </p:pic>
      <p:pic>
        <p:nvPicPr>
          <p:cNvPr id="753675" name="Picture 11"/>
          <p:cNvPicPr>
            <a:picLocks noChangeAspect="1" noChangeArrowheads="1"/>
          </p:cNvPicPr>
          <p:nvPr/>
        </p:nvPicPr>
        <p:blipFill>
          <a:blip r:embed="rId5"/>
          <a:srcRect/>
          <a:stretch>
            <a:fillRect/>
          </a:stretch>
        </p:blipFill>
        <p:spPr bwMode="auto">
          <a:xfrm>
            <a:off x="7696200" y="4038600"/>
            <a:ext cx="1314450" cy="977900"/>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April 2009</a:t>
            </a:r>
          </a:p>
        </p:txBody>
      </p:sp>
      <p:sp>
        <p:nvSpPr>
          <p:cNvPr id="7" name="Footer Placeholder 4"/>
          <p:cNvSpPr>
            <a:spLocks noGrp="1"/>
          </p:cNvSpPr>
          <p:nvPr>
            <p:ph type="ftr" sz="quarter" idx="11"/>
          </p:nvPr>
        </p:nvSpPr>
        <p:spPr/>
        <p:txBody>
          <a:bodyPr/>
          <a:lstStyle/>
          <a:p>
            <a:r>
              <a:rPr lang="en-US"/>
              <a:t>FDG, Orlando, FL, USA</a:t>
            </a:r>
          </a:p>
        </p:txBody>
      </p:sp>
      <p:sp>
        <p:nvSpPr>
          <p:cNvPr id="8" name="Slide Number Placeholder 5"/>
          <p:cNvSpPr>
            <a:spLocks noGrp="1"/>
          </p:cNvSpPr>
          <p:nvPr>
            <p:ph type="sldNum" sz="quarter" idx="12"/>
          </p:nvPr>
        </p:nvSpPr>
        <p:spPr/>
        <p:txBody>
          <a:bodyPr/>
          <a:lstStyle/>
          <a:p>
            <a:fld id="{8D47FC98-BBFF-42A7-93B5-8D73B48A267B}" type="slidenum">
              <a:rPr lang="en-US"/>
              <a:pPr/>
              <a:t>20</a:t>
            </a:fld>
            <a:endParaRPr lang="en-US"/>
          </a:p>
        </p:txBody>
      </p:sp>
      <p:sp>
        <p:nvSpPr>
          <p:cNvPr id="787458" name="Rectangle 2"/>
          <p:cNvSpPr>
            <a:spLocks noGrp="1" noChangeArrowheads="1"/>
          </p:cNvSpPr>
          <p:nvPr>
            <p:ph type="title"/>
          </p:nvPr>
        </p:nvSpPr>
        <p:spPr>
          <a:xfrm>
            <a:off x="685800" y="76200"/>
            <a:ext cx="7772400" cy="1143000"/>
          </a:xfrm>
        </p:spPr>
        <p:txBody>
          <a:bodyPr/>
          <a:lstStyle/>
          <a:p>
            <a:r>
              <a:rPr lang="en-US"/>
              <a:t>First Person, Various Resolutions</a:t>
            </a:r>
          </a:p>
        </p:txBody>
      </p:sp>
      <p:sp>
        <p:nvSpPr>
          <p:cNvPr id="787459" name="Rectangle 3"/>
          <p:cNvSpPr>
            <a:spLocks noGrp="1" noChangeArrowheads="1"/>
          </p:cNvSpPr>
          <p:nvPr>
            <p:ph type="body" idx="1"/>
          </p:nvPr>
        </p:nvSpPr>
        <p:spPr>
          <a:xfrm>
            <a:off x="1905000" y="5410200"/>
            <a:ext cx="5791200" cy="990600"/>
          </a:xfrm>
        </p:spPr>
        <p:txBody>
          <a:bodyPr/>
          <a:lstStyle/>
          <a:p>
            <a:pPr>
              <a:lnSpc>
                <a:spcPct val="80000"/>
              </a:lnSpc>
            </a:pPr>
            <a:r>
              <a:rPr lang="en-US" sz="2000"/>
              <a:t>Resolution increases</a:t>
            </a:r>
          </a:p>
          <a:p>
            <a:pPr lvl="1">
              <a:lnSpc>
                <a:spcPct val="80000"/>
              </a:lnSpc>
            </a:pPr>
            <a:r>
              <a:rPr lang="en-US" sz="2000"/>
              <a:t>FR drop (need 15 f/s), bitrate increase</a:t>
            </a:r>
          </a:p>
          <a:p>
            <a:pPr>
              <a:lnSpc>
                <a:spcPct val="80000"/>
              </a:lnSpc>
            </a:pPr>
            <a:r>
              <a:rPr lang="en-US" sz="2000"/>
              <a:t>NX slightly better, much lower bitrate</a:t>
            </a:r>
          </a:p>
        </p:txBody>
      </p:sp>
      <p:pic>
        <p:nvPicPr>
          <p:cNvPr id="787460" name="Picture 4"/>
          <p:cNvPicPr>
            <a:picLocks noChangeAspect="1" noChangeArrowheads="1"/>
          </p:cNvPicPr>
          <p:nvPr/>
        </p:nvPicPr>
        <p:blipFill>
          <a:blip r:embed="rId2"/>
          <a:srcRect/>
          <a:stretch>
            <a:fillRect/>
          </a:stretch>
        </p:blipFill>
        <p:spPr bwMode="auto">
          <a:xfrm>
            <a:off x="1524000" y="1066800"/>
            <a:ext cx="6127750" cy="2111375"/>
          </a:xfrm>
          <a:prstGeom prst="rect">
            <a:avLst/>
          </a:prstGeom>
          <a:noFill/>
          <a:ln w="9525">
            <a:noFill/>
            <a:miter lim="800000"/>
            <a:headEnd/>
            <a:tailEnd/>
          </a:ln>
          <a:effectLst/>
        </p:spPr>
      </p:pic>
      <p:pic>
        <p:nvPicPr>
          <p:cNvPr id="787461" name="Picture 5"/>
          <p:cNvPicPr>
            <a:picLocks noChangeAspect="1" noChangeArrowheads="1"/>
          </p:cNvPicPr>
          <p:nvPr/>
        </p:nvPicPr>
        <p:blipFill>
          <a:blip r:embed="rId3"/>
          <a:srcRect/>
          <a:stretch>
            <a:fillRect/>
          </a:stretch>
        </p:blipFill>
        <p:spPr bwMode="auto">
          <a:xfrm>
            <a:off x="1447800" y="3200400"/>
            <a:ext cx="6164263" cy="2138363"/>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r>
              <a:rPr lang="en-US"/>
              <a:t>April 2009</a:t>
            </a:r>
          </a:p>
        </p:txBody>
      </p:sp>
      <p:sp>
        <p:nvSpPr>
          <p:cNvPr id="8" name="Footer Placeholder 5"/>
          <p:cNvSpPr>
            <a:spLocks noGrp="1"/>
          </p:cNvSpPr>
          <p:nvPr>
            <p:ph type="ftr" sz="quarter" idx="11"/>
          </p:nvPr>
        </p:nvSpPr>
        <p:spPr/>
        <p:txBody>
          <a:bodyPr/>
          <a:lstStyle/>
          <a:p>
            <a:r>
              <a:rPr lang="en-US"/>
              <a:t>FDG, Orlando, FL, USA</a:t>
            </a:r>
          </a:p>
        </p:txBody>
      </p:sp>
      <p:sp>
        <p:nvSpPr>
          <p:cNvPr id="9" name="Slide Number Placeholder 6"/>
          <p:cNvSpPr>
            <a:spLocks noGrp="1"/>
          </p:cNvSpPr>
          <p:nvPr>
            <p:ph type="sldNum" sz="quarter" idx="12"/>
          </p:nvPr>
        </p:nvSpPr>
        <p:spPr/>
        <p:txBody>
          <a:bodyPr/>
          <a:lstStyle/>
          <a:p>
            <a:fld id="{737EAF83-B1BA-4164-BBF0-FC8F84977FEC}" type="slidenum">
              <a:rPr lang="en-US"/>
              <a:pPr/>
              <a:t>21</a:t>
            </a:fld>
            <a:endParaRPr lang="en-US"/>
          </a:p>
        </p:txBody>
      </p:sp>
      <p:sp>
        <p:nvSpPr>
          <p:cNvPr id="788482" name="Rectangle 2"/>
          <p:cNvSpPr>
            <a:spLocks noGrp="1" noChangeArrowheads="1"/>
          </p:cNvSpPr>
          <p:nvPr>
            <p:ph type="title"/>
          </p:nvPr>
        </p:nvSpPr>
        <p:spPr>
          <a:xfrm>
            <a:off x="685800" y="0"/>
            <a:ext cx="7772400" cy="1143000"/>
          </a:xfrm>
        </p:spPr>
        <p:txBody>
          <a:bodyPr/>
          <a:lstStyle/>
          <a:p>
            <a:r>
              <a:rPr lang="en-US"/>
              <a:t>Different Perspectives</a:t>
            </a:r>
          </a:p>
        </p:txBody>
      </p:sp>
      <p:sp>
        <p:nvSpPr>
          <p:cNvPr id="788483" name="Rectangle 3"/>
          <p:cNvSpPr>
            <a:spLocks noGrp="1" noChangeArrowheads="1"/>
          </p:cNvSpPr>
          <p:nvPr>
            <p:ph type="body" sz="half" idx="1"/>
          </p:nvPr>
        </p:nvSpPr>
        <p:spPr>
          <a:xfrm>
            <a:off x="685800" y="5638800"/>
            <a:ext cx="3810000" cy="609600"/>
          </a:xfrm>
        </p:spPr>
        <p:txBody>
          <a:bodyPr/>
          <a:lstStyle/>
          <a:p>
            <a:pPr>
              <a:lnSpc>
                <a:spcPct val="80000"/>
              </a:lnSpc>
            </a:pPr>
            <a:r>
              <a:rPr lang="en-US" sz="1800"/>
              <a:t>Some correlation with motion</a:t>
            </a:r>
          </a:p>
          <a:p>
            <a:pPr lvl="1">
              <a:lnSpc>
                <a:spcPct val="80000"/>
              </a:lnSpc>
            </a:pPr>
            <a:r>
              <a:rPr lang="en-US" sz="1500"/>
              <a:t>Higher motion (First), lower FR</a:t>
            </a:r>
          </a:p>
        </p:txBody>
      </p:sp>
      <p:sp>
        <p:nvSpPr>
          <p:cNvPr id="788485" name="Rectangle 5"/>
          <p:cNvSpPr>
            <a:spLocks noGrp="1" noChangeArrowheads="1"/>
          </p:cNvSpPr>
          <p:nvPr>
            <p:ph type="body" sz="half" idx="2"/>
          </p:nvPr>
        </p:nvSpPr>
        <p:spPr>
          <a:xfrm>
            <a:off x="4648200" y="5562600"/>
            <a:ext cx="3810000" cy="762000"/>
          </a:xfrm>
        </p:spPr>
        <p:txBody>
          <a:bodyPr/>
          <a:lstStyle/>
          <a:p>
            <a:pPr>
              <a:lnSpc>
                <a:spcPct val="80000"/>
              </a:lnSpc>
            </a:pPr>
            <a:r>
              <a:rPr lang="en-US" sz="1600"/>
              <a:t>Less correlation with scene</a:t>
            </a:r>
          </a:p>
          <a:p>
            <a:pPr lvl="1">
              <a:lnSpc>
                <a:spcPct val="80000"/>
              </a:lnSpc>
            </a:pPr>
            <a:r>
              <a:rPr lang="en-US" sz="1500"/>
              <a:t>Ominpresent similar to 3rd</a:t>
            </a:r>
          </a:p>
          <a:p>
            <a:pPr>
              <a:lnSpc>
                <a:spcPct val="80000"/>
              </a:lnSpc>
            </a:pPr>
            <a:endParaRPr lang="en-US" sz="1600"/>
          </a:p>
        </p:txBody>
      </p:sp>
      <p:pic>
        <p:nvPicPr>
          <p:cNvPr id="788484" name="Picture 4"/>
          <p:cNvPicPr>
            <a:picLocks noChangeAspect="1" noChangeArrowheads="1"/>
          </p:cNvPicPr>
          <p:nvPr/>
        </p:nvPicPr>
        <p:blipFill>
          <a:blip r:embed="rId2"/>
          <a:srcRect/>
          <a:stretch>
            <a:fillRect/>
          </a:stretch>
        </p:blipFill>
        <p:spPr bwMode="auto">
          <a:xfrm>
            <a:off x="1066800" y="914400"/>
            <a:ext cx="6935788" cy="4635500"/>
          </a:xfrm>
          <a:prstGeom prst="rect">
            <a:avLst/>
          </a:prstGeom>
          <a:noFill/>
          <a:ln w="9525">
            <a:noFill/>
            <a:miter lim="800000"/>
            <a:headEnd/>
            <a:tailEnd/>
          </a:ln>
          <a:effectLst/>
        </p:spPr>
      </p:pic>
      <p:sp>
        <p:nvSpPr>
          <p:cNvPr id="788486" name="Text Box 6"/>
          <p:cNvSpPr txBox="1">
            <a:spLocks noChangeArrowheads="1"/>
          </p:cNvSpPr>
          <p:nvPr/>
        </p:nvSpPr>
        <p:spPr bwMode="auto">
          <a:xfrm>
            <a:off x="7924800" y="1066800"/>
            <a:ext cx="947738" cy="274638"/>
          </a:xfrm>
          <a:prstGeom prst="rect">
            <a:avLst/>
          </a:prstGeom>
          <a:noFill/>
          <a:ln w="9525">
            <a:noFill/>
            <a:miter lim="800000"/>
            <a:headEnd/>
            <a:tailEnd/>
          </a:ln>
          <a:effectLst/>
        </p:spPr>
        <p:txBody>
          <a:bodyPr wrap="none">
            <a:spAutoFit/>
          </a:bodyPr>
          <a:lstStyle/>
          <a:p>
            <a:r>
              <a:rPr lang="en-US" sz="1200">
                <a:latin typeface="Comic Sans MS" pitchFamily="66" charset="0"/>
              </a:rPr>
              <a:t>(800x600)</a:t>
            </a:r>
          </a:p>
        </p:txBody>
      </p:sp>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2009</a:t>
            </a:r>
          </a:p>
        </p:txBody>
      </p:sp>
      <p:sp>
        <p:nvSpPr>
          <p:cNvPr id="5" name="Footer Placeholder 4"/>
          <p:cNvSpPr>
            <a:spLocks noGrp="1"/>
          </p:cNvSpPr>
          <p:nvPr>
            <p:ph type="ftr" sz="quarter" idx="11"/>
          </p:nvPr>
        </p:nvSpPr>
        <p:spPr/>
        <p:txBody>
          <a:bodyPr/>
          <a:lstStyle/>
          <a:p>
            <a:r>
              <a:rPr lang="en-US"/>
              <a:t>FDG, Orlando, FL, USA</a:t>
            </a:r>
          </a:p>
        </p:txBody>
      </p:sp>
      <p:sp>
        <p:nvSpPr>
          <p:cNvPr id="6" name="Slide Number Placeholder 5"/>
          <p:cNvSpPr>
            <a:spLocks noGrp="1"/>
          </p:cNvSpPr>
          <p:nvPr>
            <p:ph type="sldNum" sz="quarter" idx="12"/>
          </p:nvPr>
        </p:nvSpPr>
        <p:spPr/>
        <p:txBody>
          <a:bodyPr/>
          <a:lstStyle/>
          <a:p>
            <a:fld id="{936021D2-A43E-4DAB-9493-C231FA6461B7}" type="slidenum">
              <a:rPr lang="en-US"/>
              <a:pPr/>
              <a:t>22</a:t>
            </a:fld>
            <a:endParaRPr lang="en-US"/>
          </a:p>
        </p:txBody>
      </p:sp>
      <p:sp>
        <p:nvSpPr>
          <p:cNvPr id="790530" name="Rectangle 2"/>
          <p:cNvSpPr>
            <a:spLocks noGrp="1" noChangeArrowheads="1"/>
          </p:cNvSpPr>
          <p:nvPr>
            <p:ph type="title"/>
          </p:nvPr>
        </p:nvSpPr>
        <p:spPr/>
        <p:txBody>
          <a:bodyPr/>
          <a:lstStyle/>
          <a:p>
            <a:r>
              <a:rPr lang="en-US"/>
              <a:t>Contributions</a:t>
            </a:r>
          </a:p>
        </p:txBody>
      </p:sp>
      <p:sp>
        <p:nvSpPr>
          <p:cNvPr id="790531" name="Rectangle 3"/>
          <p:cNvSpPr>
            <a:spLocks noGrp="1" noChangeArrowheads="1"/>
          </p:cNvSpPr>
          <p:nvPr>
            <p:ph type="body" idx="1"/>
          </p:nvPr>
        </p:nvSpPr>
        <p:spPr/>
        <p:txBody>
          <a:bodyPr/>
          <a:lstStyle/>
          <a:p>
            <a:r>
              <a:rPr lang="en-US"/>
              <a:t>Novel metrics of motion and scene complexity</a:t>
            </a:r>
          </a:p>
          <a:p>
            <a:pPr lvl="1"/>
            <a:r>
              <a:rPr lang="en-US"/>
              <a:t>IBS and PFIM</a:t>
            </a:r>
          </a:p>
          <a:p>
            <a:r>
              <a:rPr lang="en-US"/>
              <a:t>29 game videos </a:t>
            </a:r>
            <a:r>
              <a:rPr lang="en-US">
                <a:sym typeface="Wingdings" pitchFamily="2" charset="2"/>
              </a:rPr>
              <a:t> public benchmark</a:t>
            </a:r>
          </a:p>
          <a:p>
            <a:pPr lvl="1"/>
            <a:r>
              <a:rPr lang="en-US"/>
              <a:t>.avi and .mpg</a:t>
            </a:r>
          </a:p>
          <a:p>
            <a:pPr lvl="1"/>
            <a:r>
              <a:rPr lang="en-US"/>
              <a:t>Scripts for PFIM and IBS</a:t>
            </a:r>
          </a:p>
          <a:p>
            <a:r>
              <a:rPr lang="en-US"/>
              <a:t>Preliminary evaluation of thin clients</a:t>
            </a:r>
          </a:p>
        </p:txBody>
      </p:sp>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2009</a:t>
            </a:r>
          </a:p>
        </p:txBody>
      </p:sp>
      <p:sp>
        <p:nvSpPr>
          <p:cNvPr id="5" name="Footer Placeholder 4"/>
          <p:cNvSpPr>
            <a:spLocks noGrp="1"/>
          </p:cNvSpPr>
          <p:nvPr>
            <p:ph type="ftr" sz="quarter" idx="11"/>
          </p:nvPr>
        </p:nvSpPr>
        <p:spPr/>
        <p:txBody>
          <a:bodyPr/>
          <a:lstStyle/>
          <a:p>
            <a:r>
              <a:rPr lang="en-US"/>
              <a:t>FDG, Orlando, FL, USA</a:t>
            </a:r>
          </a:p>
        </p:txBody>
      </p:sp>
      <p:sp>
        <p:nvSpPr>
          <p:cNvPr id="6" name="Slide Number Placeholder 5"/>
          <p:cNvSpPr>
            <a:spLocks noGrp="1"/>
          </p:cNvSpPr>
          <p:nvPr>
            <p:ph type="sldNum" sz="quarter" idx="12"/>
          </p:nvPr>
        </p:nvSpPr>
        <p:spPr/>
        <p:txBody>
          <a:bodyPr/>
          <a:lstStyle/>
          <a:p>
            <a:fld id="{57F36795-0F1D-4985-A8A4-5A8917034CE0}" type="slidenum">
              <a:rPr lang="en-US"/>
              <a:pPr/>
              <a:t>23</a:t>
            </a:fld>
            <a:endParaRPr lang="en-US"/>
          </a:p>
        </p:txBody>
      </p:sp>
      <p:sp>
        <p:nvSpPr>
          <p:cNvPr id="791554" name="Rectangle 2"/>
          <p:cNvSpPr>
            <a:spLocks noGrp="1" noChangeArrowheads="1"/>
          </p:cNvSpPr>
          <p:nvPr>
            <p:ph type="title"/>
          </p:nvPr>
        </p:nvSpPr>
        <p:spPr>
          <a:xfrm>
            <a:off x="685800" y="228600"/>
            <a:ext cx="7772400" cy="1143000"/>
          </a:xfrm>
        </p:spPr>
        <p:txBody>
          <a:bodyPr/>
          <a:lstStyle/>
          <a:p>
            <a:r>
              <a:rPr lang="en-US"/>
              <a:t>Conclusions</a:t>
            </a:r>
          </a:p>
        </p:txBody>
      </p:sp>
      <p:sp>
        <p:nvSpPr>
          <p:cNvPr id="791555" name="Rectangle 3"/>
          <p:cNvSpPr>
            <a:spLocks noGrp="1" noChangeArrowheads="1"/>
          </p:cNvSpPr>
          <p:nvPr>
            <p:ph type="body" idx="1"/>
          </p:nvPr>
        </p:nvSpPr>
        <p:spPr>
          <a:xfrm>
            <a:off x="685800" y="1295400"/>
            <a:ext cx="7772400" cy="4267200"/>
          </a:xfrm>
        </p:spPr>
        <p:txBody>
          <a:bodyPr/>
          <a:lstStyle/>
          <a:p>
            <a:pPr marL="457200" indent="-457200">
              <a:lnSpc>
                <a:spcPct val="90000"/>
              </a:lnSpc>
              <a:buSzTx/>
              <a:buFontTx/>
              <a:buAutoNum type="arabicPeriod"/>
            </a:pPr>
            <a:r>
              <a:rPr lang="en-US" sz="2000" dirty="0"/>
              <a:t>Video encoding characteristics (IBS and PFIM) capture perceived motion and scene complexity</a:t>
            </a:r>
          </a:p>
          <a:p>
            <a:pPr marL="457200" indent="-457200">
              <a:lnSpc>
                <a:spcPct val="90000"/>
              </a:lnSpc>
              <a:buSzTx/>
              <a:buFontTx/>
              <a:buAutoNum type="arabicPeriod"/>
            </a:pPr>
            <a:r>
              <a:rPr lang="en-US" sz="2000" dirty="0"/>
              <a:t>Motion and scene complexity vary considerably across games</a:t>
            </a:r>
          </a:p>
          <a:p>
            <a:pPr marL="876300" lvl="1" indent="-419100">
              <a:lnSpc>
                <a:spcPct val="90000"/>
              </a:lnSpc>
            </a:pPr>
            <a:r>
              <a:rPr lang="en-US" sz="2000" dirty="0"/>
              <a:t>Perspective impacts both</a:t>
            </a:r>
          </a:p>
          <a:p>
            <a:pPr marL="876300" lvl="1" indent="-419100">
              <a:lnSpc>
                <a:spcPct val="90000"/>
              </a:lnSpc>
            </a:pPr>
            <a:r>
              <a:rPr lang="en-US" sz="2000" dirty="0">
                <a:solidFill>
                  <a:srgbClr val="FF0000"/>
                </a:solidFill>
              </a:rPr>
              <a:t>First person</a:t>
            </a:r>
            <a:r>
              <a:rPr lang="en-US" sz="2000" dirty="0"/>
              <a:t> higher motion, while </a:t>
            </a:r>
            <a:r>
              <a:rPr lang="en-US" sz="2000" dirty="0">
                <a:solidFill>
                  <a:srgbClr val="009900"/>
                </a:solidFill>
              </a:rPr>
              <a:t>third </a:t>
            </a:r>
            <a:r>
              <a:rPr lang="en-US" sz="2000" dirty="0" err="1">
                <a:solidFill>
                  <a:srgbClr val="009900"/>
                </a:solidFill>
              </a:rPr>
              <a:t>iso</a:t>
            </a:r>
            <a:r>
              <a:rPr lang="en-US" sz="2000" dirty="0"/>
              <a:t> </a:t>
            </a:r>
            <a:r>
              <a:rPr lang="en-US" sz="2000" dirty="0" smtClean="0"/>
              <a:t>least</a:t>
            </a:r>
            <a:endParaRPr lang="en-US" sz="2000" dirty="0"/>
          </a:p>
          <a:p>
            <a:pPr marL="457200" indent="-457200">
              <a:lnSpc>
                <a:spcPct val="90000"/>
              </a:lnSpc>
              <a:buSzTx/>
              <a:buFontTx/>
              <a:buAutoNum type="arabicPeriod"/>
            </a:pPr>
            <a:r>
              <a:rPr lang="en-US" sz="2000" dirty="0"/>
              <a:t>Motion and scene complexity for games different than for video</a:t>
            </a:r>
          </a:p>
          <a:p>
            <a:pPr marL="876300" lvl="1" indent="-419100">
              <a:lnSpc>
                <a:spcPct val="90000"/>
              </a:lnSpc>
            </a:pPr>
            <a:r>
              <a:rPr lang="en-US" sz="2000" dirty="0"/>
              <a:t>Games have broader range, and </a:t>
            </a:r>
            <a:r>
              <a:rPr lang="en-US" sz="2000" dirty="0" err="1">
                <a:solidFill>
                  <a:srgbClr val="CCCC00"/>
                </a:solidFill>
              </a:rPr>
              <a:t>omni</a:t>
            </a:r>
            <a:r>
              <a:rPr lang="en-US" sz="2000" dirty="0"/>
              <a:t> more complex</a:t>
            </a:r>
          </a:p>
          <a:p>
            <a:pPr marL="457200" indent="-457200">
              <a:lnSpc>
                <a:spcPct val="90000"/>
              </a:lnSpc>
              <a:buSzTx/>
              <a:buFontTx/>
              <a:buAutoNum type="arabicPeriod"/>
            </a:pPr>
            <a:r>
              <a:rPr lang="en-US" sz="2000" dirty="0"/>
              <a:t>Streaming video games possible, but only for low motion and low resolution</a:t>
            </a:r>
          </a:p>
          <a:p>
            <a:pPr marL="876300" lvl="1" indent="-419100">
              <a:lnSpc>
                <a:spcPct val="90000"/>
              </a:lnSpc>
            </a:pPr>
            <a:r>
              <a:rPr lang="en-US" sz="2000" dirty="0"/>
              <a:t>Bitrates higher than most residential broadband, but ok for LAN</a:t>
            </a:r>
          </a:p>
        </p:txBody>
      </p:sp>
    </p:spTree>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2009</a:t>
            </a:r>
          </a:p>
        </p:txBody>
      </p:sp>
      <p:sp>
        <p:nvSpPr>
          <p:cNvPr id="5" name="Footer Placeholder 4"/>
          <p:cNvSpPr>
            <a:spLocks noGrp="1"/>
          </p:cNvSpPr>
          <p:nvPr>
            <p:ph type="ftr" sz="quarter" idx="11"/>
          </p:nvPr>
        </p:nvSpPr>
        <p:spPr/>
        <p:txBody>
          <a:bodyPr/>
          <a:lstStyle/>
          <a:p>
            <a:r>
              <a:rPr lang="en-US"/>
              <a:t>FDG, Orlando, FL, USA</a:t>
            </a:r>
          </a:p>
        </p:txBody>
      </p:sp>
      <p:sp>
        <p:nvSpPr>
          <p:cNvPr id="6" name="Slide Number Placeholder 5"/>
          <p:cNvSpPr>
            <a:spLocks noGrp="1"/>
          </p:cNvSpPr>
          <p:nvPr>
            <p:ph type="sldNum" sz="quarter" idx="12"/>
          </p:nvPr>
        </p:nvSpPr>
        <p:spPr/>
        <p:txBody>
          <a:bodyPr/>
          <a:lstStyle/>
          <a:p>
            <a:fld id="{792282E5-7FAA-47F8-A930-F59B93EAAF41}" type="slidenum">
              <a:rPr lang="en-US"/>
              <a:pPr/>
              <a:t>24</a:t>
            </a:fld>
            <a:endParaRPr lang="en-US"/>
          </a:p>
        </p:txBody>
      </p:sp>
      <p:sp>
        <p:nvSpPr>
          <p:cNvPr id="792578" name="Rectangle 2"/>
          <p:cNvSpPr>
            <a:spLocks noGrp="1" noChangeArrowheads="1"/>
          </p:cNvSpPr>
          <p:nvPr>
            <p:ph type="title"/>
          </p:nvPr>
        </p:nvSpPr>
        <p:spPr/>
        <p:txBody>
          <a:bodyPr/>
          <a:lstStyle/>
          <a:p>
            <a:r>
              <a:rPr lang="en-US"/>
              <a:t>Future Work</a:t>
            </a:r>
          </a:p>
        </p:txBody>
      </p:sp>
      <p:sp>
        <p:nvSpPr>
          <p:cNvPr id="792579" name="Rectangle 3"/>
          <p:cNvSpPr>
            <a:spLocks noGrp="1" noChangeArrowheads="1"/>
          </p:cNvSpPr>
          <p:nvPr>
            <p:ph type="body" idx="1"/>
          </p:nvPr>
        </p:nvSpPr>
        <p:spPr/>
        <p:txBody>
          <a:bodyPr/>
          <a:lstStyle/>
          <a:p>
            <a:r>
              <a:rPr lang="en-US"/>
              <a:t>Game-specific thin clients</a:t>
            </a:r>
          </a:p>
          <a:p>
            <a:pPr lvl="1"/>
            <a:r>
              <a:rPr lang="en-US"/>
              <a:t>Sony Remote Play</a:t>
            </a:r>
          </a:p>
          <a:p>
            <a:pPr lvl="1"/>
            <a:r>
              <a:rPr lang="en-US"/>
              <a:t>Onlive</a:t>
            </a:r>
          </a:p>
          <a:p>
            <a:r>
              <a:rPr lang="en-US"/>
              <a:t>Latency</a:t>
            </a:r>
          </a:p>
        </p:txBody>
      </p:sp>
    </p:spTree>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ctrTitle"/>
          </p:nvPr>
        </p:nvSpPr>
        <p:spPr bwMode="auto">
          <a:xfrm>
            <a:off x="1143000" y="914400"/>
            <a:ext cx="7772400" cy="1676400"/>
          </a:xfrm>
          <a:prstGeom prst="rect">
            <a:avLst/>
          </a:prstGeom>
          <a:noFill/>
          <a:ln>
            <a:miter lim="800000"/>
            <a:headEnd/>
            <a:tailEnd/>
          </a:ln>
        </p:spPr>
        <p:txBody>
          <a:bodyPr/>
          <a:lstStyle/>
          <a:p>
            <a:r>
              <a:rPr lang="en-US"/>
              <a:t>Motion and Scene Complexity for Streaming Video Games </a:t>
            </a:r>
          </a:p>
        </p:txBody>
      </p:sp>
      <p:sp>
        <p:nvSpPr>
          <p:cNvPr id="749571" name="Rectangle 3"/>
          <p:cNvSpPr>
            <a:spLocks noGrp="1" noChangeArrowheads="1"/>
          </p:cNvSpPr>
          <p:nvPr>
            <p:ph type="subTitle" idx="1"/>
          </p:nvPr>
        </p:nvSpPr>
        <p:spPr>
          <a:xfrm>
            <a:off x="1181100" y="2895600"/>
            <a:ext cx="7696200" cy="609600"/>
          </a:xfrm>
        </p:spPr>
        <p:txBody>
          <a:bodyPr/>
          <a:lstStyle/>
          <a:p>
            <a:pPr>
              <a:lnSpc>
                <a:spcPct val="90000"/>
              </a:lnSpc>
            </a:pPr>
            <a:r>
              <a:rPr lang="en-US"/>
              <a:t>Mark Claypool</a:t>
            </a:r>
          </a:p>
        </p:txBody>
      </p:sp>
      <p:sp>
        <p:nvSpPr>
          <p:cNvPr id="749572" name="Rectangle 4"/>
          <p:cNvSpPr>
            <a:spLocks noChangeArrowheads="1"/>
          </p:cNvSpPr>
          <p:nvPr/>
        </p:nvSpPr>
        <p:spPr bwMode="auto">
          <a:xfrm>
            <a:off x="914400" y="4114800"/>
            <a:ext cx="8229600" cy="1096963"/>
          </a:xfrm>
          <a:prstGeom prst="rect">
            <a:avLst/>
          </a:prstGeom>
          <a:noFill/>
          <a:ln w="9525">
            <a:noFill/>
            <a:miter lim="800000"/>
            <a:headEnd/>
            <a:tailEnd/>
          </a:ln>
          <a:effectLst/>
        </p:spPr>
        <p:txBody>
          <a:bodyPr>
            <a:spAutoFit/>
          </a:bodyPr>
          <a:lstStyle/>
          <a:p>
            <a:pPr algn="ctr"/>
            <a:r>
              <a:rPr lang="en-US" sz="2200" i="1">
                <a:latin typeface="Comic Sans MS" pitchFamily="66" charset="0"/>
              </a:rPr>
              <a:t>Computer Science Department</a:t>
            </a:r>
          </a:p>
          <a:p>
            <a:pPr algn="ctr"/>
            <a:r>
              <a:rPr lang="en-US" sz="2200" i="1">
                <a:solidFill>
                  <a:srgbClr val="CC0000"/>
                </a:solidFill>
                <a:latin typeface="Comic Sans MS" pitchFamily="66" charset="0"/>
              </a:rPr>
              <a:t>Worcester Polytechnic Institute</a:t>
            </a:r>
          </a:p>
          <a:p>
            <a:pPr algn="ctr"/>
            <a:r>
              <a:rPr lang="en-US" sz="2200" i="1">
                <a:latin typeface="Comic Sans MS" pitchFamily="66" charset="0"/>
              </a:rPr>
              <a:t>Worcester, Massachusetts, USA</a:t>
            </a:r>
            <a:endParaRPr lang="en-US" sz="2200">
              <a:latin typeface="Comic Sans MS" pitchFamily="66" charset="0"/>
            </a:endParaRPr>
          </a:p>
        </p:txBody>
      </p:sp>
      <p:sp>
        <p:nvSpPr>
          <p:cNvPr id="749573" name="Rectangle 5"/>
          <p:cNvSpPr>
            <a:spLocks noChangeArrowheads="1"/>
          </p:cNvSpPr>
          <p:nvPr/>
        </p:nvSpPr>
        <p:spPr bwMode="auto">
          <a:xfrm>
            <a:off x="1447800" y="5410200"/>
            <a:ext cx="7283450" cy="366713"/>
          </a:xfrm>
          <a:prstGeom prst="rect">
            <a:avLst/>
          </a:prstGeom>
          <a:noFill/>
          <a:ln w="9525">
            <a:noFill/>
            <a:miter lim="800000"/>
            <a:headEnd/>
            <a:tailEnd/>
          </a:ln>
          <a:effectLst/>
        </p:spPr>
        <p:txBody>
          <a:bodyPr wrap="none">
            <a:spAutoFit/>
          </a:bodyPr>
          <a:lstStyle/>
          <a:p>
            <a:r>
              <a:rPr lang="en-US" sz="1800" b="1" u="sng">
                <a:solidFill>
                  <a:srgbClr val="009900"/>
                </a:solidFill>
                <a:latin typeface="Courier New" pitchFamily="49" charset="0"/>
              </a:rPr>
              <a:t>http://www.cs.wpi.edu/~claypool/papers/game-motion/</a:t>
            </a:r>
            <a:r>
              <a:rPr lang="en-US" sz="1800">
                <a:solidFill>
                  <a:srgbClr val="009900"/>
                </a:solidFill>
                <a:latin typeface="Courier New" pitchFamily="49" charset="0"/>
              </a:rPr>
              <a:t> </a:t>
            </a:r>
          </a:p>
        </p:txBody>
      </p:sp>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2009</a:t>
            </a:r>
          </a:p>
        </p:txBody>
      </p:sp>
      <p:sp>
        <p:nvSpPr>
          <p:cNvPr id="5" name="Footer Placeholder 4"/>
          <p:cNvSpPr>
            <a:spLocks noGrp="1"/>
          </p:cNvSpPr>
          <p:nvPr>
            <p:ph type="ftr" sz="quarter" idx="11"/>
          </p:nvPr>
        </p:nvSpPr>
        <p:spPr/>
        <p:txBody>
          <a:bodyPr/>
          <a:lstStyle/>
          <a:p>
            <a:r>
              <a:rPr lang="en-US"/>
              <a:t>FDG, Orlando, FL, USA</a:t>
            </a:r>
          </a:p>
        </p:txBody>
      </p:sp>
      <p:sp>
        <p:nvSpPr>
          <p:cNvPr id="6" name="Slide Number Placeholder 5"/>
          <p:cNvSpPr>
            <a:spLocks noGrp="1"/>
          </p:cNvSpPr>
          <p:nvPr>
            <p:ph type="sldNum" sz="quarter" idx="12"/>
          </p:nvPr>
        </p:nvSpPr>
        <p:spPr/>
        <p:txBody>
          <a:bodyPr/>
          <a:lstStyle/>
          <a:p>
            <a:fld id="{9D41BC22-B4C3-4447-99A6-94BFE202C490}" type="slidenum">
              <a:rPr lang="en-US"/>
              <a:pPr/>
              <a:t>3</a:t>
            </a:fld>
            <a:endParaRPr lang="en-US"/>
          </a:p>
        </p:txBody>
      </p:sp>
      <p:sp>
        <p:nvSpPr>
          <p:cNvPr id="777218" name="Rectangle 2"/>
          <p:cNvSpPr>
            <a:spLocks noGrp="1" noChangeArrowheads="1"/>
          </p:cNvSpPr>
          <p:nvPr>
            <p:ph type="title"/>
          </p:nvPr>
        </p:nvSpPr>
        <p:spPr/>
        <p:txBody>
          <a:bodyPr/>
          <a:lstStyle/>
          <a:p>
            <a:r>
              <a:rPr lang="en-US" sz="3200"/>
              <a:t>Application Streams vs. Game Streams</a:t>
            </a:r>
          </a:p>
        </p:txBody>
      </p:sp>
      <p:sp>
        <p:nvSpPr>
          <p:cNvPr id="777219" name="Rectangle 3"/>
          <p:cNvSpPr>
            <a:spLocks noGrp="1" noChangeArrowheads="1"/>
          </p:cNvSpPr>
          <p:nvPr>
            <p:ph type="body" idx="1"/>
          </p:nvPr>
        </p:nvSpPr>
        <p:spPr>
          <a:xfrm>
            <a:off x="685800" y="1524000"/>
            <a:ext cx="7772400" cy="4572000"/>
          </a:xfrm>
        </p:spPr>
        <p:txBody>
          <a:bodyPr/>
          <a:lstStyle/>
          <a:p>
            <a:pPr>
              <a:lnSpc>
                <a:spcPct val="90000"/>
              </a:lnSpc>
            </a:pPr>
            <a:r>
              <a:rPr lang="en-US"/>
              <a:t>Typical thin client applications:</a:t>
            </a:r>
          </a:p>
          <a:p>
            <a:pPr lvl="1">
              <a:lnSpc>
                <a:spcPct val="90000"/>
              </a:lnSpc>
            </a:pPr>
            <a:r>
              <a:rPr lang="en-US"/>
              <a:t>Relatively casual interaction </a:t>
            </a:r>
          </a:p>
          <a:p>
            <a:pPr lvl="2">
              <a:lnSpc>
                <a:spcPct val="90000"/>
              </a:lnSpc>
            </a:pPr>
            <a:r>
              <a:rPr lang="en-US"/>
              <a:t>i.e. typing or mouse clicking</a:t>
            </a:r>
          </a:p>
          <a:p>
            <a:pPr lvl="1">
              <a:lnSpc>
                <a:spcPct val="90000"/>
              </a:lnSpc>
            </a:pPr>
            <a:r>
              <a:rPr lang="en-US"/>
              <a:t>Infrequent display updates </a:t>
            </a:r>
          </a:p>
          <a:p>
            <a:pPr lvl="2">
              <a:lnSpc>
                <a:spcPct val="90000"/>
              </a:lnSpc>
            </a:pPr>
            <a:r>
              <a:rPr lang="en-US"/>
              <a:t>i.e. character updates or scrolling text</a:t>
            </a:r>
          </a:p>
          <a:p>
            <a:pPr>
              <a:lnSpc>
                <a:spcPct val="90000"/>
              </a:lnSpc>
            </a:pPr>
            <a:r>
              <a:rPr lang="en-US"/>
              <a:t>Computer games:</a:t>
            </a:r>
          </a:p>
          <a:p>
            <a:pPr lvl="1">
              <a:lnSpc>
                <a:spcPct val="90000"/>
              </a:lnSpc>
            </a:pPr>
            <a:r>
              <a:rPr lang="en-US"/>
              <a:t>Intense interaction</a:t>
            </a:r>
          </a:p>
          <a:p>
            <a:pPr lvl="2">
              <a:lnSpc>
                <a:spcPct val="90000"/>
              </a:lnSpc>
            </a:pPr>
            <a:r>
              <a:rPr lang="en-US"/>
              <a:t>i.e. avatar movement and shooting</a:t>
            </a:r>
          </a:p>
          <a:p>
            <a:pPr lvl="1">
              <a:lnSpc>
                <a:spcPct val="90000"/>
              </a:lnSpc>
            </a:pPr>
            <a:r>
              <a:rPr lang="en-US"/>
              <a:t>Frequently changing displays</a:t>
            </a:r>
          </a:p>
          <a:p>
            <a:pPr lvl="2">
              <a:lnSpc>
                <a:spcPct val="90000"/>
              </a:lnSpc>
            </a:pPr>
            <a:r>
              <a:rPr lang="en-US"/>
              <a:t>i.e. 360 degree panning</a:t>
            </a:r>
          </a:p>
        </p:txBody>
      </p:sp>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2009</a:t>
            </a:r>
          </a:p>
        </p:txBody>
      </p:sp>
      <p:sp>
        <p:nvSpPr>
          <p:cNvPr id="5" name="Footer Placeholder 4"/>
          <p:cNvSpPr>
            <a:spLocks noGrp="1"/>
          </p:cNvSpPr>
          <p:nvPr>
            <p:ph type="ftr" sz="quarter" idx="11"/>
          </p:nvPr>
        </p:nvSpPr>
        <p:spPr/>
        <p:txBody>
          <a:bodyPr/>
          <a:lstStyle/>
          <a:p>
            <a:r>
              <a:rPr lang="en-US"/>
              <a:t>FDG, Orlando, FL, USA</a:t>
            </a:r>
          </a:p>
        </p:txBody>
      </p:sp>
      <p:sp>
        <p:nvSpPr>
          <p:cNvPr id="6" name="Slide Number Placeholder 5"/>
          <p:cNvSpPr>
            <a:spLocks noGrp="1"/>
          </p:cNvSpPr>
          <p:nvPr>
            <p:ph type="sldNum" sz="quarter" idx="12"/>
          </p:nvPr>
        </p:nvSpPr>
        <p:spPr/>
        <p:txBody>
          <a:bodyPr/>
          <a:lstStyle/>
          <a:p>
            <a:fld id="{13C0885C-F7AA-4F07-AAFD-DFF559722072}" type="slidenum">
              <a:rPr lang="en-US"/>
              <a:pPr/>
              <a:t>4</a:t>
            </a:fld>
            <a:endParaRPr lang="en-US"/>
          </a:p>
        </p:txBody>
      </p:sp>
      <p:sp>
        <p:nvSpPr>
          <p:cNvPr id="757762" name="Rectangle 2"/>
          <p:cNvSpPr>
            <a:spLocks noGrp="1" noChangeArrowheads="1"/>
          </p:cNvSpPr>
          <p:nvPr>
            <p:ph type="title"/>
          </p:nvPr>
        </p:nvSpPr>
        <p:spPr>
          <a:xfrm>
            <a:off x="685800" y="228600"/>
            <a:ext cx="7772400" cy="1143000"/>
          </a:xfrm>
        </p:spPr>
        <p:txBody>
          <a:bodyPr/>
          <a:lstStyle/>
          <a:p>
            <a:r>
              <a:rPr lang="en-US"/>
              <a:t>Games as Streaming Video</a:t>
            </a:r>
          </a:p>
        </p:txBody>
      </p:sp>
      <p:sp>
        <p:nvSpPr>
          <p:cNvPr id="757763" name="Rectangle 3"/>
          <p:cNvSpPr>
            <a:spLocks noGrp="1" noChangeArrowheads="1"/>
          </p:cNvSpPr>
          <p:nvPr>
            <p:ph type="body" idx="1"/>
          </p:nvPr>
        </p:nvSpPr>
        <p:spPr>
          <a:xfrm>
            <a:off x="685800" y="1371600"/>
            <a:ext cx="7772400" cy="4267200"/>
          </a:xfrm>
        </p:spPr>
        <p:txBody>
          <a:bodyPr/>
          <a:lstStyle/>
          <a:p>
            <a:pPr marL="457200" indent="-457200">
              <a:lnSpc>
                <a:spcPct val="80000"/>
              </a:lnSpc>
            </a:pPr>
            <a:r>
              <a:rPr lang="en-US" sz="2400"/>
              <a:t>High bandwidth – push limits of graphics</a:t>
            </a:r>
          </a:p>
          <a:p>
            <a:pPr marL="876300" lvl="1" indent="-419100">
              <a:lnSpc>
                <a:spcPct val="80000"/>
              </a:lnSpc>
            </a:pPr>
            <a:r>
              <a:rPr lang="en-US" sz="2200"/>
              <a:t>Need efficient compression</a:t>
            </a:r>
          </a:p>
          <a:p>
            <a:pPr marL="457200" indent="-457200">
              <a:lnSpc>
                <a:spcPct val="80000"/>
              </a:lnSpc>
            </a:pPr>
            <a:r>
              <a:rPr lang="en-US" sz="2400"/>
              <a:t>Adapting traditional video to network </a:t>
            </a:r>
            <a:r>
              <a:rPr lang="en-US" sz="2400">
                <a:sym typeface="Wingdings" pitchFamily="2" charset="2"/>
              </a:rPr>
              <a:t> </a:t>
            </a:r>
            <a:r>
              <a:rPr lang="en-US" sz="2400"/>
              <a:t>motion and scene complexity crucial to maximize quality</a:t>
            </a:r>
          </a:p>
          <a:p>
            <a:pPr marL="876300" lvl="1" indent="-419100">
              <a:lnSpc>
                <a:spcPct val="80000"/>
              </a:lnSpc>
            </a:pPr>
            <a:r>
              <a:rPr lang="en-US" sz="2200"/>
              <a:t>High motion needs quality scaling</a:t>
            </a:r>
          </a:p>
          <a:p>
            <a:pPr marL="876300" lvl="1" indent="-419100">
              <a:lnSpc>
                <a:spcPct val="80000"/>
              </a:lnSpc>
            </a:pPr>
            <a:r>
              <a:rPr lang="en-US" sz="2200"/>
              <a:t>Low motion needs temporal scaling</a:t>
            </a:r>
          </a:p>
          <a:p>
            <a:pPr marL="876300" lvl="1" indent="-419100">
              <a:lnSpc>
                <a:spcPct val="80000"/>
              </a:lnSpc>
            </a:pPr>
            <a:r>
              <a:rPr lang="en-US" sz="2200"/>
              <a:t>Getting it “right” improves perceived quality by as much as 50%</a:t>
            </a:r>
          </a:p>
          <a:p>
            <a:pPr marL="457200" indent="-457200">
              <a:lnSpc>
                <a:spcPct val="80000"/>
              </a:lnSpc>
            </a:pPr>
            <a:r>
              <a:rPr lang="en-US" sz="2400"/>
              <a:t>To stream games as video, need:</a:t>
            </a:r>
          </a:p>
          <a:p>
            <a:pPr marL="876300" lvl="1" indent="-419100">
              <a:lnSpc>
                <a:spcPct val="80000"/>
              </a:lnSpc>
              <a:buFontTx/>
              <a:buAutoNum type="arabicPeriod"/>
            </a:pPr>
            <a:r>
              <a:rPr lang="en-US" sz="2200"/>
              <a:t>Standard measures of motion and scene complexity</a:t>
            </a:r>
          </a:p>
          <a:p>
            <a:pPr marL="876300" lvl="1" indent="-419100">
              <a:lnSpc>
                <a:spcPct val="80000"/>
              </a:lnSpc>
              <a:buFontTx/>
              <a:buAutoNum type="arabicPeriod"/>
            </a:pPr>
            <a:r>
              <a:rPr lang="en-US" sz="2200"/>
              <a:t>Streaming game videos as benchmarks</a:t>
            </a:r>
          </a:p>
          <a:p>
            <a:pPr marL="876300" lvl="1" indent="-419100">
              <a:lnSpc>
                <a:spcPct val="80000"/>
              </a:lnSpc>
              <a:buFontTx/>
              <a:buAutoNum type="arabicPeriod"/>
            </a:pPr>
            <a:r>
              <a:rPr lang="en-US" sz="2200"/>
              <a:t>Understanding how current thin tech is limited</a:t>
            </a:r>
          </a:p>
        </p:txBody>
      </p:sp>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2009</a:t>
            </a:r>
          </a:p>
        </p:txBody>
      </p:sp>
      <p:sp>
        <p:nvSpPr>
          <p:cNvPr id="5" name="Footer Placeholder 4"/>
          <p:cNvSpPr>
            <a:spLocks noGrp="1"/>
          </p:cNvSpPr>
          <p:nvPr>
            <p:ph type="ftr" sz="quarter" idx="11"/>
          </p:nvPr>
        </p:nvSpPr>
        <p:spPr/>
        <p:txBody>
          <a:bodyPr/>
          <a:lstStyle/>
          <a:p>
            <a:r>
              <a:rPr lang="en-US"/>
              <a:t>FDG, Orlando, FL, USA</a:t>
            </a:r>
          </a:p>
        </p:txBody>
      </p:sp>
      <p:sp>
        <p:nvSpPr>
          <p:cNvPr id="6" name="Slide Number Placeholder 5"/>
          <p:cNvSpPr>
            <a:spLocks noGrp="1"/>
          </p:cNvSpPr>
          <p:nvPr>
            <p:ph type="sldNum" sz="quarter" idx="12"/>
          </p:nvPr>
        </p:nvSpPr>
        <p:spPr/>
        <p:txBody>
          <a:bodyPr/>
          <a:lstStyle/>
          <a:p>
            <a:fld id="{BE636DBF-BE56-4B5B-BA99-BBA35521A163}" type="slidenum">
              <a:rPr lang="en-US"/>
              <a:pPr/>
              <a:t>5</a:t>
            </a:fld>
            <a:endParaRPr lang="en-US"/>
          </a:p>
        </p:txBody>
      </p:sp>
      <p:sp>
        <p:nvSpPr>
          <p:cNvPr id="764930" name="Rectangle 2"/>
          <p:cNvSpPr>
            <a:spLocks noGrp="1" noChangeArrowheads="1"/>
          </p:cNvSpPr>
          <p:nvPr>
            <p:ph type="title"/>
          </p:nvPr>
        </p:nvSpPr>
        <p:spPr/>
        <p:txBody>
          <a:bodyPr/>
          <a:lstStyle/>
          <a:p>
            <a:r>
              <a:rPr lang="en-US"/>
              <a:t>Outline</a:t>
            </a:r>
          </a:p>
        </p:txBody>
      </p:sp>
      <p:sp>
        <p:nvSpPr>
          <p:cNvPr id="764931" name="Rectangle 3"/>
          <p:cNvSpPr>
            <a:spLocks noGrp="1" noChangeArrowheads="1"/>
          </p:cNvSpPr>
          <p:nvPr>
            <p:ph type="body" idx="1"/>
          </p:nvPr>
        </p:nvSpPr>
        <p:spPr>
          <a:xfrm>
            <a:off x="685800" y="1676400"/>
            <a:ext cx="7772400" cy="4419600"/>
          </a:xfrm>
        </p:spPr>
        <p:txBody>
          <a:bodyPr/>
          <a:lstStyle/>
          <a:p>
            <a:r>
              <a:rPr lang="en-US" dirty="0"/>
              <a:t>Introduction					(</a:t>
            </a:r>
            <a:r>
              <a:rPr lang="en-US" dirty="0">
                <a:solidFill>
                  <a:srgbClr val="009900"/>
                </a:solidFill>
              </a:rPr>
              <a:t>done</a:t>
            </a:r>
            <a:r>
              <a:rPr lang="en-US" dirty="0"/>
              <a:t>)</a:t>
            </a:r>
          </a:p>
          <a:p>
            <a:r>
              <a:rPr lang="en-US" dirty="0" smtClean="0"/>
              <a:t>Motion </a:t>
            </a:r>
            <a:r>
              <a:rPr lang="en-US" dirty="0"/>
              <a:t>and Scene Complexity		(</a:t>
            </a:r>
            <a:r>
              <a:rPr lang="en-US" dirty="0">
                <a:solidFill>
                  <a:srgbClr val="FF0000"/>
                </a:solidFill>
              </a:rPr>
              <a:t>next</a:t>
            </a:r>
            <a:r>
              <a:rPr lang="en-US" dirty="0"/>
              <a:t>)</a:t>
            </a:r>
          </a:p>
          <a:p>
            <a:r>
              <a:rPr lang="en-US" dirty="0"/>
              <a:t>Game Perspectives</a:t>
            </a:r>
          </a:p>
          <a:p>
            <a:r>
              <a:rPr lang="en-US" dirty="0"/>
              <a:t>Methodology</a:t>
            </a:r>
          </a:p>
          <a:p>
            <a:r>
              <a:rPr lang="en-US" dirty="0"/>
              <a:t>Analysis</a:t>
            </a:r>
          </a:p>
          <a:p>
            <a:r>
              <a:rPr lang="en-US" dirty="0"/>
              <a:t>Conclusions</a:t>
            </a:r>
          </a:p>
        </p:txBody>
      </p:sp>
    </p:spTree>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April 2009</a:t>
            </a:r>
          </a:p>
        </p:txBody>
      </p:sp>
      <p:sp>
        <p:nvSpPr>
          <p:cNvPr id="6" name="Footer Placeholder 4"/>
          <p:cNvSpPr>
            <a:spLocks noGrp="1"/>
          </p:cNvSpPr>
          <p:nvPr>
            <p:ph type="ftr" sz="quarter" idx="11"/>
          </p:nvPr>
        </p:nvSpPr>
        <p:spPr/>
        <p:txBody>
          <a:bodyPr/>
          <a:lstStyle/>
          <a:p>
            <a:r>
              <a:rPr lang="en-US"/>
              <a:t>FDG, Orlando, FL, USA</a:t>
            </a:r>
          </a:p>
        </p:txBody>
      </p:sp>
      <p:sp>
        <p:nvSpPr>
          <p:cNvPr id="7" name="Slide Number Placeholder 5"/>
          <p:cNvSpPr>
            <a:spLocks noGrp="1"/>
          </p:cNvSpPr>
          <p:nvPr>
            <p:ph type="sldNum" sz="quarter" idx="12"/>
          </p:nvPr>
        </p:nvSpPr>
        <p:spPr/>
        <p:txBody>
          <a:bodyPr/>
          <a:lstStyle/>
          <a:p>
            <a:fld id="{99AAF8AC-7627-4630-84A8-86DC4A892AEE}" type="slidenum">
              <a:rPr lang="en-US"/>
              <a:pPr/>
              <a:t>6</a:t>
            </a:fld>
            <a:endParaRPr lang="en-US"/>
          </a:p>
        </p:txBody>
      </p:sp>
      <p:sp>
        <p:nvSpPr>
          <p:cNvPr id="765954" name="Rectangle 2"/>
          <p:cNvSpPr>
            <a:spLocks noGrp="1" noChangeArrowheads="1"/>
          </p:cNvSpPr>
          <p:nvPr>
            <p:ph type="title"/>
          </p:nvPr>
        </p:nvSpPr>
        <p:spPr>
          <a:xfrm>
            <a:off x="685800" y="76200"/>
            <a:ext cx="7772400" cy="1143000"/>
          </a:xfrm>
        </p:spPr>
        <p:txBody>
          <a:bodyPr/>
          <a:lstStyle/>
          <a:p>
            <a:r>
              <a:rPr lang="en-US"/>
              <a:t>Motion</a:t>
            </a:r>
          </a:p>
        </p:txBody>
      </p:sp>
      <p:sp>
        <p:nvSpPr>
          <p:cNvPr id="765955" name="Rectangle 3"/>
          <p:cNvSpPr>
            <a:spLocks noGrp="1" noChangeArrowheads="1"/>
          </p:cNvSpPr>
          <p:nvPr>
            <p:ph type="body" idx="1"/>
          </p:nvPr>
        </p:nvSpPr>
        <p:spPr>
          <a:xfrm>
            <a:off x="685800" y="1066800"/>
            <a:ext cx="8229600" cy="3048000"/>
          </a:xfrm>
        </p:spPr>
        <p:txBody>
          <a:bodyPr/>
          <a:lstStyle/>
          <a:p>
            <a:pPr>
              <a:lnSpc>
                <a:spcPct val="80000"/>
              </a:lnSpc>
            </a:pPr>
            <a:r>
              <a:rPr lang="en-US" sz="2000"/>
              <a:t>9 Videos varying motion/scene complexity</a:t>
            </a:r>
          </a:p>
          <a:p>
            <a:pPr>
              <a:lnSpc>
                <a:spcPct val="80000"/>
              </a:lnSpc>
            </a:pPr>
            <a:r>
              <a:rPr lang="en-US" sz="2000"/>
              <a:t>Divide frame into 16 blocks</a:t>
            </a:r>
          </a:p>
          <a:p>
            <a:pPr>
              <a:lnSpc>
                <a:spcPct val="80000"/>
              </a:lnSpc>
            </a:pPr>
            <a:r>
              <a:rPr lang="en-US" sz="2000"/>
              <a:t>User rated amount of motion (0, ¼, ½, ¾, 1)</a:t>
            </a:r>
          </a:p>
          <a:p>
            <a:pPr>
              <a:lnSpc>
                <a:spcPct val="80000"/>
              </a:lnSpc>
            </a:pPr>
            <a:r>
              <a:rPr lang="en-US" sz="2000"/>
              <a:t>Results:</a:t>
            </a:r>
          </a:p>
          <a:p>
            <a:pPr lvl="1">
              <a:lnSpc>
                <a:spcPct val="80000"/>
              </a:lnSpc>
            </a:pPr>
            <a:r>
              <a:rPr lang="en-US" sz="2000"/>
              <a:t>MPEG vector [12]: 		</a:t>
            </a:r>
            <a:r>
              <a:rPr lang="en-US" sz="2000">
                <a:solidFill>
                  <a:srgbClr val="009900"/>
                </a:solidFill>
              </a:rPr>
              <a:t>0.51</a:t>
            </a:r>
          </a:p>
          <a:p>
            <a:pPr lvl="1">
              <a:lnSpc>
                <a:spcPct val="80000"/>
              </a:lnSpc>
            </a:pPr>
            <a:r>
              <a:rPr lang="en-US" sz="2000"/>
              <a:t>PMES [9]: 			</a:t>
            </a:r>
            <a:r>
              <a:rPr lang="en-US" sz="2000">
                <a:solidFill>
                  <a:srgbClr val="009900"/>
                </a:solidFill>
              </a:rPr>
              <a:t>0.70</a:t>
            </a:r>
          </a:p>
          <a:p>
            <a:pPr lvl="1">
              <a:lnSpc>
                <a:spcPct val="80000"/>
              </a:lnSpc>
            </a:pPr>
            <a:r>
              <a:rPr lang="en-US" sz="2000"/>
              <a:t>Interpolated macroblocks [13]: 	</a:t>
            </a:r>
            <a:r>
              <a:rPr lang="en-US" sz="2000">
                <a:solidFill>
                  <a:srgbClr val="009900"/>
                </a:solidFill>
              </a:rPr>
              <a:t>0.63</a:t>
            </a:r>
          </a:p>
          <a:p>
            <a:pPr>
              <a:lnSpc>
                <a:spcPct val="80000"/>
              </a:lnSpc>
            </a:pPr>
            <a:r>
              <a:rPr lang="en-US" sz="2000"/>
              <a:t>Our measure: </a:t>
            </a:r>
          </a:p>
          <a:p>
            <a:pPr lvl="1">
              <a:lnSpc>
                <a:spcPct val="80000"/>
              </a:lnSpc>
            </a:pPr>
            <a:r>
              <a:rPr lang="en-US" sz="2000"/>
              <a:t>Percentage of Forward/backward or Intracoded Macroblocks (</a:t>
            </a:r>
            <a:r>
              <a:rPr lang="en-US" sz="2000" i="1"/>
              <a:t>PFIM</a:t>
            </a:r>
            <a:r>
              <a:rPr lang="en-US" sz="2000"/>
              <a:t>)				</a:t>
            </a:r>
            <a:r>
              <a:rPr lang="en-US" sz="2000">
                <a:solidFill>
                  <a:srgbClr val="FF0000"/>
                </a:solidFill>
              </a:rPr>
              <a:t>0.95</a:t>
            </a:r>
          </a:p>
          <a:p>
            <a:pPr>
              <a:lnSpc>
                <a:spcPct val="80000"/>
              </a:lnSpc>
            </a:pPr>
            <a:endParaRPr lang="en-US" sz="2000"/>
          </a:p>
        </p:txBody>
      </p:sp>
      <p:pic>
        <p:nvPicPr>
          <p:cNvPr id="765956" name="Picture 4"/>
          <p:cNvPicPr>
            <a:picLocks noChangeAspect="1" noChangeArrowheads="1"/>
          </p:cNvPicPr>
          <p:nvPr/>
        </p:nvPicPr>
        <p:blipFill>
          <a:blip r:embed="rId2"/>
          <a:srcRect/>
          <a:stretch>
            <a:fillRect/>
          </a:stretch>
        </p:blipFill>
        <p:spPr bwMode="auto">
          <a:xfrm>
            <a:off x="2133600" y="4114800"/>
            <a:ext cx="4683125" cy="2351088"/>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April 2009</a:t>
            </a:r>
          </a:p>
        </p:txBody>
      </p:sp>
      <p:sp>
        <p:nvSpPr>
          <p:cNvPr id="6" name="Footer Placeholder 4"/>
          <p:cNvSpPr>
            <a:spLocks noGrp="1"/>
          </p:cNvSpPr>
          <p:nvPr>
            <p:ph type="ftr" sz="quarter" idx="11"/>
          </p:nvPr>
        </p:nvSpPr>
        <p:spPr/>
        <p:txBody>
          <a:bodyPr/>
          <a:lstStyle/>
          <a:p>
            <a:r>
              <a:rPr lang="en-US"/>
              <a:t>FDG, Orlando, FL, USA</a:t>
            </a:r>
          </a:p>
        </p:txBody>
      </p:sp>
      <p:sp>
        <p:nvSpPr>
          <p:cNvPr id="7" name="Slide Number Placeholder 5"/>
          <p:cNvSpPr>
            <a:spLocks noGrp="1"/>
          </p:cNvSpPr>
          <p:nvPr>
            <p:ph type="sldNum" sz="quarter" idx="12"/>
          </p:nvPr>
        </p:nvSpPr>
        <p:spPr/>
        <p:txBody>
          <a:bodyPr/>
          <a:lstStyle/>
          <a:p>
            <a:fld id="{606BBE58-E8E9-4E71-94E5-D0079C82EA8C}" type="slidenum">
              <a:rPr lang="en-US"/>
              <a:pPr/>
              <a:t>7</a:t>
            </a:fld>
            <a:endParaRPr lang="en-US"/>
          </a:p>
        </p:txBody>
      </p:sp>
      <p:sp>
        <p:nvSpPr>
          <p:cNvPr id="768002" name="Rectangle 2"/>
          <p:cNvSpPr>
            <a:spLocks noGrp="1" noChangeArrowheads="1"/>
          </p:cNvSpPr>
          <p:nvPr>
            <p:ph type="title"/>
          </p:nvPr>
        </p:nvSpPr>
        <p:spPr>
          <a:xfrm>
            <a:off x="685800" y="76200"/>
            <a:ext cx="7772400" cy="1143000"/>
          </a:xfrm>
        </p:spPr>
        <p:txBody>
          <a:bodyPr/>
          <a:lstStyle/>
          <a:p>
            <a:r>
              <a:rPr lang="en-US"/>
              <a:t>Scene Complexity</a:t>
            </a:r>
          </a:p>
        </p:txBody>
      </p:sp>
      <p:sp>
        <p:nvSpPr>
          <p:cNvPr id="768003" name="Rectangle 3"/>
          <p:cNvSpPr>
            <a:spLocks noGrp="1" noChangeArrowheads="1"/>
          </p:cNvSpPr>
          <p:nvPr>
            <p:ph type="body" idx="1"/>
          </p:nvPr>
        </p:nvSpPr>
        <p:spPr>
          <a:xfrm>
            <a:off x="685800" y="1066800"/>
            <a:ext cx="8229600" cy="2667000"/>
          </a:xfrm>
        </p:spPr>
        <p:txBody>
          <a:bodyPr/>
          <a:lstStyle/>
          <a:p>
            <a:r>
              <a:rPr lang="en-US" sz="2400"/>
              <a:t>Same 9 Videos varying motion/scene complexity</a:t>
            </a:r>
          </a:p>
          <a:p>
            <a:r>
              <a:rPr lang="en-US" sz="2400"/>
              <a:t>Divide frame into 16 blocks</a:t>
            </a:r>
          </a:p>
          <a:p>
            <a:r>
              <a:rPr lang="en-US" sz="2400"/>
              <a:t>User rated complexity (0, ¼, ½, ¾, 1)</a:t>
            </a:r>
          </a:p>
          <a:p>
            <a:r>
              <a:rPr lang="en-US" sz="2400"/>
              <a:t>Our measure: </a:t>
            </a:r>
          </a:p>
          <a:p>
            <a:pPr lvl="1"/>
            <a:r>
              <a:rPr lang="en-US" sz="2200"/>
              <a:t>Intracoded Block Size (</a:t>
            </a:r>
            <a:r>
              <a:rPr lang="en-US" sz="2200" i="1"/>
              <a:t>IBS</a:t>
            </a:r>
            <a:r>
              <a:rPr lang="en-US" sz="2200"/>
              <a:t>)  </a:t>
            </a:r>
            <a:r>
              <a:rPr lang="en-US" sz="2200">
                <a:solidFill>
                  <a:srgbClr val="FF0000"/>
                </a:solidFill>
              </a:rPr>
              <a:t>0.68</a:t>
            </a:r>
          </a:p>
          <a:p>
            <a:endParaRPr lang="en-US" sz="2400"/>
          </a:p>
        </p:txBody>
      </p:sp>
      <p:pic>
        <p:nvPicPr>
          <p:cNvPr id="768005" name="Picture 5"/>
          <p:cNvPicPr>
            <a:picLocks noChangeAspect="1" noChangeArrowheads="1"/>
          </p:cNvPicPr>
          <p:nvPr/>
        </p:nvPicPr>
        <p:blipFill>
          <a:blip r:embed="rId2"/>
          <a:srcRect/>
          <a:stretch>
            <a:fillRect/>
          </a:stretch>
        </p:blipFill>
        <p:spPr bwMode="auto">
          <a:xfrm>
            <a:off x="2057400" y="3581400"/>
            <a:ext cx="4751388" cy="2259013"/>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2009</a:t>
            </a:r>
          </a:p>
        </p:txBody>
      </p:sp>
      <p:sp>
        <p:nvSpPr>
          <p:cNvPr id="5" name="Footer Placeholder 4"/>
          <p:cNvSpPr>
            <a:spLocks noGrp="1"/>
          </p:cNvSpPr>
          <p:nvPr>
            <p:ph type="ftr" sz="quarter" idx="11"/>
          </p:nvPr>
        </p:nvSpPr>
        <p:spPr/>
        <p:txBody>
          <a:bodyPr/>
          <a:lstStyle/>
          <a:p>
            <a:r>
              <a:rPr lang="en-US"/>
              <a:t>FDG, Orlando, FL, USA</a:t>
            </a:r>
          </a:p>
        </p:txBody>
      </p:sp>
      <p:sp>
        <p:nvSpPr>
          <p:cNvPr id="6" name="Slide Number Placeholder 5"/>
          <p:cNvSpPr>
            <a:spLocks noGrp="1"/>
          </p:cNvSpPr>
          <p:nvPr>
            <p:ph type="sldNum" sz="quarter" idx="12"/>
          </p:nvPr>
        </p:nvSpPr>
        <p:spPr/>
        <p:txBody>
          <a:bodyPr/>
          <a:lstStyle/>
          <a:p>
            <a:fld id="{9FEFC626-2E29-42BD-9FFF-1CA6F416A164}" type="slidenum">
              <a:rPr lang="en-US"/>
              <a:pPr/>
              <a:t>8</a:t>
            </a:fld>
            <a:endParaRPr lang="en-US"/>
          </a:p>
        </p:txBody>
      </p:sp>
      <p:sp>
        <p:nvSpPr>
          <p:cNvPr id="794626" name="Rectangle 2"/>
          <p:cNvSpPr>
            <a:spLocks noGrp="1" noChangeArrowheads="1"/>
          </p:cNvSpPr>
          <p:nvPr>
            <p:ph type="title"/>
          </p:nvPr>
        </p:nvSpPr>
        <p:spPr/>
        <p:txBody>
          <a:bodyPr/>
          <a:lstStyle/>
          <a:p>
            <a:r>
              <a:rPr lang="en-US"/>
              <a:t>Outline</a:t>
            </a:r>
          </a:p>
        </p:txBody>
      </p:sp>
      <p:sp>
        <p:nvSpPr>
          <p:cNvPr id="794627" name="Rectangle 3"/>
          <p:cNvSpPr>
            <a:spLocks noGrp="1" noChangeArrowheads="1"/>
          </p:cNvSpPr>
          <p:nvPr>
            <p:ph type="body" idx="1"/>
          </p:nvPr>
        </p:nvSpPr>
        <p:spPr>
          <a:xfrm>
            <a:off x="685800" y="1676400"/>
            <a:ext cx="7772400" cy="4419600"/>
          </a:xfrm>
        </p:spPr>
        <p:txBody>
          <a:bodyPr/>
          <a:lstStyle/>
          <a:p>
            <a:r>
              <a:rPr lang="en-US" dirty="0"/>
              <a:t>Introduction					(</a:t>
            </a:r>
            <a:r>
              <a:rPr lang="en-US" dirty="0">
                <a:solidFill>
                  <a:srgbClr val="009900"/>
                </a:solidFill>
              </a:rPr>
              <a:t>done</a:t>
            </a:r>
            <a:r>
              <a:rPr lang="en-US" dirty="0"/>
              <a:t>)</a:t>
            </a:r>
          </a:p>
          <a:p>
            <a:r>
              <a:rPr lang="en-US" dirty="0" smtClean="0"/>
              <a:t>Motion </a:t>
            </a:r>
            <a:r>
              <a:rPr lang="en-US" dirty="0"/>
              <a:t>and Scene Complexity		(</a:t>
            </a:r>
            <a:r>
              <a:rPr lang="en-US" dirty="0">
                <a:solidFill>
                  <a:srgbClr val="009900"/>
                </a:solidFill>
              </a:rPr>
              <a:t>done</a:t>
            </a:r>
            <a:r>
              <a:rPr lang="en-US" dirty="0"/>
              <a:t>)</a:t>
            </a:r>
          </a:p>
          <a:p>
            <a:r>
              <a:rPr lang="en-US" dirty="0"/>
              <a:t>Game Perspectives			 	(</a:t>
            </a:r>
            <a:r>
              <a:rPr lang="en-US" dirty="0">
                <a:solidFill>
                  <a:srgbClr val="FF0000"/>
                </a:solidFill>
              </a:rPr>
              <a:t>next</a:t>
            </a:r>
            <a:r>
              <a:rPr lang="en-US" dirty="0"/>
              <a:t>)</a:t>
            </a:r>
          </a:p>
          <a:p>
            <a:r>
              <a:rPr lang="en-US" dirty="0"/>
              <a:t>Methodology</a:t>
            </a:r>
          </a:p>
          <a:p>
            <a:r>
              <a:rPr lang="en-US" dirty="0"/>
              <a:t>Analysis</a:t>
            </a:r>
          </a:p>
          <a:p>
            <a:r>
              <a:rPr lang="en-US" dirty="0"/>
              <a:t>Conclusions</a:t>
            </a:r>
          </a:p>
        </p:txBody>
      </p:sp>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half" idx="10"/>
          </p:nvPr>
        </p:nvSpPr>
        <p:spPr/>
        <p:txBody>
          <a:bodyPr/>
          <a:lstStyle/>
          <a:p>
            <a:r>
              <a:rPr lang="en-US"/>
              <a:t>April 2009</a:t>
            </a:r>
          </a:p>
        </p:txBody>
      </p:sp>
      <p:sp>
        <p:nvSpPr>
          <p:cNvPr id="16" name="Footer Placeholder 3"/>
          <p:cNvSpPr>
            <a:spLocks noGrp="1"/>
          </p:cNvSpPr>
          <p:nvPr>
            <p:ph type="ftr" sz="quarter" idx="11"/>
          </p:nvPr>
        </p:nvSpPr>
        <p:spPr/>
        <p:txBody>
          <a:bodyPr/>
          <a:lstStyle/>
          <a:p>
            <a:r>
              <a:rPr lang="en-US"/>
              <a:t>FDG, Orlando, FL, USA</a:t>
            </a:r>
          </a:p>
        </p:txBody>
      </p:sp>
      <p:sp>
        <p:nvSpPr>
          <p:cNvPr id="17" name="Slide Number Placeholder 4"/>
          <p:cNvSpPr>
            <a:spLocks noGrp="1"/>
          </p:cNvSpPr>
          <p:nvPr>
            <p:ph type="sldNum" sz="quarter" idx="12"/>
          </p:nvPr>
        </p:nvSpPr>
        <p:spPr/>
        <p:txBody>
          <a:bodyPr/>
          <a:lstStyle/>
          <a:p>
            <a:fld id="{C7574C73-2584-4621-9D3B-26E030D295C6}" type="slidenum">
              <a:rPr lang="en-US"/>
              <a:pPr/>
              <a:t>9</a:t>
            </a:fld>
            <a:endParaRPr lang="en-US"/>
          </a:p>
        </p:txBody>
      </p:sp>
      <p:sp>
        <p:nvSpPr>
          <p:cNvPr id="754690" name="Rectangle 2"/>
          <p:cNvSpPr>
            <a:spLocks noGrp="1" noChangeArrowheads="1"/>
          </p:cNvSpPr>
          <p:nvPr>
            <p:ph type="title"/>
          </p:nvPr>
        </p:nvSpPr>
        <p:spPr>
          <a:xfrm>
            <a:off x="685800" y="0"/>
            <a:ext cx="7772400" cy="1143000"/>
          </a:xfrm>
        </p:spPr>
        <p:txBody>
          <a:bodyPr/>
          <a:lstStyle/>
          <a:p>
            <a:r>
              <a:rPr lang="en-US"/>
              <a:t>Game Perspectives</a:t>
            </a:r>
          </a:p>
        </p:txBody>
      </p:sp>
      <p:grpSp>
        <p:nvGrpSpPr>
          <p:cNvPr id="754704" name="Group 16"/>
          <p:cNvGrpSpPr>
            <a:grpSpLocks/>
          </p:cNvGrpSpPr>
          <p:nvPr/>
        </p:nvGrpSpPr>
        <p:grpSpPr bwMode="auto">
          <a:xfrm>
            <a:off x="1143000" y="990600"/>
            <a:ext cx="2743200" cy="2500313"/>
            <a:chOff x="624" y="576"/>
            <a:chExt cx="1728" cy="1575"/>
          </a:xfrm>
        </p:grpSpPr>
        <p:pic>
          <p:nvPicPr>
            <p:cNvPr id="754695" name="Picture 7"/>
            <p:cNvPicPr>
              <a:picLocks noChangeAspect="1" noChangeArrowheads="1"/>
            </p:cNvPicPr>
            <p:nvPr/>
          </p:nvPicPr>
          <p:blipFill>
            <a:blip r:embed="rId2"/>
            <a:srcRect/>
            <a:stretch>
              <a:fillRect/>
            </a:stretch>
          </p:blipFill>
          <p:spPr bwMode="auto">
            <a:xfrm>
              <a:off x="624" y="576"/>
              <a:ext cx="1728" cy="1296"/>
            </a:xfrm>
            <a:prstGeom prst="rect">
              <a:avLst/>
            </a:prstGeom>
            <a:noFill/>
            <a:ln w="9525">
              <a:noFill/>
              <a:miter lim="800000"/>
              <a:headEnd/>
              <a:tailEnd/>
            </a:ln>
            <a:effectLst/>
          </p:spPr>
        </p:pic>
        <p:sp>
          <p:nvSpPr>
            <p:cNvPr id="754696" name="Text Box 8"/>
            <p:cNvSpPr txBox="1">
              <a:spLocks noChangeArrowheads="1"/>
            </p:cNvSpPr>
            <p:nvPr/>
          </p:nvSpPr>
          <p:spPr bwMode="auto">
            <a:xfrm>
              <a:off x="790" y="1920"/>
              <a:ext cx="1396" cy="231"/>
            </a:xfrm>
            <a:prstGeom prst="rect">
              <a:avLst/>
            </a:prstGeom>
            <a:noFill/>
            <a:ln w="19050">
              <a:noFill/>
              <a:prstDash val="sysDot"/>
              <a:miter lim="800000"/>
              <a:headEnd/>
              <a:tailEnd/>
            </a:ln>
            <a:effectLst/>
          </p:spPr>
          <p:txBody>
            <a:bodyPr wrap="none">
              <a:spAutoFit/>
            </a:bodyPr>
            <a:lstStyle/>
            <a:p>
              <a:r>
                <a:rPr lang="en-US" sz="1800">
                  <a:solidFill>
                    <a:srgbClr val="FF0000"/>
                  </a:solidFill>
                  <a:latin typeface="Comic Sans MS" pitchFamily="66" charset="0"/>
                </a:rPr>
                <a:t>First Person Linear</a:t>
              </a:r>
            </a:p>
          </p:txBody>
        </p:sp>
      </p:grpSp>
      <p:grpSp>
        <p:nvGrpSpPr>
          <p:cNvPr id="754705" name="Group 17"/>
          <p:cNvGrpSpPr>
            <a:grpSpLocks/>
          </p:cNvGrpSpPr>
          <p:nvPr/>
        </p:nvGrpSpPr>
        <p:grpSpPr bwMode="auto">
          <a:xfrm>
            <a:off x="5029200" y="990600"/>
            <a:ext cx="2743200" cy="2486025"/>
            <a:chOff x="3072" y="576"/>
            <a:chExt cx="1728" cy="1566"/>
          </a:xfrm>
        </p:grpSpPr>
        <p:pic>
          <p:nvPicPr>
            <p:cNvPr id="754697" name="Picture 9"/>
            <p:cNvPicPr>
              <a:picLocks noChangeAspect="1" noChangeArrowheads="1"/>
            </p:cNvPicPr>
            <p:nvPr/>
          </p:nvPicPr>
          <p:blipFill>
            <a:blip r:embed="rId3"/>
            <a:srcRect/>
            <a:stretch>
              <a:fillRect/>
            </a:stretch>
          </p:blipFill>
          <p:spPr bwMode="auto">
            <a:xfrm>
              <a:off x="3072" y="576"/>
              <a:ext cx="1728" cy="1296"/>
            </a:xfrm>
            <a:prstGeom prst="rect">
              <a:avLst/>
            </a:prstGeom>
            <a:noFill/>
            <a:ln w="9525">
              <a:noFill/>
              <a:miter lim="800000"/>
              <a:headEnd/>
              <a:tailEnd/>
            </a:ln>
            <a:effectLst/>
          </p:spPr>
        </p:pic>
        <p:sp>
          <p:nvSpPr>
            <p:cNvPr id="754698" name="Text Box 10"/>
            <p:cNvSpPr txBox="1">
              <a:spLocks noChangeArrowheads="1"/>
            </p:cNvSpPr>
            <p:nvPr/>
          </p:nvSpPr>
          <p:spPr bwMode="auto">
            <a:xfrm>
              <a:off x="3217" y="1911"/>
              <a:ext cx="1437" cy="231"/>
            </a:xfrm>
            <a:prstGeom prst="rect">
              <a:avLst/>
            </a:prstGeom>
            <a:noFill/>
            <a:ln w="19050">
              <a:noFill/>
              <a:prstDash val="sysDot"/>
              <a:miter lim="800000"/>
              <a:headEnd/>
              <a:tailEnd/>
            </a:ln>
            <a:effectLst/>
          </p:spPr>
          <p:txBody>
            <a:bodyPr wrap="none">
              <a:spAutoFit/>
            </a:bodyPr>
            <a:lstStyle/>
            <a:p>
              <a:r>
                <a:rPr lang="en-US" sz="1800">
                  <a:solidFill>
                    <a:srgbClr val="009900"/>
                  </a:solidFill>
                  <a:latin typeface="Comic Sans MS" pitchFamily="66" charset="0"/>
                </a:rPr>
                <a:t>Third Person Linear</a:t>
              </a:r>
            </a:p>
          </p:txBody>
        </p:sp>
      </p:grpSp>
      <p:grpSp>
        <p:nvGrpSpPr>
          <p:cNvPr id="754706" name="Group 18"/>
          <p:cNvGrpSpPr>
            <a:grpSpLocks/>
          </p:cNvGrpSpPr>
          <p:nvPr/>
        </p:nvGrpSpPr>
        <p:grpSpPr bwMode="auto">
          <a:xfrm>
            <a:off x="5029200" y="3657600"/>
            <a:ext cx="2743200" cy="2500313"/>
            <a:chOff x="3048" y="2256"/>
            <a:chExt cx="1728" cy="1575"/>
          </a:xfrm>
        </p:grpSpPr>
        <p:sp>
          <p:nvSpPr>
            <p:cNvPr id="754699" name="Text Box 11"/>
            <p:cNvSpPr txBox="1">
              <a:spLocks noChangeArrowheads="1"/>
            </p:cNvSpPr>
            <p:nvPr/>
          </p:nvSpPr>
          <p:spPr bwMode="auto">
            <a:xfrm>
              <a:off x="3068" y="3600"/>
              <a:ext cx="1688" cy="231"/>
            </a:xfrm>
            <a:prstGeom prst="rect">
              <a:avLst/>
            </a:prstGeom>
            <a:noFill/>
            <a:ln w="19050">
              <a:noFill/>
              <a:prstDash val="sysDot"/>
              <a:miter lim="800000"/>
              <a:headEnd/>
              <a:tailEnd/>
            </a:ln>
            <a:effectLst/>
          </p:spPr>
          <p:txBody>
            <a:bodyPr wrap="none">
              <a:spAutoFit/>
            </a:bodyPr>
            <a:lstStyle/>
            <a:p>
              <a:r>
                <a:rPr lang="en-US" sz="1800">
                  <a:solidFill>
                    <a:srgbClr val="009900"/>
                  </a:solidFill>
                  <a:latin typeface="Comic Sans MS" pitchFamily="66" charset="0"/>
                </a:rPr>
                <a:t>Third Person Isometric</a:t>
              </a:r>
            </a:p>
          </p:txBody>
        </p:sp>
        <p:pic>
          <p:nvPicPr>
            <p:cNvPr id="754700" name="Picture 12"/>
            <p:cNvPicPr>
              <a:picLocks noChangeAspect="1" noChangeArrowheads="1"/>
            </p:cNvPicPr>
            <p:nvPr/>
          </p:nvPicPr>
          <p:blipFill>
            <a:blip r:embed="rId4"/>
            <a:srcRect/>
            <a:stretch>
              <a:fillRect/>
            </a:stretch>
          </p:blipFill>
          <p:spPr bwMode="auto">
            <a:xfrm>
              <a:off x="3048" y="2256"/>
              <a:ext cx="1728" cy="1296"/>
            </a:xfrm>
            <a:prstGeom prst="rect">
              <a:avLst/>
            </a:prstGeom>
            <a:noFill/>
            <a:ln w="9525">
              <a:noFill/>
              <a:miter lim="800000"/>
              <a:headEnd/>
              <a:tailEnd/>
            </a:ln>
            <a:effectLst/>
          </p:spPr>
        </p:pic>
      </p:grpSp>
      <p:grpSp>
        <p:nvGrpSpPr>
          <p:cNvPr id="754707" name="Group 19"/>
          <p:cNvGrpSpPr>
            <a:grpSpLocks/>
          </p:cNvGrpSpPr>
          <p:nvPr/>
        </p:nvGrpSpPr>
        <p:grpSpPr bwMode="auto">
          <a:xfrm>
            <a:off x="1181100" y="3657600"/>
            <a:ext cx="2743200" cy="2424113"/>
            <a:chOff x="624" y="2256"/>
            <a:chExt cx="1728" cy="1527"/>
          </a:xfrm>
        </p:grpSpPr>
        <p:pic>
          <p:nvPicPr>
            <p:cNvPr id="754702" name="Picture 14"/>
            <p:cNvPicPr>
              <a:picLocks noChangeAspect="1" noChangeArrowheads="1"/>
            </p:cNvPicPr>
            <p:nvPr/>
          </p:nvPicPr>
          <p:blipFill>
            <a:blip r:embed="rId5" cstate="print"/>
            <a:srcRect/>
            <a:stretch>
              <a:fillRect/>
            </a:stretch>
          </p:blipFill>
          <p:spPr bwMode="auto">
            <a:xfrm>
              <a:off x="624" y="2256"/>
              <a:ext cx="1728" cy="1296"/>
            </a:xfrm>
            <a:prstGeom prst="rect">
              <a:avLst/>
            </a:prstGeom>
            <a:noFill/>
            <a:ln w="9525">
              <a:noFill/>
              <a:miter lim="800000"/>
              <a:headEnd/>
              <a:tailEnd/>
            </a:ln>
            <a:effectLst/>
          </p:spPr>
        </p:pic>
        <p:sp>
          <p:nvSpPr>
            <p:cNvPr id="754703" name="Text Box 15"/>
            <p:cNvSpPr txBox="1">
              <a:spLocks noChangeArrowheads="1"/>
            </p:cNvSpPr>
            <p:nvPr/>
          </p:nvSpPr>
          <p:spPr bwMode="auto">
            <a:xfrm>
              <a:off x="1000" y="3552"/>
              <a:ext cx="975" cy="231"/>
            </a:xfrm>
            <a:prstGeom prst="rect">
              <a:avLst/>
            </a:prstGeom>
            <a:noFill/>
            <a:ln w="19050">
              <a:noFill/>
              <a:prstDash val="sysDot"/>
              <a:miter lim="800000"/>
              <a:headEnd/>
              <a:tailEnd/>
            </a:ln>
            <a:effectLst/>
          </p:spPr>
          <p:txBody>
            <a:bodyPr wrap="none">
              <a:spAutoFit/>
            </a:bodyPr>
            <a:lstStyle/>
            <a:p>
              <a:r>
                <a:rPr lang="en-US" sz="1800">
                  <a:solidFill>
                    <a:srgbClr val="CCCC00"/>
                  </a:solidFill>
                  <a:latin typeface="Comic Sans MS" pitchFamily="66" charset="0"/>
                </a:rPr>
                <a:t>Omnipresent</a:t>
              </a:r>
            </a:p>
          </p:txBody>
        </p:sp>
      </p:grpSp>
    </p:spTree>
  </p:cSld>
  <p:clrMapOvr>
    <a:masterClrMapping/>
  </p:clrMapOvr>
  <p:transition>
    <p:cover dir="d"/>
  </p:transition>
  <p:timing>
    <p:tnLst>
      <p:par>
        <p:cTn id="1" dur="indefinite" restart="never" nodeType="tmRoot"/>
      </p:par>
    </p:tn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C:\Office97\Templates\Presentation Designs\Dads Tie.pot</Template>
  <TotalTime>14741</TotalTime>
  <Words>969</Words>
  <Application>Microsoft PowerPoint</Application>
  <PresentationFormat>On-screen Show (4:3)</PresentationFormat>
  <Paragraphs>252</Paragraphs>
  <Slides>25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Dads Tie</vt:lpstr>
      <vt:lpstr>Bitmap Image</vt:lpstr>
      <vt:lpstr>Motion and Scene Complexity for Streaming Video Games </vt:lpstr>
      <vt:lpstr>Introduction</vt:lpstr>
      <vt:lpstr>Application Streams vs. Game Streams</vt:lpstr>
      <vt:lpstr>Games as Streaming Video</vt:lpstr>
      <vt:lpstr>Outline</vt:lpstr>
      <vt:lpstr>Motion</vt:lpstr>
      <vt:lpstr>Scene Complexity</vt:lpstr>
      <vt:lpstr>Outline</vt:lpstr>
      <vt:lpstr>Game Perspectives</vt:lpstr>
      <vt:lpstr>Outline</vt:lpstr>
      <vt:lpstr>Methodology</vt:lpstr>
      <vt:lpstr>Select Games</vt:lpstr>
      <vt:lpstr>Capture Game Videos</vt:lpstr>
      <vt:lpstr>Select Videos</vt:lpstr>
      <vt:lpstr>Outline</vt:lpstr>
      <vt:lpstr>Motion and Scene Complexity</vt:lpstr>
      <vt:lpstr>Motion and Scene Complexity - Summary</vt:lpstr>
      <vt:lpstr>Outline</vt:lpstr>
      <vt:lpstr>Thin Client Evaluation</vt:lpstr>
      <vt:lpstr>First Person, Various Resolutions</vt:lpstr>
      <vt:lpstr>Different Perspectives</vt:lpstr>
      <vt:lpstr>Contributions</vt:lpstr>
      <vt:lpstr>Conclusions</vt:lpstr>
      <vt:lpstr>Future Work</vt:lpstr>
      <vt:lpstr>Motion and Scene Complexity for Streaming Video Games </vt:lpstr>
    </vt:vector>
  </TitlesOfParts>
  <Company>WPI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and Scene Complexity for Streaming Video Games</dc:title>
  <dc:creator>Claypool</dc:creator>
  <dc:description>Mark Claypool. Motion and Scene Complexity for Streaming Video Games, In Proceedings of the 4th ACM International Conference on the Foundations of Digital Games (ICFDG), Florida, USA, April 2009. Online at: http://www.cs.wpi.edu/~claypool/papers/game-motion/</dc:description>
  <cp:lastModifiedBy>claypool</cp:lastModifiedBy>
  <cp:revision>972</cp:revision>
  <cp:lastPrinted>2000-04-28T00:56:10Z</cp:lastPrinted>
  <dcterms:created xsi:type="dcterms:W3CDTF">2000-04-27T03:15:31Z</dcterms:created>
  <dcterms:modified xsi:type="dcterms:W3CDTF">2009-04-29T16:53:39Z</dcterms:modified>
</cp:coreProperties>
</file>