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57" r:id="rId3"/>
    <p:sldId id="260" r:id="rId4"/>
    <p:sldId id="258" r:id="rId5"/>
    <p:sldId id="261" r:id="rId6"/>
    <p:sldId id="262" r:id="rId7"/>
    <p:sldId id="268" r:id="rId8"/>
    <p:sldId id="263" r:id="rId9"/>
    <p:sldId id="264" r:id="rId10"/>
    <p:sldId id="266" r:id="rId11"/>
    <p:sldId id="269"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F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7220" autoAdjust="0"/>
  </p:normalViewPr>
  <p:slideViewPr>
    <p:cSldViewPr>
      <p:cViewPr varScale="1">
        <p:scale>
          <a:sx n="80" d="100"/>
          <a:sy n="80" d="100"/>
        </p:scale>
        <p:origin x="1940" y="64"/>
      </p:cViewPr>
      <p:guideLst>
        <p:guide orient="horz" pos="2160"/>
        <p:guide pos="2880"/>
      </p:guideLst>
    </p:cSldViewPr>
  </p:slideViewPr>
  <p:notesTextViewPr>
    <p:cViewPr>
      <p:scale>
        <a:sx n="1" d="1"/>
        <a:sy n="1" d="1"/>
      </p:scale>
      <p:origin x="0" y="0"/>
    </p:cViewPr>
  </p:notesTextViewPr>
  <p:sorterViewPr>
    <p:cViewPr>
      <p:scale>
        <a:sx n="100" d="100"/>
        <a:sy n="100" d="100"/>
      </p:scale>
      <p:origin x="0" y="-30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D3552E0-EAFE-480E-A28E-DDA57204706C}" type="datetimeFigureOut">
              <a:rPr lang="en-US" smtClean="0"/>
              <a:t>9/25/2016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8BB6F33-5644-4E2B-AA7B-0A9B209947C1}" type="slidenum">
              <a:rPr lang="en-US" smtClean="0"/>
              <a:t>‹#›</a:t>
            </a:fld>
            <a:endParaRPr lang="en-US"/>
          </a:p>
        </p:txBody>
      </p:sp>
    </p:spTree>
    <p:extLst>
      <p:ext uri="{BB962C8B-B14F-4D97-AF65-F5344CB8AC3E}">
        <p14:creationId xmlns:p14="http://schemas.microsoft.com/office/powerpoint/2010/main" val="15714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FF7E17D-D239-487F-BE92-A67B78C17E65}" type="datetimeFigureOut">
              <a:rPr lang="en-US" smtClean="0"/>
              <a:t>9/25/2016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7F2049A-BBD6-4CA0-86E8-28002AE8BB47}" type="slidenum">
              <a:rPr lang="en-US" smtClean="0"/>
              <a:t>‹#›</a:t>
            </a:fld>
            <a:endParaRPr lang="en-US"/>
          </a:p>
        </p:txBody>
      </p:sp>
    </p:spTree>
    <p:extLst>
      <p:ext uri="{BB962C8B-B14F-4D97-AF65-F5344CB8AC3E}">
        <p14:creationId xmlns:p14="http://schemas.microsoft.com/office/powerpoint/2010/main" val="423194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1</a:t>
            </a:fld>
            <a:endParaRPr lang="en-US"/>
          </a:p>
        </p:txBody>
      </p:sp>
    </p:spTree>
    <p:extLst>
      <p:ext uri="{BB962C8B-B14F-4D97-AF65-F5344CB8AC3E}">
        <p14:creationId xmlns:p14="http://schemas.microsoft.com/office/powerpoint/2010/main" val="144903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32</a:t>
            </a:fld>
            <a:endParaRPr lang="en-US"/>
          </a:p>
        </p:txBody>
      </p:sp>
    </p:spTree>
    <p:extLst>
      <p:ext uri="{BB962C8B-B14F-4D97-AF65-F5344CB8AC3E}">
        <p14:creationId xmlns:p14="http://schemas.microsoft.com/office/powerpoint/2010/main" val="387542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Example pictured - Player can either pay or wait predetermined amount of time to continue play.</a:t>
            </a:r>
          </a:p>
          <a:p>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3</a:t>
            </a:fld>
            <a:endParaRPr lang="en-US"/>
          </a:p>
        </p:txBody>
      </p:sp>
    </p:spTree>
    <p:extLst>
      <p:ext uri="{BB962C8B-B14F-4D97-AF65-F5344CB8AC3E}">
        <p14:creationId xmlns:p14="http://schemas.microsoft.com/office/powerpoint/2010/main" val="276659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Methodology</a:t>
            </a:r>
            <a:r>
              <a:rPr lang="en-US" baseline="0" dirty="0" smtClean="0"/>
              <a:t> servers as an outline for the rest of the talk</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6</a:t>
            </a:fld>
            <a:endParaRPr lang="en-US"/>
          </a:p>
        </p:txBody>
      </p:sp>
    </p:spTree>
    <p:extLst>
      <p:ext uri="{BB962C8B-B14F-4D97-AF65-F5344CB8AC3E}">
        <p14:creationId xmlns:p14="http://schemas.microsoft.com/office/powerpoint/2010/main" val="135207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LEFT depicts in more detail the length of time </a:t>
            </a:r>
            <a:r>
              <a:rPr lang="en-US" sz="1200" b="0" i="0" u="none" strike="noStrike" kern="1200" baseline="0" dirty="0" smtClean="0">
                <a:solidFill>
                  <a:schemeClr val="tx1"/>
                </a:solidFill>
                <a:latin typeface="+mn-lt"/>
                <a:ea typeface="+mn-ea"/>
                <a:cs typeface="+mn-cs"/>
              </a:rPr>
              <a:t>players would </a:t>
            </a:r>
            <a:r>
              <a:rPr lang="en-US" sz="1200" b="0" i="0" u="none" strike="noStrike" kern="1200" baseline="0" dirty="0" smtClean="0">
                <a:solidFill>
                  <a:schemeClr val="tx1"/>
                </a:solidFill>
                <a:latin typeface="+mn-lt"/>
                <a:ea typeface="+mn-ea"/>
                <a:cs typeface="+mn-cs"/>
              </a:rPr>
              <a:t>walk to continue playing a game rather than </a:t>
            </a:r>
            <a:r>
              <a:rPr lang="en-US" sz="1200" b="0" i="0" u="none" strike="noStrike" kern="1200" baseline="0" dirty="0" smtClean="0">
                <a:solidFill>
                  <a:schemeClr val="tx1"/>
                </a:solidFill>
                <a:latin typeface="+mn-lt"/>
                <a:ea typeface="+mn-ea"/>
                <a:cs typeface="+mn-cs"/>
              </a:rPr>
              <a:t>wait through </a:t>
            </a:r>
            <a:r>
              <a:rPr lang="en-US" sz="1200" b="0" i="0" u="none" strike="noStrike" kern="1200" baseline="0" dirty="0" smtClean="0">
                <a:solidFill>
                  <a:schemeClr val="tx1"/>
                </a:solidFill>
                <a:latin typeface="+mn-lt"/>
                <a:ea typeface="+mn-ea"/>
                <a:cs typeface="+mn-cs"/>
              </a:rPr>
              <a:t>a paywall. The horizontal axis is the time a </a:t>
            </a:r>
            <a:r>
              <a:rPr lang="en-US" sz="1200" b="0" i="0" u="none" strike="noStrike" kern="1200" baseline="0" dirty="0" smtClean="0">
                <a:solidFill>
                  <a:schemeClr val="tx1"/>
                </a:solidFill>
                <a:latin typeface="+mn-lt"/>
                <a:ea typeface="+mn-ea"/>
                <a:cs typeface="+mn-cs"/>
              </a:rPr>
              <a:t>paywall would </a:t>
            </a:r>
            <a:r>
              <a:rPr lang="en-US" sz="1200" b="0" i="0" u="none" strike="noStrike" kern="1200" baseline="0" dirty="0" smtClean="0">
                <a:solidFill>
                  <a:schemeClr val="tx1"/>
                </a:solidFill>
                <a:latin typeface="+mn-lt"/>
                <a:ea typeface="+mn-ea"/>
                <a:cs typeface="+mn-cs"/>
              </a:rPr>
              <a:t>require the player to wait to continue playing and </a:t>
            </a:r>
            <a:r>
              <a:rPr lang="en-US" sz="1200" b="0" i="0" u="none" strike="noStrike" kern="1200" baseline="0" dirty="0" smtClean="0">
                <a:solidFill>
                  <a:schemeClr val="tx1"/>
                </a:solidFill>
                <a:latin typeface="+mn-lt"/>
                <a:ea typeface="+mn-ea"/>
                <a:cs typeface="+mn-cs"/>
              </a:rPr>
              <a:t>the vertical </a:t>
            </a:r>
            <a:r>
              <a:rPr lang="en-US" sz="1200" b="0" i="0" u="none" strike="noStrike" kern="1200" baseline="0" dirty="0" smtClean="0">
                <a:solidFill>
                  <a:schemeClr val="tx1"/>
                </a:solidFill>
                <a:latin typeface="+mn-lt"/>
                <a:ea typeface="+mn-ea"/>
                <a:cs typeface="+mn-cs"/>
              </a:rPr>
              <a:t>axis is the time the player could choose to walk, </a:t>
            </a:r>
            <a:r>
              <a:rPr lang="en-US" sz="1200" b="0" i="0" u="none" strike="noStrike" kern="1200" baseline="0" dirty="0" smtClean="0">
                <a:solidFill>
                  <a:schemeClr val="tx1"/>
                </a:solidFill>
                <a:latin typeface="+mn-lt"/>
                <a:ea typeface="+mn-ea"/>
                <a:cs typeface="+mn-cs"/>
              </a:rPr>
              <a:t>instead. Note </a:t>
            </a:r>
            <a:r>
              <a:rPr lang="en-US" sz="1200" b="0" i="0" u="none" strike="noStrike" kern="1200" baseline="0" dirty="0" smtClean="0">
                <a:solidFill>
                  <a:schemeClr val="tx1"/>
                </a:solidFill>
                <a:latin typeface="+mn-lt"/>
                <a:ea typeface="+mn-ea"/>
                <a:cs typeface="+mn-cs"/>
              </a:rPr>
              <a:t>both axes are shown in </a:t>
            </a:r>
            <a:r>
              <a:rPr lang="en-US" sz="1200" b="0" i="0" u="none" strike="noStrike" kern="1200" baseline="0" dirty="0" err="1" smtClean="0">
                <a:solidFill>
                  <a:schemeClr val="tx1"/>
                </a:solidFill>
                <a:latin typeface="+mn-lt"/>
                <a:ea typeface="+mn-ea"/>
                <a:cs typeface="+mn-cs"/>
              </a:rPr>
              <a:t>logscale</a:t>
            </a:r>
            <a:r>
              <a:rPr lang="en-US" sz="1200" b="0" i="0" u="none" strike="noStrike" kern="1200" baseline="0" dirty="0" smtClean="0">
                <a:solidFill>
                  <a:schemeClr val="tx1"/>
                </a:solidFill>
                <a:latin typeface="+mn-lt"/>
                <a:ea typeface="+mn-ea"/>
                <a:cs typeface="+mn-cs"/>
              </a:rPr>
              <a:t> for </a:t>
            </a:r>
            <a:r>
              <a:rPr lang="en-US" sz="1200" b="0" i="0" u="none" strike="noStrike" kern="1200" baseline="0" dirty="0" smtClean="0">
                <a:solidFill>
                  <a:schemeClr val="tx1"/>
                </a:solidFill>
                <a:latin typeface="+mn-lt"/>
                <a:ea typeface="+mn-ea"/>
                <a:cs typeface="+mn-cs"/>
              </a:rPr>
              <a:t>readability. Each </a:t>
            </a:r>
            <a:r>
              <a:rPr lang="en-US" sz="1200" b="0" i="0" u="none" strike="noStrike" kern="1200" baseline="0" dirty="0" smtClean="0">
                <a:solidFill>
                  <a:schemeClr val="tx1"/>
                </a:solidFill>
                <a:latin typeface="+mn-lt"/>
                <a:ea typeface="+mn-ea"/>
                <a:cs typeface="+mn-cs"/>
              </a:rPr>
              <a:t>point is the mean response of all subjects with the </a:t>
            </a:r>
            <a:r>
              <a:rPr lang="en-US" sz="1200" b="0" i="0" u="none" strike="noStrike" kern="1200" baseline="0" dirty="0" smtClean="0">
                <a:solidFill>
                  <a:schemeClr val="tx1"/>
                </a:solidFill>
                <a:latin typeface="+mn-lt"/>
                <a:ea typeface="+mn-ea"/>
                <a:cs typeface="+mn-cs"/>
              </a:rPr>
              <a:t>bars showing </a:t>
            </a:r>
            <a:r>
              <a:rPr lang="en-US" sz="1200" b="0" i="0" u="none" strike="noStrike" kern="1200" baseline="0" dirty="0" smtClean="0">
                <a:solidFill>
                  <a:schemeClr val="tx1"/>
                </a:solidFill>
                <a:latin typeface="+mn-lt"/>
                <a:ea typeface="+mn-ea"/>
                <a:cs typeface="+mn-cs"/>
              </a:rPr>
              <a:t>the standard error of the mean. The dashed </a:t>
            </a:r>
            <a:r>
              <a:rPr lang="en-US" sz="1200" b="0" i="0" u="none" strike="noStrike" kern="1200" baseline="0" dirty="0" smtClean="0">
                <a:solidFill>
                  <a:schemeClr val="tx1"/>
                </a:solidFill>
                <a:latin typeface="+mn-lt"/>
                <a:ea typeface="+mn-ea"/>
                <a:cs typeface="+mn-cs"/>
              </a:rPr>
              <a:t>diagonal line </a:t>
            </a:r>
            <a:r>
              <a:rPr lang="en-US" sz="1200" b="0" i="0" u="none" strike="noStrike" kern="1200" baseline="0" dirty="0" smtClean="0">
                <a:solidFill>
                  <a:schemeClr val="tx1"/>
                </a:solidFill>
                <a:latin typeface="+mn-lt"/>
                <a:ea typeface="+mn-ea"/>
                <a:cs typeface="+mn-cs"/>
              </a:rPr>
              <a:t>shows the point where walking time would </a:t>
            </a:r>
            <a:r>
              <a:rPr lang="en-US" sz="1200" b="0" i="0" u="none" strike="noStrike" kern="1200" baseline="0" dirty="0" smtClean="0">
                <a:solidFill>
                  <a:schemeClr val="tx1"/>
                </a:solidFill>
                <a:latin typeface="+mn-lt"/>
                <a:ea typeface="+mn-ea"/>
                <a:cs typeface="+mn-cs"/>
              </a:rPr>
              <a:t>equal waiting </a:t>
            </a:r>
            <a:r>
              <a:rPr lang="en-US" sz="1200" b="0" i="0" u="none" strike="noStrike" kern="1200" baseline="0" dirty="0" smtClean="0">
                <a:solidFill>
                  <a:schemeClr val="tx1"/>
                </a:solidFill>
                <a:latin typeface="+mn-lt"/>
                <a:ea typeface="+mn-ea"/>
                <a:cs typeface="+mn-cs"/>
              </a:rPr>
              <a:t>time. In general, the walk values are positive in </a:t>
            </a:r>
            <a:r>
              <a:rPr lang="en-US" sz="1200" b="0" i="0" u="none" strike="noStrike" kern="1200" baseline="0" dirty="0" smtClean="0">
                <a:solidFill>
                  <a:schemeClr val="tx1"/>
                </a:solidFill>
                <a:latin typeface="+mn-lt"/>
                <a:ea typeface="+mn-ea"/>
                <a:cs typeface="+mn-cs"/>
              </a:rPr>
              <a:t>that players </a:t>
            </a:r>
            <a:r>
              <a:rPr lang="en-US" sz="1200" b="0" i="0" u="none" strike="noStrike" kern="1200" baseline="0" dirty="0" smtClean="0">
                <a:solidFill>
                  <a:schemeClr val="tx1"/>
                </a:solidFill>
                <a:latin typeface="+mn-lt"/>
                <a:ea typeface="+mn-ea"/>
                <a:cs typeface="+mn-cs"/>
              </a:rPr>
              <a:t>are more willing to exercise by walking rather </a:t>
            </a:r>
            <a:r>
              <a:rPr lang="en-US" sz="1200" b="0" i="0" u="none" strike="noStrike" kern="1200" baseline="0" dirty="0" smtClean="0">
                <a:solidFill>
                  <a:schemeClr val="tx1"/>
                </a:solidFill>
                <a:latin typeface="+mn-lt"/>
                <a:ea typeface="+mn-ea"/>
                <a:cs typeface="+mn-cs"/>
              </a:rPr>
              <a:t>than waiting</a:t>
            </a:r>
            <a:r>
              <a:rPr lang="en-US" sz="1200" b="0" i="0" u="none" strike="noStrike" kern="1200" baseline="0" dirty="0" smtClean="0">
                <a:solidFill>
                  <a:schemeClr val="tx1"/>
                </a:solidFill>
                <a:latin typeface="+mn-lt"/>
                <a:ea typeface="+mn-ea"/>
                <a:cs typeface="+mn-cs"/>
              </a:rPr>
              <a:t>. For up to about an hour, players are willing to </a:t>
            </a:r>
            <a:r>
              <a:rPr lang="en-US" sz="1200" b="0" i="0" u="none" strike="noStrike" kern="1200" baseline="0" dirty="0" smtClean="0">
                <a:solidFill>
                  <a:schemeClr val="tx1"/>
                </a:solidFill>
                <a:latin typeface="+mn-lt"/>
                <a:ea typeface="+mn-ea"/>
                <a:cs typeface="+mn-cs"/>
              </a:rPr>
              <a:t>walk on </a:t>
            </a:r>
            <a:r>
              <a:rPr lang="en-US" sz="1200" b="0" i="0" u="none" strike="noStrike" kern="1200" baseline="0" dirty="0" smtClean="0">
                <a:solidFill>
                  <a:schemeClr val="tx1"/>
                </a:solidFill>
                <a:latin typeface="+mn-lt"/>
                <a:ea typeface="+mn-ea"/>
                <a:cs typeface="+mn-cs"/>
              </a:rPr>
              <a:t>average about one-third the waiting 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RIGHT depicts the amount of time players would </a:t>
            </a:r>
            <a:r>
              <a:rPr lang="en-US" sz="1200" b="0" i="0" u="none" strike="noStrike" kern="1200" baseline="0" dirty="0" smtClean="0">
                <a:solidFill>
                  <a:schemeClr val="tx1"/>
                </a:solidFill>
                <a:latin typeface="+mn-lt"/>
                <a:ea typeface="+mn-ea"/>
                <a:cs typeface="+mn-cs"/>
              </a:rPr>
              <a:t>walk to </a:t>
            </a:r>
            <a:r>
              <a:rPr lang="en-US" sz="1200" b="0" i="0" u="none" strike="noStrike" kern="1200" baseline="0" dirty="0" smtClean="0">
                <a:solidFill>
                  <a:schemeClr val="tx1"/>
                </a:solidFill>
                <a:latin typeface="+mn-lt"/>
                <a:ea typeface="+mn-ea"/>
                <a:cs typeface="+mn-cs"/>
              </a:rPr>
              <a:t>avoid paying for a paywall. The horizontal axis is the </a:t>
            </a:r>
            <a:r>
              <a:rPr lang="en-US" sz="1200" b="0" i="0" u="none" strike="noStrike" kern="1200" baseline="0" dirty="0" smtClean="0">
                <a:solidFill>
                  <a:schemeClr val="tx1"/>
                </a:solidFill>
                <a:latin typeface="+mn-lt"/>
                <a:ea typeface="+mn-ea"/>
                <a:cs typeface="+mn-cs"/>
              </a:rPr>
              <a:t>cost to </a:t>
            </a:r>
            <a:r>
              <a:rPr lang="en-US" sz="1200" b="0" i="0" u="none" strike="noStrike" kern="1200" baseline="0" dirty="0" smtClean="0">
                <a:solidFill>
                  <a:schemeClr val="tx1"/>
                </a:solidFill>
                <a:latin typeface="+mn-lt"/>
                <a:ea typeface="+mn-ea"/>
                <a:cs typeface="+mn-cs"/>
              </a:rPr>
              <a:t>bypass a paywall to continue playing and the vertical </a:t>
            </a:r>
            <a:r>
              <a:rPr lang="en-US" sz="1200" b="0" i="0" u="none" strike="noStrike" kern="1200" baseline="0" dirty="0" smtClean="0">
                <a:solidFill>
                  <a:schemeClr val="tx1"/>
                </a:solidFill>
                <a:latin typeface="+mn-lt"/>
                <a:ea typeface="+mn-ea"/>
                <a:cs typeface="+mn-cs"/>
              </a:rPr>
              <a:t>axis is </a:t>
            </a:r>
            <a:r>
              <a:rPr lang="en-US" sz="1200" b="0" i="0" u="none" strike="noStrike" kern="1200" baseline="0" dirty="0" smtClean="0">
                <a:solidFill>
                  <a:schemeClr val="tx1"/>
                </a:solidFill>
                <a:latin typeface="+mn-lt"/>
                <a:ea typeface="+mn-ea"/>
                <a:cs typeface="+mn-cs"/>
              </a:rPr>
              <a:t>the time the player would choose to walk, instead. </a:t>
            </a:r>
            <a:r>
              <a:rPr lang="en-US" sz="1200" b="0" i="0" u="none" strike="noStrike" kern="1200" baseline="0" dirty="0" smtClean="0">
                <a:solidFill>
                  <a:schemeClr val="tx1"/>
                </a:solidFill>
                <a:latin typeface="+mn-lt"/>
                <a:ea typeface="+mn-ea"/>
                <a:cs typeface="+mn-cs"/>
              </a:rPr>
              <a:t>Each point </a:t>
            </a:r>
            <a:r>
              <a:rPr lang="en-US" sz="1200" b="0" i="0" u="none" strike="noStrike" kern="1200" baseline="0" dirty="0" smtClean="0">
                <a:solidFill>
                  <a:schemeClr val="tx1"/>
                </a:solidFill>
                <a:latin typeface="+mn-lt"/>
                <a:ea typeface="+mn-ea"/>
                <a:cs typeface="+mn-cs"/>
              </a:rPr>
              <a:t>is the mean response with the bars showing the </a:t>
            </a:r>
            <a:r>
              <a:rPr lang="en-US" sz="1200" b="0" i="0" u="none" strike="noStrike" kern="1200" baseline="0" dirty="0" smtClean="0">
                <a:solidFill>
                  <a:schemeClr val="tx1"/>
                </a:solidFill>
                <a:latin typeface="+mn-lt"/>
                <a:ea typeface="+mn-ea"/>
                <a:cs typeface="+mn-cs"/>
              </a:rPr>
              <a:t>standard error </a:t>
            </a:r>
            <a:r>
              <a:rPr lang="en-US" sz="1200" b="0" i="0" u="none" strike="noStrike" kern="1200" baseline="0" dirty="0" smtClean="0">
                <a:solidFill>
                  <a:schemeClr val="tx1"/>
                </a:solidFill>
                <a:latin typeface="+mn-lt"/>
                <a:ea typeface="+mn-ea"/>
                <a:cs typeface="+mn-cs"/>
              </a:rPr>
              <a:t>of the mean. In general, there is a logarithmic </a:t>
            </a:r>
            <a:r>
              <a:rPr lang="en-US" sz="1200" b="0" i="0" u="none" strike="noStrike" kern="1200" baseline="0" dirty="0" smtClean="0">
                <a:solidFill>
                  <a:schemeClr val="tx1"/>
                </a:solidFill>
                <a:latin typeface="+mn-lt"/>
                <a:ea typeface="+mn-ea"/>
                <a:cs typeface="+mn-cs"/>
              </a:rPr>
              <a:t>progression with </a:t>
            </a:r>
            <a:r>
              <a:rPr lang="en-US" sz="1200" b="0" i="0" u="none" strike="noStrike" kern="1200" baseline="0" dirty="0" smtClean="0">
                <a:solidFill>
                  <a:schemeClr val="tx1"/>
                </a:solidFill>
                <a:latin typeface="+mn-lt"/>
                <a:ea typeface="+mn-ea"/>
                <a:cs typeface="+mn-cs"/>
              </a:rPr>
              <a:t>the time players are willing to walk with </a:t>
            </a:r>
            <a:r>
              <a:rPr lang="en-US" sz="1200" b="0" i="0" u="none" strike="noStrike" kern="1200" baseline="0" dirty="0" smtClean="0">
                <a:solidFill>
                  <a:schemeClr val="tx1"/>
                </a:solidFill>
                <a:latin typeface="+mn-lt"/>
                <a:ea typeface="+mn-ea"/>
                <a:cs typeface="+mn-cs"/>
              </a:rPr>
              <a:t>the increase </a:t>
            </a:r>
            <a:r>
              <a:rPr lang="en-US" sz="1200" b="0" i="0" u="none" strike="noStrike" kern="1200" baseline="0" dirty="0" smtClean="0">
                <a:solidFill>
                  <a:schemeClr val="tx1"/>
                </a:solidFill>
                <a:latin typeface="+mn-lt"/>
                <a:ea typeface="+mn-ea"/>
                <a:cs typeface="+mn-cs"/>
              </a:rPr>
              <a:t>in paywall cost. Game vendors seeking to </a:t>
            </a:r>
            <a:r>
              <a:rPr lang="en-US" sz="1200" b="0" i="0" u="none" strike="noStrike" kern="1200" baseline="0" dirty="0" smtClean="0">
                <a:solidFill>
                  <a:schemeClr val="tx1"/>
                </a:solidFill>
                <a:latin typeface="+mn-lt"/>
                <a:ea typeface="+mn-ea"/>
                <a:cs typeface="+mn-cs"/>
              </a:rPr>
              <a:t>deploy </a:t>
            </a:r>
            <a:r>
              <a:rPr lang="en-US" sz="1200" b="0" i="0" u="none" strike="noStrike" kern="1200" baseline="0" dirty="0" err="1" smtClean="0">
                <a:solidFill>
                  <a:schemeClr val="tx1"/>
                </a:solidFill>
                <a:latin typeface="+mn-lt"/>
                <a:ea typeface="+mn-ea"/>
                <a:cs typeface="+mn-cs"/>
              </a:rPr>
              <a:t>exerwalls</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place of traditional paywalls may use this </a:t>
            </a:r>
            <a:r>
              <a:rPr lang="en-US" sz="1200" b="0" i="0" u="none" strike="noStrike" kern="1200" baseline="0" dirty="0" smtClean="0">
                <a:solidFill>
                  <a:schemeClr val="tx1"/>
                </a:solidFill>
                <a:latin typeface="+mn-lt"/>
                <a:ea typeface="+mn-ea"/>
                <a:cs typeface="+mn-cs"/>
              </a:rPr>
              <a:t>information to </a:t>
            </a:r>
            <a:r>
              <a:rPr lang="en-US" sz="1200" b="0" i="0" u="none" strike="noStrike" kern="1200" baseline="0" dirty="0" smtClean="0">
                <a:solidFill>
                  <a:schemeClr val="tx1"/>
                </a:solidFill>
                <a:latin typeface="+mn-lt"/>
                <a:ea typeface="+mn-ea"/>
                <a:cs typeface="+mn-cs"/>
              </a:rPr>
              <a:t>determine levels of exercise that are equivalent </a:t>
            </a:r>
            <a:r>
              <a:rPr lang="en-US" sz="1200" b="0" i="0" u="none" strike="noStrike" kern="1200" baseline="0" dirty="0" smtClean="0">
                <a:solidFill>
                  <a:schemeClr val="tx1"/>
                </a:solidFill>
                <a:latin typeface="+mn-lt"/>
                <a:ea typeface="+mn-ea"/>
                <a:cs typeface="+mn-cs"/>
              </a:rPr>
              <a:t>to various </a:t>
            </a:r>
            <a:r>
              <a:rPr lang="en-US" sz="1200" b="0" i="0" u="none" strike="noStrike" kern="1200" baseline="0" dirty="0" smtClean="0">
                <a:solidFill>
                  <a:schemeClr val="tx1"/>
                </a:solidFill>
                <a:latin typeface="+mn-lt"/>
                <a:ea typeface="+mn-ea"/>
                <a:cs typeface="+mn-cs"/>
              </a:rPr>
              <a:t>amounts of monetary gain.</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11</a:t>
            </a:fld>
            <a:endParaRPr lang="en-US"/>
          </a:p>
        </p:txBody>
      </p:sp>
    </p:spTree>
    <p:extLst>
      <p:ext uri="{BB962C8B-B14F-4D97-AF65-F5344CB8AC3E}">
        <p14:creationId xmlns:p14="http://schemas.microsoft.com/office/powerpoint/2010/main" val="240526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Cumulative distribution function (CDF) of mean number of game sessions users played Laser Planets per day. Median user was engaged, playing about 9 sessions per day (mean is 12.9). Only about 5% of the users played less than once a day, while about a quarter played over 15 times per day.</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24</a:t>
            </a:fld>
            <a:endParaRPr lang="en-US"/>
          </a:p>
        </p:txBody>
      </p:sp>
    </p:spTree>
    <p:extLst>
      <p:ext uri="{BB962C8B-B14F-4D97-AF65-F5344CB8AC3E}">
        <p14:creationId xmlns:p14="http://schemas.microsoft.com/office/powerpoint/2010/main" val="118702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Percentage of time (the y-axis) users made the choice (the x-axis). From the graph, the percentages for each choice are similar. This suggests that the new exercise option (in our case, walking) may sometimes be utilized by users in favor of waiting.</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26</a:t>
            </a:fld>
            <a:endParaRPr lang="en-US"/>
          </a:p>
        </p:txBody>
      </p:sp>
    </p:spTree>
    <p:extLst>
      <p:ext uri="{BB962C8B-B14F-4D97-AF65-F5344CB8AC3E}">
        <p14:creationId xmlns:p14="http://schemas.microsoft.com/office/powerpoint/2010/main" val="22278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CDF of the user choices when presented with the choice option. The x-axis is the number of times users made a particular choice (walk or wait) and the y-axis is the cumulative distribution. There are two </a:t>
            </a:r>
            <a:r>
              <a:rPr lang="en-US" sz="1200" b="0" i="0" u="none" strike="noStrike" kern="1200" baseline="0" dirty="0" err="1" smtClean="0">
                <a:solidFill>
                  <a:schemeClr val="tx1"/>
                </a:solidFill>
                <a:latin typeface="+mn-lt"/>
                <a:ea typeface="+mn-ea"/>
                <a:cs typeface="+mn-cs"/>
              </a:rPr>
              <a:t>trendlines</a:t>
            </a:r>
            <a:r>
              <a:rPr lang="en-US" sz="1200" b="0" i="0" u="none" strike="noStrike" kern="1200" baseline="0" dirty="0" smtClean="0">
                <a:solidFill>
                  <a:schemeClr val="tx1"/>
                </a:solidFill>
                <a:latin typeface="+mn-lt"/>
                <a:ea typeface="+mn-ea"/>
                <a:cs typeface="+mn-cs"/>
              </a:rPr>
              <a:t> shown, one for each choice. From the graph, there is an equal distribution of choices across users, with the exception of the wait option favored quite heavily for 3 users. This reinforces the efficacy of an exercise option for a paywall for most users, suggested by Figure 15, but does indicate some users may still overwhelmingly choose a wait option.</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27</a:t>
            </a:fld>
            <a:endParaRPr lang="en-US"/>
          </a:p>
        </p:txBody>
      </p:sp>
    </p:spTree>
    <p:extLst>
      <p:ext uri="{BB962C8B-B14F-4D97-AF65-F5344CB8AC3E}">
        <p14:creationId xmlns:p14="http://schemas.microsoft.com/office/powerpoint/2010/main" val="348976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Trend in the mean number of steps taken over the course of the user study. The x-axis is the day of the user study (the study lasted a little over a week) and the y-axis is the mean number of steps. Each point is the mean number of steps across all users for that day with the bars showing the standard error of the mean. The dashed line is a trend line, the least squares line fit of the mean values. From the graph, there is considerable variation in the mean values, but a noticeable upward trend – the slope is +102 steps/day – suggesting slightly more steps per day at the end of the study than at the beginning.</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28</a:t>
            </a:fld>
            <a:endParaRPr lang="en-US"/>
          </a:p>
        </p:txBody>
      </p:sp>
    </p:spTree>
    <p:extLst>
      <p:ext uri="{BB962C8B-B14F-4D97-AF65-F5344CB8AC3E}">
        <p14:creationId xmlns:p14="http://schemas.microsoft.com/office/powerpoint/2010/main" val="120125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Combined analysis of the paywall presented and/or chosen (walk or wait) with the average number of steps taken. This analysis examines the average number of steps taken by each user for 20 minutes after presented with a paywall. The time window of 20 minutes is used since that is the longest patience-wall waiting time. The horizontal axis shows four cases, the two on the left when there is a choice (walk or wait) and the two on the right when there is no choice. The y-axis is the average number of steps taken. The horizontal dashed line shows the overall average number of steps over 20 minutes for reference. From the figure,</a:t>
            </a:r>
          </a:p>
          <a:p>
            <a:r>
              <a:rPr lang="en-US" sz="1200" b="0" i="0" u="none" strike="noStrike" kern="1200" baseline="0" dirty="0" smtClean="0">
                <a:solidFill>
                  <a:schemeClr val="tx1"/>
                </a:solidFill>
                <a:latin typeface="+mn-lt"/>
                <a:ea typeface="+mn-ea"/>
                <a:cs typeface="+mn-cs"/>
              </a:rPr>
              <a:t>when the </a:t>
            </a:r>
            <a:r>
              <a:rPr lang="en-US" sz="1200" b="0" i="0" u="none" strike="noStrike" kern="1200" baseline="0" dirty="0" err="1" smtClean="0">
                <a:solidFill>
                  <a:schemeClr val="tx1"/>
                </a:solidFill>
                <a:latin typeface="+mn-lt"/>
                <a:ea typeface="+mn-ea"/>
                <a:cs typeface="+mn-cs"/>
              </a:rPr>
              <a:t>exerwall</a:t>
            </a:r>
            <a:r>
              <a:rPr lang="en-US" sz="1200" b="0" i="0" u="none" strike="noStrike" kern="1200" baseline="0" dirty="0" smtClean="0">
                <a:solidFill>
                  <a:schemeClr val="tx1"/>
                </a:solidFill>
                <a:latin typeface="+mn-lt"/>
                <a:ea typeface="+mn-ea"/>
                <a:cs typeface="+mn-cs"/>
              </a:rPr>
              <a:t> has the user walk, whether through choice or not, the user takes more steps than a patience-wall option of wait. Although not definitive, this suggests the </a:t>
            </a:r>
            <a:r>
              <a:rPr lang="en-US" sz="1200" b="0" i="0" u="none" strike="noStrike" kern="1200" baseline="0" dirty="0" err="1" smtClean="0">
                <a:solidFill>
                  <a:schemeClr val="tx1"/>
                </a:solidFill>
                <a:latin typeface="+mn-lt"/>
                <a:ea typeface="+mn-ea"/>
                <a:cs typeface="+mn-cs"/>
              </a:rPr>
              <a:t>exerwall</a:t>
            </a:r>
            <a:r>
              <a:rPr lang="en-US" sz="1200" b="0" i="0" u="none" strike="noStrike" kern="1200" baseline="0" dirty="0" smtClean="0">
                <a:solidFill>
                  <a:schemeClr val="tx1"/>
                </a:solidFill>
                <a:latin typeface="+mn-lt"/>
                <a:ea typeface="+mn-ea"/>
                <a:cs typeface="+mn-cs"/>
              </a:rPr>
              <a:t> may have encouraged users to exercise more.</a:t>
            </a:r>
            <a:endParaRPr lang="en-US" dirty="0"/>
          </a:p>
        </p:txBody>
      </p:sp>
      <p:sp>
        <p:nvSpPr>
          <p:cNvPr id="4" name="Slide Number Placeholder 3"/>
          <p:cNvSpPr>
            <a:spLocks noGrp="1"/>
          </p:cNvSpPr>
          <p:nvPr>
            <p:ph type="sldNum" sz="quarter" idx="10"/>
          </p:nvPr>
        </p:nvSpPr>
        <p:spPr/>
        <p:txBody>
          <a:bodyPr/>
          <a:lstStyle/>
          <a:p>
            <a:fld id="{77F2049A-BBD6-4CA0-86E8-28002AE8BB47}" type="slidenum">
              <a:rPr lang="en-US" smtClean="0"/>
              <a:t>29</a:t>
            </a:fld>
            <a:endParaRPr lang="en-US"/>
          </a:p>
        </p:txBody>
      </p:sp>
    </p:spTree>
    <p:extLst>
      <p:ext uri="{BB962C8B-B14F-4D97-AF65-F5344CB8AC3E}">
        <p14:creationId xmlns:p14="http://schemas.microsoft.com/office/powerpoint/2010/main" val="195884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FE53D-3171-4BCD-9E29-DFB4937CBB14}"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74819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6D24C-C8DE-4AF3-979F-E0BF428F0F2F}"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72005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32015-8B07-4994-8D3A-5F43A538B148}"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0049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A29CD-C202-4639-A3AB-7FCF6D6DFDB7}"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05022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0413F2-6ED2-422A-A516-DF9619DBB5F5}" type="datetime1">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86681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49F85-FE03-44DB-9FF0-BFA31E5DE58B}"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26372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4D91FC-FEB2-4E96-AC18-75F385DA2C1D}" type="datetime1">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00276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2323C-1338-445F-A730-989F96E9ED4A}" type="datetime1">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15241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8FDE1-934C-44AC-9976-8A8DDC2DE727}" type="datetime1">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65166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2FBBF-3B73-4583-9E61-F0C0D824E642}"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23414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F9D57-775E-4227-9066-3FED2180E1FE}" type="datetime1">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32763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5CCA1-638A-4958-A305-93AA4797B063}" type="datetime1">
              <a:rPr lang="en-US" smtClean="0"/>
              <a:t>9/25/2016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10058-B278-4D36-9F8C-11FF0C178C1B}" type="slidenum">
              <a:rPr lang="en-US" smtClean="0"/>
              <a:t>‹#›</a:t>
            </a:fld>
            <a:endParaRPr lang="en-US"/>
          </a:p>
        </p:txBody>
      </p:sp>
    </p:spTree>
    <p:extLst>
      <p:ext uri="{BB962C8B-B14F-4D97-AF65-F5344CB8AC3E}">
        <p14:creationId xmlns:p14="http://schemas.microsoft.com/office/powerpoint/2010/main" val="227067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normAutofit fontScale="90000"/>
          </a:bodyPr>
          <a:lstStyle/>
          <a:p>
            <a:r>
              <a:rPr lang="en-US" b="1" dirty="0" err="1"/>
              <a:t>Exerwalls</a:t>
            </a:r>
            <a:r>
              <a:rPr lang="en-US" b="1" dirty="0"/>
              <a:t> </a:t>
            </a:r>
            <a:r>
              <a:rPr lang="en-US" b="1" dirty="0" smtClean="0"/>
              <a:t>– an Exercise </a:t>
            </a:r>
            <a:r>
              <a:rPr lang="en-US" b="1" dirty="0"/>
              <a:t>Alternative to Paywalls in Mobile </a:t>
            </a:r>
            <a:r>
              <a:rPr lang="en-US" b="1" dirty="0" smtClean="0"/>
              <a:t>Games</a:t>
            </a:r>
            <a:endParaRPr lang="en-US" dirty="0"/>
          </a:p>
        </p:txBody>
      </p:sp>
      <p:sp>
        <p:nvSpPr>
          <p:cNvPr id="3" name="Subtitle 2"/>
          <p:cNvSpPr>
            <a:spLocks noGrp="1"/>
          </p:cNvSpPr>
          <p:nvPr>
            <p:ph type="subTitle" idx="1"/>
          </p:nvPr>
        </p:nvSpPr>
        <p:spPr>
          <a:xfrm>
            <a:off x="3048000" y="2275586"/>
            <a:ext cx="3048000" cy="2018106"/>
          </a:xfrm>
        </p:spPr>
        <p:txBody>
          <a:bodyPr>
            <a:noAutofit/>
          </a:bodyPr>
          <a:lstStyle/>
          <a:p>
            <a:r>
              <a:rPr lang="en-US" sz="2800" dirty="0">
                <a:solidFill>
                  <a:srgbClr val="0070C0"/>
                </a:solidFill>
              </a:rPr>
              <a:t>Anthony </a:t>
            </a:r>
            <a:r>
              <a:rPr lang="en-US" sz="2800" dirty="0" smtClean="0">
                <a:solidFill>
                  <a:srgbClr val="0070C0"/>
                </a:solidFill>
              </a:rPr>
              <a:t>Gallo </a:t>
            </a:r>
          </a:p>
          <a:p>
            <a:r>
              <a:rPr lang="en-US" sz="2800" dirty="0" smtClean="0">
                <a:solidFill>
                  <a:srgbClr val="0070C0"/>
                </a:solidFill>
              </a:rPr>
              <a:t>Philipp Baumann</a:t>
            </a:r>
            <a:r>
              <a:rPr lang="en-US" sz="2800" dirty="0">
                <a:solidFill>
                  <a:srgbClr val="0070C0"/>
                </a:solidFill>
              </a:rPr>
              <a:t> </a:t>
            </a:r>
            <a:endParaRPr lang="en-US" sz="2800" dirty="0" smtClean="0">
              <a:solidFill>
                <a:srgbClr val="0070C0"/>
              </a:solidFill>
            </a:endParaRPr>
          </a:p>
          <a:p>
            <a:r>
              <a:rPr lang="en-US" sz="2800" dirty="0" smtClean="0">
                <a:solidFill>
                  <a:srgbClr val="0070C0"/>
                </a:solidFill>
              </a:rPr>
              <a:t>Emmanuel </a:t>
            </a:r>
            <a:r>
              <a:rPr lang="en-US" sz="2800" dirty="0" err="1">
                <a:solidFill>
                  <a:srgbClr val="0070C0"/>
                </a:solidFill>
              </a:rPr>
              <a:t>Agu</a:t>
            </a:r>
            <a:r>
              <a:rPr lang="en-US" sz="2800" dirty="0">
                <a:solidFill>
                  <a:srgbClr val="0070C0"/>
                </a:solidFill>
              </a:rPr>
              <a:t>  </a:t>
            </a:r>
            <a:endParaRPr lang="en-US" sz="2800" dirty="0" smtClean="0">
              <a:solidFill>
                <a:srgbClr val="0070C0"/>
              </a:solidFill>
            </a:endParaRPr>
          </a:p>
          <a:p>
            <a:r>
              <a:rPr lang="en-US" sz="2800" dirty="0" smtClean="0">
                <a:solidFill>
                  <a:srgbClr val="0070C0"/>
                </a:solidFill>
              </a:rPr>
              <a:t>Mark </a:t>
            </a:r>
            <a:r>
              <a:rPr lang="en-US" sz="2800" dirty="0">
                <a:solidFill>
                  <a:srgbClr val="0070C0"/>
                </a:solidFill>
              </a:rPr>
              <a:t>Claypool</a:t>
            </a:r>
          </a:p>
        </p:txBody>
      </p:sp>
      <p:sp>
        <p:nvSpPr>
          <p:cNvPr id="4" name="TextBox 3"/>
          <p:cNvSpPr txBox="1"/>
          <p:nvPr/>
        </p:nvSpPr>
        <p:spPr>
          <a:xfrm>
            <a:off x="4876800" y="4876800"/>
            <a:ext cx="3962400" cy="1323439"/>
          </a:xfrm>
          <a:prstGeom prst="rect">
            <a:avLst/>
          </a:prstGeom>
          <a:noFill/>
        </p:spPr>
        <p:txBody>
          <a:bodyPr wrap="square" rtlCol="0">
            <a:spAutoFit/>
          </a:bodyPr>
          <a:lstStyle/>
          <a:p>
            <a:r>
              <a:rPr lang="en-US" sz="2000" dirty="0"/>
              <a:t>In </a:t>
            </a:r>
            <a:r>
              <a:rPr lang="en-US" sz="2000" i="1" dirty="0"/>
              <a:t>Proceedings of the International Academic Conference on Meaningful Play</a:t>
            </a:r>
            <a:r>
              <a:rPr lang="en-US" sz="2000" dirty="0"/>
              <a:t>, East Lansing, Michigan, USA, October 20-22, 2016.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22824"/>
            <a:ext cx="3810000" cy="1231392"/>
          </a:xfrm>
          <a:prstGeom prst="rect">
            <a:avLst/>
          </a:prstGeom>
        </p:spPr>
      </p:pic>
    </p:spTree>
    <p:extLst>
      <p:ext uri="{BB962C8B-B14F-4D97-AF65-F5344CB8AC3E}">
        <p14:creationId xmlns:p14="http://schemas.microsoft.com/office/powerpoint/2010/main" val="20905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Summary Results</a:t>
            </a:r>
            <a:endParaRPr lang="en-US" dirty="0"/>
          </a:p>
        </p:txBody>
      </p:sp>
      <p:pic>
        <p:nvPicPr>
          <p:cNvPr id="4" name="Picture 3"/>
          <p:cNvPicPr>
            <a:picLocks noChangeAspect="1"/>
          </p:cNvPicPr>
          <p:nvPr/>
        </p:nvPicPr>
        <p:blipFill>
          <a:blip r:embed="rId2"/>
          <a:stretch>
            <a:fillRect/>
          </a:stretch>
        </p:blipFill>
        <p:spPr>
          <a:xfrm>
            <a:off x="533400" y="1676400"/>
            <a:ext cx="7822799" cy="4038600"/>
          </a:xfrm>
          <a:prstGeom prst="rect">
            <a:avLst/>
          </a:prstGeom>
          <a:ln w="28575">
            <a:solidFill>
              <a:schemeClr val="tx1"/>
            </a:solidFill>
          </a:ln>
        </p:spPr>
      </p:pic>
      <p:sp>
        <p:nvSpPr>
          <p:cNvPr id="6" name="Slide Number Placeholder 5"/>
          <p:cNvSpPr>
            <a:spLocks noGrp="1"/>
          </p:cNvSpPr>
          <p:nvPr>
            <p:ph type="sldNum" sz="quarter" idx="12"/>
          </p:nvPr>
        </p:nvSpPr>
        <p:spPr/>
        <p:txBody>
          <a:bodyPr/>
          <a:lstStyle/>
          <a:p>
            <a:fld id="{EB910058-B278-4D36-9F8C-11FF0C178C1B}" type="slidenum">
              <a:rPr lang="en-US" smtClean="0"/>
              <a:t>10</a:t>
            </a:fld>
            <a:endParaRPr lang="en-US"/>
          </a:p>
        </p:txBody>
      </p:sp>
      <p:sp>
        <p:nvSpPr>
          <p:cNvPr id="8" name="Rounded Rectangle 7"/>
          <p:cNvSpPr/>
          <p:nvPr/>
        </p:nvSpPr>
        <p:spPr>
          <a:xfrm>
            <a:off x="7391400" y="4419600"/>
            <a:ext cx="914400" cy="838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80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Receptiveness to </a:t>
            </a:r>
            <a:r>
              <a:rPr lang="en-US" dirty="0" err="1" smtClean="0"/>
              <a:t>Exerwalls</a:t>
            </a:r>
            <a:endParaRPr lang="en-US" dirty="0"/>
          </a:p>
        </p:txBody>
      </p:sp>
      <p:pic>
        <p:nvPicPr>
          <p:cNvPr id="7" name="Picture 6"/>
          <p:cNvPicPr>
            <a:picLocks noChangeAspect="1"/>
          </p:cNvPicPr>
          <p:nvPr/>
        </p:nvPicPr>
        <p:blipFill>
          <a:blip r:embed="rId3"/>
          <a:stretch>
            <a:fillRect/>
          </a:stretch>
        </p:blipFill>
        <p:spPr>
          <a:xfrm>
            <a:off x="93269" y="1465478"/>
            <a:ext cx="4425479" cy="3200400"/>
          </a:xfrm>
          <a:prstGeom prst="rect">
            <a:avLst/>
          </a:prstGeom>
        </p:spPr>
      </p:pic>
      <p:pic>
        <p:nvPicPr>
          <p:cNvPr id="8" name="Picture 7"/>
          <p:cNvPicPr>
            <a:picLocks noChangeAspect="1"/>
          </p:cNvPicPr>
          <p:nvPr/>
        </p:nvPicPr>
        <p:blipFill>
          <a:blip r:embed="rId4"/>
          <a:stretch>
            <a:fillRect/>
          </a:stretch>
        </p:blipFill>
        <p:spPr>
          <a:xfrm>
            <a:off x="4741469" y="1541678"/>
            <a:ext cx="4383419" cy="3124200"/>
          </a:xfrm>
          <a:prstGeom prst="rect">
            <a:avLst/>
          </a:prstGeom>
        </p:spPr>
      </p:pic>
      <p:sp>
        <p:nvSpPr>
          <p:cNvPr id="9" name="Rectangle 8"/>
          <p:cNvSpPr/>
          <p:nvPr/>
        </p:nvSpPr>
        <p:spPr>
          <a:xfrm>
            <a:off x="626669" y="4953000"/>
            <a:ext cx="3663479" cy="923330"/>
          </a:xfrm>
          <a:prstGeom prst="rect">
            <a:avLst/>
          </a:prstGeom>
          <a:ln w="19050">
            <a:solidFill>
              <a:schemeClr val="tx1"/>
            </a:solidFill>
            <a:prstDash val="sysDash"/>
          </a:ln>
        </p:spPr>
        <p:txBody>
          <a:bodyPr wrap="square">
            <a:spAutoFit/>
          </a:bodyPr>
          <a:lstStyle/>
          <a:p>
            <a:pPr algn="ctr"/>
            <a:r>
              <a:rPr lang="en-US" dirty="0" smtClean="0"/>
              <a:t>Amount of time player is willing to walk to continue playing instead of waiting to continue playing.</a:t>
            </a:r>
            <a:endParaRPr lang="en-US" dirty="0"/>
          </a:p>
        </p:txBody>
      </p:sp>
      <p:sp>
        <p:nvSpPr>
          <p:cNvPr id="10" name="Rectangle 9"/>
          <p:cNvSpPr/>
          <p:nvPr/>
        </p:nvSpPr>
        <p:spPr>
          <a:xfrm>
            <a:off x="5262067" y="4953000"/>
            <a:ext cx="3424733" cy="923330"/>
          </a:xfrm>
          <a:prstGeom prst="rect">
            <a:avLst/>
          </a:prstGeom>
          <a:ln w="19050">
            <a:solidFill>
              <a:schemeClr val="tx1"/>
            </a:solidFill>
            <a:prstDash val="sysDash"/>
          </a:ln>
        </p:spPr>
        <p:txBody>
          <a:bodyPr wrap="square">
            <a:spAutoFit/>
          </a:bodyPr>
          <a:lstStyle/>
          <a:p>
            <a:pPr algn="ctr"/>
            <a:r>
              <a:rPr lang="en-US" dirty="0"/>
              <a:t>Amount of time player is willing to walk to </a:t>
            </a:r>
            <a:r>
              <a:rPr lang="en-US" dirty="0" smtClean="0"/>
              <a:t>continue playing </a:t>
            </a:r>
            <a:r>
              <a:rPr lang="en-US" dirty="0"/>
              <a:t>instead of paying to continue playing.</a:t>
            </a:r>
          </a:p>
        </p:txBody>
      </p:sp>
      <p:sp>
        <p:nvSpPr>
          <p:cNvPr id="11" name="Rectangle 10"/>
          <p:cNvSpPr/>
          <p:nvPr/>
        </p:nvSpPr>
        <p:spPr>
          <a:xfrm>
            <a:off x="2461348" y="3065678"/>
            <a:ext cx="1828800" cy="738664"/>
          </a:xfrm>
          <a:prstGeom prst="rect">
            <a:avLst/>
          </a:prstGeom>
        </p:spPr>
        <p:txBody>
          <a:bodyPr wrap="square">
            <a:spAutoFit/>
          </a:bodyPr>
          <a:lstStyle/>
          <a:p>
            <a:pPr algn="ctr"/>
            <a:r>
              <a:rPr lang="en-US" sz="1400" dirty="0">
                <a:latin typeface="NimbusRomNo9L-Regu"/>
              </a:rPr>
              <a:t>For up to about an hour, players </a:t>
            </a:r>
            <a:r>
              <a:rPr lang="en-US" sz="1400" dirty="0" smtClean="0">
                <a:latin typeface="NimbusRomNo9L-Regu"/>
              </a:rPr>
              <a:t>willing </a:t>
            </a:r>
            <a:r>
              <a:rPr lang="en-US" sz="1400" dirty="0">
                <a:latin typeface="NimbusRomNo9L-Regu"/>
              </a:rPr>
              <a:t>to </a:t>
            </a:r>
            <a:r>
              <a:rPr lang="en-US" sz="1400" dirty="0" smtClean="0">
                <a:latin typeface="NimbusRomNo9L-Regu"/>
              </a:rPr>
              <a:t>walk 1/3</a:t>
            </a:r>
            <a:r>
              <a:rPr lang="en-US" sz="1400" baseline="30000" dirty="0" smtClean="0">
                <a:latin typeface="NimbusRomNo9L-Regu"/>
              </a:rPr>
              <a:t>rd</a:t>
            </a:r>
            <a:r>
              <a:rPr lang="en-US" sz="1400" dirty="0" smtClean="0">
                <a:latin typeface="NimbusRomNo9L-Regu"/>
              </a:rPr>
              <a:t> the wait</a:t>
            </a:r>
            <a:endParaRPr lang="en-US" sz="1400" dirty="0"/>
          </a:p>
        </p:txBody>
      </p:sp>
      <p:sp>
        <p:nvSpPr>
          <p:cNvPr id="12" name="Rectangle 11"/>
          <p:cNvSpPr/>
          <p:nvPr/>
        </p:nvSpPr>
        <p:spPr>
          <a:xfrm>
            <a:off x="6858000" y="3103778"/>
            <a:ext cx="1981200" cy="738664"/>
          </a:xfrm>
          <a:prstGeom prst="rect">
            <a:avLst/>
          </a:prstGeom>
        </p:spPr>
        <p:txBody>
          <a:bodyPr wrap="square">
            <a:spAutoFit/>
          </a:bodyPr>
          <a:lstStyle/>
          <a:p>
            <a:pPr algn="ctr"/>
            <a:r>
              <a:rPr lang="en-US" sz="1400" dirty="0" smtClean="0">
                <a:latin typeface="NimbusRomNo9L-Regu"/>
              </a:rPr>
              <a:t>Game vendors can use to pick exercise versus monetary gain</a:t>
            </a:r>
            <a:endParaRPr lang="en-US" sz="1400" dirty="0"/>
          </a:p>
        </p:txBody>
      </p:sp>
      <p:sp>
        <p:nvSpPr>
          <p:cNvPr id="14" name="Slide Number Placeholder 13"/>
          <p:cNvSpPr>
            <a:spLocks noGrp="1"/>
          </p:cNvSpPr>
          <p:nvPr>
            <p:ph type="sldNum" sz="quarter" idx="12"/>
          </p:nvPr>
        </p:nvSpPr>
        <p:spPr/>
        <p:txBody>
          <a:bodyPr/>
          <a:lstStyle/>
          <a:p>
            <a:fld id="{EB910058-B278-4D36-9F8C-11FF0C178C1B}" type="slidenum">
              <a:rPr lang="en-US" smtClean="0"/>
              <a:t>11</a:t>
            </a:fld>
            <a:endParaRPr lang="en-US"/>
          </a:p>
        </p:txBody>
      </p:sp>
    </p:spTree>
    <p:extLst>
      <p:ext uri="{BB962C8B-B14F-4D97-AF65-F5344CB8AC3E}">
        <p14:creationId xmlns:p14="http://schemas.microsoft.com/office/powerpoint/2010/main" val="210317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65000"/>
                  </a:schemeClr>
                </a:solidFill>
              </a:rPr>
              <a:t>Survey user </a:t>
            </a:r>
            <a:r>
              <a:rPr lang="en-US" dirty="0">
                <a:solidFill>
                  <a:schemeClr val="bg1">
                    <a:lumMod val="65000"/>
                  </a:schemeClr>
                </a:solidFill>
              </a:rPr>
              <a:t>opinions on </a:t>
            </a:r>
            <a:r>
              <a:rPr lang="en-US" dirty="0" err="1">
                <a:solidFill>
                  <a:schemeClr val="bg1">
                    <a:lumMod val="65000"/>
                  </a:schemeClr>
                </a:solidFill>
              </a:rPr>
              <a:t>exerwalls</a:t>
            </a:r>
            <a:r>
              <a:rPr lang="en-US" dirty="0">
                <a:solidFill>
                  <a:schemeClr val="bg1">
                    <a:lumMod val="65000"/>
                  </a:schemeClr>
                </a:solidFill>
              </a:rPr>
              <a:t> and </a:t>
            </a:r>
            <a:r>
              <a:rPr lang="en-US" dirty="0" smtClean="0">
                <a:solidFill>
                  <a:schemeClr val="bg1">
                    <a:lumMod val="65000"/>
                  </a:schemeClr>
                </a:solidFill>
              </a:rPr>
              <a:t>patience-walls</a:t>
            </a:r>
            <a:endParaRPr lang="en-US" dirty="0">
              <a:solidFill>
                <a:schemeClr val="bg1">
                  <a:lumMod val="65000"/>
                </a:schemeClr>
              </a:solidFill>
            </a:endParaRPr>
          </a:p>
          <a:p>
            <a:r>
              <a:rPr lang="en-US" dirty="0" smtClean="0">
                <a:solidFill>
                  <a:srgbClr val="C00000"/>
                </a:solidFill>
              </a:rPr>
              <a:t>Develop mobile </a:t>
            </a:r>
            <a:r>
              <a:rPr lang="en-US" dirty="0">
                <a:solidFill>
                  <a:srgbClr val="C00000"/>
                </a:solidFill>
              </a:rPr>
              <a:t>game with </a:t>
            </a:r>
            <a:r>
              <a:rPr lang="en-US" dirty="0" err="1" smtClean="0">
                <a:solidFill>
                  <a:srgbClr val="C00000"/>
                </a:solidFill>
              </a:rPr>
              <a:t>exerwalls</a:t>
            </a:r>
            <a:r>
              <a:rPr lang="en-US" dirty="0" smtClean="0">
                <a:solidFill>
                  <a:srgbClr val="C00000"/>
                </a:solidFill>
              </a:rPr>
              <a:t> for user study</a:t>
            </a:r>
            <a:endParaRPr lang="en-US" dirty="0">
              <a:solidFill>
                <a:srgbClr val="C00000"/>
              </a:solidFill>
            </a:endParaRPr>
          </a:p>
          <a:p>
            <a:r>
              <a:rPr lang="en-US" dirty="0" smtClean="0"/>
              <a:t>Conduct user </a:t>
            </a:r>
            <a:r>
              <a:rPr lang="en-US" dirty="0"/>
              <a:t>study to evaluate </a:t>
            </a:r>
            <a:r>
              <a:rPr lang="en-US" dirty="0" smtClean="0"/>
              <a:t>efficacy </a:t>
            </a:r>
            <a:r>
              <a:rPr lang="en-US" dirty="0"/>
              <a:t>of </a:t>
            </a:r>
            <a:r>
              <a:rPr lang="en-US" dirty="0" err="1" smtClean="0"/>
              <a:t>exerwalls</a:t>
            </a:r>
            <a:endParaRPr lang="en-US" dirty="0"/>
          </a:p>
          <a:p>
            <a:r>
              <a:rPr lang="en-US" dirty="0" smtClean="0"/>
              <a:t>Analyze results </a:t>
            </a:r>
            <a:r>
              <a:rPr lang="en-US" dirty="0"/>
              <a:t>of </a:t>
            </a:r>
            <a:r>
              <a:rPr lang="en-US" dirty="0" smtClean="0"/>
              <a:t>user study</a:t>
            </a:r>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12</a:t>
            </a:fld>
            <a:endParaRPr lang="en-US"/>
          </a:p>
        </p:txBody>
      </p:sp>
    </p:spTree>
    <p:extLst>
      <p:ext uri="{BB962C8B-B14F-4D97-AF65-F5344CB8AC3E}">
        <p14:creationId xmlns:p14="http://schemas.microsoft.com/office/powerpoint/2010/main" val="255163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for Study</a:t>
            </a:r>
            <a:endParaRPr lang="en-US" dirty="0"/>
          </a:p>
        </p:txBody>
      </p:sp>
      <p:sp>
        <p:nvSpPr>
          <p:cNvPr id="3" name="Content Placeholder 2"/>
          <p:cNvSpPr>
            <a:spLocks noGrp="1"/>
          </p:cNvSpPr>
          <p:nvPr>
            <p:ph idx="1"/>
          </p:nvPr>
        </p:nvSpPr>
        <p:spPr/>
        <p:txBody>
          <a:bodyPr>
            <a:normAutofit/>
          </a:bodyPr>
          <a:lstStyle/>
          <a:p>
            <a:r>
              <a:rPr lang="en-US" dirty="0" smtClean="0"/>
              <a:t>Need game to place </a:t>
            </a:r>
            <a:r>
              <a:rPr lang="en-US" dirty="0" err="1" smtClean="0"/>
              <a:t>exerwall</a:t>
            </a:r>
            <a:r>
              <a:rPr lang="en-US" dirty="0" smtClean="0"/>
              <a:t>, control duration, compare to waiting</a:t>
            </a:r>
          </a:p>
          <a:p>
            <a:r>
              <a:rPr lang="en-US" dirty="0" smtClean="0"/>
              <a:t>Developed in Android, using </a:t>
            </a:r>
            <a:r>
              <a:rPr lang="en-US" dirty="0" err="1" smtClean="0"/>
              <a:t>Libgdx</a:t>
            </a:r>
            <a:endParaRPr lang="en-US" dirty="0" smtClean="0"/>
          </a:p>
          <a:p>
            <a:r>
              <a:rPr lang="en-US" dirty="0" smtClean="0"/>
              <a:t>Use procedural content generation for art</a:t>
            </a:r>
          </a:p>
          <a:p>
            <a:r>
              <a:rPr lang="en-US" dirty="0" smtClean="0"/>
              <a:t>Conduct focus group for development focus</a:t>
            </a:r>
          </a:p>
          <a:p>
            <a:pPr lvl="1"/>
            <a:r>
              <a:rPr lang="en-US" dirty="0" smtClean="0"/>
              <a:t>(Details in paper)</a:t>
            </a:r>
          </a:p>
          <a:p>
            <a:pPr marL="0" indent="0">
              <a:buNone/>
            </a:pPr>
            <a:r>
              <a:rPr lang="en-US" dirty="0" smtClean="0">
                <a:sym typeface="Wingdings" panose="05000000000000000000" pitchFamily="2" charset="2"/>
              </a:rPr>
              <a:t> Concentrate on making game fun given developer resources (2 students, 6 months)</a:t>
            </a:r>
          </a:p>
        </p:txBody>
      </p:sp>
      <p:sp>
        <p:nvSpPr>
          <p:cNvPr id="5" name="Slide Number Placeholder 4"/>
          <p:cNvSpPr>
            <a:spLocks noGrp="1"/>
          </p:cNvSpPr>
          <p:nvPr>
            <p:ph type="sldNum" sz="quarter" idx="12"/>
          </p:nvPr>
        </p:nvSpPr>
        <p:spPr/>
        <p:txBody>
          <a:bodyPr/>
          <a:lstStyle/>
          <a:p>
            <a:fld id="{EB910058-B278-4D36-9F8C-11FF0C178C1B}" type="slidenum">
              <a:rPr lang="en-US" smtClean="0"/>
              <a:t>13</a:t>
            </a:fld>
            <a:endParaRPr lang="en-US"/>
          </a:p>
        </p:txBody>
      </p:sp>
    </p:spTree>
    <p:extLst>
      <p:ext uri="{BB962C8B-B14F-4D97-AF65-F5344CB8AC3E}">
        <p14:creationId xmlns:p14="http://schemas.microsoft.com/office/powerpoint/2010/main" val="324625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Planets</a:t>
            </a:r>
            <a:endParaRPr lang="en-US" dirty="0"/>
          </a:p>
        </p:txBody>
      </p:sp>
      <p:pic>
        <p:nvPicPr>
          <p:cNvPr id="4" name="Picture 3"/>
          <p:cNvPicPr>
            <a:picLocks noChangeAspect="1"/>
          </p:cNvPicPr>
          <p:nvPr/>
        </p:nvPicPr>
        <p:blipFill>
          <a:blip r:embed="rId2"/>
          <a:stretch>
            <a:fillRect/>
          </a:stretch>
        </p:blipFill>
        <p:spPr>
          <a:xfrm>
            <a:off x="1177623" y="2535644"/>
            <a:ext cx="6788753" cy="3810000"/>
          </a:xfrm>
          <a:prstGeom prst="rect">
            <a:avLst/>
          </a:prstGeom>
        </p:spPr>
      </p:pic>
      <p:sp>
        <p:nvSpPr>
          <p:cNvPr id="6" name="Slide Number Placeholder 5"/>
          <p:cNvSpPr>
            <a:spLocks noGrp="1"/>
          </p:cNvSpPr>
          <p:nvPr>
            <p:ph type="sldNum" sz="quarter" idx="12"/>
          </p:nvPr>
        </p:nvSpPr>
        <p:spPr/>
        <p:txBody>
          <a:bodyPr/>
          <a:lstStyle/>
          <a:p>
            <a:fld id="{EB910058-B278-4D36-9F8C-11FF0C178C1B}" type="slidenum">
              <a:rPr lang="en-US" smtClean="0"/>
              <a:t>14</a:t>
            </a:fld>
            <a:endParaRPr lang="en-US"/>
          </a:p>
        </p:txBody>
      </p:sp>
      <p:sp>
        <p:nvSpPr>
          <p:cNvPr id="7" name="TextBox 6"/>
          <p:cNvSpPr txBox="1"/>
          <p:nvPr/>
        </p:nvSpPr>
        <p:spPr>
          <a:xfrm>
            <a:off x="914400" y="1392644"/>
            <a:ext cx="7391400" cy="830997"/>
          </a:xfrm>
          <a:prstGeom prst="rect">
            <a:avLst/>
          </a:prstGeom>
          <a:noFill/>
        </p:spPr>
        <p:txBody>
          <a:bodyPr wrap="square" rtlCol="0">
            <a:spAutoFit/>
          </a:bodyPr>
          <a:lstStyle/>
          <a:p>
            <a:r>
              <a:rPr lang="en-US" sz="2400" dirty="0" smtClean="0"/>
              <a:t>Player builds team of planets  – shoot laser beams to battle other planets – win battles for galactic domination!</a:t>
            </a:r>
            <a:endParaRPr lang="en-US" sz="2400" dirty="0"/>
          </a:p>
        </p:txBody>
      </p:sp>
    </p:spTree>
    <p:extLst>
      <p:ext uri="{BB962C8B-B14F-4D97-AF65-F5344CB8AC3E}">
        <p14:creationId xmlns:p14="http://schemas.microsoft.com/office/powerpoint/2010/main" val="32531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Stars</a:t>
            </a:r>
            <a:endParaRPr lang="en-US" dirty="0"/>
          </a:p>
        </p:txBody>
      </p:sp>
      <p:pic>
        <p:nvPicPr>
          <p:cNvPr id="3" name="Picture 2"/>
          <p:cNvPicPr>
            <a:picLocks noChangeAspect="1"/>
          </p:cNvPicPr>
          <p:nvPr/>
        </p:nvPicPr>
        <p:blipFill>
          <a:blip r:embed="rId2"/>
          <a:stretch>
            <a:fillRect/>
          </a:stretch>
        </p:blipFill>
        <p:spPr>
          <a:xfrm>
            <a:off x="794109" y="1905000"/>
            <a:ext cx="7555782" cy="4233600"/>
          </a:xfrm>
          <a:prstGeom prst="rect">
            <a:avLst/>
          </a:prstGeom>
        </p:spPr>
      </p:pic>
      <p:sp>
        <p:nvSpPr>
          <p:cNvPr id="5" name="Slide Number Placeholder 4"/>
          <p:cNvSpPr>
            <a:spLocks noGrp="1"/>
          </p:cNvSpPr>
          <p:nvPr>
            <p:ph type="sldNum" sz="quarter" idx="12"/>
          </p:nvPr>
        </p:nvSpPr>
        <p:spPr/>
        <p:txBody>
          <a:bodyPr/>
          <a:lstStyle/>
          <a:p>
            <a:fld id="{EB910058-B278-4D36-9F8C-11FF0C178C1B}" type="slidenum">
              <a:rPr lang="en-US" smtClean="0"/>
              <a:t>15</a:t>
            </a:fld>
            <a:endParaRPr lang="en-US"/>
          </a:p>
        </p:txBody>
      </p:sp>
    </p:spTree>
    <p:extLst>
      <p:ext uri="{BB962C8B-B14F-4D97-AF65-F5344CB8AC3E}">
        <p14:creationId xmlns:p14="http://schemas.microsoft.com/office/powerpoint/2010/main" val="421520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Planets to Commence Battle</a:t>
            </a:r>
            <a:endParaRPr lang="en-US" dirty="0"/>
          </a:p>
        </p:txBody>
      </p:sp>
      <p:pic>
        <p:nvPicPr>
          <p:cNvPr id="3" name="Picture 2"/>
          <p:cNvPicPr>
            <a:picLocks noChangeAspect="1"/>
          </p:cNvPicPr>
          <p:nvPr/>
        </p:nvPicPr>
        <p:blipFill>
          <a:blip r:embed="rId2"/>
          <a:stretch>
            <a:fillRect/>
          </a:stretch>
        </p:blipFill>
        <p:spPr>
          <a:xfrm>
            <a:off x="838200" y="2133600"/>
            <a:ext cx="7354295" cy="4116000"/>
          </a:xfrm>
          <a:prstGeom prst="rect">
            <a:avLst/>
          </a:prstGeom>
        </p:spPr>
      </p:pic>
      <p:sp>
        <p:nvSpPr>
          <p:cNvPr id="5" name="Slide Number Placeholder 4"/>
          <p:cNvSpPr>
            <a:spLocks noGrp="1"/>
          </p:cNvSpPr>
          <p:nvPr>
            <p:ph type="sldNum" sz="quarter" idx="12"/>
          </p:nvPr>
        </p:nvSpPr>
        <p:spPr/>
        <p:txBody>
          <a:bodyPr/>
          <a:lstStyle/>
          <a:p>
            <a:fld id="{EB910058-B278-4D36-9F8C-11FF0C178C1B}" type="slidenum">
              <a:rPr lang="en-US" smtClean="0"/>
              <a:t>16</a:t>
            </a:fld>
            <a:endParaRPr lang="en-US"/>
          </a:p>
        </p:txBody>
      </p:sp>
    </p:spTree>
    <p:extLst>
      <p:ext uri="{BB962C8B-B14F-4D97-AF65-F5344CB8AC3E}">
        <p14:creationId xmlns:p14="http://schemas.microsoft.com/office/powerpoint/2010/main" val="147261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Battle with Lasers</a:t>
            </a:r>
            <a:endParaRPr lang="en-US" dirty="0"/>
          </a:p>
        </p:txBody>
      </p:sp>
      <p:pic>
        <p:nvPicPr>
          <p:cNvPr id="3" name="Picture 2"/>
          <p:cNvPicPr>
            <a:picLocks noChangeAspect="1"/>
          </p:cNvPicPr>
          <p:nvPr/>
        </p:nvPicPr>
        <p:blipFill>
          <a:blip r:embed="rId2"/>
          <a:stretch>
            <a:fillRect/>
          </a:stretch>
        </p:blipFill>
        <p:spPr>
          <a:xfrm>
            <a:off x="2095500" y="1066800"/>
            <a:ext cx="4953000" cy="2753855"/>
          </a:xfrm>
          <a:prstGeom prst="rect">
            <a:avLst/>
          </a:prstGeom>
        </p:spPr>
      </p:pic>
      <p:pic>
        <p:nvPicPr>
          <p:cNvPr id="4" name="Picture 3"/>
          <p:cNvPicPr>
            <a:picLocks noChangeAspect="1"/>
          </p:cNvPicPr>
          <p:nvPr/>
        </p:nvPicPr>
        <p:blipFill>
          <a:blip r:embed="rId3"/>
          <a:stretch>
            <a:fillRect/>
          </a:stretch>
        </p:blipFill>
        <p:spPr>
          <a:xfrm>
            <a:off x="2130248" y="3962400"/>
            <a:ext cx="4952999" cy="2774974"/>
          </a:xfrm>
          <a:prstGeom prst="rect">
            <a:avLst/>
          </a:prstGeom>
        </p:spPr>
      </p:pic>
      <p:sp>
        <p:nvSpPr>
          <p:cNvPr id="6" name="Slide Number Placeholder 5"/>
          <p:cNvSpPr>
            <a:spLocks noGrp="1"/>
          </p:cNvSpPr>
          <p:nvPr>
            <p:ph type="sldNum" sz="quarter" idx="12"/>
          </p:nvPr>
        </p:nvSpPr>
        <p:spPr/>
        <p:txBody>
          <a:bodyPr/>
          <a:lstStyle/>
          <a:p>
            <a:fld id="{EB910058-B278-4D36-9F8C-11FF0C178C1B}" type="slidenum">
              <a:rPr lang="en-US" smtClean="0"/>
              <a:t>17</a:t>
            </a:fld>
            <a:endParaRPr lang="en-US"/>
          </a:p>
        </p:txBody>
      </p:sp>
    </p:spTree>
    <p:extLst>
      <p:ext uri="{BB962C8B-B14F-4D97-AF65-F5344CB8AC3E}">
        <p14:creationId xmlns:p14="http://schemas.microsoft.com/office/powerpoint/2010/main" val="173601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Boss for Glory</a:t>
            </a:r>
            <a:endParaRPr lang="en-US" dirty="0"/>
          </a:p>
        </p:txBody>
      </p:sp>
      <p:pic>
        <p:nvPicPr>
          <p:cNvPr id="4" name="Picture 3"/>
          <p:cNvPicPr>
            <a:picLocks noChangeAspect="1"/>
          </p:cNvPicPr>
          <p:nvPr/>
        </p:nvPicPr>
        <p:blipFill>
          <a:blip r:embed="rId2"/>
          <a:stretch>
            <a:fillRect/>
          </a:stretch>
        </p:blipFill>
        <p:spPr>
          <a:xfrm>
            <a:off x="533400" y="1905000"/>
            <a:ext cx="7824432" cy="4384800"/>
          </a:xfrm>
          <a:prstGeom prst="rect">
            <a:avLst/>
          </a:prstGeom>
        </p:spPr>
      </p:pic>
      <p:sp>
        <p:nvSpPr>
          <p:cNvPr id="6" name="Slide Number Placeholder 5"/>
          <p:cNvSpPr>
            <a:spLocks noGrp="1"/>
          </p:cNvSpPr>
          <p:nvPr>
            <p:ph type="sldNum" sz="quarter" idx="12"/>
          </p:nvPr>
        </p:nvSpPr>
        <p:spPr/>
        <p:txBody>
          <a:bodyPr/>
          <a:lstStyle/>
          <a:p>
            <a:fld id="{EB910058-B278-4D36-9F8C-11FF0C178C1B}" type="slidenum">
              <a:rPr lang="en-US" smtClean="0"/>
              <a:t>18</a:t>
            </a:fld>
            <a:endParaRPr lang="en-US"/>
          </a:p>
        </p:txBody>
      </p:sp>
    </p:spTree>
    <p:extLst>
      <p:ext uri="{BB962C8B-B14F-4D97-AF65-F5344CB8AC3E}">
        <p14:creationId xmlns:p14="http://schemas.microsoft.com/office/powerpoint/2010/main" val="859833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Shop, Manage, Compete</a:t>
            </a:r>
            <a:endParaRPr lang="en-US" dirty="0"/>
          </a:p>
        </p:txBody>
      </p:sp>
      <p:pic>
        <p:nvPicPr>
          <p:cNvPr id="3" name="Picture 2"/>
          <p:cNvPicPr>
            <a:picLocks noChangeAspect="1"/>
          </p:cNvPicPr>
          <p:nvPr/>
        </p:nvPicPr>
        <p:blipFill>
          <a:blip r:embed="rId2"/>
          <a:stretch>
            <a:fillRect/>
          </a:stretch>
        </p:blipFill>
        <p:spPr>
          <a:xfrm>
            <a:off x="304800" y="1080900"/>
            <a:ext cx="4691555" cy="2626001"/>
          </a:xfrm>
          <a:prstGeom prst="rect">
            <a:avLst/>
          </a:prstGeom>
        </p:spPr>
      </p:pic>
      <p:pic>
        <p:nvPicPr>
          <p:cNvPr id="4" name="Picture 3"/>
          <p:cNvPicPr>
            <a:picLocks noChangeAspect="1"/>
          </p:cNvPicPr>
          <p:nvPr/>
        </p:nvPicPr>
        <p:blipFill>
          <a:blip r:embed="rId3"/>
          <a:stretch>
            <a:fillRect/>
          </a:stretch>
        </p:blipFill>
        <p:spPr>
          <a:xfrm>
            <a:off x="4191000" y="3961908"/>
            <a:ext cx="4724400" cy="2671584"/>
          </a:xfrm>
          <a:prstGeom prst="rect">
            <a:avLst/>
          </a:prstGeom>
        </p:spPr>
      </p:pic>
      <p:pic>
        <p:nvPicPr>
          <p:cNvPr id="6" name="Picture 5"/>
          <p:cNvPicPr>
            <a:picLocks noChangeAspect="1"/>
          </p:cNvPicPr>
          <p:nvPr/>
        </p:nvPicPr>
        <p:blipFill>
          <a:blip r:embed="rId4"/>
          <a:stretch>
            <a:fillRect/>
          </a:stretch>
        </p:blipFill>
        <p:spPr>
          <a:xfrm>
            <a:off x="838200" y="4811146"/>
            <a:ext cx="2514600" cy="1066800"/>
          </a:xfrm>
          <a:prstGeom prst="rect">
            <a:avLst/>
          </a:prstGeom>
        </p:spPr>
      </p:pic>
      <p:sp>
        <p:nvSpPr>
          <p:cNvPr id="7" name="TextBox 6"/>
          <p:cNvSpPr txBox="1"/>
          <p:nvPr/>
        </p:nvSpPr>
        <p:spPr>
          <a:xfrm>
            <a:off x="990600" y="4267200"/>
            <a:ext cx="2124171" cy="523220"/>
          </a:xfrm>
          <a:prstGeom prst="rect">
            <a:avLst/>
          </a:prstGeom>
          <a:noFill/>
        </p:spPr>
        <p:txBody>
          <a:bodyPr wrap="none" rtlCol="0">
            <a:spAutoFit/>
          </a:bodyPr>
          <a:lstStyle/>
          <a:p>
            <a:r>
              <a:rPr lang="en-US" sz="2800" dirty="0" smtClean="0"/>
              <a:t>Leader Board</a:t>
            </a:r>
            <a:endParaRPr lang="en-US" sz="2800" dirty="0"/>
          </a:p>
        </p:txBody>
      </p:sp>
      <p:sp>
        <p:nvSpPr>
          <p:cNvPr id="9" name="Slide Number Placeholder 8"/>
          <p:cNvSpPr>
            <a:spLocks noGrp="1"/>
          </p:cNvSpPr>
          <p:nvPr>
            <p:ph type="sldNum" sz="quarter" idx="12"/>
          </p:nvPr>
        </p:nvSpPr>
        <p:spPr/>
        <p:txBody>
          <a:bodyPr/>
          <a:lstStyle/>
          <a:p>
            <a:fld id="{EB910058-B278-4D36-9F8C-11FF0C178C1B}" type="slidenum">
              <a:rPr lang="en-US" smtClean="0"/>
              <a:t>19</a:t>
            </a:fld>
            <a:endParaRPr lang="en-US"/>
          </a:p>
        </p:txBody>
      </p:sp>
    </p:spTree>
    <p:extLst>
      <p:ext uri="{BB962C8B-B14F-4D97-AF65-F5344CB8AC3E}">
        <p14:creationId xmlns:p14="http://schemas.microsoft.com/office/powerpoint/2010/main" val="265785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001000" cy="4525963"/>
          </a:xfrm>
        </p:spPr>
        <p:txBody>
          <a:bodyPr>
            <a:normAutofit fontScale="92500"/>
          </a:bodyPr>
          <a:lstStyle/>
          <a:p>
            <a:r>
              <a:rPr lang="en-US" dirty="0" smtClean="0"/>
              <a:t>Physical inactivity increases risk of diseases</a:t>
            </a:r>
          </a:p>
          <a:p>
            <a:pPr lvl="1"/>
            <a:r>
              <a:rPr lang="en-US" dirty="0" smtClean="0"/>
              <a:t>Diabetes, cardiovascular, cancers, obesity </a:t>
            </a:r>
            <a:r>
              <a:rPr lang="en-US" sz="1900" dirty="0" smtClean="0"/>
              <a:t>[CDC, 2015]</a:t>
            </a:r>
            <a:endParaRPr lang="en-US" dirty="0" smtClean="0"/>
          </a:p>
          <a:p>
            <a:pPr lvl="1"/>
            <a:r>
              <a:rPr lang="en-US" dirty="0" smtClean="0"/>
              <a:t>Leasing cause of death in US </a:t>
            </a:r>
            <a:r>
              <a:rPr lang="en-US" sz="1900" dirty="0" smtClean="0"/>
              <a:t>[</a:t>
            </a:r>
            <a:r>
              <a:rPr lang="en-US" sz="1900" dirty="0" err="1"/>
              <a:t>Mokdad</a:t>
            </a:r>
            <a:r>
              <a:rPr lang="en-US" sz="1900" dirty="0" smtClean="0"/>
              <a:t>, </a:t>
            </a:r>
            <a:r>
              <a:rPr lang="en-US" sz="1900" i="1" dirty="0" smtClean="0"/>
              <a:t>et al. </a:t>
            </a:r>
            <a:r>
              <a:rPr lang="en-US" sz="1900" dirty="0" smtClean="0"/>
              <a:t>2000</a:t>
            </a:r>
            <a:r>
              <a:rPr lang="en-US" sz="1900" dirty="0" smtClean="0"/>
              <a:t>]</a:t>
            </a:r>
            <a:endParaRPr lang="en-US" dirty="0" smtClean="0"/>
          </a:p>
          <a:p>
            <a:r>
              <a:rPr lang="en-US" dirty="0" smtClean="0"/>
              <a:t>Physical guidelines </a:t>
            </a:r>
            <a:r>
              <a:rPr lang="en-US" dirty="0" smtClean="0"/>
              <a:t>150 </a:t>
            </a:r>
            <a:r>
              <a:rPr lang="en-US" dirty="0" smtClean="0"/>
              <a:t>minutes exercise/day</a:t>
            </a:r>
          </a:p>
          <a:p>
            <a:pPr lvl="1"/>
            <a:r>
              <a:rPr lang="en-US" dirty="0" smtClean="0"/>
              <a:t>But most kids get far less, preferring “online” entertainment </a:t>
            </a:r>
            <a:r>
              <a:rPr lang="en-US" sz="1900" dirty="0" smtClean="0"/>
              <a:t>[</a:t>
            </a:r>
            <a:r>
              <a:rPr lang="en-US" sz="1900" dirty="0" err="1"/>
              <a:t>Rideout</a:t>
            </a:r>
            <a:r>
              <a:rPr lang="en-US" sz="1900" dirty="0"/>
              <a:t>, </a:t>
            </a:r>
            <a:r>
              <a:rPr lang="en-US" sz="1900" dirty="0" err="1"/>
              <a:t>Foehr</a:t>
            </a:r>
            <a:r>
              <a:rPr lang="en-US" sz="1900" dirty="0"/>
              <a:t>, and Roberts, </a:t>
            </a:r>
            <a:r>
              <a:rPr lang="en-US" sz="1900" dirty="0" smtClean="0"/>
              <a:t>2010]</a:t>
            </a:r>
          </a:p>
          <a:p>
            <a:r>
              <a:rPr lang="en-US" dirty="0" smtClean="0"/>
              <a:t>Approach </a:t>
            </a:r>
            <a:r>
              <a:rPr lang="en-US" dirty="0" smtClean="0">
                <a:sym typeface="Wingdings" panose="05000000000000000000" pitchFamily="2" charset="2"/>
              </a:rPr>
              <a:t> integrate exercise into online apps</a:t>
            </a:r>
          </a:p>
          <a:p>
            <a:pPr lvl="1"/>
            <a:r>
              <a:rPr lang="en-US" dirty="0" smtClean="0">
                <a:sym typeface="Wingdings" panose="05000000000000000000" pitchFamily="2" charset="2"/>
              </a:rPr>
              <a:t>Inspiration: </a:t>
            </a:r>
            <a:r>
              <a:rPr lang="en-US" i="1" dirty="0" err="1" smtClean="0">
                <a:solidFill>
                  <a:srgbClr val="0070C0"/>
                </a:solidFill>
                <a:sym typeface="Wingdings" panose="05000000000000000000" pitchFamily="2" charset="2"/>
              </a:rPr>
              <a:t>Bitwalking</a:t>
            </a:r>
            <a:r>
              <a:rPr lang="en-US" dirty="0" smtClean="0">
                <a:sym typeface="Wingdings" panose="05000000000000000000" pitchFamily="2" charset="2"/>
              </a:rPr>
              <a:t> </a:t>
            </a:r>
            <a:r>
              <a:rPr lang="en-US" sz="1900" dirty="0" smtClean="0">
                <a:sym typeface="Wingdings" panose="05000000000000000000" pitchFamily="2" charset="2"/>
              </a:rPr>
              <a:t>[</a:t>
            </a:r>
            <a:r>
              <a:rPr lang="en-US" sz="1900" dirty="0" err="1" smtClean="0">
                <a:sym typeface="Wingdings" panose="05000000000000000000" pitchFamily="2" charset="2"/>
              </a:rPr>
              <a:t>Imbesi</a:t>
            </a:r>
            <a:r>
              <a:rPr lang="en-US" sz="1900" dirty="0" smtClean="0">
                <a:sym typeface="Wingdings" panose="05000000000000000000" pitchFamily="2" charset="2"/>
              </a:rPr>
              <a:t> and </a:t>
            </a:r>
            <a:r>
              <a:rPr lang="en-US" sz="1900" dirty="0" err="1" smtClean="0">
                <a:sym typeface="Wingdings" panose="05000000000000000000" pitchFamily="2" charset="2"/>
              </a:rPr>
              <a:t>Bahar</a:t>
            </a:r>
            <a:r>
              <a:rPr lang="en-US" sz="1900" dirty="0" smtClean="0">
                <a:sym typeface="Wingdings" panose="05000000000000000000" pitchFamily="2" charset="2"/>
              </a:rPr>
              <a:t>, 2016] </a:t>
            </a:r>
            <a:r>
              <a:rPr lang="en-US" dirty="0" smtClean="0">
                <a:sym typeface="Wingdings" panose="05000000000000000000" pitchFamily="2" charset="2"/>
              </a:rPr>
              <a:t>and </a:t>
            </a:r>
            <a:r>
              <a:rPr lang="en-US" i="1" dirty="0">
                <a:solidFill>
                  <a:srgbClr val="0070C0"/>
                </a:solidFill>
              </a:rPr>
              <a:t>Pokémon Go </a:t>
            </a:r>
            <a:r>
              <a:rPr lang="en-US" sz="1900" dirty="0" smtClean="0"/>
              <a:t>[The </a:t>
            </a:r>
            <a:r>
              <a:rPr lang="en-US" sz="1900" dirty="0"/>
              <a:t>Pokémon Company, </a:t>
            </a:r>
            <a:r>
              <a:rPr lang="en-US" sz="1900" dirty="0" smtClean="0"/>
              <a:t>2016]</a:t>
            </a:r>
            <a:endParaRPr lang="en-US" sz="1900" dirty="0"/>
          </a:p>
        </p:txBody>
      </p:sp>
      <p:sp>
        <p:nvSpPr>
          <p:cNvPr id="11" name="Slide Number Placeholder 10"/>
          <p:cNvSpPr>
            <a:spLocks noGrp="1"/>
          </p:cNvSpPr>
          <p:nvPr>
            <p:ph type="sldNum" sz="quarter" idx="12"/>
          </p:nvPr>
        </p:nvSpPr>
        <p:spPr/>
        <p:txBody>
          <a:bodyPr/>
          <a:lstStyle/>
          <a:p>
            <a:fld id="{EB910058-B278-4D36-9F8C-11FF0C178C1B}" type="slidenum">
              <a:rPr lang="en-US" smtClean="0"/>
              <a:t>2</a:t>
            </a:fld>
            <a:endParaRPr lang="en-US"/>
          </a:p>
        </p:txBody>
      </p:sp>
    </p:spTree>
    <p:extLst>
      <p:ext uri="{BB962C8B-B14F-4D97-AF65-F5344CB8AC3E}">
        <p14:creationId xmlns:p14="http://schemas.microsoft.com/office/powerpoint/2010/main" val="2420720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err="1" smtClean="0"/>
              <a:t>Exerwalls</a:t>
            </a:r>
            <a:r>
              <a:rPr lang="en-US" dirty="0" smtClean="0"/>
              <a:t> in Laser Planets</a:t>
            </a:r>
            <a:endParaRPr lang="en-US" dirty="0"/>
          </a:p>
        </p:txBody>
      </p:sp>
      <p:pic>
        <p:nvPicPr>
          <p:cNvPr id="3" name="Picture 2"/>
          <p:cNvPicPr>
            <a:picLocks noChangeAspect="1"/>
          </p:cNvPicPr>
          <p:nvPr/>
        </p:nvPicPr>
        <p:blipFill>
          <a:blip r:embed="rId2"/>
          <a:stretch>
            <a:fillRect/>
          </a:stretch>
        </p:blipFill>
        <p:spPr>
          <a:xfrm>
            <a:off x="1143000" y="1143000"/>
            <a:ext cx="7101010" cy="3998289"/>
          </a:xfrm>
          <a:prstGeom prst="rect">
            <a:avLst/>
          </a:prstGeom>
        </p:spPr>
      </p:pic>
      <p:sp>
        <p:nvSpPr>
          <p:cNvPr id="4" name="TextBox 3"/>
          <p:cNvSpPr txBox="1"/>
          <p:nvPr/>
        </p:nvSpPr>
        <p:spPr>
          <a:xfrm>
            <a:off x="2869609" y="5225599"/>
            <a:ext cx="3647793" cy="400110"/>
          </a:xfrm>
          <a:prstGeom prst="rect">
            <a:avLst/>
          </a:prstGeom>
          <a:noFill/>
        </p:spPr>
        <p:txBody>
          <a:bodyPr wrap="none" rtlCol="0">
            <a:spAutoFit/>
          </a:bodyPr>
          <a:lstStyle/>
          <a:p>
            <a:r>
              <a:rPr lang="en-US" sz="2000" dirty="0" smtClean="0"/>
              <a:t>(Also in “Explore” screen for fuel)</a:t>
            </a:r>
            <a:endParaRPr lang="en-US" sz="2000" dirty="0"/>
          </a:p>
        </p:txBody>
      </p:sp>
      <p:sp>
        <p:nvSpPr>
          <p:cNvPr id="6" name="Slide Number Placeholder 5"/>
          <p:cNvSpPr>
            <a:spLocks noGrp="1"/>
          </p:cNvSpPr>
          <p:nvPr>
            <p:ph type="sldNum" sz="quarter" idx="12"/>
          </p:nvPr>
        </p:nvSpPr>
        <p:spPr/>
        <p:txBody>
          <a:bodyPr/>
          <a:lstStyle/>
          <a:p>
            <a:fld id="{EB910058-B278-4D36-9F8C-11FF0C178C1B}" type="slidenum">
              <a:rPr lang="en-US" smtClean="0"/>
              <a:t>20</a:t>
            </a:fld>
            <a:endParaRPr lang="en-US"/>
          </a:p>
        </p:txBody>
      </p:sp>
      <p:sp>
        <p:nvSpPr>
          <p:cNvPr id="7" name="TextBox 6"/>
          <p:cNvSpPr txBox="1"/>
          <p:nvPr/>
        </p:nvSpPr>
        <p:spPr>
          <a:xfrm>
            <a:off x="888323" y="5894685"/>
            <a:ext cx="7515262" cy="461665"/>
          </a:xfrm>
          <a:prstGeom prst="rect">
            <a:avLst/>
          </a:prstGeom>
          <a:noFill/>
        </p:spPr>
        <p:txBody>
          <a:bodyPr wrap="none" rtlCol="0">
            <a:spAutoFit/>
          </a:bodyPr>
          <a:lstStyle/>
          <a:p>
            <a:r>
              <a:rPr lang="en-US" sz="2400" dirty="0" smtClean="0"/>
              <a:t>Random paywall options: </a:t>
            </a:r>
            <a:r>
              <a:rPr lang="en-US" sz="2400" dirty="0" smtClean="0">
                <a:solidFill>
                  <a:srgbClr val="0070C0"/>
                </a:solidFill>
              </a:rPr>
              <a:t>Force Walk</a:t>
            </a:r>
            <a:r>
              <a:rPr lang="en-US" sz="2400" dirty="0" smtClean="0"/>
              <a:t>, </a:t>
            </a:r>
            <a:r>
              <a:rPr lang="en-US" sz="2400" dirty="0" smtClean="0">
                <a:solidFill>
                  <a:srgbClr val="0070C0"/>
                </a:solidFill>
              </a:rPr>
              <a:t>Force Wait </a:t>
            </a:r>
            <a:r>
              <a:rPr lang="en-US" sz="2400" dirty="0" smtClean="0"/>
              <a:t>or </a:t>
            </a:r>
            <a:r>
              <a:rPr lang="en-US" sz="2400" dirty="0" smtClean="0">
                <a:solidFill>
                  <a:srgbClr val="0070C0"/>
                </a:solidFill>
              </a:rPr>
              <a:t>Choice</a:t>
            </a:r>
            <a:endParaRPr lang="en-US" sz="2400" dirty="0">
              <a:solidFill>
                <a:srgbClr val="0070C0"/>
              </a:solidFill>
            </a:endParaRPr>
          </a:p>
        </p:txBody>
      </p:sp>
    </p:spTree>
    <p:extLst>
      <p:ext uri="{BB962C8B-B14F-4D97-AF65-F5344CB8AC3E}">
        <p14:creationId xmlns:p14="http://schemas.microsoft.com/office/powerpoint/2010/main" val="53953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65000"/>
                  </a:schemeClr>
                </a:solidFill>
              </a:rPr>
              <a:t>Survey user </a:t>
            </a:r>
            <a:r>
              <a:rPr lang="en-US" dirty="0">
                <a:solidFill>
                  <a:schemeClr val="bg1">
                    <a:lumMod val="65000"/>
                  </a:schemeClr>
                </a:solidFill>
              </a:rPr>
              <a:t>opinions on </a:t>
            </a:r>
            <a:r>
              <a:rPr lang="en-US" dirty="0" err="1">
                <a:solidFill>
                  <a:schemeClr val="bg1">
                    <a:lumMod val="65000"/>
                  </a:schemeClr>
                </a:solidFill>
              </a:rPr>
              <a:t>exerwalls</a:t>
            </a:r>
            <a:r>
              <a:rPr lang="en-US" dirty="0">
                <a:solidFill>
                  <a:schemeClr val="bg1">
                    <a:lumMod val="65000"/>
                  </a:schemeClr>
                </a:solidFill>
              </a:rPr>
              <a:t> and </a:t>
            </a:r>
            <a:r>
              <a:rPr lang="en-US" dirty="0" smtClean="0">
                <a:solidFill>
                  <a:schemeClr val="bg1">
                    <a:lumMod val="65000"/>
                  </a:schemeClr>
                </a:solidFill>
              </a:rPr>
              <a:t>patience-walls</a:t>
            </a:r>
            <a:endParaRPr lang="en-US" dirty="0">
              <a:solidFill>
                <a:schemeClr val="bg1">
                  <a:lumMod val="65000"/>
                </a:schemeClr>
              </a:solidFill>
            </a:endParaRPr>
          </a:p>
          <a:p>
            <a:r>
              <a:rPr lang="en-US" dirty="0" smtClean="0">
                <a:solidFill>
                  <a:schemeClr val="bg1">
                    <a:lumMod val="65000"/>
                  </a:schemeClr>
                </a:solidFill>
              </a:rPr>
              <a:t>Develop mobile </a:t>
            </a:r>
            <a:r>
              <a:rPr lang="en-US" dirty="0">
                <a:solidFill>
                  <a:schemeClr val="bg1">
                    <a:lumMod val="65000"/>
                  </a:schemeClr>
                </a:solidFill>
              </a:rPr>
              <a:t>game with </a:t>
            </a:r>
            <a:r>
              <a:rPr lang="en-US" dirty="0" err="1" smtClean="0">
                <a:solidFill>
                  <a:schemeClr val="bg1">
                    <a:lumMod val="65000"/>
                  </a:schemeClr>
                </a:solidFill>
              </a:rPr>
              <a:t>exerwalls</a:t>
            </a:r>
            <a:r>
              <a:rPr lang="en-US" dirty="0" smtClean="0">
                <a:solidFill>
                  <a:schemeClr val="bg1">
                    <a:lumMod val="65000"/>
                  </a:schemeClr>
                </a:solidFill>
              </a:rPr>
              <a:t> for user study</a:t>
            </a:r>
            <a:endParaRPr lang="en-US" dirty="0">
              <a:solidFill>
                <a:schemeClr val="bg1">
                  <a:lumMod val="65000"/>
                </a:schemeClr>
              </a:solidFill>
            </a:endParaRPr>
          </a:p>
          <a:p>
            <a:r>
              <a:rPr lang="en-US" dirty="0" smtClean="0">
                <a:solidFill>
                  <a:srgbClr val="C00000"/>
                </a:solidFill>
              </a:rPr>
              <a:t>Conduct user </a:t>
            </a:r>
            <a:r>
              <a:rPr lang="en-US" dirty="0">
                <a:solidFill>
                  <a:srgbClr val="C00000"/>
                </a:solidFill>
              </a:rPr>
              <a:t>study to evaluate </a:t>
            </a:r>
            <a:r>
              <a:rPr lang="en-US" dirty="0" smtClean="0">
                <a:solidFill>
                  <a:srgbClr val="C00000"/>
                </a:solidFill>
              </a:rPr>
              <a:t>efficacy </a:t>
            </a:r>
            <a:r>
              <a:rPr lang="en-US" dirty="0">
                <a:solidFill>
                  <a:srgbClr val="C00000"/>
                </a:solidFill>
              </a:rPr>
              <a:t>of </a:t>
            </a:r>
            <a:r>
              <a:rPr lang="en-US" dirty="0" err="1" smtClean="0">
                <a:solidFill>
                  <a:srgbClr val="C00000"/>
                </a:solidFill>
              </a:rPr>
              <a:t>exerwalls</a:t>
            </a:r>
            <a:endParaRPr lang="en-US" dirty="0">
              <a:solidFill>
                <a:srgbClr val="C00000"/>
              </a:solidFill>
            </a:endParaRPr>
          </a:p>
          <a:p>
            <a:r>
              <a:rPr lang="en-US" dirty="0" smtClean="0"/>
              <a:t>Analyze results </a:t>
            </a:r>
            <a:r>
              <a:rPr lang="en-US" dirty="0"/>
              <a:t>of </a:t>
            </a:r>
            <a:r>
              <a:rPr lang="en-US" dirty="0" smtClean="0"/>
              <a:t>user study</a:t>
            </a:r>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21</a:t>
            </a:fld>
            <a:endParaRPr lang="en-US"/>
          </a:p>
        </p:txBody>
      </p:sp>
    </p:spTree>
    <p:extLst>
      <p:ext uri="{BB962C8B-B14F-4D97-AF65-F5344CB8AC3E}">
        <p14:creationId xmlns:p14="http://schemas.microsoft.com/office/powerpoint/2010/main" val="1512409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 Procedure</a:t>
            </a:r>
            <a:endParaRPr lang="en-US" dirty="0"/>
          </a:p>
        </p:txBody>
      </p:sp>
      <p:sp>
        <p:nvSpPr>
          <p:cNvPr id="3" name="Content Placeholder 2"/>
          <p:cNvSpPr>
            <a:spLocks noGrp="1"/>
          </p:cNvSpPr>
          <p:nvPr>
            <p:ph sz="half" idx="1"/>
          </p:nvPr>
        </p:nvSpPr>
        <p:spPr>
          <a:xfrm>
            <a:off x="457200" y="1600200"/>
            <a:ext cx="4038600" cy="4525963"/>
          </a:xfrm>
        </p:spPr>
        <p:txBody>
          <a:bodyPr>
            <a:normAutofit fontScale="92500" lnSpcReduction="20000"/>
          </a:bodyPr>
          <a:lstStyle/>
          <a:p>
            <a:r>
              <a:rPr lang="en-US" dirty="0" smtClean="0"/>
              <a:t>Solicit users via WPI email</a:t>
            </a:r>
          </a:p>
          <a:p>
            <a:pPr lvl="1"/>
            <a:r>
              <a:rPr lang="en-US" dirty="0" smtClean="0"/>
              <a:t>Incentives: raffle for two $25 gift cards, $</a:t>
            </a:r>
            <a:r>
              <a:rPr lang="en-US" dirty="0"/>
              <a:t>50 </a:t>
            </a:r>
            <a:r>
              <a:rPr lang="en-US" dirty="0" smtClean="0"/>
              <a:t>for top score</a:t>
            </a:r>
            <a:endParaRPr lang="en-US" dirty="0"/>
          </a:p>
          <a:p>
            <a:r>
              <a:rPr lang="en-US" dirty="0" smtClean="0"/>
              <a:t>Pre-survey for demographics</a:t>
            </a:r>
            <a:r>
              <a:rPr lang="en-US" dirty="0"/>
              <a:t>, </a:t>
            </a:r>
            <a:r>
              <a:rPr lang="en-US" dirty="0" smtClean="0"/>
              <a:t>exercise habits</a:t>
            </a:r>
            <a:r>
              <a:rPr lang="en-US" dirty="0"/>
              <a:t>, </a:t>
            </a:r>
            <a:r>
              <a:rPr lang="en-US" dirty="0" smtClean="0"/>
              <a:t>phone use IRB consent</a:t>
            </a:r>
          </a:p>
          <a:p>
            <a:r>
              <a:rPr lang="en-US" dirty="0" smtClean="0"/>
              <a:t>Users download game via APK</a:t>
            </a:r>
          </a:p>
          <a:p>
            <a:pPr lvl="1"/>
            <a:r>
              <a:rPr lang="en-US" dirty="0" smtClean="0"/>
              <a:t>Brief game tutorial</a:t>
            </a:r>
          </a:p>
          <a:p>
            <a:r>
              <a:rPr lang="en-US" dirty="0" smtClean="0"/>
              <a:t>Asked to play at least once per day</a:t>
            </a:r>
          </a:p>
        </p:txBody>
      </p:sp>
      <p:sp>
        <p:nvSpPr>
          <p:cNvPr id="6" name="Content Placeholder 5"/>
          <p:cNvSpPr>
            <a:spLocks noGrp="1"/>
          </p:cNvSpPr>
          <p:nvPr>
            <p:ph sz="half" idx="2"/>
          </p:nvPr>
        </p:nvSpPr>
        <p:spPr/>
        <p:txBody>
          <a:bodyPr>
            <a:normAutofit fontScale="92500" lnSpcReduction="20000"/>
          </a:bodyPr>
          <a:lstStyle/>
          <a:p>
            <a:pPr marL="0" indent="0" algn="ctr">
              <a:buNone/>
            </a:pPr>
            <a:r>
              <a:rPr lang="en-US" sz="3000" u="sng" dirty="0" smtClean="0"/>
              <a:t>Results</a:t>
            </a:r>
          </a:p>
          <a:p>
            <a:r>
              <a:rPr lang="en-US" dirty="0" smtClean="0"/>
              <a:t>One </a:t>
            </a:r>
            <a:r>
              <a:rPr lang="en-US" dirty="0"/>
              <a:t>week, April 2016</a:t>
            </a:r>
          </a:p>
          <a:p>
            <a:r>
              <a:rPr lang="en-US" dirty="0" smtClean="0"/>
              <a:t>21 Users</a:t>
            </a:r>
          </a:p>
          <a:p>
            <a:r>
              <a:rPr lang="en-US" dirty="0" smtClean="0"/>
              <a:t>16 </a:t>
            </a:r>
            <a:r>
              <a:rPr lang="en-US" dirty="0"/>
              <a:t>male, </a:t>
            </a:r>
            <a:r>
              <a:rPr lang="en-US" dirty="0" smtClean="0"/>
              <a:t>5 female</a:t>
            </a:r>
            <a:endParaRPr lang="en-US" dirty="0"/>
          </a:p>
          <a:p>
            <a:r>
              <a:rPr lang="en-US" dirty="0"/>
              <a:t>Ages 18 to </a:t>
            </a:r>
            <a:r>
              <a:rPr lang="en-US" dirty="0" smtClean="0"/>
              <a:t>31</a:t>
            </a:r>
            <a:r>
              <a:rPr lang="en-US" dirty="0"/>
              <a:t>, median </a:t>
            </a:r>
            <a:r>
              <a:rPr lang="en-US" dirty="0" smtClean="0"/>
              <a:t>21 </a:t>
            </a:r>
            <a:endParaRPr lang="en-US" dirty="0"/>
          </a:p>
          <a:p>
            <a:r>
              <a:rPr lang="en-US" dirty="0" smtClean="0"/>
              <a:t>All in CS and Engineering</a:t>
            </a:r>
            <a:endParaRPr lang="en-US" dirty="0"/>
          </a:p>
          <a:p>
            <a:endParaRPr lang="en-US" dirty="0"/>
          </a:p>
          <a:p>
            <a:r>
              <a:rPr lang="en-US" dirty="0" smtClean="0"/>
              <a:t>Details </a:t>
            </a:r>
            <a:r>
              <a:rPr lang="en-US" dirty="0"/>
              <a:t>in </a:t>
            </a:r>
            <a:r>
              <a:rPr lang="en-US" dirty="0" smtClean="0"/>
              <a:t>report</a:t>
            </a:r>
          </a:p>
          <a:p>
            <a:pPr marL="0" indent="0" algn="ctr">
              <a:buNone/>
            </a:pPr>
            <a:r>
              <a:rPr lang="en-US" sz="2200" dirty="0" smtClean="0"/>
              <a:t>[Baumann </a:t>
            </a:r>
            <a:r>
              <a:rPr lang="en-US" sz="2200" dirty="0"/>
              <a:t>and Gallo, 2016]</a:t>
            </a:r>
          </a:p>
          <a:p>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22</a:t>
            </a:fld>
            <a:endParaRPr lang="en-US"/>
          </a:p>
        </p:txBody>
      </p:sp>
    </p:spTree>
    <p:extLst>
      <p:ext uri="{BB962C8B-B14F-4D97-AF65-F5344CB8AC3E}">
        <p14:creationId xmlns:p14="http://schemas.microsoft.com/office/powerpoint/2010/main" val="2167956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65000"/>
                  </a:schemeClr>
                </a:solidFill>
              </a:rPr>
              <a:t>Survey user </a:t>
            </a:r>
            <a:r>
              <a:rPr lang="en-US" dirty="0">
                <a:solidFill>
                  <a:schemeClr val="bg1">
                    <a:lumMod val="65000"/>
                  </a:schemeClr>
                </a:solidFill>
              </a:rPr>
              <a:t>opinions on </a:t>
            </a:r>
            <a:r>
              <a:rPr lang="en-US" dirty="0" err="1">
                <a:solidFill>
                  <a:schemeClr val="bg1">
                    <a:lumMod val="65000"/>
                  </a:schemeClr>
                </a:solidFill>
              </a:rPr>
              <a:t>exerwalls</a:t>
            </a:r>
            <a:r>
              <a:rPr lang="en-US" dirty="0">
                <a:solidFill>
                  <a:schemeClr val="bg1">
                    <a:lumMod val="65000"/>
                  </a:schemeClr>
                </a:solidFill>
              </a:rPr>
              <a:t> and </a:t>
            </a:r>
            <a:r>
              <a:rPr lang="en-US" dirty="0" smtClean="0">
                <a:solidFill>
                  <a:schemeClr val="bg1">
                    <a:lumMod val="65000"/>
                  </a:schemeClr>
                </a:solidFill>
              </a:rPr>
              <a:t>patience-walls</a:t>
            </a:r>
            <a:endParaRPr lang="en-US" dirty="0">
              <a:solidFill>
                <a:schemeClr val="bg1">
                  <a:lumMod val="65000"/>
                </a:schemeClr>
              </a:solidFill>
            </a:endParaRPr>
          </a:p>
          <a:p>
            <a:r>
              <a:rPr lang="en-US" dirty="0" smtClean="0">
                <a:solidFill>
                  <a:schemeClr val="bg1">
                    <a:lumMod val="65000"/>
                  </a:schemeClr>
                </a:solidFill>
              </a:rPr>
              <a:t>Develop mobile </a:t>
            </a:r>
            <a:r>
              <a:rPr lang="en-US" dirty="0">
                <a:solidFill>
                  <a:schemeClr val="bg1">
                    <a:lumMod val="65000"/>
                  </a:schemeClr>
                </a:solidFill>
              </a:rPr>
              <a:t>game with </a:t>
            </a:r>
            <a:r>
              <a:rPr lang="en-US" dirty="0" err="1" smtClean="0">
                <a:solidFill>
                  <a:schemeClr val="bg1">
                    <a:lumMod val="65000"/>
                  </a:schemeClr>
                </a:solidFill>
              </a:rPr>
              <a:t>exerwalls</a:t>
            </a:r>
            <a:r>
              <a:rPr lang="en-US" dirty="0" smtClean="0">
                <a:solidFill>
                  <a:schemeClr val="bg1">
                    <a:lumMod val="65000"/>
                  </a:schemeClr>
                </a:solidFill>
              </a:rPr>
              <a:t> for user study</a:t>
            </a:r>
            <a:endParaRPr lang="en-US" dirty="0">
              <a:solidFill>
                <a:schemeClr val="bg1">
                  <a:lumMod val="65000"/>
                </a:schemeClr>
              </a:solidFill>
            </a:endParaRPr>
          </a:p>
          <a:p>
            <a:r>
              <a:rPr lang="en-US" dirty="0" smtClean="0">
                <a:solidFill>
                  <a:schemeClr val="bg1">
                    <a:lumMod val="65000"/>
                  </a:schemeClr>
                </a:solidFill>
              </a:rPr>
              <a:t>Conduct user </a:t>
            </a:r>
            <a:r>
              <a:rPr lang="en-US" dirty="0">
                <a:solidFill>
                  <a:schemeClr val="bg1">
                    <a:lumMod val="65000"/>
                  </a:schemeClr>
                </a:solidFill>
              </a:rPr>
              <a:t>study to evaluate </a:t>
            </a:r>
            <a:r>
              <a:rPr lang="en-US" dirty="0" smtClean="0">
                <a:solidFill>
                  <a:schemeClr val="bg1">
                    <a:lumMod val="65000"/>
                  </a:schemeClr>
                </a:solidFill>
              </a:rPr>
              <a:t>efficacy </a:t>
            </a:r>
            <a:r>
              <a:rPr lang="en-US" dirty="0">
                <a:solidFill>
                  <a:schemeClr val="bg1">
                    <a:lumMod val="65000"/>
                  </a:schemeClr>
                </a:solidFill>
              </a:rPr>
              <a:t>of </a:t>
            </a:r>
            <a:r>
              <a:rPr lang="en-US" dirty="0" err="1" smtClean="0">
                <a:solidFill>
                  <a:schemeClr val="bg1">
                    <a:lumMod val="65000"/>
                  </a:schemeClr>
                </a:solidFill>
              </a:rPr>
              <a:t>exerwalls</a:t>
            </a:r>
            <a:endParaRPr lang="en-US" dirty="0">
              <a:solidFill>
                <a:schemeClr val="bg1">
                  <a:lumMod val="65000"/>
                </a:schemeClr>
              </a:solidFill>
            </a:endParaRPr>
          </a:p>
          <a:p>
            <a:r>
              <a:rPr lang="en-US" dirty="0" smtClean="0">
                <a:solidFill>
                  <a:srgbClr val="C00000"/>
                </a:solidFill>
              </a:rPr>
              <a:t>Analyze results </a:t>
            </a:r>
            <a:r>
              <a:rPr lang="en-US" dirty="0">
                <a:solidFill>
                  <a:srgbClr val="C00000"/>
                </a:solidFill>
              </a:rPr>
              <a:t>of </a:t>
            </a:r>
            <a:r>
              <a:rPr lang="en-US" dirty="0" smtClean="0">
                <a:solidFill>
                  <a:srgbClr val="C00000"/>
                </a:solidFill>
              </a:rPr>
              <a:t>user study</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EB910058-B278-4D36-9F8C-11FF0C178C1B}" type="slidenum">
              <a:rPr lang="en-US" smtClean="0"/>
              <a:t>23</a:t>
            </a:fld>
            <a:endParaRPr lang="en-US"/>
          </a:p>
        </p:txBody>
      </p:sp>
    </p:spTree>
    <p:extLst>
      <p:ext uri="{BB962C8B-B14F-4D97-AF65-F5344CB8AC3E}">
        <p14:creationId xmlns:p14="http://schemas.microsoft.com/office/powerpoint/2010/main" val="948278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Game Sessions per Day</a:t>
            </a:r>
            <a:endParaRPr lang="en-US" dirty="0"/>
          </a:p>
        </p:txBody>
      </p:sp>
      <p:pic>
        <p:nvPicPr>
          <p:cNvPr id="5" name="Picture 4"/>
          <p:cNvPicPr>
            <a:picLocks noChangeAspect="1"/>
          </p:cNvPicPr>
          <p:nvPr/>
        </p:nvPicPr>
        <p:blipFill>
          <a:blip r:embed="rId3"/>
          <a:stretch>
            <a:fillRect/>
          </a:stretch>
        </p:blipFill>
        <p:spPr>
          <a:xfrm>
            <a:off x="990600" y="1219200"/>
            <a:ext cx="6477000" cy="4662323"/>
          </a:xfrm>
          <a:prstGeom prst="rect">
            <a:avLst/>
          </a:prstGeom>
        </p:spPr>
      </p:pic>
      <p:sp>
        <p:nvSpPr>
          <p:cNvPr id="7" name="Slide Number Placeholder 6"/>
          <p:cNvSpPr>
            <a:spLocks noGrp="1"/>
          </p:cNvSpPr>
          <p:nvPr>
            <p:ph type="sldNum" sz="quarter" idx="12"/>
          </p:nvPr>
        </p:nvSpPr>
        <p:spPr/>
        <p:txBody>
          <a:bodyPr/>
          <a:lstStyle/>
          <a:p>
            <a:fld id="{EB910058-B278-4D36-9F8C-11FF0C178C1B}" type="slidenum">
              <a:rPr lang="en-US" smtClean="0"/>
              <a:t>24</a:t>
            </a:fld>
            <a:endParaRPr lang="en-US"/>
          </a:p>
        </p:txBody>
      </p:sp>
      <p:sp>
        <p:nvSpPr>
          <p:cNvPr id="8" name="TextBox 7"/>
          <p:cNvSpPr txBox="1"/>
          <p:nvPr/>
        </p:nvSpPr>
        <p:spPr>
          <a:xfrm>
            <a:off x="4303015" y="2951708"/>
            <a:ext cx="2535118" cy="1477328"/>
          </a:xfrm>
          <a:prstGeom prst="rect">
            <a:avLst/>
          </a:prstGeom>
          <a:noFill/>
          <a:ln w="19050">
            <a:solidFill>
              <a:schemeClr val="tx1"/>
            </a:solidFill>
            <a:prstDash val="sysDot"/>
          </a:ln>
        </p:spPr>
        <p:txBody>
          <a:bodyPr wrap="none" rtlCol="0">
            <a:spAutoFit/>
          </a:bodyPr>
          <a:lstStyle/>
          <a:p>
            <a:pPr algn="ctr"/>
            <a:r>
              <a:rPr lang="en-US" u="sng" dirty="0" smtClean="0"/>
              <a:t>Game sessions:</a:t>
            </a:r>
          </a:p>
          <a:p>
            <a:r>
              <a:rPr lang="en-US" dirty="0" smtClean="0"/>
              <a:t>Total 1289 total</a:t>
            </a:r>
          </a:p>
          <a:p>
            <a:r>
              <a:rPr lang="en-US" dirty="0" smtClean="0"/>
              <a:t>Median 8 / day</a:t>
            </a:r>
          </a:p>
          <a:p>
            <a:r>
              <a:rPr lang="en-US" dirty="0" smtClean="0"/>
              <a:t>Mean 12.9 / day</a:t>
            </a:r>
          </a:p>
          <a:p>
            <a:r>
              <a:rPr lang="en-US" dirty="0" smtClean="0"/>
              <a:t>Median length 3 minutes</a:t>
            </a:r>
            <a:endParaRPr lang="en-US" dirty="0"/>
          </a:p>
        </p:txBody>
      </p:sp>
      <p:sp>
        <p:nvSpPr>
          <p:cNvPr id="2" name="TextBox 1"/>
          <p:cNvSpPr txBox="1"/>
          <p:nvPr/>
        </p:nvSpPr>
        <p:spPr>
          <a:xfrm>
            <a:off x="3962400" y="6356350"/>
            <a:ext cx="1705916" cy="400110"/>
          </a:xfrm>
          <a:prstGeom prst="rect">
            <a:avLst/>
          </a:prstGeom>
          <a:solidFill>
            <a:schemeClr val="tx2">
              <a:lumMod val="20000"/>
              <a:lumOff val="80000"/>
            </a:schemeClr>
          </a:solidFill>
          <a:ln w="19050">
            <a:solidFill>
              <a:schemeClr val="tx1"/>
            </a:solidFill>
            <a:prstDash val="sysDot"/>
          </a:ln>
        </p:spPr>
        <p:txBody>
          <a:bodyPr wrap="none" rtlCol="0">
            <a:spAutoFit/>
          </a:bodyPr>
          <a:lstStyle/>
          <a:p>
            <a:r>
              <a:rPr lang="en-US" sz="2000" dirty="0" smtClean="0"/>
              <a:t>Users engaged</a:t>
            </a:r>
            <a:endParaRPr lang="en-US" sz="2000" dirty="0"/>
          </a:p>
        </p:txBody>
      </p:sp>
    </p:spTree>
    <p:extLst>
      <p:ext uri="{BB962C8B-B14F-4D97-AF65-F5344CB8AC3E}">
        <p14:creationId xmlns:p14="http://schemas.microsoft.com/office/powerpoint/2010/main" val="2230568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Per </a:t>
            </a:r>
            <a:r>
              <a:rPr lang="en-US" dirty="0" smtClean="0"/>
              <a:t>Day</a:t>
            </a:r>
            <a:endParaRPr lang="en-US" dirty="0"/>
          </a:p>
        </p:txBody>
      </p:sp>
      <p:pic>
        <p:nvPicPr>
          <p:cNvPr id="3" name="Picture 2"/>
          <p:cNvPicPr>
            <a:picLocks noChangeAspect="1"/>
          </p:cNvPicPr>
          <p:nvPr/>
        </p:nvPicPr>
        <p:blipFill>
          <a:blip r:embed="rId2"/>
          <a:stretch>
            <a:fillRect/>
          </a:stretch>
        </p:blipFill>
        <p:spPr>
          <a:xfrm>
            <a:off x="1149706" y="1430440"/>
            <a:ext cx="6681244" cy="4832073"/>
          </a:xfrm>
          <a:prstGeom prst="rect">
            <a:avLst/>
          </a:prstGeom>
        </p:spPr>
      </p:pic>
      <p:sp>
        <p:nvSpPr>
          <p:cNvPr id="5" name="Slide Number Placeholder 4"/>
          <p:cNvSpPr>
            <a:spLocks noGrp="1"/>
          </p:cNvSpPr>
          <p:nvPr>
            <p:ph type="sldNum" sz="quarter" idx="12"/>
          </p:nvPr>
        </p:nvSpPr>
        <p:spPr/>
        <p:txBody>
          <a:bodyPr/>
          <a:lstStyle/>
          <a:p>
            <a:fld id="{EB910058-B278-4D36-9F8C-11FF0C178C1B}" type="slidenum">
              <a:rPr lang="en-US" smtClean="0"/>
              <a:t>25</a:t>
            </a:fld>
            <a:endParaRPr lang="en-US"/>
          </a:p>
        </p:txBody>
      </p:sp>
      <p:sp>
        <p:nvSpPr>
          <p:cNvPr id="6" name="TextBox 5"/>
          <p:cNvSpPr txBox="1"/>
          <p:nvPr/>
        </p:nvSpPr>
        <p:spPr>
          <a:xfrm>
            <a:off x="4572000" y="3429000"/>
            <a:ext cx="2843151" cy="1477328"/>
          </a:xfrm>
          <a:prstGeom prst="rect">
            <a:avLst/>
          </a:prstGeom>
          <a:noFill/>
          <a:ln w="19050">
            <a:solidFill>
              <a:schemeClr val="tx1"/>
            </a:solidFill>
            <a:prstDash val="sysDot"/>
          </a:ln>
        </p:spPr>
        <p:txBody>
          <a:bodyPr wrap="none" rtlCol="0">
            <a:spAutoFit/>
          </a:bodyPr>
          <a:lstStyle/>
          <a:p>
            <a:pPr algn="ctr"/>
            <a:r>
              <a:rPr lang="en-US" u="sng" dirty="0" smtClean="0"/>
              <a:t>Steps:</a:t>
            </a:r>
          </a:p>
          <a:p>
            <a:r>
              <a:rPr lang="en-US" dirty="0" smtClean="0"/>
              <a:t>Median 5000 / day</a:t>
            </a:r>
          </a:p>
          <a:p>
            <a:r>
              <a:rPr lang="en-US" dirty="0" smtClean="0"/>
              <a:t>Mean 5102 / day</a:t>
            </a:r>
          </a:p>
          <a:p>
            <a:r>
              <a:rPr lang="en-US" dirty="0" smtClean="0"/>
              <a:t>10% more than 10,000 / day</a:t>
            </a:r>
          </a:p>
          <a:p>
            <a:r>
              <a:rPr lang="en-US" dirty="0" smtClean="0"/>
              <a:t>10% less than 500 / day</a:t>
            </a:r>
            <a:endParaRPr lang="en-US" dirty="0"/>
          </a:p>
        </p:txBody>
      </p:sp>
    </p:spTree>
    <p:extLst>
      <p:ext uri="{BB962C8B-B14F-4D97-AF65-F5344CB8AC3E}">
        <p14:creationId xmlns:p14="http://schemas.microsoft.com/office/powerpoint/2010/main" val="2869442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When Choice, Walk or Wait? (1 of 2)</a:t>
            </a:r>
            <a:endParaRPr lang="en-US" dirty="0"/>
          </a:p>
        </p:txBody>
      </p:sp>
      <p:pic>
        <p:nvPicPr>
          <p:cNvPr id="3" name="Picture 2"/>
          <p:cNvPicPr>
            <a:picLocks noChangeAspect="1"/>
          </p:cNvPicPr>
          <p:nvPr/>
        </p:nvPicPr>
        <p:blipFill>
          <a:blip r:embed="rId3"/>
          <a:stretch>
            <a:fillRect/>
          </a:stretch>
        </p:blipFill>
        <p:spPr>
          <a:xfrm>
            <a:off x="1219200" y="1600200"/>
            <a:ext cx="5929419" cy="4266600"/>
          </a:xfrm>
          <a:prstGeom prst="rect">
            <a:avLst/>
          </a:prstGeom>
        </p:spPr>
      </p:pic>
      <p:sp>
        <p:nvSpPr>
          <p:cNvPr id="5" name="Slide Number Placeholder 4"/>
          <p:cNvSpPr>
            <a:spLocks noGrp="1"/>
          </p:cNvSpPr>
          <p:nvPr>
            <p:ph type="sldNum" sz="quarter" idx="12"/>
          </p:nvPr>
        </p:nvSpPr>
        <p:spPr/>
        <p:txBody>
          <a:bodyPr/>
          <a:lstStyle/>
          <a:p>
            <a:fld id="{EB910058-B278-4D36-9F8C-11FF0C178C1B}" type="slidenum">
              <a:rPr lang="en-US" smtClean="0"/>
              <a:t>26</a:t>
            </a:fld>
            <a:endParaRPr lang="en-US"/>
          </a:p>
        </p:txBody>
      </p:sp>
      <p:sp>
        <p:nvSpPr>
          <p:cNvPr id="6" name="TextBox 5"/>
          <p:cNvSpPr txBox="1"/>
          <p:nvPr/>
        </p:nvSpPr>
        <p:spPr>
          <a:xfrm>
            <a:off x="2217397" y="6124887"/>
            <a:ext cx="4933210" cy="400110"/>
          </a:xfrm>
          <a:prstGeom prst="rect">
            <a:avLst/>
          </a:prstGeom>
          <a:solidFill>
            <a:schemeClr val="tx2">
              <a:lumMod val="20000"/>
              <a:lumOff val="80000"/>
            </a:schemeClr>
          </a:solidFill>
          <a:ln w="19050">
            <a:solidFill>
              <a:schemeClr val="tx1"/>
            </a:solidFill>
            <a:prstDash val="sysDot"/>
          </a:ln>
        </p:spPr>
        <p:txBody>
          <a:bodyPr wrap="none" rtlCol="0">
            <a:spAutoFit/>
          </a:bodyPr>
          <a:lstStyle/>
          <a:p>
            <a:r>
              <a:rPr lang="en-US" sz="2000" dirty="0" smtClean="0"/>
              <a:t>Walking viable choice for users versus waiting</a:t>
            </a:r>
            <a:endParaRPr lang="en-US" sz="2000" dirty="0"/>
          </a:p>
        </p:txBody>
      </p:sp>
    </p:spTree>
    <p:extLst>
      <p:ext uri="{BB962C8B-B14F-4D97-AF65-F5344CB8AC3E}">
        <p14:creationId xmlns:p14="http://schemas.microsoft.com/office/powerpoint/2010/main" val="250190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Choice, Walk or Wait? </a:t>
            </a:r>
            <a:r>
              <a:rPr lang="en-US" dirty="0" smtClean="0"/>
              <a:t>(2 </a:t>
            </a:r>
            <a:r>
              <a:rPr lang="en-US" dirty="0"/>
              <a:t>of 2)</a:t>
            </a:r>
          </a:p>
        </p:txBody>
      </p:sp>
      <p:pic>
        <p:nvPicPr>
          <p:cNvPr id="3" name="Picture 2"/>
          <p:cNvPicPr>
            <a:picLocks noChangeAspect="1"/>
          </p:cNvPicPr>
          <p:nvPr/>
        </p:nvPicPr>
        <p:blipFill>
          <a:blip r:embed="rId3"/>
          <a:stretch>
            <a:fillRect/>
          </a:stretch>
        </p:blipFill>
        <p:spPr>
          <a:xfrm>
            <a:off x="1316615" y="1409687"/>
            <a:ext cx="6303385" cy="4379058"/>
          </a:xfrm>
          <a:prstGeom prst="rect">
            <a:avLst/>
          </a:prstGeom>
        </p:spPr>
      </p:pic>
      <p:sp>
        <p:nvSpPr>
          <p:cNvPr id="5" name="Slide Number Placeholder 4"/>
          <p:cNvSpPr>
            <a:spLocks noGrp="1"/>
          </p:cNvSpPr>
          <p:nvPr>
            <p:ph type="sldNum" sz="quarter" idx="12"/>
          </p:nvPr>
        </p:nvSpPr>
        <p:spPr/>
        <p:txBody>
          <a:bodyPr/>
          <a:lstStyle/>
          <a:p>
            <a:fld id="{EB910058-B278-4D36-9F8C-11FF0C178C1B}" type="slidenum">
              <a:rPr lang="en-US" smtClean="0"/>
              <a:t>27</a:t>
            </a:fld>
            <a:endParaRPr lang="en-US"/>
          </a:p>
        </p:txBody>
      </p:sp>
      <p:sp>
        <p:nvSpPr>
          <p:cNvPr id="6" name="TextBox 5"/>
          <p:cNvSpPr txBox="1"/>
          <p:nvPr/>
        </p:nvSpPr>
        <p:spPr>
          <a:xfrm>
            <a:off x="762000" y="6096000"/>
            <a:ext cx="7818166" cy="400110"/>
          </a:xfrm>
          <a:prstGeom prst="rect">
            <a:avLst/>
          </a:prstGeom>
          <a:solidFill>
            <a:schemeClr val="tx2">
              <a:lumMod val="20000"/>
              <a:lumOff val="80000"/>
            </a:schemeClr>
          </a:solidFill>
          <a:ln w="19050">
            <a:solidFill>
              <a:schemeClr val="tx1"/>
            </a:solidFill>
            <a:prstDash val="sysDot"/>
          </a:ln>
        </p:spPr>
        <p:txBody>
          <a:bodyPr wrap="none" rtlCol="0">
            <a:spAutoFit/>
          </a:bodyPr>
          <a:lstStyle/>
          <a:p>
            <a:r>
              <a:rPr lang="en-US" sz="2000" dirty="0" smtClean="0"/>
              <a:t>Walking viable choice for </a:t>
            </a:r>
            <a:r>
              <a:rPr lang="en-US" sz="2000" dirty="0" smtClean="0"/>
              <a:t>most users </a:t>
            </a:r>
            <a:r>
              <a:rPr lang="en-US" sz="2000" dirty="0" smtClean="0"/>
              <a:t>versus </a:t>
            </a:r>
            <a:r>
              <a:rPr lang="en-US" sz="2000" dirty="0" smtClean="0"/>
              <a:t>waiting, but some won’t walk</a:t>
            </a:r>
            <a:endParaRPr lang="en-US" sz="2000" dirty="0"/>
          </a:p>
        </p:txBody>
      </p:sp>
    </p:spTree>
    <p:extLst>
      <p:ext uri="{BB962C8B-B14F-4D97-AF65-F5344CB8AC3E}">
        <p14:creationId xmlns:p14="http://schemas.microsoft.com/office/powerpoint/2010/main" val="327988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Steps per Day</a:t>
            </a:r>
            <a:endParaRPr lang="en-US" dirty="0"/>
          </a:p>
        </p:txBody>
      </p:sp>
      <p:pic>
        <p:nvPicPr>
          <p:cNvPr id="3" name="Picture 2"/>
          <p:cNvPicPr>
            <a:picLocks noChangeAspect="1"/>
          </p:cNvPicPr>
          <p:nvPr/>
        </p:nvPicPr>
        <p:blipFill>
          <a:blip r:embed="rId3"/>
          <a:stretch>
            <a:fillRect/>
          </a:stretch>
        </p:blipFill>
        <p:spPr>
          <a:xfrm>
            <a:off x="1371600" y="1417638"/>
            <a:ext cx="6099850" cy="4373562"/>
          </a:xfrm>
          <a:prstGeom prst="rect">
            <a:avLst/>
          </a:prstGeom>
        </p:spPr>
      </p:pic>
      <p:sp>
        <p:nvSpPr>
          <p:cNvPr id="5" name="Slide Number Placeholder 4"/>
          <p:cNvSpPr>
            <a:spLocks noGrp="1"/>
          </p:cNvSpPr>
          <p:nvPr>
            <p:ph type="sldNum" sz="quarter" idx="12"/>
          </p:nvPr>
        </p:nvSpPr>
        <p:spPr/>
        <p:txBody>
          <a:bodyPr/>
          <a:lstStyle/>
          <a:p>
            <a:fld id="{EB910058-B278-4D36-9F8C-11FF0C178C1B}" type="slidenum">
              <a:rPr lang="en-US" smtClean="0"/>
              <a:t>28</a:t>
            </a:fld>
            <a:endParaRPr lang="en-US"/>
          </a:p>
        </p:txBody>
      </p:sp>
      <p:sp>
        <p:nvSpPr>
          <p:cNvPr id="6" name="TextBox 5"/>
          <p:cNvSpPr txBox="1"/>
          <p:nvPr/>
        </p:nvSpPr>
        <p:spPr>
          <a:xfrm>
            <a:off x="2514600" y="6019800"/>
            <a:ext cx="4513480" cy="400110"/>
          </a:xfrm>
          <a:prstGeom prst="rect">
            <a:avLst/>
          </a:prstGeom>
          <a:solidFill>
            <a:schemeClr val="tx2">
              <a:lumMod val="20000"/>
              <a:lumOff val="80000"/>
            </a:schemeClr>
          </a:solidFill>
          <a:ln w="19050">
            <a:solidFill>
              <a:schemeClr val="tx1"/>
            </a:solidFill>
            <a:prstDash val="sysDot"/>
          </a:ln>
        </p:spPr>
        <p:txBody>
          <a:bodyPr wrap="none" rtlCol="0">
            <a:spAutoFit/>
          </a:bodyPr>
          <a:lstStyle/>
          <a:p>
            <a:r>
              <a:rPr lang="en-US" sz="2000" dirty="0" smtClean="0"/>
              <a:t>Slight increase in steps per day over week</a:t>
            </a:r>
            <a:endParaRPr lang="en-US" sz="2000" dirty="0"/>
          </a:p>
        </p:txBody>
      </p:sp>
    </p:spTree>
    <p:extLst>
      <p:ext uri="{BB962C8B-B14F-4D97-AF65-F5344CB8AC3E}">
        <p14:creationId xmlns:p14="http://schemas.microsoft.com/office/powerpoint/2010/main" val="1346120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Walk, More Steps?</a:t>
            </a:r>
            <a:endParaRPr lang="en-US" dirty="0"/>
          </a:p>
        </p:txBody>
      </p:sp>
      <p:pic>
        <p:nvPicPr>
          <p:cNvPr id="3" name="Picture 2"/>
          <p:cNvPicPr>
            <a:picLocks noChangeAspect="1"/>
          </p:cNvPicPr>
          <p:nvPr/>
        </p:nvPicPr>
        <p:blipFill>
          <a:blip r:embed="rId3"/>
          <a:stretch>
            <a:fillRect/>
          </a:stretch>
        </p:blipFill>
        <p:spPr>
          <a:xfrm>
            <a:off x="1447800" y="1417638"/>
            <a:ext cx="5943080" cy="4361565"/>
          </a:xfrm>
          <a:prstGeom prst="rect">
            <a:avLst/>
          </a:prstGeom>
        </p:spPr>
      </p:pic>
      <p:sp>
        <p:nvSpPr>
          <p:cNvPr id="5" name="Slide Number Placeholder 4"/>
          <p:cNvSpPr>
            <a:spLocks noGrp="1"/>
          </p:cNvSpPr>
          <p:nvPr>
            <p:ph type="sldNum" sz="quarter" idx="12"/>
          </p:nvPr>
        </p:nvSpPr>
        <p:spPr/>
        <p:txBody>
          <a:bodyPr/>
          <a:lstStyle/>
          <a:p>
            <a:fld id="{EB910058-B278-4D36-9F8C-11FF0C178C1B}" type="slidenum">
              <a:rPr lang="en-US" smtClean="0"/>
              <a:t>29</a:t>
            </a:fld>
            <a:endParaRPr lang="en-US"/>
          </a:p>
        </p:txBody>
      </p:sp>
      <p:sp>
        <p:nvSpPr>
          <p:cNvPr id="6" name="TextBox 5"/>
          <p:cNvSpPr txBox="1"/>
          <p:nvPr/>
        </p:nvSpPr>
        <p:spPr>
          <a:xfrm>
            <a:off x="2217397" y="6124887"/>
            <a:ext cx="4754763" cy="400110"/>
          </a:xfrm>
          <a:prstGeom prst="rect">
            <a:avLst/>
          </a:prstGeom>
          <a:solidFill>
            <a:schemeClr val="tx2">
              <a:lumMod val="20000"/>
              <a:lumOff val="80000"/>
            </a:schemeClr>
          </a:solidFill>
          <a:ln w="19050">
            <a:solidFill>
              <a:schemeClr val="tx1"/>
            </a:solidFill>
            <a:prstDash val="sysDot"/>
          </a:ln>
        </p:spPr>
        <p:txBody>
          <a:bodyPr wrap="none" rtlCol="0">
            <a:spAutoFit/>
          </a:bodyPr>
          <a:lstStyle/>
          <a:p>
            <a:r>
              <a:rPr lang="en-US" sz="2000" dirty="0" smtClean="0"/>
              <a:t>Increase in number of steps when </a:t>
            </a:r>
            <a:r>
              <a:rPr lang="en-US" sz="2000" dirty="0" err="1" smtClean="0"/>
              <a:t>exerwall</a:t>
            </a:r>
            <a:endParaRPr lang="en-US" sz="2000" dirty="0"/>
          </a:p>
        </p:txBody>
      </p:sp>
    </p:spTree>
    <p:extLst>
      <p:ext uri="{BB962C8B-B14F-4D97-AF65-F5344CB8AC3E}">
        <p14:creationId xmlns:p14="http://schemas.microsoft.com/office/powerpoint/2010/main" val="312382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Paywalls (1 of 2)</a:t>
            </a:r>
            <a:endParaRPr lang="en-US" dirty="0"/>
          </a:p>
        </p:txBody>
      </p:sp>
      <p:sp>
        <p:nvSpPr>
          <p:cNvPr id="9" name="Content Placeholder 8"/>
          <p:cNvSpPr>
            <a:spLocks noGrp="1"/>
          </p:cNvSpPr>
          <p:nvPr>
            <p:ph idx="1"/>
          </p:nvPr>
        </p:nvSpPr>
        <p:spPr>
          <a:xfrm>
            <a:off x="685800" y="1176624"/>
            <a:ext cx="7543800" cy="831951"/>
          </a:xfrm>
        </p:spPr>
        <p:txBody>
          <a:bodyPr>
            <a:normAutofit fontScale="85000" lnSpcReduction="20000"/>
          </a:bodyPr>
          <a:lstStyle/>
          <a:p>
            <a:pPr marL="0" indent="0" algn="ctr">
              <a:buNone/>
            </a:pPr>
            <a:r>
              <a:rPr lang="en-US" i="1" dirty="0"/>
              <a:t>Paywall </a:t>
            </a:r>
            <a:r>
              <a:rPr lang="en-US" dirty="0"/>
              <a:t>– in-game mechanism to restrict content until paid (</a:t>
            </a:r>
            <a:r>
              <a:rPr lang="en-US" dirty="0">
                <a:solidFill>
                  <a:srgbClr val="0070C0"/>
                </a:solidFill>
              </a:rPr>
              <a:t>time</a:t>
            </a:r>
            <a:r>
              <a:rPr lang="en-US" dirty="0"/>
              <a:t>, </a:t>
            </a:r>
            <a:r>
              <a:rPr lang="en-US" dirty="0">
                <a:solidFill>
                  <a:srgbClr val="0070C0"/>
                </a:solidFill>
              </a:rPr>
              <a:t>money</a:t>
            </a:r>
            <a:r>
              <a:rPr lang="en-US" dirty="0"/>
              <a:t> or </a:t>
            </a:r>
            <a:r>
              <a:rPr lang="en-US" dirty="0">
                <a:solidFill>
                  <a:srgbClr val="0070C0"/>
                </a:solidFill>
              </a:rPr>
              <a:t>effort</a:t>
            </a:r>
            <a:r>
              <a:rPr lang="en-US" dirty="0"/>
              <a:t>)</a:t>
            </a:r>
          </a:p>
          <a:p>
            <a:endParaRPr lang="en-US" dirty="0"/>
          </a:p>
        </p:txBody>
      </p:sp>
      <p:grpSp>
        <p:nvGrpSpPr>
          <p:cNvPr id="4" name="Group 3"/>
          <p:cNvGrpSpPr/>
          <p:nvPr/>
        </p:nvGrpSpPr>
        <p:grpSpPr>
          <a:xfrm>
            <a:off x="1969453" y="2105875"/>
            <a:ext cx="5205094" cy="3363800"/>
            <a:chOff x="3429000" y="2743200"/>
            <a:chExt cx="5205094" cy="3363800"/>
          </a:xfrm>
        </p:grpSpPr>
        <p:pic>
          <p:nvPicPr>
            <p:cNvPr id="5" name="Picture 4"/>
            <p:cNvPicPr>
              <a:picLocks noChangeAspect="1"/>
            </p:cNvPicPr>
            <p:nvPr/>
          </p:nvPicPr>
          <p:blipFill>
            <a:blip r:embed="rId3"/>
            <a:stretch>
              <a:fillRect/>
            </a:stretch>
          </p:blipFill>
          <p:spPr>
            <a:xfrm>
              <a:off x="3429000" y="2743200"/>
              <a:ext cx="5205094" cy="2990400"/>
            </a:xfrm>
            <a:prstGeom prst="rect">
              <a:avLst/>
            </a:prstGeom>
          </p:spPr>
        </p:pic>
        <p:sp>
          <p:nvSpPr>
            <p:cNvPr id="6" name="TextBox 5"/>
            <p:cNvSpPr txBox="1"/>
            <p:nvPr/>
          </p:nvSpPr>
          <p:spPr>
            <a:xfrm>
              <a:off x="3967585" y="5768446"/>
              <a:ext cx="4127925" cy="338554"/>
            </a:xfrm>
            <a:prstGeom prst="rect">
              <a:avLst/>
            </a:prstGeom>
            <a:noFill/>
          </p:spPr>
          <p:txBody>
            <a:bodyPr wrap="none" rtlCol="0">
              <a:spAutoFit/>
            </a:bodyPr>
            <a:lstStyle/>
            <a:p>
              <a:pPr algn="ctr"/>
              <a:r>
                <a:rPr lang="en-US" sz="1600" dirty="0" smtClean="0"/>
                <a:t>(Dungeon Keeper, Mythic Entertainment, 2013)</a:t>
              </a:r>
              <a:endParaRPr lang="en-US" sz="1600" dirty="0"/>
            </a:p>
          </p:txBody>
        </p:sp>
      </p:grpSp>
      <p:sp>
        <p:nvSpPr>
          <p:cNvPr id="7" name="TextBox 6"/>
          <p:cNvSpPr txBox="1"/>
          <p:nvPr/>
        </p:nvSpPr>
        <p:spPr>
          <a:xfrm>
            <a:off x="990600" y="5707915"/>
            <a:ext cx="7086600" cy="830997"/>
          </a:xfrm>
          <a:prstGeom prst="rect">
            <a:avLst/>
          </a:prstGeom>
          <a:noFill/>
          <a:ln w="19050">
            <a:solidFill>
              <a:schemeClr val="tx1"/>
            </a:solidFill>
            <a:prstDash val="sysDash"/>
          </a:ln>
        </p:spPr>
        <p:txBody>
          <a:bodyPr wrap="square" rtlCol="0">
            <a:spAutoFit/>
          </a:bodyPr>
          <a:lstStyle/>
          <a:p>
            <a:r>
              <a:rPr lang="en-US" sz="1600" i="1" dirty="0" smtClean="0"/>
              <a:t>Many</a:t>
            </a:r>
            <a:r>
              <a:rPr lang="en-US" sz="1600" dirty="0" smtClean="0"/>
              <a:t> examples: card games </a:t>
            </a:r>
            <a:r>
              <a:rPr lang="en-US" sz="1600" dirty="0">
                <a:solidFill>
                  <a:srgbClr val="0070C0"/>
                </a:solidFill>
              </a:rPr>
              <a:t>Hearthstone </a:t>
            </a:r>
            <a:r>
              <a:rPr lang="en-US" sz="1600" dirty="0" smtClean="0"/>
              <a:t>and </a:t>
            </a:r>
            <a:r>
              <a:rPr lang="en-US" sz="1600" dirty="0" smtClean="0">
                <a:solidFill>
                  <a:srgbClr val="0070C0"/>
                </a:solidFill>
              </a:rPr>
              <a:t>Heroes </a:t>
            </a:r>
            <a:r>
              <a:rPr lang="en-US" sz="1600" dirty="0">
                <a:solidFill>
                  <a:srgbClr val="0070C0"/>
                </a:solidFill>
              </a:rPr>
              <a:t>of Warcraft </a:t>
            </a:r>
            <a:r>
              <a:rPr lang="en-US" sz="1600" dirty="0"/>
              <a:t>(Blizzard, 2014), puzzle games such </a:t>
            </a:r>
            <a:r>
              <a:rPr lang="en-US" sz="1600" dirty="0" smtClean="0"/>
              <a:t>as </a:t>
            </a:r>
            <a:r>
              <a:rPr lang="en-US" sz="1600" dirty="0" smtClean="0">
                <a:solidFill>
                  <a:srgbClr val="0070C0"/>
                </a:solidFill>
              </a:rPr>
              <a:t>Candy </a:t>
            </a:r>
            <a:r>
              <a:rPr lang="en-US" sz="1600" dirty="0">
                <a:solidFill>
                  <a:srgbClr val="0070C0"/>
                </a:solidFill>
              </a:rPr>
              <a:t>Crush </a:t>
            </a:r>
            <a:r>
              <a:rPr lang="en-US" sz="1600" dirty="0"/>
              <a:t>(King, 2012), strategy games such as </a:t>
            </a:r>
            <a:r>
              <a:rPr lang="en-US" sz="1600" dirty="0" smtClean="0">
                <a:solidFill>
                  <a:srgbClr val="0070C0"/>
                </a:solidFill>
              </a:rPr>
              <a:t>Game of </a:t>
            </a:r>
            <a:r>
              <a:rPr lang="en-US" sz="1600" dirty="0">
                <a:solidFill>
                  <a:srgbClr val="0070C0"/>
                </a:solidFill>
              </a:rPr>
              <a:t>War – Fire Age </a:t>
            </a:r>
            <a:r>
              <a:rPr lang="en-US" sz="1600" dirty="0"/>
              <a:t>(Machine Zone, 2013), </a:t>
            </a:r>
            <a:r>
              <a:rPr lang="en-US" sz="1600" dirty="0" smtClean="0"/>
              <a:t>and classic games </a:t>
            </a:r>
            <a:r>
              <a:rPr lang="en-US" sz="1600" dirty="0" smtClean="0">
                <a:solidFill>
                  <a:srgbClr val="0070C0"/>
                </a:solidFill>
              </a:rPr>
              <a:t>Monopoly</a:t>
            </a:r>
            <a:r>
              <a:rPr lang="en-US" sz="1600" dirty="0" smtClean="0"/>
              <a:t> </a:t>
            </a:r>
            <a:r>
              <a:rPr lang="en-US" sz="1600" dirty="0"/>
              <a:t>(</a:t>
            </a:r>
            <a:r>
              <a:rPr lang="en-US" sz="1600" dirty="0" smtClean="0"/>
              <a:t>Hasbro, 2015</a:t>
            </a:r>
            <a:r>
              <a:rPr lang="en-US" sz="1600" dirty="0"/>
              <a:t>).</a:t>
            </a:r>
          </a:p>
        </p:txBody>
      </p:sp>
      <p:sp>
        <p:nvSpPr>
          <p:cNvPr id="11" name="Slide Number Placeholder 10"/>
          <p:cNvSpPr>
            <a:spLocks noGrp="1"/>
          </p:cNvSpPr>
          <p:nvPr>
            <p:ph type="sldNum" sz="quarter" idx="12"/>
          </p:nvPr>
        </p:nvSpPr>
        <p:spPr/>
        <p:txBody>
          <a:bodyPr/>
          <a:lstStyle/>
          <a:p>
            <a:fld id="{EB910058-B278-4D36-9F8C-11FF0C178C1B}" type="slidenum">
              <a:rPr lang="en-US" smtClean="0"/>
              <a:t>3</a:t>
            </a:fld>
            <a:endParaRPr lang="en-US"/>
          </a:p>
        </p:txBody>
      </p:sp>
    </p:spTree>
    <p:extLst>
      <p:ext uri="{BB962C8B-B14F-4D97-AF65-F5344CB8AC3E}">
        <p14:creationId xmlns:p14="http://schemas.microsoft.com/office/powerpoint/2010/main" val="3834950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Current paywalls limited (pay or wait) and frustrating (decreasing user base)</a:t>
            </a:r>
          </a:p>
          <a:p>
            <a:r>
              <a:rPr lang="en-US" dirty="0" err="1" smtClean="0"/>
              <a:t>Exerwalls</a:t>
            </a:r>
            <a:r>
              <a:rPr lang="en-US" dirty="0" smtClean="0"/>
              <a:t> provide player-controlled option – exercise to unlock content</a:t>
            </a:r>
          </a:p>
          <a:p>
            <a:pPr lvl="1"/>
            <a:r>
              <a:rPr lang="en-US" dirty="0" smtClean="0"/>
              <a:t>Potential to increase user base and revenue</a:t>
            </a:r>
          </a:p>
          <a:p>
            <a:r>
              <a:rPr lang="en-US" dirty="0" smtClean="0"/>
              <a:t>Survey (54 people) shows ¾ gamers would use instead of waiting</a:t>
            </a:r>
          </a:p>
          <a:p>
            <a:r>
              <a:rPr lang="en-US" dirty="0" smtClean="0"/>
              <a:t>User study (21 people) suggest </a:t>
            </a:r>
            <a:r>
              <a:rPr lang="en-US" dirty="0" err="1" smtClean="0"/>
              <a:t>exerwalls</a:t>
            </a:r>
            <a:r>
              <a:rPr lang="en-US" dirty="0" smtClean="0"/>
              <a:t> in Laser Planets encourage walking</a:t>
            </a:r>
          </a:p>
        </p:txBody>
      </p:sp>
      <p:sp>
        <p:nvSpPr>
          <p:cNvPr id="5" name="Slide Number Placeholder 4"/>
          <p:cNvSpPr>
            <a:spLocks noGrp="1"/>
          </p:cNvSpPr>
          <p:nvPr>
            <p:ph type="sldNum" sz="quarter" idx="12"/>
          </p:nvPr>
        </p:nvSpPr>
        <p:spPr/>
        <p:txBody>
          <a:bodyPr/>
          <a:lstStyle/>
          <a:p>
            <a:fld id="{EB910058-B278-4D36-9F8C-11FF0C178C1B}" type="slidenum">
              <a:rPr lang="en-US" smtClean="0"/>
              <a:t>30</a:t>
            </a:fld>
            <a:endParaRPr lang="en-US"/>
          </a:p>
        </p:txBody>
      </p:sp>
    </p:spTree>
    <p:extLst>
      <p:ext uri="{BB962C8B-B14F-4D97-AF65-F5344CB8AC3E}">
        <p14:creationId xmlns:p14="http://schemas.microsoft.com/office/powerpoint/2010/main" val="1432196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err="1"/>
              <a:t>Exerwall</a:t>
            </a:r>
            <a:r>
              <a:rPr lang="en-US" dirty="0"/>
              <a:t> impact </a:t>
            </a:r>
          </a:p>
          <a:p>
            <a:pPr lvl="1"/>
            <a:r>
              <a:rPr lang="en-US" dirty="0"/>
              <a:t>Additional studies with more users, broader demographics, longer period of time (years – behavior change)</a:t>
            </a:r>
          </a:p>
          <a:p>
            <a:r>
              <a:rPr lang="en-US" dirty="0" err="1"/>
              <a:t>Exerwall</a:t>
            </a:r>
            <a:r>
              <a:rPr lang="en-US" dirty="0"/>
              <a:t> placement </a:t>
            </a:r>
          </a:p>
          <a:p>
            <a:pPr lvl="1"/>
            <a:r>
              <a:rPr lang="en-US" dirty="0"/>
              <a:t>Frequency and duration</a:t>
            </a:r>
          </a:p>
          <a:p>
            <a:r>
              <a:rPr lang="en-US" dirty="0" err="1"/>
              <a:t>Exerwall</a:t>
            </a:r>
            <a:r>
              <a:rPr lang="en-US" dirty="0"/>
              <a:t> revenue</a:t>
            </a:r>
          </a:p>
          <a:p>
            <a:pPr lvl="1"/>
            <a:r>
              <a:rPr lang="en-US" dirty="0"/>
              <a:t>Impact on in-app </a:t>
            </a:r>
            <a:r>
              <a:rPr lang="en-US" dirty="0" smtClean="0"/>
              <a:t>purchases</a:t>
            </a:r>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31</a:t>
            </a:fld>
            <a:endParaRPr lang="en-US"/>
          </a:p>
        </p:txBody>
      </p:sp>
    </p:spTree>
    <p:extLst>
      <p:ext uri="{BB962C8B-B14F-4D97-AF65-F5344CB8AC3E}">
        <p14:creationId xmlns:p14="http://schemas.microsoft.com/office/powerpoint/2010/main" val="2591732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normAutofit fontScale="90000"/>
          </a:bodyPr>
          <a:lstStyle/>
          <a:p>
            <a:r>
              <a:rPr lang="en-US" b="1" dirty="0" err="1"/>
              <a:t>Exerwalls</a:t>
            </a:r>
            <a:r>
              <a:rPr lang="en-US" b="1" dirty="0"/>
              <a:t> </a:t>
            </a:r>
            <a:r>
              <a:rPr lang="en-US" b="1" dirty="0" smtClean="0"/>
              <a:t>– an Exercise </a:t>
            </a:r>
            <a:r>
              <a:rPr lang="en-US" b="1" dirty="0"/>
              <a:t>Alternative to Paywalls in Mobile </a:t>
            </a:r>
            <a:r>
              <a:rPr lang="en-US" b="1" dirty="0" smtClean="0"/>
              <a:t>Games</a:t>
            </a:r>
            <a:endParaRPr lang="en-US" dirty="0"/>
          </a:p>
        </p:txBody>
      </p:sp>
      <p:sp>
        <p:nvSpPr>
          <p:cNvPr id="3" name="Subtitle 2"/>
          <p:cNvSpPr>
            <a:spLocks noGrp="1"/>
          </p:cNvSpPr>
          <p:nvPr>
            <p:ph type="subTitle" idx="1"/>
          </p:nvPr>
        </p:nvSpPr>
        <p:spPr>
          <a:xfrm>
            <a:off x="3048000" y="2275586"/>
            <a:ext cx="3048000" cy="2018106"/>
          </a:xfrm>
        </p:spPr>
        <p:txBody>
          <a:bodyPr>
            <a:noAutofit/>
          </a:bodyPr>
          <a:lstStyle/>
          <a:p>
            <a:r>
              <a:rPr lang="en-US" sz="2800" dirty="0">
                <a:solidFill>
                  <a:srgbClr val="0070C0"/>
                </a:solidFill>
              </a:rPr>
              <a:t>Anthony </a:t>
            </a:r>
            <a:r>
              <a:rPr lang="en-US" sz="2800" dirty="0" smtClean="0">
                <a:solidFill>
                  <a:srgbClr val="0070C0"/>
                </a:solidFill>
              </a:rPr>
              <a:t>Gallo </a:t>
            </a:r>
          </a:p>
          <a:p>
            <a:r>
              <a:rPr lang="en-US" sz="2800" dirty="0" smtClean="0">
                <a:solidFill>
                  <a:srgbClr val="0070C0"/>
                </a:solidFill>
              </a:rPr>
              <a:t>Philipp Baumann</a:t>
            </a:r>
            <a:r>
              <a:rPr lang="en-US" sz="2800" dirty="0">
                <a:solidFill>
                  <a:srgbClr val="0070C0"/>
                </a:solidFill>
              </a:rPr>
              <a:t> </a:t>
            </a:r>
            <a:endParaRPr lang="en-US" sz="2800" dirty="0" smtClean="0">
              <a:solidFill>
                <a:srgbClr val="0070C0"/>
              </a:solidFill>
            </a:endParaRPr>
          </a:p>
          <a:p>
            <a:r>
              <a:rPr lang="en-US" sz="2800" dirty="0" smtClean="0">
                <a:solidFill>
                  <a:srgbClr val="0070C0"/>
                </a:solidFill>
              </a:rPr>
              <a:t>Emmanuel </a:t>
            </a:r>
            <a:r>
              <a:rPr lang="en-US" sz="2800" dirty="0" err="1">
                <a:solidFill>
                  <a:srgbClr val="0070C0"/>
                </a:solidFill>
              </a:rPr>
              <a:t>Agu</a:t>
            </a:r>
            <a:r>
              <a:rPr lang="en-US" sz="2800" dirty="0">
                <a:solidFill>
                  <a:srgbClr val="0070C0"/>
                </a:solidFill>
              </a:rPr>
              <a:t>  </a:t>
            </a:r>
            <a:endParaRPr lang="en-US" sz="2800" dirty="0" smtClean="0">
              <a:solidFill>
                <a:srgbClr val="0070C0"/>
              </a:solidFill>
            </a:endParaRPr>
          </a:p>
          <a:p>
            <a:r>
              <a:rPr lang="en-US" sz="2800" dirty="0" smtClean="0">
                <a:solidFill>
                  <a:srgbClr val="0070C0"/>
                </a:solidFill>
              </a:rPr>
              <a:t>Mark </a:t>
            </a:r>
            <a:r>
              <a:rPr lang="en-US" sz="2800" dirty="0">
                <a:solidFill>
                  <a:srgbClr val="0070C0"/>
                </a:solidFill>
              </a:rPr>
              <a:t>Claypool</a:t>
            </a:r>
          </a:p>
        </p:txBody>
      </p:sp>
      <p:sp>
        <p:nvSpPr>
          <p:cNvPr id="4" name="TextBox 3"/>
          <p:cNvSpPr txBox="1"/>
          <p:nvPr/>
        </p:nvSpPr>
        <p:spPr>
          <a:xfrm>
            <a:off x="4876800" y="4876800"/>
            <a:ext cx="3962400" cy="1323439"/>
          </a:xfrm>
          <a:prstGeom prst="rect">
            <a:avLst/>
          </a:prstGeom>
          <a:noFill/>
        </p:spPr>
        <p:txBody>
          <a:bodyPr wrap="square" rtlCol="0">
            <a:spAutoFit/>
          </a:bodyPr>
          <a:lstStyle/>
          <a:p>
            <a:r>
              <a:rPr lang="en-US" sz="2000" dirty="0"/>
              <a:t>In </a:t>
            </a:r>
            <a:r>
              <a:rPr lang="en-US" sz="2000" i="1" dirty="0"/>
              <a:t>Proceedings of the International Academic Conference on Meaningful Play</a:t>
            </a:r>
            <a:r>
              <a:rPr lang="en-US" sz="2000" dirty="0"/>
              <a:t>, East Lansing, Michigan, USA, October 20-22, 2016.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22824"/>
            <a:ext cx="3810000" cy="1231392"/>
          </a:xfrm>
          <a:prstGeom prst="rect">
            <a:avLst/>
          </a:prstGeom>
        </p:spPr>
      </p:pic>
    </p:spTree>
    <p:extLst>
      <p:ext uri="{BB962C8B-B14F-4D97-AF65-F5344CB8AC3E}">
        <p14:creationId xmlns:p14="http://schemas.microsoft.com/office/powerpoint/2010/main" val="248842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Paywalls (2 of 2)</a:t>
            </a:r>
            <a:endParaRPr lang="en-US" dirty="0"/>
          </a:p>
        </p:txBody>
      </p:sp>
      <p:sp>
        <p:nvSpPr>
          <p:cNvPr id="3" name="Content Placeholder 2"/>
          <p:cNvSpPr>
            <a:spLocks noGrp="1"/>
          </p:cNvSpPr>
          <p:nvPr>
            <p:ph idx="1"/>
          </p:nvPr>
        </p:nvSpPr>
        <p:spPr/>
        <p:txBody>
          <a:bodyPr/>
          <a:lstStyle/>
          <a:p>
            <a:r>
              <a:rPr lang="en-US" dirty="0" smtClean="0"/>
              <a:t>Paywall </a:t>
            </a:r>
            <a:r>
              <a:rPr lang="en-US" dirty="0" smtClean="0"/>
              <a:t>types </a:t>
            </a:r>
            <a:r>
              <a:rPr lang="en-US" sz="2400" dirty="0" smtClean="0"/>
              <a:t>[Doe</a:t>
            </a:r>
            <a:r>
              <a:rPr lang="en-US" sz="2400" dirty="0" smtClean="0"/>
              <a:t>, 2015]</a:t>
            </a:r>
            <a:endParaRPr lang="en-US" dirty="0" smtClean="0"/>
          </a:p>
          <a:p>
            <a:pPr lvl="1"/>
            <a:r>
              <a:rPr lang="en-US" i="1" dirty="0" smtClean="0"/>
              <a:t>Classic paywall </a:t>
            </a:r>
            <a:r>
              <a:rPr lang="en-US" dirty="0" smtClean="0"/>
              <a:t>– purchase game content</a:t>
            </a:r>
          </a:p>
          <a:p>
            <a:pPr lvl="1"/>
            <a:r>
              <a:rPr lang="en-US" i="1" dirty="0" smtClean="0"/>
              <a:t>Pressure-wall</a:t>
            </a:r>
            <a:r>
              <a:rPr lang="en-US" dirty="0" smtClean="0"/>
              <a:t> – integrate with friends, so social pressure urges payment for  content</a:t>
            </a:r>
          </a:p>
          <a:p>
            <a:pPr lvl="1"/>
            <a:r>
              <a:rPr lang="en-US" i="1" dirty="0" smtClean="0"/>
              <a:t>Patience-wall </a:t>
            </a:r>
            <a:r>
              <a:rPr lang="en-US" dirty="0" smtClean="0"/>
              <a:t>– wait for time for content</a:t>
            </a:r>
          </a:p>
          <a:p>
            <a:pPr lvl="1"/>
            <a:r>
              <a:rPr lang="en-US" i="1" dirty="0" smtClean="0"/>
              <a:t>Ad-wall </a:t>
            </a:r>
            <a:r>
              <a:rPr lang="en-US" dirty="0" smtClean="0"/>
              <a:t>– watch advertisement for content</a:t>
            </a:r>
          </a:p>
          <a:p>
            <a:r>
              <a:rPr lang="en-US" dirty="0" smtClean="0"/>
              <a:t>Our idea: new kind of paywall </a:t>
            </a:r>
            <a:r>
              <a:rPr lang="en-US" dirty="0" smtClean="0">
                <a:sym typeface="Wingdings" panose="05000000000000000000" pitchFamily="2" charset="2"/>
              </a:rPr>
              <a:t> </a:t>
            </a:r>
            <a:r>
              <a:rPr lang="en-US" i="1" dirty="0" err="1" smtClean="0">
                <a:solidFill>
                  <a:srgbClr val="0070C0"/>
                </a:solidFill>
                <a:sym typeface="Wingdings" panose="05000000000000000000" pitchFamily="2" charset="2"/>
              </a:rPr>
              <a:t>Exerwall</a:t>
            </a:r>
            <a:endParaRPr lang="en-US" i="1" dirty="0">
              <a:solidFill>
                <a:srgbClr val="0070C0"/>
              </a:solidFill>
            </a:endParaRPr>
          </a:p>
        </p:txBody>
      </p:sp>
      <p:sp>
        <p:nvSpPr>
          <p:cNvPr id="12" name="Slide Number Placeholder 11"/>
          <p:cNvSpPr>
            <a:spLocks noGrp="1"/>
          </p:cNvSpPr>
          <p:nvPr>
            <p:ph type="sldNum" sz="quarter" idx="12"/>
          </p:nvPr>
        </p:nvSpPr>
        <p:spPr/>
        <p:txBody>
          <a:bodyPr/>
          <a:lstStyle/>
          <a:p>
            <a:fld id="{EB910058-B278-4D36-9F8C-11FF0C178C1B}" type="slidenum">
              <a:rPr lang="en-US" smtClean="0"/>
              <a:t>4</a:t>
            </a:fld>
            <a:endParaRPr lang="en-US"/>
          </a:p>
        </p:txBody>
      </p:sp>
    </p:spTree>
    <p:extLst>
      <p:ext uri="{BB962C8B-B14F-4D97-AF65-F5344CB8AC3E}">
        <p14:creationId xmlns:p14="http://schemas.microsoft.com/office/powerpoint/2010/main" val="66157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Exerwalls</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 additional choice for player </a:t>
            </a:r>
          </a:p>
          <a:p>
            <a:pPr marL="0" indent="0" algn="ctr">
              <a:buNone/>
            </a:pPr>
            <a:r>
              <a:rPr lang="en-US" dirty="0" smtClean="0">
                <a:solidFill>
                  <a:srgbClr val="0070C0"/>
                </a:solidFill>
              </a:rPr>
              <a:t>exercise to unlock content</a:t>
            </a:r>
          </a:p>
          <a:p>
            <a:r>
              <a:rPr lang="en-US" dirty="0" smtClean="0"/>
              <a:t>Control for player since exercise rate a choice</a:t>
            </a:r>
          </a:p>
          <a:p>
            <a:pPr lvl="1"/>
            <a:r>
              <a:rPr lang="en-US" dirty="0" smtClean="0">
                <a:sym typeface="Wingdings" panose="05000000000000000000" pitchFamily="2" charset="2"/>
              </a:rPr>
              <a:t>Reduce player frustration</a:t>
            </a:r>
            <a:endParaRPr lang="en-US" dirty="0" smtClean="0"/>
          </a:p>
          <a:p>
            <a:pPr lvl="1"/>
            <a:r>
              <a:rPr lang="en-US" dirty="0" smtClean="0"/>
              <a:t>Promote self-accomplishment, keep players engaged</a:t>
            </a:r>
          </a:p>
          <a:p>
            <a:r>
              <a:rPr lang="en-US" dirty="0" smtClean="0"/>
              <a:t>Does not replace </a:t>
            </a:r>
            <a:r>
              <a:rPr lang="en-US" i="1" dirty="0" smtClean="0"/>
              <a:t>paying</a:t>
            </a:r>
            <a:r>
              <a:rPr lang="en-US" dirty="0" smtClean="0"/>
              <a:t>, instead replacing </a:t>
            </a:r>
            <a:r>
              <a:rPr lang="en-US" i="1" dirty="0" smtClean="0"/>
              <a:t>waiting</a:t>
            </a:r>
          </a:p>
          <a:p>
            <a:r>
              <a:rPr lang="en-US" dirty="0" smtClean="0"/>
              <a:t>This paper </a:t>
            </a:r>
            <a:r>
              <a:rPr lang="en-US" dirty="0" smtClean="0">
                <a:sym typeface="Wingdings" panose="05000000000000000000" pitchFamily="2" charset="2"/>
              </a:rPr>
              <a:t></a:t>
            </a:r>
            <a:r>
              <a:rPr lang="en-US" dirty="0" smtClean="0"/>
              <a:t> </a:t>
            </a:r>
            <a:r>
              <a:rPr lang="en-US" dirty="0" smtClean="0">
                <a:solidFill>
                  <a:srgbClr val="0070C0"/>
                </a:solidFill>
              </a:rPr>
              <a:t>evaluate </a:t>
            </a:r>
            <a:r>
              <a:rPr lang="en-US" dirty="0" err="1" smtClean="0">
                <a:solidFill>
                  <a:srgbClr val="0070C0"/>
                </a:solidFill>
              </a:rPr>
              <a:t>exerwall</a:t>
            </a:r>
            <a:r>
              <a:rPr lang="en-US" dirty="0" smtClean="0">
                <a:solidFill>
                  <a:srgbClr val="0070C0"/>
                </a:solidFill>
              </a:rPr>
              <a:t> potential</a:t>
            </a:r>
          </a:p>
          <a:p>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5</a:t>
            </a:fld>
            <a:endParaRPr lang="en-US"/>
          </a:p>
        </p:txBody>
      </p:sp>
    </p:spTree>
    <p:extLst>
      <p:ext uri="{BB962C8B-B14F-4D97-AF65-F5344CB8AC3E}">
        <p14:creationId xmlns:p14="http://schemas.microsoft.com/office/powerpoint/2010/main" val="252260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Survey</a:t>
            </a:r>
            <a:r>
              <a:rPr lang="en-US" dirty="0" smtClean="0"/>
              <a:t> user </a:t>
            </a:r>
            <a:r>
              <a:rPr lang="en-US" dirty="0"/>
              <a:t>opinions on </a:t>
            </a:r>
            <a:r>
              <a:rPr lang="en-US" dirty="0" err="1"/>
              <a:t>exerwalls</a:t>
            </a:r>
            <a:r>
              <a:rPr lang="en-US" dirty="0"/>
              <a:t> and </a:t>
            </a:r>
            <a:r>
              <a:rPr lang="en-US" dirty="0" smtClean="0"/>
              <a:t>patience-walls</a:t>
            </a:r>
            <a:endParaRPr lang="en-US" dirty="0"/>
          </a:p>
          <a:p>
            <a:r>
              <a:rPr lang="en-US" dirty="0" smtClean="0">
                <a:solidFill>
                  <a:srgbClr val="0070C0"/>
                </a:solidFill>
              </a:rPr>
              <a:t>Develop</a:t>
            </a:r>
            <a:r>
              <a:rPr lang="en-US" dirty="0" smtClean="0"/>
              <a:t> mobile </a:t>
            </a:r>
            <a:r>
              <a:rPr lang="en-US" dirty="0"/>
              <a:t>game with </a:t>
            </a:r>
            <a:r>
              <a:rPr lang="en-US" dirty="0" err="1" smtClean="0"/>
              <a:t>exerwalls</a:t>
            </a:r>
            <a:r>
              <a:rPr lang="en-US" dirty="0"/>
              <a:t> </a:t>
            </a:r>
            <a:r>
              <a:rPr lang="en-US" dirty="0" smtClean="0"/>
              <a:t>for user study</a:t>
            </a:r>
            <a:endParaRPr lang="en-US" dirty="0"/>
          </a:p>
          <a:p>
            <a:r>
              <a:rPr lang="en-US" dirty="0" smtClean="0">
                <a:solidFill>
                  <a:srgbClr val="0070C0"/>
                </a:solidFill>
              </a:rPr>
              <a:t>Conduct</a:t>
            </a:r>
            <a:r>
              <a:rPr lang="en-US" dirty="0" smtClean="0"/>
              <a:t> user </a:t>
            </a:r>
            <a:r>
              <a:rPr lang="en-US" dirty="0"/>
              <a:t>study to evaluate </a:t>
            </a:r>
            <a:r>
              <a:rPr lang="en-US" dirty="0" smtClean="0"/>
              <a:t>efficacy </a:t>
            </a:r>
            <a:r>
              <a:rPr lang="en-US" dirty="0"/>
              <a:t>of </a:t>
            </a:r>
            <a:r>
              <a:rPr lang="en-US" dirty="0" err="1" smtClean="0"/>
              <a:t>exerwalls</a:t>
            </a:r>
            <a:endParaRPr lang="en-US" dirty="0"/>
          </a:p>
          <a:p>
            <a:r>
              <a:rPr lang="en-US" dirty="0" smtClean="0">
                <a:solidFill>
                  <a:srgbClr val="0070C0"/>
                </a:solidFill>
              </a:rPr>
              <a:t>Analyze</a:t>
            </a:r>
            <a:r>
              <a:rPr lang="en-US" dirty="0" smtClean="0"/>
              <a:t> results </a:t>
            </a:r>
            <a:r>
              <a:rPr lang="en-US" dirty="0"/>
              <a:t>of </a:t>
            </a:r>
            <a:r>
              <a:rPr lang="en-US" dirty="0" smtClean="0"/>
              <a:t>user study</a:t>
            </a:r>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6</a:t>
            </a:fld>
            <a:endParaRPr lang="en-US"/>
          </a:p>
        </p:txBody>
      </p:sp>
    </p:spTree>
    <p:extLst>
      <p:ext uri="{BB962C8B-B14F-4D97-AF65-F5344CB8AC3E}">
        <p14:creationId xmlns:p14="http://schemas.microsoft.com/office/powerpoint/2010/main" val="7659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solidFill>
                  <a:srgbClr val="C00000"/>
                </a:solidFill>
              </a:rPr>
              <a:t>Survey user </a:t>
            </a:r>
            <a:r>
              <a:rPr lang="en-US" dirty="0">
                <a:solidFill>
                  <a:srgbClr val="C00000"/>
                </a:solidFill>
              </a:rPr>
              <a:t>opinions on </a:t>
            </a:r>
            <a:r>
              <a:rPr lang="en-US" dirty="0" err="1">
                <a:solidFill>
                  <a:srgbClr val="C00000"/>
                </a:solidFill>
              </a:rPr>
              <a:t>exerwalls</a:t>
            </a:r>
            <a:r>
              <a:rPr lang="en-US" dirty="0">
                <a:solidFill>
                  <a:srgbClr val="C00000"/>
                </a:solidFill>
              </a:rPr>
              <a:t> and </a:t>
            </a:r>
            <a:r>
              <a:rPr lang="en-US" dirty="0" smtClean="0">
                <a:solidFill>
                  <a:srgbClr val="C00000"/>
                </a:solidFill>
              </a:rPr>
              <a:t>patience-walls</a:t>
            </a:r>
            <a:endParaRPr lang="en-US" dirty="0">
              <a:solidFill>
                <a:srgbClr val="C00000"/>
              </a:solidFill>
            </a:endParaRPr>
          </a:p>
          <a:p>
            <a:r>
              <a:rPr lang="en-US" dirty="0" smtClean="0"/>
              <a:t>Develop mobile </a:t>
            </a:r>
            <a:r>
              <a:rPr lang="en-US" dirty="0"/>
              <a:t>game with </a:t>
            </a:r>
            <a:r>
              <a:rPr lang="en-US" dirty="0" err="1" smtClean="0"/>
              <a:t>exerwalls</a:t>
            </a:r>
            <a:r>
              <a:rPr lang="en-US" dirty="0"/>
              <a:t> </a:t>
            </a:r>
            <a:r>
              <a:rPr lang="en-US" dirty="0" smtClean="0"/>
              <a:t>for user study</a:t>
            </a:r>
            <a:endParaRPr lang="en-US" dirty="0"/>
          </a:p>
          <a:p>
            <a:r>
              <a:rPr lang="en-US" dirty="0" smtClean="0"/>
              <a:t>Conduct user </a:t>
            </a:r>
            <a:r>
              <a:rPr lang="en-US" dirty="0"/>
              <a:t>study to evaluate </a:t>
            </a:r>
            <a:r>
              <a:rPr lang="en-US" dirty="0" smtClean="0"/>
              <a:t>efficacy </a:t>
            </a:r>
            <a:r>
              <a:rPr lang="en-US" dirty="0"/>
              <a:t>of </a:t>
            </a:r>
            <a:r>
              <a:rPr lang="en-US" dirty="0" err="1" smtClean="0"/>
              <a:t>exerwalls</a:t>
            </a:r>
            <a:endParaRPr lang="en-US" dirty="0"/>
          </a:p>
          <a:p>
            <a:r>
              <a:rPr lang="en-US" dirty="0" smtClean="0"/>
              <a:t>Analyze results </a:t>
            </a:r>
            <a:r>
              <a:rPr lang="en-US" dirty="0"/>
              <a:t>of </a:t>
            </a:r>
            <a:r>
              <a:rPr lang="en-US" dirty="0" smtClean="0"/>
              <a:t>user study</a:t>
            </a:r>
            <a:endParaRPr lang="en-US" dirty="0"/>
          </a:p>
        </p:txBody>
      </p:sp>
      <p:sp>
        <p:nvSpPr>
          <p:cNvPr id="5" name="Slide Number Placeholder 4"/>
          <p:cNvSpPr>
            <a:spLocks noGrp="1"/>
          </p:cNvSpPr>
          <p:nvPr>
            <p:ph type="sldNum" sz="quarter" idx="12"/>
          </p:nvPr>
        </p:nvSpPr>
        <p:spPr/>
        <p:txBody>
          <a:bodyPr/>
          <a:lstStyle/>
          <a:p>
            <a:fld id="{EB910058-B278-4D36-9F8C-11FF0C178C1B}" type="slidenum">
              <a:rPr lang="en-US" smtClean="0"/>
              <a:t>7</a:t>
            </a:fld>
            <a:endParaRPr lang="en-US"/>
          </a:p>
        </p:txBody>
      </p:sp>
    </p:spTree>
    <p:extLst>
      <p:ext uri="{BB962C8B-B14F-4D97-AF65-F5344CB8AC3E}">
        <p14:creationId xmlns:p14="http://schemas.microsoft.com/office/powerpoint/2010/main" val="260592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(1 of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Goal: </a:t>
            </a:r>
            <a:r>
              <a:rPr lang="en-US" dirty="0" smtClean="0"/>
              <a:t>Assess opinions of paywalls and explore </a:t>
            </a:r>
            <a:r>
              <a:rPr lang="en-US" dirty="0" err="1" smtClean="0"/>
              <a:t>exerwall</a:t>
            </a:r>
            <a:r>
              <a:rPr lang="en-US" dirty="0" smtClean="0"/>
              <a:t> options</a:t>
            </a:r>
          </a:p>
          <a:p>
            <a:r>
              <a:rPr lang="en-US" dirty="0" smtClean="0"/>
              <a:t>Example questions:</a:t>
            </a:r>
          </a:p>
          <a:p>
            <a:pPr lvl="1"/>
            <a:r>
              <a:rPr lang="en-US" dirty="0" smtClean="0"/>
              <a:t>How </a:t>
            </a:r>
            <a:r>
              <a:rPr lang="en-US" dirty="0"/>
              <a:t>likely are you to spend money on </a:t>
            </a:r>
            <a:r>
              <a:rPr lang="en-US" dirty="0" smtClean="0"/>
              <a:t>mobile </a:t>
            </a:r>
            <a:r>
              <a:rPr lang="en-US" dirty="0"/>
              <a:t>game?</a:t>
            </a:r>
          </a:p>
          <a:p>
            <a:pPr lvl="1"/>
            <a:r>
              <a:rPr lang="en-US" dirty="0" smtClean="0"/>
              <a:t>Have </a:t>
            </a:r>
            <a:r>
              <a:rPr lang="en-US" dirty="0"/>
              <a:t>you played games that include paywalls?</a:t>
            </a:r>
          </a:p>
          <a:p>
            <a:pPr lvl="1"/>
            <a:r>
              <a:rPr lang="en-US" dirty="0" smtClean="0"/>
              <a:t>If </a:t>
            </a:r>
            <a:r>
              <a:rPr lang="en-US" dirty="0"/>
              <a:t>you encountered a paywall preventing play that </a:t>
            </a:r>
            <a:r>
              <a:rPr lang="en-US" dirty="0" smtClean="0"/>
              <a:t>costs </a:t>
            </a:r>
            <a:r>
              <a:rPr lang="en-US" dirty="0" smtClean="0">
                <a:solidFill>
                  <a:srgbClr val="0070C0"/>
                </a:solidFill>
              </a:rPr>
              <a:t>X</a:t>
            </a:r>
            <a:r>
              <a:rPr lang="en-US" dirty="0" smtClean="0"/>
              <a:t> </a:t>
            </a:r>
            <a:r>
              <a:rPr lang="en-US" dirty="0"/>
              <a:t>dollars, how long would you be </a:t>
            </a:r>
            <a:r>
              <a:rPr lang="en-US" dirty="0">
                <a:solidFill>
                  <a:srgbClr val="0070C0"/>
                </a:solidFill>
              </a:rPr>
              <a:t>willing to wait </a:t>
            </a:r>
            <a:r>
              <a:rPr lang="en-US" dirty="0" smtClean="0"/>
              <a:t>instead to </a:t>
            </a:r>
            <a:r>
              <a:rPr lang="en-US" dirty="0"/>
              <a:t>continue without paying?</a:t>
            </a:r>
          </a:p>
          <a:p>
            <a:pPr lvl="1"/>
            <a:r>
              <a:rPr lang="en-US" dirty="0" smtClean="0"/>
              <a:t>If </a:t>
            </a:r>
            <a:r>
              <a:rPr lang="en-US" dirty="0"/>
              <a:t>you encountered a paywall preventing play that </a:t>
            </a:r>
            <a:r>
              <a:rPr lang="en-US" dirty="0" smtClean="0"/>
              <a:t>costs </a:t>
            </a:r>
            <a:r>
              <a:rPr lang="en-US" dirty="0" smtClean="0">
                <a:solidFill>
                  <a:srgbClr val="0070C0"/>
                </a:solidFill>
              </a:rPr>
              <a:t>X</a:t>
            </a:r>
            <a:r>
              <a:rPr lang="en-US" dirty="0" smtClean="0"/>
              <a:t> </a:t>
            </a:r>
            <a:r>
              <a:rPr lang="en-US" dirty="0"/>
              <a:t>dollars, how long would you be </a:t>
            </a:r>
            <a:r>
              <a:rPr lang="en-US" dirty="0">
                <a:solidFill>
                  <a:srgbClr val="0070C0"/>
                </a:solidFill>
              </a:rPr>
              <a:t>willing to walk </a:t>
            </a:r>
            <a:r>
              <a:rPr lang="en-US" dirty="0" smtClean="0"/>
              <a:t>instead to </a:t>
            </a:r>
            <a:r>
              <a:rPr lang="en-US" dirty="0"/>
              <a:t>continue without paying?</a:t>
            </a:r>
          </a:p>
        </p:txBody>
      </p:sp>
      <p:sp>
        <p:nvSpPr>
          <p:cNvPr id="5" name="Slide Number Placeholder 4"/>
          <p:cNvSpPr>
            <a:spLocks noGrp="1"/>
          </p:cNvSpPr>
          <p:nvPr>
            <p:ph type="sldNum" sz="quarter" idx="12"/>
          </p:nvPr>
        </p:nvSpPr>
        <p:spPr/>
        <p:txBody>
          <a:bodyPr/>
          <a:lstStyle/>
          <a:p>
            <a:fld id="{EB910058-B278-4D36-9F8C-11FF0C178C1B}" type="slidenum">
              <a:rPr lang="en-US" smtClean="0"/>
              <a:t>8</a:t>
            </a:fld>
            <a:endParaRPr lang="en-US"/>
          </a:p>
        </p:txBody>
      </p:sp>
    </p:spTree>
    <p:extLst>
      <p:ext uri="{BB962C8B-B14F-4D97-AF65-F5344CB8AC3E}">
        <p14:creationId xmlns:p14="http://schemas.microsoft.com/office/powerpoint/2010/main" val="373775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(2 of 2)</a:t>
            </a:r>
            <a:endParaRPr lang="en-US" dirty="0"/>
          </a:p>
        </p:txBody>
      </p:sp>
      <p:sp>
        <p:nvSpPr>
          <p:cNvPr id="3" name="Content Placeholder 2"/>
          <p:cNvSpPr>
            <a:spLocks noGrp="1"/>
          </p:cNvSpPr>
          <p:nvPr>
            <p:ph sz="half" idx="1"/>
          </p:nvPr>
        </p:nvSpPr>
        <p:spPr>
          <a:xfrm>
            <a:off x="457200" y="3505200"/>
            <a:ext cx="4038600" cy="3124200"/>
          </a:xfrm>
        </p:spPr>
        <p:txBody>
          <a:bodyPr>
            <a:normAutofit fontScale="92500" lnSpcReduction="10000"/>
          </a:bodyPr>
          <a:lstStyle/>
          <a:p>
            <a:r>
              <a:rPr lang="en-US" dirty="0" smtClean="0">
                <a:solidFill>
                  <a:srgbClr val="0070C0"/>
                </a:solidFill>
              </a:rPr>
              <a:t>56 subjects</a:t>
            </a:r>
          </a:p>
          <a:p>
            <a:r>
              <a:rPr lang="en-US" dirty="0" smtClean="0"/>
              <a:t>93</a:t>
            </a:r>
            <a:r>
              <a:rPr lang="en-US" dirty="0"/>
              <a:t>% </a:t>
            </a:r>
            <a:r>
              <a:rPr lang="en-US" dirty="0" smtClean="0"/>
              <a:t>students, 7</a:t>
            </a:r>
            <a:r>
              <a:rPr lang="en-US" dirty="0"/>
              <a:t>% </a:t>
            </a:r>
            <a:r>
              <a:rPr lang="en-US" dirty="0" smtClean="0"/>
              <a:t>staff</a:t>
            </a:r>
          </a:p>
          <a:p>
            <a:r>
              <a:rPr lang="en-US" dirty="0" smtClean="0"/>
              <a:t>68% </a:t>
            </a:r>
            <a:r>
              <a:rPr lang="en-US" dirty="0"/>
              <a:t>male, 28% female, </a:t>
            </a:r>
            <a:r>
              <a:rPr lang="en-US" dirty="0" smtClean="0"/>
              <a:t> </a:t>
            </a:r>
            <a:r>
              <a:rPr lang="en-US" dirty="0"/>
              <a:t>4% </a:t>
            </a:r>
            <a:r>
              <a:rPr lang="en-US" dirty="0" smtClean="0"/>
              <a:t>unspecified</a:t>
            </a:r>
          </a:p>
          <a:p>
            <a:r>
              <a:rPr lang="en-US" dirty="0" smtClean="0"/>
              <a:t>Ages 18 </a:t>
            </a:r>
            <a:r>
              <a:rPr lang="en-US" dirty="0"/>
              <a:t>to </a:t>
            </a:r>
            <a:r>
              <a:rPr lang="en-US" dirty="0" smtClean="0"/>
              <a:t>51, median 20 </a:t>
            </a:r>
          </a:p>
          <a:p>
            <a:r>
              <a:rPr lang="en-US" dirty="0" smtClean="0"/>
              <a:t>51% in CS, rest in Eng.</a:t>
            </a:r>
            <a:endParaRPr lang="en-US" dirty="0"/>
          </a:p>
        </p:txBody>
      </p:sp>
      <p:sp>
        <p:nvSpPr>
          <p:cNvPr id="4" name="Content Placeholder 3"/>
          <p:cNvSpPr>
            <a:spLocks noGrp="1"/>
          </p:cNvSpPr>
          <p:nvPr>
            <p:ph sz="half" idx="2"/>
          </p:nvPr>
        </p:nvSpPr>
        <p:spPr>
          <a:xfrm>
            <a:off x="4648200" y="3515563"/>
            <a:ext cx="3962400" cy="2392363"/>
          </a:xfrm>
        </p:spPr>
        <p:txBody>
          <a:bodyPr>
            <a:normAutofit fontScale="92500" lnSpcReduction="10000"/>
          </a:bodyPr>
          <a:lstStyle/>
          <a:p>
            <a:r>
              <a:rPr lang="en-US" dirty="0" smtClean="0"/>
              <a:t>31</a:t>
            </a:r>
            <a:r>
              <a:rPr lang="en-US" dirty="0"/>
              <a:t>% exercising </a:t>
            </a:r>
            <a:r>
              <a:rPr lang="en-US" dirty="0" smtClean="0"/>
              <a:t>less than </a:t>
            </a:r>
            <a:r>
              <a:rPr lang="en-US" dirty="0"/>
              <a:t>4 hours per week</a:t>
            </a:r>
          </a:p>
          <a:p>
            <a:r>
              <a:rPr lang="en-US" dirty="0" smtClean="0"/>
              <a:t>Many only </a:t>
            </a:r>
            <a:r>
              <a:rPr lang="en-US" dirty="0"/>
              <a:t>exercise is walking to/from classes</a:t>
            </a:r>
          </a:p>
          <a:p>
            <a:r>
              <a:rPr lang="en-US" dirty="0"/>
              <a:t>25% of students paid attention to </a:t>
            </a:r>
            <a:r>
              <a:rPr lang="en-US" dirty="0" smtClean="0"/>
              <a:t>exercise</a:t>
            </a:r>
            <a:endParaRPr lang="en-US" dirty="0"/>
          </a:p>
        </p:txBody>
      </p:sp>
      <p:sp>
        <p:nvSpPr>
          <p:cNvPr id="5" name="Content Placeholder 2"/>
          <p:cNvSpPr txBox="1">
            <a:spLocks/>
          </p:cNvSpPr>
          <p:nvPr/>
        </p:nvSpPr>
        <p:spPr>
          <a:xfrm>
            <a:off x="685800" y="1417638"/>
            <a:ext cx="84582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Place online via </a:t>
            </a:r>
            <a:r>
              <a:rPr lang="en-US" dirty="0" err="1" smtClean="0"/>
              <a:t>Qualtrics</a:t>
            </a:r>
            <a:r>
              <a:rPr lang="en-US" dirty="0" smtClean="0"/>
              <a:t> </a:t>
            </a:r>
          </a:p>
          <a:p>
            <a:r>
              <a:rPr lang="en-US" dirty="0" smtClean="0"/>
              <a:t>Sent to WPI mailing lists (primarily students)</a:t>
            </a:r>
          </a:p>
        </p:txBody>
      </p:sp>
      <p:sp>
        <p:nvSpPr>
          <p:cNvPr id="6" name="TextBox 5"/>
          <p:cNvSpPr txBox="1"/>
          <p:nvPr/>
        </p:nvSpPr>
        <p:spPr>
          <a:xfrm>
            <a:off x="3276600" y="2774073"/>
            <a:ext cx="2337691" cy="584775"/>
          </a:xfrm>
          <a:prstGeom prst="rect">
            <a:avLst/>
          </a:prstGeom>
          <a:noFill/>
        </p:spPr>
        <p:txBody>
          <a:bodyPr wrap="none" rtlCol="0">
            <a:spAutoFit/>
          </a:bodyPr>
          <a:lstStyle/>
          <a:p>
            <a:r>
              <a:rPr lang="en-US" sz="3200" u="sng" dirty="0" smtClean="0"/>
              <a:t>Respondents</a:t>
            </a:r>
            <a:endParaRPr lang="en-US" sz="3200" u="sng" dirty="0"/>
          </a:p>
        </p:txBody>
      </p:sp>
      <p:sp>
        <p:nvSpPr>
          <p:cNvPr id="8" name="Slide Number Placeholder 7"/>
          <p:cNvSpPr>
            <a:spLocks noGrp="1"/>
          </p:cNvSpPr>
          <p:nvPr>
            <p:ph type="sldNum" sz="quarter" idx="12"/>
          </p:nvPr>
        </p:nvSpPr>
        <p:spPr/>
        <p:txBody>
          <a:bodyPr/>
          <a:lstStyle/>
          <a:p>
            <a:fld id="{EB910058-B278-4D36-9F8C-11FF0C178C1B}" type="slidenum">
              <a:rPr lang="en-US" smtClean="0"/>
              <a:t>9</a:t>
            </a:fld>
            <a:endParaRPr lang="en-US"/>
          </a:p>
        </p:txBody>
      </p:sp>
    </p:spTree>
    <p:extLst>
      <p:ext uri="{BB962C8B-B14F-4D97-AF65-F5344CB8AC3E}">
        <p14:creationId xmlns:p14="http://schemas.microsoft.com/office/powerpoint/2010/main" val="1641936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1939</Words>
  <Application>Microsoft Office PowerPoint</Application>
  <PresentationFormat>On-screen Show (4:3)</PresentationFormat>
  <Paragraphs>208</Paragraphs>
  <Slides>32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NimbusRomNo9L-Regu</vt:lpstr>
      <vt:lpstr>Wingdings</vt:lpstr>
      <vt:lpstr>Office Theme</vt:lpstr>
      <vt:lpstr>Exerwalls – an Exercise Alternative to Paywalls in Mobile Games</vt:lpstr>
      <vt:lpstr>Introduction</vt:lpstr>
      <vt:lpstr>Paywalls (1 of 2)</vt:lpstr>
      <vt:lpstr>Paywalls (2 of 2)</vt:lpstr>
      <vt:lpstr>Exerwalls</vt:lpstr>
      <vt:lpstr>Methodology</vt:lpstr>
      <vt:lpstr>Methodology</vt:lpstr>
      <vt:lpstr>Survey (1 of 2)</vt:lpstr>
      <vt:lpstr>Survey (2 of 2)</vt:lpstr>
      <vt:lpstr>Survey Summary Results</vt:lpstr>
      <vt:lpstr>Receptiveness to Exerwalls</vt:lpstr>
      <vt:lpstr>Methodology</vt:lpstr>
      <vt:lpstr>Game for Study</vt:lpstr>
      <vt:lpstr>Laser Planets</vt:lpstr>
      <vt:lpstr>Explore Stars</vt:lpstr>
      <vt:lpstr>Select Planets to Commence Battle</vt:lpstr>
      <vt:lpstr>Battle with Lasers</vt:lpstr>
      <vt:lpstr>Battle Boss for Glory</vt:lpstr>
      <vt:lpstr>Shop, Manage, Compete</vt:lpstr>
      <vt:lpstr>Exerwalls in Laser Planets</vt:lpstr>
      <vt:lpstr>Methodology</vt:lpstr>
      <vt:lpstr>User Study Procedure</vt:lpstr>
      <vt:lpstr>Methodology</vt:lpstr>
      <vt:lpstr>Game Sessions per Day</vt:lpstr>
      <vt:lpstr>Steps Per Day</vt:lpstr>
      <vt:lpstr>When Choice, Walk or Wait? (1 of 2)</vt:lpstr>
      <vt:lpstr>When Choice, Walk or Wait? (2 of 2)</vt:lpstr>
      <vt:lpstr>Average Steps per Day</vt:lpstr>
      <vt:lpstr>When Walk, More Steps?</vt:lpstr>
      <vt:lpstr>Conclusion</vt:lpstr>
      <vt:lpstr>Future Work</vt:lpstr>
      <vt:lpstr>Exerwalls – an Exercise Alternative to Paywalls in Mobile Games</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Claypool</dc:creator>
  <cp:lastModifiedBy>Mark Claypool</cp:lastModifiedBy>
  <cp:revision>53</cp:revision>
  <cp:lastPrinted>2015-09-30T23:20:01Z</cp:lastPrinted>
  <dcterms:created xsi:type="dcterms:W3CDTF">2015-09-30T18:18:28Z</dcterms:created>
  <dcterms:modified xsi:type="dcterms:W3CDTF">2016-09-25T12:10:26Z</dcterms:modified>
</cp:coreProperties>
</file>