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1" r:id="rId16"/>
    <p:sldId id="274" r:id="rId17"/>
    <p:sldId id="263" r:id="rId18"/>
    <p:sldId id="261" r:id="rId19"/>
    <p:sldId id="262" r:id="rId20"/>
  </p:sldIdLst>
  <p:sldSz cx="9144000" cy="6858000" type="screen4x3"/>
  <p:notesSz cx="9283700" cy="6985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CC"/>
    <a:srgbClr val="AB192D"/>
    <a:srgbClr val="C4122F"/>
    <a:srgbClr val="D9CD95"/>
    <a:srgbClr val="46A0DC"/>
    <a:srgbClr val="B7A079"/>
    <a:srgbClr val="2C6A8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0942" autoAdjust="0"/>
  </p:normalViewPr>
  <p:slideViewPr>
    <p:cSldViewPr showGuides="1">
      <p:cViewPr varScale="1">
        <p:scale>
          <a:sx n="57" d="100"/>
          <a:sy n="57" d="100"/>
        </p:scale>
        <p:origin x="1608" y="45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7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7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2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5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9" y="2980946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7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1658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2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8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8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8229600" cy="838200"/>
          </a:xfrm>
        </p:spPr>
        <p:txBody>
          <a:bodyPr/>
          <a:lstStyle/>
          <a:p>
            <a:r>
              <a:rPr lang="en-US" sz="2400" dirty="0"/>
              <a:t>Exergame Enjoyment Questionnaire (EEQ): </a:t>
            </a:r>
            <a:br>
              <a:rPr lang="en-US" sz="2400" dirty="0"/>
            </a:br>
            <a:r>
              <a:rPr lang="en-US" sz="2400" dirty="0"/>
              <a:t>An Instrument for Measuring Exergame Enjoyment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7543800" cy="682752"/>
          </a:xfrm>
        </p:spPr>
        <p:txBody>
          <a:bodyPr>
            <a:normAutofit/>
          </a:bodyPr>
          <a:lstStyle/>
          <a:p>
            <a:r>
              <a:rPr lang="en-US" sz="2000" dirty="0"/>
              <a:t>Alexander Fitzgerald, Sam Huang, Kyle </a:t>
            </a:r>
            <a:r>
              <a:rPr lang="en-US" sz="2000" dirty="0" err="1"/>
              <a:t>Sposato</a:t>
            </a:r>
            <a:r>
              <a:rPr lang="en-US" sz="2000" dirty="0"/>
              <a:t>, </a:t>
            </a:r>
            <a:r>
              <a:rPr lang="en-US" sz="2000" dirty="0" err="1"/>
              <a:t>Dongjie</a:t>
            </a:r>
            <a:r>
              <a:rPr lang="en-US" sz="2000" dirty="0"/>
              <a:t> Wang, Mark Claypool, </a:t>
            </a:r>
            <a:r>
              <a:rPr lang="en-US" sz="2000" dirty="0">
                <a:solidFill>
                  <a:srgbClr val="0066CC"/>
                </a:solidFill>
              </a:rPr>
              <a:t>Emmanuel Agu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" y="6387666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 to Refine EEQ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0376"/>
            <a:ext cx="7452360" cy="53314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Five-step IRB-approved study: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Sign informed consent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Administer-prequestionnaire (demographics, </a:t>
            </a:r>
            <a:r>
              <a:rPr lang="en-US" dirty="0" err="1"/>
              <a:t>exergame</a:t>
            </a:r>
            <a:r>
              <a:rPr lang="en-US" dirty="0"/>
              <a:t> background)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Play </a:t>
            </a:r>
            <a:r>
              <a:rPr lang="en-US" dirty="0" err="1"/>
              <a:t>exergame</a:t>
            </a:r>
            <a:r>
              <a:rPr lang="en-US" dirty="0"/>
              <a:t> (</a:t>
            </a:r>
            <a:r>
              <a:rPr lang="en-US" dirty="0" err="1">
                <a:solidFill>
                  <a:srgbClr val="0066CC"/>
                </a:solidFill>
              </a:rPr>
              <a:t>Pokemon</a:t>
            </a:r>
            <a:r>
              <a:rPr lang="en-US" dirty="0">
                <a:solidFill>
                  <a:srgbClr val="0066CC"/>
                </a:solidFill>
              </a:rPr>
              <a:t> Go </a:t>
            </a:r>
            <a:r>
              <a:rPr lang="en-US" dirty="0"/>
              <a:t>or </a:t>
            </a:r>
            <a:r>
              <a:rPr lang="en-US" dirty="0">
                <a:solidFill>
                  <a:srgbClr val="0066CC"/>
                </a:solidFill>
              </a:rPr>
              <a:t>Just Dance</a:t>
            </a:r>
            <a:r>
              <a:rPr lang="en-US" dirty="0"/>
              <a:t>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Administer EEQ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Discuss </a:t>
            </a:r>
            <a:r>
              <a:rPr lang="en-US" dirty="0">
                <a:solidFill>
                  <a:schemeClr val="bg2"/>
                </a:solidFill>
              </a:rPr>
              <a:t>EEQ</a:t>
            </a:r>
            <a:r>
              <a:rPr lang="en-US" dirty="0"/>
              <a:t> and </a:t>
            </a:r>
            <a:r>
              <a:rPr lang="en-US" dirty="0" err="1"/>
              <a:t>exergames</a:t>
            </a:r>
            <a:r>
              <a:rPr lang="en-US" dirty="0"/>
              <a:t> in groups, repeated, revised </a:t>
            </a:r>
            <a:r>
              <a:rPr lang="en-US" dirty="0">
                <a:solidFill>
                  <a:schemeClr val="bg2"/>
                </a:solidFill>
              </a:rPr>
              <a:t>EEQ</a:t>
            </a:r>
            <a:r>
              <a:rPr lang="en-US" dirty="0"/>
              <a:t> till saturation. Focus group questions: </a:t>
            </a:r>
          </a:p>
          <a:p>
            <a:pPr marL="1325880" lvl="3" indent="-457200">
              <a:buFont typeface="+mj-lt"/>
              <a:buAutoNum type="alphaLcParenR"/>
            </a:pPr>
            <a:r>
              <a:rPr lang="en-US" dirty="0"/>
              <a:t>How do you feel about the game?</a:t>
            </a:r>
          </a:p>
          <a:p>
            <a:pPr marL="1325880" lvl="3" indent="-457200">
              <a:buFont typeface="+mj-lt"/>
              <a:buAutoNum type="alphaLcParenR"/>
            </a:pPr>
            <a:r>
              <a:rPr lang="en-US" dirty="0"/>
              <a:t>Would you play this game again?</a:t>
            </a:r>
          </a:p>
          <a:p>
            <a:pPr marL="1325880" lvl="3" indent="-457200">
              <a:buFont typeface="+mj-lt"/>
              <a:buAutoNum type="alphaLcParenR"/>
            </a:pPr>
            <a:r>
              <a:rPr lang="en-US" dirty="0"/>
              <a:t>What do you think about the physical activity in this game?</a:t>
            </a:r>
          </a:p>
          <a:p>
            <a:pPr marL="1325880" lvl="3" indent="-457200">
              <a:buFont typeface="+mj-lt"/>
              <a:buAutoNum type="alphaLcParenR"/>
            </a:pPr>
            <a:r>
              <a:rPr lang="en-US" dirty="0"/>
              <a:t>While playing, did you reach any goals, achievements or accomplishments?</a:t>
            </a:r>
          </a:p>
          <a:p>
            <a:pPr marL="1325880" lvl="3" indent="-457200">
              <a:buFont typeface="+mj-lt"/>
              <a:buAutoNum type="alphaLcParenR"/>
            </a:pPr>
            <a:r>
              <a:rPr lang="en-US" dirty="0"/>
              <a:t>Was there anything you did not like about the game?</a:t>
            </a:r>
          </a:p>
          <a:p>
            <a:pPr marL="1325880" lvl="3" indent="-457200">
              <a:buFont typeface="+mj-lt"/>
              <a:buAutoNum type="alphaLcParenR"/>
            </a:pPr>
            <a:r>
              <a:rPr lang="en-US" dirty="0"/>
              <a:t>Did anything interrupt your gameplay?</a:t>
            </a:r>
          </a:p>
          <a:p>
            <a:pPr marL="1325880" lvl="3" indent="-457200">
              <a:buFont typeface="+mj-lt"/>
              <a:buAutoNum type="alphaLcParenR"/>
            </a:pPr>
            <a:r>
              <a:rPr lang="en-US" dirty="0"/>
              <a:t>Did you have any problems while taking the questionnaire?</a:t>
            </a:r>
          </a:p>
          <a:p>
            <a:pPr marL="105156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59521"/>
            <a:ext cx="2134151" cy="2069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63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EEQ Testing/Validation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Goal: </a:t>
            </a:r>
            <a:r>
              <a:rPr lang="en-US" sz="2000" dirty="0"/>
              <a:t>Generate quantitative evidence on whether </a:t>
            </a:r>
            <a:r>
              <a:rPr lang="en-US" sz="2000" dirty="0">
                <a:solidFill>
                  <a:schemeClr val="bg2"/>
                </a:solidFill>
              </a:rPr>
              <a:t>EEQ</a:t>
            </a:r>
            <a:r>
              <a:rPr lang="en-US" sz="2000" dirty="0"/>
              <a:t> captured user enjoyment accurately</a:t>
            </a:r>
          </a:p>
          <a:p>
            <a:endParaRPr lang="en-US" sz="2000" b="1" dirty="0"/>
          </a:p>
          <a:p>
            <a:r>
              <a:rPr lang="en-US" b="1" dirty="0"/>
              <a:t>Steps:</a:t>
            </a:r>
          </a:p>
          <a:p>
            <a:pPr lvl="1"/>
            <a:r>
              <a:rPr lang="en-US" dirty="0"/>
              <a:t>Users play </a:t>
            </a:r>
            <a:r>
              <a:rPr lang="en-US" dirty="0" err="1"/>
              <a:t>exergame</a:t>
            </a:r>
            <a:endParaRPr lang="en-US" dirty="0"/>
          </a:p>
          <a:p>
            <a:pPr lvl="1"/>
            <a:r>
              <a:rPr lang="en-US" dirty="0"/>
              <a:t>Users respond to EEQ about </a:t>
            </a:r>
            <a:r>
              <a:rPr lang="en-US" dirty="0" err="1"/>
              <a:t>exergame</a:t>
            </a:r>
            <a:endParaRPr lang="en-US" dirty="0"/>
          </a:p>
          <a:p>
            <a:pPr lvl="1"/>
            <a:r>
              <a:rPr lang="en-US" dirty="0"/>
              <a:t>Users discuss </a:t>
            </a:r>
            <a:r>
              <a:rPr lang="en-US" dirty="0" err="1"/>
              <a:t>exergame</a:t>
            </a:r>
            <a:r>
              <a:rPr lang="en-US" dirty="0"/>
              <a:t> experience in free-form discussions</a:t>
            </a:r>
          </a:p>
          <a:p>
            <a:pPr lvl="1"/>
            <a:r>
              <a:rPr lang="en-US" dirty="0"/>
              <a:t>Analyze user </a:t>
            </a:r>
            <a:r>
              <a:rPr lang="en-US" dirty="0">
                <a:solidFill>
                  <a:srgbClr val="0066CC"/>
                </a:solidFill>
              </a:rPr>
              <a:t>EEQ responses </a:t>
            </a:r>
            <a:r>
              <a:rPr lang="en-US" dirty="0"/>
              <a:t>vs. </a:t>
            </a:r>
            <a:r>
              <a:rPr lang="en-US" dirty="0">
                <a:solidFill>
                  <a:srgbClr val="0066CC"/>
                </a:solidFill>
              </a:rPr>
              <a:t>free-form discussions</a:t>
            </a:r>
          </a:p>
          <a:p>
            <a:pPr lvl="2"/>
            <a:r>
              <a:rPr lang="en-US" sz="2000" dirty="0"/>
              <a:t>Pick out key phrases + code user responses</a:t>
            </a:r>
          </a:p>
          <a:p>
            <a:pPr lvl="2"/>
            <a:r>
              <a:rPr lang="en-US" sz="2000" dirty="0"/>
              <a:t>Quantify </a:t>
            </a:r>
            <a:r>
              <a:rPr lang="en-US" sz="2000" dirty="0">
                <a:solidFill>
                  <a:srgbClr val="C00000"/>
                </a:solidFill>
              </a:rPr>
              <a:t>level of agreement </a:t>
            </a:r>
            <a:r>
              <a:rPr lang="en-US" sz="2000" dirty="0"/>
              <a:t>between free from responses vs. EEQ </a:t>
            </a:r>
          </a:p>
          <a:p>
            <a:pPr lvl="2"/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23 </a:t>
            </a:r>
            <a:r>
              <a:rPr lang="en-US" dirty="0">
                <a:solidFill>
                  <a:srgbClr val="0066CC"/>
                </a:solidFill>
              </a:rPr>
              <a:t>Just Dance Now </a:t>
            </a:r>
            <a:r>
              <a:rPr lang="en-US" dirty="0"/>
              <a:t>participants, 15 </a:t>
            </a:r>
            <a:r>
              <a:rPr lang="en-US" dirty="0" err="1">
                <a:solidFill>
                  <a:srgbClr val="0066CC"/>
                </a:solidFill>
              </a:rPr>
              <a:t>Pokemon</a:t>
            </a:r>
            <a:r>
              <a:rPr lang="en-US" dirty="0">
                <a:solidFill>
                  <a:srgbClr val="0066CC"/>
                </a:solidFill>
              </a:rPr>
              <a:t> Go </a:t>
            </a:r>
            <a:r>
              <a:rPr lang="en-US" dirty="0"/>
              <a:t>participants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0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Testing/Validation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mage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7543800" cy="4635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05A7F9-4C41-4BD6-BED1-26430AA3AD02}"/>
              </a:ext>
            </a:extLst>
          </p:cNvPr>
          <p:cNvSpPr/>
          <p:nvPr/>
        </p:nvSpPr>
        <p:spPr bwMode="auto">
          <a:xfrm>
            <a:off x="5791200" y="6399548"/>
            <a:ext cx="2971800" cy="394136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A6C14-4A4F-45D2-83CE-ADBF8107DBD2}"/>
              </a:ext>
            </a:extLst>
          </p:cNvPr>
          <p:cNvSpPr txBox="1"/>
          <p:nvPr/>
        </p:nvSpPr>
        <p:spPr>
          <a:xfrm>
            <a:off x="951102" y="6277355"/>
            <a:ext cx="7391400" cy="3073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dirty="0"/>
              <a:t>Free-form discussion responses mostly </a:t>
            </a:r>
            <a:r>
              <a:rPr lang="en-US" sz="1600" dirty="0">
                <a:solidFill>
                  <a:srgbClr val="0066CC"/>
                </a:solidFill>
              </a:rPr>
              <a:t>agreed</a:t>
            </a:r>
            <a:r>
              <a:rPr lang="en-US" sz="1600" dirty="0"/>
              <a:t> with EEQ responses</a:t>
            </a:r>
          </a:p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83360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CD87A0-8112-4830-AAFD-5C9B47B92FE5}"/>
              </a:ext>
            </a:extLst>
          </p:cNvPr>
          <p:cNvSpPr/>
          <p:nvPr/>
        </p:nvSpPr>
        <p:spPr bwMode="auto">
          <a:xfrm>
            <a:off x="5791200" y="6399548"/>
            <a:ext cx="2971800" cy="394136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EEQ Score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657600" cy="4495800"/>
          </a:xfrm>
        </p:spPr>
        <p:txBody>
          <a:bodyPr/>
          <a:lstStyle/>
          <a:p>
            <a:r>
              <a:rPr lang="en-US" dirty="0" err="1">
                <a:solidFill>
                  <a:srgbClr val="0066CC"/>
                </a:solidFill>
              </a:rPr>
              <a:t>Pokemon</a:t>
            </a:r>
            <a:r>
              <a:rPr lang="en-US" dirty="0">
                <a:solidFill>
                  <a:srgbClr val="0066CC"/>
                </a:solidFill>
              </a:rPr>
              <a:t> Go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657600" cy="44958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Just Dance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image4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97254"/>
            <a:ext cx="35814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5" y="4294570"/>
            <a:ext cx="3581400" cy="229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5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39" y="1897255"/>
            <a:ext cx="3765761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06454"/>
            <a:ext cx="3491441" cy="2290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20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6FDD98-7F99-4E70-878D-2FACE9414008}"/>
              </a:ext>
            </a:extLst>
          </p:cNvPr>
          <p:cNvSpPr/>
          <p:nvPr/>
        </p:nvSpPr>
        <p:spPr bwMode="auto">
          <a:xfrm>
            <a:off x="5791200" y="6399548"/>
            <a:ext cx="2971800" cy="394136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EEQ Scores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image42.png" descr="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39" y="1562597"/>
            <a:ext cx="701872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94BD3C-DED6-41E8-BB66-9A3F42600EE9}"/>
              </a:ext>
            </a:extLst>
          </p:cNvPr>
          <p:cNvSpPr txBox="1"/>
          <p:nvPr/>
        </p:nvSpPr>
        <p:spPr>
          <a:xfrm>
            <a:off x="1100739" y="6085311"/>
            <a:ext cx="6942522" cy="31423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dirty="0"/>
              <a:t>Overall users found </a:t>
            </a:r>
            <a:r>
              <a:rPr lang="en-US" sz="1600" dirty="0">
                <a:solidFill>
                  <a:srgbClr val="0066CC"/>
                </a:solidFill>
              </a:rPr>
              <a:t>Just Dance </a:t>
            </a:r>
            <a:r>
              <a:rPr lang="en-US" sz="1600" dirty="0"/>
              <a:t>more enjoyable than </a:t>
            </a:r>
            <a:r>
              <a:rPr lang="en-US" sz="1600" dirty="0" err="1">
                <a:solidFill>
                  <a:srgbClr val="0066CC"/>
                </a:solidFill>
              </a:rPr>
              <a:t>Pokemon</a:t>
            </a:r>
            <a:r>
              <a:rPr lang="en-US" sz="1600" dirty="0">
                <a:solidFill>
                  <a:srgbClr val="0066CC"/>
                </a:solidFill>
              </a:rPr>
              <a:t> Go</a:t>
            </a:r>
          </a:p>
        </p:txBody>
      </p:sp>
    </p:spTree>
    <p:extLst>
      <p:ext uri="{BB962C8B-B14F-4D97-AF65-F5344CB8AC3E}">
        <p14:creationId xmlns:p14="http://schemas.microsoft.com/office/powerpoint/2010/main" val="133642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High agreement: </a:t>
            </a:r>
            <a:r>
              <a:rPr lang="en-US" sz="2000" dirty="0">
                <a:solidFill>
                  <a:srgbClr val="C00000"/>
                </a:solidFill>
              </a:rPr>
              <a:t>EEQ</a:t>
            </a:r>
            <a:r>
              <a:rPr lang="en-US" sz="2000" dirty="0"/>
              <a:t> had high agreement (~85%) per questions with coded verbal responses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Just Dance more enjoyable: </a:t>
            </a:r>
            <a:r>
              <a:rPr lang="en-US" sz="2000" dirty="0"/>
              <a:t>Highest EEQ scores were from </a:t>
            </a:r>
            <a:r>
              <a:rPr lang="en-US" sz="2000" dirty="0">
                <a:solidFill>
                  <a:srgbClr val="0066CC"/>
                </a:solidFill>
              </a:rPr>
              <a:t>Just Dance </a:t>
            </a:r>
            <a:r>
              <a:rPr lang="en-US" sz="2000" dirty="0"/>
              <a:t>participants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Larger sample size needed: </a:t>
            </a:r>
            <a:r>
              <a:rPr lang="en-US" sz="2000" dirty="0"/>
              <a:t>While total no. participants (38) was reasonable, more participants needed per-game (23 </a:t>
            </a:r>
            <a:r>
              <a:rPr lang="en-US" sz="2000" dirty="0">
                <a:solidFill>
                  <a:srgbClr val="0066CC"/>
                </a:solidFill>
              </a:rPr>
              <a:t>Just Dance</a:t>
            </a:r>
            <a:r>
              <a:rPr lang="en-US" sz="2000" dirty="0"/>
              <a:t>, 15 </a:t>
            </a:r>
            <a:r>
              <a:rPr lang="en-US" sz="2000" dirty="0" err="1">
                <a:solidFill>
                  <a:srgbClr val="0066CC"/>
                </a:solidFill>
              </a:rPr>
              <a:t>Pokemon</a:t>
            </a:r>
            <a:r>
              <a:rPr lang="en-US" sz="2000" dirty="0">
                <a:solidFill>
                  <a:srgbClr val="0066CC"/>
                </a:solidFill>
              </a:rPr>
              <a:t> Go</a:t>
            </a:r>
            <a:r>
              <a:rPr lang="en-US" sz="2000" dirty="0"/>
              <a:t>) 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Prior </a:t>
            </a:r>
            <a:r>
              <a:rPr lang="en-US" sz="2000" b="1" dirty="0" err="1"/>
              <a:t>exergame</a:t>
            </a:r>
            <a:r>
              <a:rPr lang="en-US" sz="2000" b="1" dirty="0"/>
              <a:t> experience: </a:t>
            </a:r>
            <a:r>
              <a:rPr lang="en-US" sz="2000" dirty="0"/>
              <a:t>Players who had previously played an </a:t>
            </a:r>
            <a:r>
              <a:rPr lang="en-US" sz="2000" dirty="0" err="1"/>
              <a:t>exergame</a:t>
            </a:r>
            <a:r>
              <a:rPr lang="en-US" sz="2000" dirty="0"/>
              <a:t> may have given lower </a:t>
            </a:r>
            <a:r>
              <a:rPr lang="en-US" sz="2000" dirty="0">
                <a:solidFill>
                  <a:srgbClr val="C00000"/>
                </a:solidFill>
              </a:rPr>
              <a:t>EEQ</a:t>
            </a:r>
            <a:r>
              <a:rPr lang="en-US" sz="2000" dirty="0"/>
              <a:t> scores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Playing alone vs. together: </a:t>
            </a:r>
            <a:r>
              <a:rPr lang="en-US" sz="2000" dirty="0"/>
              <a:t>Players who played </a:t>
            </a:r>
            <a:r>
              <a:rPr lang="en-US" sz="2000" dirty="0" err="1">
                <a:solidFill>
                  <a:srgbClr val="0066CC"/>
                </a:solidFill>
              </a:rPr>
              <a:t>Pokemon</a:t>
            </a:r>
            <a:r>
              <a:rPr lang="en-US" sz="2000" dirty="0">
                <a:solidFill>
                  <a:srgbClr val="0066CC"/>
                </a:solidFill>
              </a:rPr>
              <a:t> Go</a:t>
            </a:r>
            <a:r>
              <a:rPr lang="en-US" sz="2000" dirty="0"/>
              <a:t> alone enjoyed game more than those who played with others (0.73 alone vs 0.79)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Enjoyment of physical activity is important determinant of physical activity levels</a:t>
            </a:r>
          </a:p>
          <a:p>
            <a:r>
              <a:rPr lang="en-US" sz="2000" dirty="0"/>
              <a:t>No existing questionnaire to measure </a:t>
            </a:r>
            <a:r>
              <a:rPr lang="en-US" sz="2000" dirty="0" err="1"/>
              <a:t>exergame</a:t>
            </a:r>
            <a:r>
              <a:rPr lang="en-US" sz="2000" dirty="0"/>
              <a:t> enjoyment</a:t>
            </a:r>
          </a:p>
          <a:p>
            <a:r>
              <a:rPr lang="en-US" sz="2000" dirty="0"/>
              <a:t>Present research to synthesize, test and validate the </a:t>
            </a:r>
            <a:r>
              <a:rPr lang="en-US" sz="2000" dirty="0" err="1">
                <a:solidFill>
                  <a:srgbClr val="C00000"/>
                </a:solidFill>
              </a:rPr>
              <a:t>Exergame</a:t>
            </a:r>
            <a:r>
              <a:rPr lang="en-US" sz="2000" dirty="0">
                <a:solidFill>
                  <a:srgbClr val="C00000"/>
                </a:solidFill>
              </a:rPr>
              <a:t> Enjoyment Questionnaire</a:t>
            </a:r>
            <a:r>
              <a:rPr lang="en-US" sz="2000" dirty="0"/>
              <a:t> (EEQ) to measure </a:t>
            </a:r>
            <a:r>
              <a:rPr lang="en-US" sz="2000" dirty="0" err="1"/>
              <a:t>exergame</a:t>
            </a:r>
            <a:r>
              <a:rPr lang="en-US" sz="2000" dirty="0"/>
              <a:t> enjoyment</a:t>
            </a:r>
          </a:p>
          <a:p>
            <a:r>
              <a:rPr lang="en-US" sz="2000" dirty="0"/>
              <a:t>Players responses to the EEQ had a high (~</a:t>
            </a:r>
            <a:r>
              <a:rPr lang="en-US" sz="2000" dirty="0">
                <a:solidFill>
                  <a:srgbClr val="0066CC"/>
                </a:solidFill>
              </a:rPr>
              <a:t>85%</a:t>
            </a:r>
            <a:r>
              <a:rPr lang="en-US" sz="2000" dirty="0"/>
              <a:t>) agreement with their coded verbal responses after playing 2 </a:t>
            </a:r>
            <a:r>
              <a:rPr lang="en-US" sz="2000" dirty="0" err="1"/>
              <a:t>exergames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While promising, larger sample size is needed to confirm our findings</a:t>
            </a:r>
          </a:p>
          <a:p>
            <a:r>
              <a:rPr lang="en-US" sz="2000" dirty="0"/>
              <a:t>Also future work is to use in Cypress – recommender system for exergames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7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3810000" cy="8001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Extra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7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Cypress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Discovers games enjoyed by gamers by:</a:t>
            </a:r>
          </a:p>
          <a:p>
            <a:pPr lvl="1"/>
            <a:r>
              <a:rPr lang="en-US" altLang="en-US" sz="1800" b="1" dirty="0">
                <a:solidFill>
                  <a:srgbClr val="FF0000"/>
                </a:solidFill>
              </a:rPr>
              <a:t>Actively monitoring </a:t>
            </a:r>
            <a:r>
              <a:rPr lang="en-US" altLang="en-US" sz="1800" dirty="0"/>
              <a:t>player behaviors that indicate game enjoyment</a:t>
            </a:r>
          </a:p>
          <a:p>
            <a:pPr lvl="1"/>
            <a:r>
              <a:rPr lang="en-US" altLang="en-US" sz="1800" b="1" dirty="0">
                <a:solidFill>
                  <a:srgbClr val="FF0000"/>
                </a:solidFill>
              </a:rPr>
              <a:t>Learns </a:t>
            </a:r>
            <a:r>
              <a:rPr lang="en-US" altLang="en-US" sz="1800" dirty="0"/>
              <a:t> the specific types of games enjoyed by each player</a:t>
            </a:r>
          </a:p>
          <a:p>
            <a:pPr lvl="1"/>
            <a:r>
              <a:rPr lang="en-US" altLang="en-US" sz="1800" b="1" dirty="0">
                <a:solidFill>
                  <a:srgbClr val="FF0000"/>
                </a:solidFill>
              </a:rPr>
              <a:t>Recommends similar games</a:t>
            </a:r>
            <a:r>
              <a:rPr lang="en-US" altLang="en-US" sz="1800" dirty="0"/>
              <a:t> when players get bored/tired of their current game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" y="3581400"/>
            <a:ext cx="8604504" cy="272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7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5334000" cy="1020762"/>
          </a:xfrm>
        </p:spPr>
        <p:txBody>
          <a:bodyPr/>
          <a:lstStyle/>
          <a:p>
            <a:r>
              <a:rPr lang="en-US" altLang="en-US" sz="3600" dirty="0" err="1"/>
              <a:t>CyPRESS</a:t>
            </a:r>
            <a:r>
              <a:rPr lang="en-US" altLang="en-US" sz="3600" dirty="0"/>
              <a:t> Overview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335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000" dirty="0"/>
              <a:t>We initially focus on Smartphone-based Exergames</a:t>
            </a:r>
          </a:p>
          <a:p>
            <a:pPr>
              <a:defRPr/>
            </a:pPr>
            <a:r>
              <a:rPr lang="en-US" altLang="en-US" sz="2000" dirty="0"/>
              <a:t>Game enjoyment inferred from player behaviors such as </a:t>
            </a:r>
          </a:p>
          <a:p>
            <a:pPr lvl="1">
              <a:defRPr/>
            </a:pPr>
            <a:r>
              <a:rPr lang="en-US" altLang="en-US" sz="1400" b="1" dirty="0">
                <a:solidFill>
                  <a:srgbClr val="FF0000"/>
                </a:solidFill>
              </a:rPr>
              <a:t>Excitement when playing </a:t>
            </a:r>
            <a:r>
              <a:rPr lang="en-US" altLang="en-US" sz="1400" dirty="0"/>
              <a:t>(smartphone accelerometer, gyroscope)</a:t>
            </a:r>
          </a:p>
          <a:p>
            <a:pPr lvl="1">
              <a:defRPr/>
            </a:pPr>
            <a:r>
              <a:rPr lang="en-US" altLang="en-US" sz="1400" b="1" dirty="0">
                <a:solidFill>
                  <a:srgbClr val="FF0000"/>
                </a:solidFill>
              </a:rPr>
              <a:t>Game replay frequency </a:t>
            </a:r>
            <a:r>
              <a:rPr lang="en-US" altLang="en-US" sz="1400" dirty="0"/>
              <a:t>(session statistics)</a:t>
            </a:r>
          </a:p>
          <a:p>
            <a:pPr lvl="1">
              <a:defRPr/>
            </a:pPr>
            <a:r>
              <a:rPr lang="en-US" altLang="en-US" sz="1400" b="1" dirty="0">
                <a:solidFill>
                  <a:srgbClr val="FF0000"/>
                </a:solidFill>
              </a:rPr>
              <a:t>Increased step count </a:t>
            </a:r>
            <a:r>
              <a:rPr lang="en-US" altLang="en-US" sz="1400" dirty="0"/>
              <a:t>(indicates user engagement especially useful for pedometer games)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Initially focus on movement sensors and game logs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endParaRPr lang="en-US" altLang="en-US" sz="1800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6931"/>
            <a:ext cx="8153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9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(12 slides)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/>
              <a:t>The Problem (1)</a:t>
            </a:r>
          </a:p>
          <a:p>
            <a:r>
              <a:rPr lang="en-US" dirty="0"/>
              <a:t>Project Goal in context of larger vision: </a:t>
            </a:r>
            <a:r>
              <a:rPr lang="en-US" dirty="0" err="1"/>
              <a:t>RecSys</a:t>
            </a:r>
            <a:r>
              <a:rPr lang="en-US" dirty="0"/>
              <a:t> (1)</a:t>
            </a:r>
          </a:p>
          <a:p>
            <a:r>
              <a:rPr lang="en-US" dirty="0"/>
              <a:t>Related Work (1)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 err="1"/>
              <a:t>Exergame</a:t>
            </a:r>
            <a:r>
              <a:rPr lang="en-US" dirty="0"/>
              <a:t> selection process (1)</a:t>
            </a:r>
          </a:p>
          <a:p>
            <a:pPr lvl="1"/>
            <a:r>
              <a:rPr lang="en-US" dirty="0"/>
              <a:t>EEQ Synthesis (1)</a:t>
            </a:r>
          </a:p>
          <a:p>
            <a:pPr lvl="1"/>
            <a:r>
              <a:rPr lang="en-US" dirty="0"/>
              <a:t>Focus groups to refine EEQ (1)</a:t>
            </a:r>
          </a:p>
          <a:p>
            <a:pPr lvl="1"/>
            <a:r>
              <a:rPr lang="en-US" dirty="0"/>
              <a:t>EEQ Testing (1)</a:t>
            </a:r>
          </a:p>
          <a:p>
            <a:r>
              <a:rPr lang="en-US" dirty="0"/>
              <a:t>Results (4)</a:t>
            </a:r>
          </a:p>
          <a:p>
            <a:r>
              <a:rPr lang="en-US" dirty="0"/>
              <a:t>Conclusion and Future work (1)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2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altLang="en-US" sz="3600" dirty="0"/>
              <a:t>The General Problem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3615531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/>
              <a:t>Physical inactivity is on the rise 		</a:t>
            </a:r>
            <a:r>
              <a:rPr lang="en-US" altLang="en-US" sz="2000" dirty="0">
                <a:solidFill>
                  <a:srgbClr val="AB192D"/>
                </a:solidFill>
              </a:rPr>
              <a:t>[25]</a:t>
            </a:r>
          </a:p>
          <a:p>
            <a:pPr lvl="1"/>
            <a:r>
              <a:rPr lang="en-US" altLang="en-US" sz="1800" dirty="0"/>
              <a:t>Can lead to obesity </a:t>
            </a:r>
          </a:p>
          <a:p>
            <a:pPr lvl="1"/>
            <a:r>
              <a:rPr lang="en-US" altLang="en-US" sz="1800" dirty="0"/>
              <a:t>Increases risk of many ailments</a:t>
            </a:r>
          </a:p>
          <a:p>
            <a:pPr lvl="1"/>
            <a:r>
              <a:rPr lang="en-US" altLang="en-US" sz="1800" dirty="0"/>
              <a:t>Is leading cause of death in U.S. 		</a:t>
            </a:r>
            <a:r>
              <a:rPr lang="en-US" altLang="en-US" sz="1800" dirty="0">
                <a:solidFill>
                  <a:srgbClr val="AB192D"/>
                </a:solidFill>
              </a:rPr>
              <a:t>[6]</a:t>
            </a:r>
          </a:p>
          <a:p>
            <a:r>
              <a:rPr lang="en-US" altLang="en-US" sz="2000" dirty="0"/>
              <a:t>Many young adults get insufficient exercise</a:t>
            </a:r>
          </a:p>
          <a:p>
            <a:pPr lvl="1"/>
            <a:r>
              <a:rPr lang="en-US" altLang="en-US" sz="1800" dirty="0"/>
              <a:t>Use electronic media (Internet, smartphone, social media, games)</a:t>
            </a:r>
          </a:p>
          <a:p>
            <a:r>
              <a:rPr lang="en-US" altLang="en-US" sz="2000" b="1" dirty="0"/>
              <a:t>Definition: </a:t>
            </a:r>
            <a:r>
              <a:rPr lang="en-US" altLang="en-US" sz="2000" dirty="0"/>
              <a:t>Exergames gamify physical activity</a:t>
            </a:r>
          </a:p>
          <a:p>
            <a:r>
              <a:rPr lang="en-US" altLang="en-US" sz="2000" dirty="0">
                <a:solidFill>
                  <a:srgbClr val="0066CC"/>
                </a:solidFill>
              </a:rPr>
              <a:t>Exergames</a:t>
            </a:r>
            <a:r>
              <a:rPr lang="en-US" altLang="en-US" sz="2000" dirty="0"/>
              <a:t> may help increase physical activity in young people</a:t>
            </a:r>
          </a:p>
          <a:p>
            <a:pPr lvl="1"/>
            <a:r>
              <a:rPr lang="en-US" altLang="en-US" sz="1600" dirty="0"/>
              <a:t>Demonstrated efficacy in improving health (aerobic fitness, </a:t>
            </a:r>
            <a:r>
              <a:rPr lang="en-US" altLang="en-US" sz="1600" dirty="0" err="1"/>
              <a:t>etc</a:t>
            </a:r>
            <a:r>
              <a:rPr lang="en-US" altLang="en-US" sz="1600" dirty="0"/>
              <a:t>)</a:t>
            </a:r>
          </a:p>
          <a:p>
            <a:endParaRPr lang="en-US" altLang="en-US" sz="2000" dirty="0"/>
          </a:p>
          <a:p>
            <a:endParaRPr lang="en-US" altLang="en-US" sz="1600" dirty="0"/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4100" name="Picture 2" descr="http://i.huffpost.com/gen/1886392/images/o-TEEN-BOY-USING-SMARTPHONE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" y="4987131"/>
            <a:ext cx="304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ideo box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20340"/>
            <a:ext cx="2286000" cy="15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4114800" y="5638800"/>
            <a:ext cx="457200" cy="220663"/>
          </a:xfrm>
          <a:prstGeom prst="rightArrow">
            <a:avLst/>
          </a:prstGeom>
          <a:solidFill>
            <a:srgbClr val="FFC0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18269D2-9EC7-4FCA-9ED4-7CDC93B1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387664"/>
            <a:ext cx="457200" cy="394136"/>
          </a:xfrm>
        </p:spPr>
        <p:txBody>
          <a:bodyPr/>
          <a:lstStyle/>
          <a:p>
            <a:fld id="{963B0023-0CED-47F7-85AE-654F0B232C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2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7391400" cy="769937"/>
          </a:xfrm>
        </p:spPr>
        <p:txBody>
          <a:bodyPr/>
          <a:lstStyle/>
          <a:p>
            <a:r>
              <a:rPr lang="en-US" altLang="en-US" sz="3600" dirty="0"/>
              <a:t>The </a:t>
            </a:r>
            <a:r>
              <a:rPr lang="en-US" altLang="en-US" sz="3600" dirty="0">
                <a:solidFill>
                  <a:srgbClr val="C00000"/>
                </a:solidFill>
              </a:rPr>
              <a:t>Specific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/>
              <a:t>Problem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endParaRPr lang="en-US" altLang="en-US" sz="36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016064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/>
              <a:t>Exergame engagement starts high, but drops quickly 	</a:t>
            </a:r>
            <a:r>
              <a:rPr lang="en-US" altLang="en-US" sz="2000" dirty="0">
                <a:solidFill>
                  <a:srgbClr val="AB192D"/>
                </a:solidFill>
              </a:rPr>
              <a:t>[24]</a:t>
            </a:r>
          </a:p>
          <a:p>
            <a:pPr lvl="1"/>
            <a:r>
              <a:rPr lang="en-US" altLang="en-US" sz="1800" dirty="0"/>
              <a:t>95% of new </a:t>
            </a:r>
            <a:r>
              <a:rPr lang="en-US" altLang="en-US" sz="1800" dirty="0" err="1"/>
              <a:t>exergamers</a:t>
            </a:r>
            <a:r>
              <a:rPr lang="en-US" altLang="en-US" sz="1800" dirty="0"/>
              <a:t> stopped playing within 3 months</a:t>
            </a:r>
          </a:p>
          <a:p>
            <a:pPr lvl="1"/>
            <a:r>
              <a:rPr lang="en-US" altLang="en-US" sz="1800" dirty="0"/>
              <a:t>85% of new players stopped after one day!</a:t>
            </a:r>
          </a:p>
          <a:p>
            <a:r>
              <a:rPr lang="en-US" sz="2000" dirty="0"/>
              <a:t>Enjoyment of physical activity is important determinant of physical activity levels especially in young people</a:t>
            </a:r>
          </a:p>
          <a:p>
            <a:r>
              <a:rPr lang="en-US" sz="2000" b="1" dirty="0" err="1"/>
              <a:t>Defn</a:t>
            </a:r>
            <a:r>
              <a:rPr lang="en-US" sz="2000" b="1" dirty="0"/>
              <a:t>: </a:t>
            </a:r>
            <a:r>
              <a:rPr lang="en-US" sz="2000" dirty="0"/>
              <a:t>exergame enjoyment is “A feeling of pleasure that results from playing a videogame that provides physical activity”</a:t>
            </a:r>
            <a:endParaRPr lang="en-US" altLang="en-US" sz="2000" dirty="0"/>
          </a:p>
          <a:p>
            <a:r>
              <a:rPr lang="en-US" altLang="en-US" sz="2000" dirty="0"/>
              <a:t>Our Cypress vision: an </a:t>
            </a:r>
            <a:r>
              <a:rPr lang="en-US" altLang="en-US" sz="2000" dirty="0">
                <a:solidFill>
                  <a:srgbClr val="0066CC"/>
                </a:solidFill>
              </a:rPr>
              <a:t>exergame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rgbClr val="0066CC"/>
                </a:solidFill>
              </a:rPr>
              <a:t>   recommender system </a:t>
            </a:r>
            <a:r>
              <a:rPr lang="en-US" altLang="en-US" sz="2000" dirty="0">
                <a:solidFill>
                  <a:schemeClr val="bg2"/>
                </a:solidFill>
              </a:rPr>
              <a:t>[26]</a:t>
            </a:r>
          </a:p>
          <a:p>
            <a:pPr lvl="1"/>
            <a:r>
              <a:rPr lang="en-US" altLang="en-US" sz="1600" dirty="0"/>
              <a:t>Monitors user enjoyment of smartphone </a:t>
            </a:r>
          </a:p>
          <a:p>
            <a:pPr marL="320040" lvl="1" indent="0">
              <a:buNone/>
            </a:pPr>
            <a:r>
              <a:rPr lang="en-US" altLang="en-US" sz="1600" dirty="0"/>
              <a:t>exergames (machine learning)</a:t>
            </a:r>
          </a:p>
          <a:p>
            <a:pPr lvl="1"/>
            <a:r>
              <a:rPr lang="en-US" altLang="en-US" sz="1600" dirty="0"/>
              <a:t>Whenever waning user enjoyment is detected, </a:t>
            </a:r>
          </a:p>
          <a:p>
            <a:pPr marL="320040" lvl="1" indent="0">
              <a:buNone/>
            </a:pPr>
            <a:r>
              <a:rPr lang="en-US" altLang="en-US" sz="1600" dirty="0"/>
              <a:t>recommends new game</a:t>
            </a:r>
          </a:p>
          <a:p>
            <a:r>
              <a:rPr lang="en-US" altLang="en-US" sz="2000" dirty="0"/>
              <a:t>First step: Create questionnaire/instrument to measure exergame enjoyment 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solidFill>
                  <a:srgbClr val="009900"/>
                </a:solidFill>
                <a:sym typeface="Wingdings" panose="05000000000000000000" pitchFamily="2" charset="2"/>
              </a:rPr>
              <a:t>t</a:t>
            </a:r>
            <a:r>
              <a:rPr lang="en-US" altLang="en-US" sz="2000" dirty="0">
                <a:solidFill>
                  <a:srgbClr val="009900"/>
                </a:solidFill>
              </a:rPr>
              <a:t>his paper’s goal!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16880"/>
            <a:ext cx="2741117" cy="17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9BD3F-73EB-47AF-91F6-AC1F3C4A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387664"/>
            <a:ext cx="457200" cy="394136"/>
          </a:xfrm>
        </p:spPr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Exergame</a:t>
            </a:r>
            <a:r>
              <a:rPr lang="en-US" dirty="0"/>
              <a:t> = Physical Activity + Gamification</a:t>
            </a:r>
          </a:p>
          <a:p>
            <a:endParaRPr lang="en-US" dirty="0"/>
          </a:p>
          <a:p>
            <a:r>
              <a:rPr lang="en-US" dirty="0"/>
              <a:t>Physical Activity Enjoyment Questionnaires</a:t>
            </a:r>
          </a:p>
          <a:p>
            <a:pPr lvl="1"/>
            <a:r>
              <a:rPr lang="en-US" dirty="0"/>
              <a:t>Physical Activity Enjoyment Scale (PACES) </a:t>
            </a:r>
            <a:r>
              <a:rPr lang="en-US" dirty="0">
                <a:solidFill>
                  <a:srgbClr val="C00000"/>
                </a:solidFill>
              </a:rPr>
              <a:t>[17]</a:t>
            </a:r>
          </a:p>
          <a:p>
            <a:pPr lvl="1"/>
            <a:endParaRPr lang="en-US" dirty="0"/>
          </a:p>
          <a:p>
            <a:r>
              <a:rPr lang="en-US" dirty="0"/>
              <a:t>Video/computer game enjoyment questionnaires</a:t>
            </a:r>
          </a:p>
          <a:p>
            <a:pPr lvl="1"/>
            <a:r>
              <a:rPr lang="en-US" dirty="0"/>
              <a:t>Game Enjoyment Questionnaire (GEQ) </a:t>
            </a:r>
            <a:r>
              <a:rPr lang="en-US" dirty="0">
                <a:solidFill>
                  <a:srgbClr val="C00000"/>
                </a:solidFill>
              </a:rPr>
              <a:t>[14, 16]</a:t>
            </a:r>
          </a:p>
          <a:p>
            <a:pPr lvl="1"/>
            <a:r>
              <a:rPr lang="en-US" dirty="0"/>
              <a:t>Immersive Experience Questionnaire (IEQ) </a:t>
            </a:r>
            <a:r>
              <a:rPr lang="en-US" dirty="0">
                <a:solidFill>
                  <a:srgbClr val="C00000"/>
                </a:solidFill>
              </a:rPr>
              <a:t>[15]</a:t>
            </a: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exergame</a:t>
            </a:r>
            <a:r>
              <a:rPr lang="en-US" dirty="0"/>
              <a:t> enjoyment questionnaires exist!!</a:t>
            </a:r>
          </a:p>
          <a:p>
            <a:r>
              <a:rPr lang="en-US" dirty="0"/>
              <a:t>We propose </a:t>
            </a:r>
            <a:r>
              <a:rPr lang="en-US" dirty="0" err="1">
                <a:solidFill>
                  <a:srgbClr val="0066CC"/>
                </a:solidFill>
              </a:rPr>
              <a:t>Exergame</a:t>
            </a:r>
            <a:r>
              <a:rPr lang="en-US" dirty="0">
                <a:solidFill>
                  <a:srgbClr val="0066CC"/>
                </a:solidFill>
              </a:rPr>
              <a:t> Enjoyment Questionnaire </a:t>
            </a:r>
            <a:r>
              <a:rPr lang="en-US" dirty="0"/>
              <a:t>(EEQ) </a:t>
            </a:r>
          </a:p>
          <a:p>
            <a:pPr lvl="1"/>
            <a:r>
              <a:rPr lang="en-US" dirty="0"/>
              <a:t>Research, synthesis and testing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8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EEQ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Synthesize </a:t>
            </a:r>
            <a:r>
              <a:rPr lang="en-US" sz="2000" dirty="0">
                <a:solidFill>
                  <a:schemeClr val="bg2"/>
                </a:solidFill>
              </a:rPr>
              <a:t>EEQ</a:t>
            </a:r>
          </a:p>
          <a:p>
            <a:pPr lvl="1"/>
            <a:r>
              <a:rPr lang="en-US" sz="1800" dirty="0"/>
              <a:t>Questions about physical activity enjoyment from PACES</a:t>
            </a:r>
          </a:p>
          <a:p>
            <a:pPr lvl="1"/>
            <a:r>
              <a:rPr lang="en-US" sz="1800" dirty="0"/>
              <a:t>Questions about gamification enjoyment from GEQ, IEQ</a:t>
            </a:r>
          </a:p>
          <a:p>
            <a:pPr lvl="1"/>
            <a:r>
              <a:rPr lang="en-US" sz="1800" dirty="0"/>
              <a:t>Original questions not covered by existing questionnaires</a:t>
            </a:r>
          </a:p>
          <a:p>
            <a:pPr lvl="2"/>
            <a:r>
              <a:rPr lang="en-US" sz="1600" dirty="0"/>
              <a:t>about intrinsically rewarding activities, control and exercise</a:t>
            </a:r>
          </a:p>
          <a:p>
            <a:pPr lvl="1"/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Refine </a:t>
            </a:r>
            <a:r>
              <a:rPr lang="en-US" sz="2000" dirty="0">
                <a:solidFill>
                  <a:schemeClr val="bg2"/>
                </a:solidFill>
              </a:rPr>
              <a:t>EEQ</a:t>
            </a:r>
            <a:r>
              <a:rPr lang="en-US" sz="2000" dirty="0"/>
              <a:t> using focus groups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Validate </a:t>
            </a:r>
            <a:r>
              <a:rPr lang="en-US" sz="2000" dirty="0">
                <a:solidFill>
                  <a:schemeClr val="bg2"/>
                </a:solidFill>
              </a:rPr>
              <a:t>EEQ</a:t>
            </a:r>
            <a:r>
              <a:rPr lang="en-US" sz="2000" dirty="0"/>
              <a:t> in user studies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</a:t>
            </a:r>
            <a:r>
              <a:rPr lang="en-US" sz="2000" dirty="0">
                <a:solidFill>
                  <a:schemeClr val="bg2"/>
                </a:solidFill>
              </a:rPr>
              <a:t>EEQ</a:t>
            </a:r>
            <a:r>
              <a:rPr lang="en-US" sz="2000" dirty="0"/>
              <a:t> to evaluate new exergames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7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dirty="0" err="1"/>
              <a:t>Exergame</a:t>
            </a:r>
            <a:r>
              <a:rPr lang="en-US" dirty="0"/>
              <a:t>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4648200"/>
          </a:xfrm>
        </p:spPr>
        <p:txBody>
          <a:bodyPr>
            <a:normAutofit/>
          </a:bodyPr>
          <a:lstStyle/>
          <a:p>
            <a:r>
              <a:rPr lang="en-US" sz="2000" dirty="0"/>
              <a:t>Create and test </a:t>
            </a:r>
            <a:r>
              <a:rPr lang="en-US" sz="2000" dirty="0">
                <a:solidFill>
                  <a:schemeClr val="bg2"/>
                </a:solidFill>
              </a:rPr>
              <a:t>EEQ</a:t>
            </a:r>
            <a:r>
              <a:rPr lang="en-US" sz="2000" dirty="0"/>
              <a:t> using </a:t>
            </a:r>
            <a:r>
              <a:rPr lang="en-US" sz="2000" dirty="0" err="1"/>
              <a:t>exergames</a:t>
            </a:r>
            <a:r>
              <a:rPr lang="en-US" sz="2000" dirty="0"/>
              <a:t> that were representative, popular and interesting to young people</a:t>
            </a:r>
          </a:p>
          <a:p>
            <a:r>
              <a:rPr lang="en-US" sz="2000" dirty="0"/>
              <a:t>Searched Android and iPhone app stores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80 exergames</a:t>
            </a:r>
          </a:p>
          <a:p>
            <a:r>
              <a:rPr lang="en-US" sz="2000" dirty="0"/>
              <a:t>Excluded games that were 1) not free 2) buggy 3) minimal physical activity 4) unpopular 5) minimal gamification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17052"/>
              </p:ext>
            </p:extLst>
          </p:nvPr>
        </p:nvGraphicFramePr>
        <p:xfrm>
          <a:off x="586006" y="3297887"/>
          <a:ext cx="7971988" cy="3483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1994">
                  <a:extLst>
                    <a:ext uri="{9D8B030D-6E8A-4147-A177-3AD203B41FA5}">
                      <a16:colId xmlns:a16="http://schemas.microsoft.com/office/drawing/2014/main" val="2075815460"/>
                    </a:ext>
                  </a:extLst>
                </a:gridCol>
                <a:gridCol w="5509994">
                  <a:extLst>
                    <a:ext uri="{9D8B030D-6E8A-4147-A177-3AD203B41FA5}">
                      <a16:colId xmlns:a16="http://schemas.microsoft.com/office/drawing/2014/main" val="2860858937"/>
                    </a:ext>
                  </a:extLst>
                </a:gridCol>
              </a:tblGrid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Game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FF"/>
                          </a:highlight>
                        </a:rPr>
                        <a:t>Description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3732150781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highlight>
                            <a:srgbClr val="FFFFFF"/>
                          </a:highlight>
                        </a:rPr>
                        <a:t>Fitocracy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FF"/>
                          </a:highlight>
                        </a:rPr>
                        <a:t>Personal workout trainer, achievements for workouts, uses social media.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727671909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Geocaching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FF"/>
                          </a:highlight>
                        </a:rPr>
                        <a:t>Users walk to locations on real world map to explore Geocaches.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4152801109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Ingress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FF"/>
                          </a:highlight>
                        </a:rPr>
                        <a:t>Users walk to locations on real world map in a “capture-the-flag” style game.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2004636844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Just Dance Now!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FF"/>
                          </a:highlight>
                        </a:rPr>
                        <a:t>Users dance to music with on screen dance instructions.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978592672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Nike+ Running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Distance/step counter with achievements and goals.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2550517090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Pokémon GO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Users walk to locations on real world map to catch Pok</a:t>
                      </a:r>
                      <a:r>
                        <a:rPr lang="en-US" sz="900" dirty="0">
                          <a:effectLst/>
                          <a:highlight>
                            <a:srgbClr val="FFFFFF"/>
                          </a:highlight>
                        </a:rPr>
                        <a:t>é</a:t>
                      </a:r>
                      <a:r>
                        <a:rPr lang="en-US" sz="900" dirty="0">
                          <a:effectLst/>
                        </a:rPr>
                        <a:t>mon.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1121578888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Resources Game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Users walk around in a real-world map  collecting “resources”.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359204452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S Health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FF"/>
                          </a:highlight>
                        </a:rPr>
                        <a:t>Personal workout trainer, achievements and goals for workouts.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3016241037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Shape Up Battle Run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Racing game that requires user to walk, jog, or run with achievements and goals.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23667003"/>
                  </a:ext>
                </a:extLst>
              </a:tr>
              <a:tr h="226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highlight>
                            <a:srgbClr val="FFFFFF"/>
                          </a:highlight>
                        </a:rPr>
                        <a:t>SpekTrek</a:t>
                      </a: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 Light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Users walk or run in a real-world map and catch in-game “ghosts”.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3398514622"/>
                  </a:ext>
                </a:extLst>
              </a:tr>
              <a:tr h="227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highlight>
                            <a:srgbClr val="FFFFFF"/>
                          </a:highlight>
                        </a:rPr>
                        <a:t>TableZombies</a:t>
                      </a: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 Augmented Reality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Augmented reality game that requires user to walk in order to move around within game.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3167929256"/>
                  </a:ext>
                </a:extLst>
              </a:tr>
              <a:tr h="227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Turf Wars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Users control territories on real-world map and walk/run based on in-game events.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3276271485"/>
                  </a:ext>
                </a:extLst>
              </a:tr>
              <a:tr h="227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highlight>
                            <a:srgbClr val="FFFFFF"/>
                          </a:highlight>
                        </a:rPr>
                        <a:t>Walkr</a:t>
                      </a: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: Fitness Space Adventure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Users walk to explore in-game map and earn achievements and unlocks.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3650340576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FF"/>
                          </a:highlight>
                        </a:rPr>
                        <a:t>Zombies, Run!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Walking/running game with challenges and achievements.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6890" marR="36890" marT="36890" marB="36890"/>
                </a:tc>
                <a:extLst>
                  <a:ext uri="{0D108BD9-81ED-4DB2-BD59-A6C34878D82A}">
                    <a16:rowId xmlns:a16="http://schemas.microsoft.com/office/drawing/2014/main" val="36453869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74E509-9C99-416E-B684-9E6189CBC90A}"/>
              </a:ext>
            </a:extLst>
          </p:cNvPr>
          <p:cNvSpPr txBox="1"/>
          <p:nvPr/>
        </p:nvSpPr>
        <p:spPr>
          <a:xfrm>
            <a:off x="7177307" y="4354043"/>
            <a:ext cx="1866899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Short-listed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14 exergames</a:t>
            </a:r>
          </a:p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75193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458200" cy="800100"/>
          </a:xfrm>
        </p:spPr>
        <p:txBody>
          <a:bodyPr/>
          <a:lstStyle/>
          <a:p>
            <a:r>
              <a:rPr lang="en-US" dirty="0"/>
              <a:t>Step 1: </a:t>
            </a:r>
            <a:r>
              <a:rPr lang="en-US" dirty="0" err="1"/>
              <a:t>Exergame</a:t>
            </a:r>
            <a:r>
              <a:rPr lang="en-US" dirty="0"/>
              <a:t> Selection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2087"/>
            <a:ext cx="8458200" cy="4648200"/>
          </a:xfrm>
        </p:spPr>
        <p:txBody>
          <a:bodyPr>
            <a:normAutofit/>
          </a:bodyPr>
          <a:lstStyle/>
          <a:p>
            <a:r>
              <a:rPr lang="en-US" sz="2000" dirty="0"/>
              <a:t>Further evaluated 14 shortlisted </a:t>
            </a:r>
            <a:r>
              <a:rPr lang="en-US" sz="2000" dirty="0" err="1"/>
              <a:t>exergames</a:t>
            </a:r>
            <a:r>
              <a:rPr lang="en-US" sz="2000" dirty="0"/>
              <a:t> using criteria</a:t>
            </a:r>
          </a:p>
          <a:p>
            <a:r>
              <a:rPr lang="en-US" sz="2000" b="1" dirty="0"/>
              <a:t>Game aspects: </a:t>
            </a:r>
            <a:r>
              <a:rPr lang="en-US" sz="2000" dirty="0"/>
              <a:t>interesting </a:t>
            </a:r>
            <a:r>
              <a:rPr lang="en-US" sz="2000" dirty="0" err="1"/>
              <a:t>gamication</a:t>
            </a:r>
            <a:r>
              <a:rPr lang="en-US" sz="2000" dirty="0"/>
              <a:t> elements (e.g. fantasy, goal achievement, competition)</a:t>
            </a:r>
          </a:p>
          <a:p>
            <a:r>
              <a:rPr lang="en-US" sz="2000" b="1" dirty="0"/>
              <a:t>Exercise aspects: </a:t>
            </a:r>
            <a:r>
              <a:rPr lang="en-US" sz="2000" dirty="0"/>
              <a:t>adequate physical exertion</a:t>
            </a:r>
          </a:p>
          <a:p>
            <a:r>
              <a:rPr lang="en-US" sz="2000" b="1" dirty="0"/>
              <a:t>Testing difficulty: </a:t>
            </a:r>
            <a:r>
              <a:rPr lang="en-US" sz="2000" dirty="0"/>
              <a:t>easy to play, to facilitate large study</a:t>
            </a:r>
          </a:p>
          <a:p>
            <a:r>
              <a:rPr lang="en-US" sz="2000" b="1" dirty="0"/>
              <a:t>Gameplay difficulty: </a:t>
            </a:r>
            <a:r>
              <a:rPr lang="en-US" sz="2000" dirty="0"/>
              <a:t>Easy to learn especially for first-timers</a:t>
            </a:r>
          </a:p>
          <a:p>
            <a:r>
              <a:rPr lang="en-US" sz="2000" b="1" dirty="0"/>
              <a:t>Popularity: </a:t>
            </a:r>
            <a:r>
              <a:rPr lang="en-US" sz="2000" dirty="0"/>
              <a:t>which is a measure of user interest in playing</a:t>
            </a:r>
          </a:p>
          <a:p>
            <a:r>
              <a:rPr lang="en-US" sz="2000" b="1" dirty="0" err="1"/>
              <a:t>Exergames</a:t>
            </a:r>
            <a:r>
              <a:rPr lang="en-US" sz="2000" b="1" dirty="0"/>
              <a:t> selected: </a:t>
            </a:r>
          </a:p>
          <a:p>
            <a:pPr lvl="1"/>
            <a:r>
              <a:rPr lang="en-US" sz="1600" b="1" dirty="0" err="1">
                <a:solidFill>
                  <a:srgbClr val="0066CC"/>
                </a:solidFill>
              </a:rPr>
              <a:t>Pokemon</a:t>
            </a:r>
            <a:r>
              <a:rPr lang="en-US" sz="1600" b="1" dirty="0">
                <a:solidFill>
                  <a:srgbClr val="0066CC"/>
                </a:solidFill>
              </a:rPr>
              <a:t> Go: </a:t>
            </a:r>
            <a:r>
              <a:rPr lang="en-US" sz="1600" dirty="0"/>
              <a:t>treasure hunt game, players catch </a:t>
            </a:r>
            <a:r>
              <a:rPr lang="en-US" sz="1600" dirty="0" err="1"/>
              <a:t>Pokemons</a:t>
            </a:r>
            <a:endParaRPr lang="en-US" sz="1600" dirty="0"/>
          </a:p>
          <a:p>
            <a:pPr lvl="1"/>
            <a:r>
              <a:rPr lang="en-US" sz="1600" b="1" dirty="0">
                <a:solidFill>
                  <a:srgbClr val="0066CC"/>
                </a:solidFill>
              </a:rPr>
              <a:t>Just Dance: </a:t>
            </a:r>
            <a:r>
              <a:rPr lang="en-US" sz="1600" dirty="0"/>
              <a:t>Players dance to song while following game directions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20170225_1610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26" y="5486400"/>
            <a:ext cx="2224948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pokemon 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25151"/>
            <a:ext cx="1813536" cy="12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1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EEQ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" y="1457325"/>
            <a:ext cx="4343400" cy="46482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EEQ</a:t>
            </a:r>
            <a:r>
              <a:rPr lang="en-US" sz="2000" dirty="0"/>
              <a:t> questions to measure engagement (From GEQ):</a:t>
            </a:r>
          </a:p>
          <a:p>
            <a:pPr lvl="1"/>
            <a:r>
              <a:rPr lang="en-US" sz="1800" dirty="0"/>
              <a:t>Absorption</a:t>
            </a:r>
          </a:p>
          <a:p>
            <a:pPr lvl="1"/>
            <a:r>
              <a:rPr lang="en-US" sz="1800" dirty="0"/>
              <a:t>Flow</a:t>
            </a:r>
          </a:p>
          <a:p>
            <a:pPr lvl="1"/>
            <a:r>
              <a:rPr lang="en-US" sz="1800" dirty="0"/>
              <a:t>Presence</a:t>
            </a:r>
          </a:p>
          <a:p>
            <a:pPr lvl="1"/>
            <a:r>
              <a:rPr lang="en-US" sz="1800" dirty="0"/>
              <a:t>Immersion</a:t>
            </a:r>
          </a:p>
          <a:p>
            <a:r>
              <a:rPr lang="en-US" sz="2000" dirty="0">
                <a:solidFill>
                  <a:schemeClr val="bg2"/>
                </a:solidFill>
              </a:rPr>
              <a:t>EEQ</a:t>
            </a:r>
            <a:r>
              <a:rPr lang="en-US" sz="2000" dirty="0"/>
              <a:t> measures PA enjoyment (from PACES):</a:t>
            </a:r>
          </a:p>
          <a:p>
            <a:pPr lvl="1"/>
            <a:r>
              <a:rPr lang="en-US" sz="1600" dirty="0"/>
              <a:t>Immersion</a:t>
            </a:r>
          </a:p>
          <a:p>
            <a:pPr lvl="1"/>
            <a:r>
              <a:rPr lang="en-US" sz="1600" dirty="0"/>
              <a:t>Intrinsically rewarding activity</a:t>
            </a:r>
          </a:p>
          <a:p>
            <a:pPr lvl="1"/>
            <a:r>
              <a:rPr lang="en-US" sz="1600" dirty="0"/>
              <a:t>Control</a:t>
            </a:r>
          </a:p>
          <a:p>
            <a:pPr lvl="1"/>
            <a:r>
              <a:rPr lang="en-US" sz="1600" dirty="0"/>
              <a:t>Exercise</a:t>
            </a:r>
          </a:p>
          <a:p>
            <a:r>
              <a:rPr lang="en-US" sz="2000" dirty="0"/>
              <a:t>Additional/original questions: </a:t>
            </a:r>
          </a:p>
          <a:p>
            <a:pPr lvl="1"/>
            <a:r>
              <a:rPr lang="en-US" sz="1600" dirty="0"/>
              <a:t>Rewarding activity, control, exercise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1295400"/>
            <a:ext cx="47529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32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WPI_2012White</Template>
  <TotalTime>2012</TotalTime>
  <Words>1342</Words>
  <Application>Microsoft Office PowerPoint</Application>
  <PresentationFormat>On-screen Show (4:3)</PresentationFormat>
  <Paragraphs>203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Verdana</vt:lpstr>
      <vt:lpstr>Wingdings</vt:lpstr>
      <vt:lpstr>WPI-White</vt:lpstr>
      <vt:lpstr>Exergame Enjoyment Questionnaire (EEQ):  An Instrument for Measuring Exergame Enjoyment</vt:lpstr>
      <vt:lpstr>Outline (12 slides)</vt:lpstr>
      <vt:lpstr>The General Problem</vt:lpstr>
      <vt:lpstr>The Specific Problem </vt:lpstr>
      <vt:lpstr>Related Work</vt:lpstr>
      <vt:lpstr>Methodology for EEQ Creation</vt:lpstr>
      <vt:lpstr>Step 1: Exergame Selection</vt:lpstr>
      <vt:lpstr>Step 1: Exergame Selection (Contd)</vt:lpstr>
      <vt:lpstr>EEQ Synthesis</vt:lpstr>
      <vt:lpstr>Focus Groups to Refine EEQ</vt:lpstr>
      <vt:lpstr>EEQ Testing/Validation</vt:lpstr>
      <vt:lpstr>Results: Testing/Validation</vt:lpstr>
      <vt:lpstr>EEQ Score Distribution</vt:lpstr>
      <vt:lpstr>Comparison of EEQ Scores </vt:lpstr>
      <vt:lpstr>Discussion</vt:lpstr>
      <vt:lpstr>Conclusion and Future Work</vt:lpstr>
      <vt:lpstr>Extra Slides</vt:lpstr>
      <vt:lpstr>Cypress Objectives</vt:lpstr>
      <vt:lpstr>CyPRESS Overview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Choi, Yejee</dc:creator>
  <cp:lastModifiedBy>Mark Claypool</cp:lastModifiedBy>
  <cp:revision>319</cp:revision>
  <cp:lastPrinted>2020-01-07T00:59:08Z</cp:lastPrinted>
  <dcterms:created xsi:type="dcterms:W3CDTF">2016-10-10T17:55:03Z</dcterms:created>
  <dcterms:modified xsi:type="dcterms:W3CDTF">2020-01-07T20:30:36Z</dcterms:modified>
</cp:coreProperties>
</file>