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5" r:id="rId3"/>
    <p:sldId id="296" r:id="rId4"/>
    <p:sldId id="297" r:id="rId5"/>
    <p:sldId id="257" r:id="rId6"/>
    <p:sldId id="274" r:id="rId7"/>
    <p:sldId id="260" r:id="rId8"/>
    <p:sldId id="298" r:id="rId9"/>
    <p:sldId id="275" r:id="rId10"/>
    <p:sldId id="259" r:id="rId11"/>
    <p:sldId id="289" r:id="rId12"/>
    <p:sldId id="300" r:id="rId13"/>
    <p:sldId id="273" r:id="rId14"/>
    <p:sldId id="264" r:id="rId15"/>
    <p:sldId id="277" r:id="rId16"/>
    <p:sldId id="280" r:id="rId17"/>
    <p:sldId id="290" r:id="rId18"/>
    <p:sldId id="261" r:id="rId19"/>
    <p:sldId id="282" r:id="rId20"/>
    <p:sldId id="288" r:id="rId21"/>
    <p:sldId id="263" r:id="rId22"/>
    <p:sldId id="265" r:id="rId23"/>
    <p:sldId id="267" r:id="rId24"/>
    <p:sldId id="278" r:id="rId25"/>
    <p:sldId id="266" r:id="rId26"/>
    <p:sldId id="268" r:id="rId27"/>
    <p:sldId id="269" r:id="rId28"/>
    <p:sldId id="271" r:id="rId29"/>
    <p:sldId id="286" r:id="rId30"/>
    <p:sldId id="292" r:id="rId31"/>
    <p:sldId id="287" r:id="rId32"/>
    <p:sldId id="272" r:id="rId33"/>
    <p:sldId id="299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3515" autoAdjust="0"/>
  </p:normalViewPr>
  <p:slideViewPr>
    <p:cSldViewPr>
      <p:cViewPr>
        <p:scale>
          <a:sx n="50" d="100"/>
          <a:sy n="50" d="100"/>
        </p:scale>
        <p:origin x="-1172" y="-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3552E0-EAFE-480E-A28E-DDA57204706C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BB6F33-5644-4E2B-AA7B-0A9B2099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F7E17D-D239-487F-BE92-A67B78C17E6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2049A-BBD6-4CA0-86E8-28002AE8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action-is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delay-action-ism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 Models for Game Input with Delay - Moving Target Selection with a Mouse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IEEE International Symposium on Multimedia (ISM)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(Invited Paper)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 Jose, California, USA, December 11-13, 2016. Online at: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http://www.cs.wpi.edu/~claypool/papers/delay-action-ism/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On Models for Game Input with Delay - Moving Target Selection with a Mouse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IEEE International Symposium on Multimedia (ISM)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(Invited Paper)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San Jose, California, USA, December 11-13, 2016. Online at: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http://www.cs.wpi.edu/~claypool/papers/delay-action-ism/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 Models for Game Input with Delay </a:t>
            </a:r>
            <a:r>
              <a:rPr lang="en-US" b="1" dirty="0" smtClean="0"/>
              <a:t>– Moving Target </a:t>
            </a:r>
            <a:r>
              <a:rPr lang="en-US" b="1" dirty="0"/>
              <a:t>Selection with a Mouse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276600"/>
            <a:ext cx="5257800" cy="78656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Mark Claypool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05400"/>
            <a:ext cx="3200400" cy="10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Fitts’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[Fitts, 1954]</a:t>
            </a:r>
            <a:endParaRPr lang="en-US" dirty="0"/>
          </a:p>
        </p:txBody>
      </p:sp>
      <p:pic>
        <p:nvPicPr>
          <p:cNvPr id="17" name="Picture 2" descr="http://www.yorku.ca/mack/hci1992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13294"/>
            <a:ext cx="6216650" cy="3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Fitts’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574" y="387940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Index of difficulty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2765" y="373000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Constant (determined empirically)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118" y="15019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Gap distance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654" y="29226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Width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474178"/>
            <a:ext cx="74676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Robust under many conditions: </a:t>
            </a:r>
            <a:r>
              <a:rPr lang="en-US" sz="2000" dirty="0" smtClean="0">
                <a:solidFill>
                  <a:srgbClr val="008000"/>
                </a:solidFill>
              </a:rPr>
              <a:t>limbs</a:t>
            </a:r>
            <a:r>
              <a:rPr lang="en-US" sz="2000" dirty="0" smtClean="0"/>
              <a:t> </a:t>
            </a:r>
            <a:r>
              <a:rPr lang="en-US" sz="2000" dirty="0"/>
              <a:t>(hands, </a:t>
            </a:r>
            <a:r>
              <a:rPr lang="en-US" sz="2000" dirty="0" smtClean="0"/>
              <a:t>feet,</a:t>
            </a:r>
            <a:r>
              <a:rPr lang="en-US" sz="2000" dirty="0"/>
              <a:t> </a:t>
            </a:r>
            <a:r>
              <a:rPr lang="en-US" sz="2000" dirty="0" smtClean="0"/>
              <a:t>lips, head-mounted sight,</a:t>
            </a:r>
            <a:r>
              <a:rPr lang="en-US" sz="2000" dirty="0"/>
              <a:t> eye </a:t>
            </a:r>
            <a:r>
              <a:rPr lang="en-US" sz="2000" dirty="0" smtClean="0"/>
              <a:t>gaze), </a:t>
            </a:r>
            <a:r>
              <a:rPr lang="en-US" sz="2000" dirty="0" smtClean="0">
                <a:solidFill>
                  <a:srgbClr val="008000"/>
                </a:solidFill>
              </a:rPr>
              <a:t>input devices </a:t>
            </a:r>
            <a:r>
              <a:rPr lang="en-US" sz="2000" dirty="0" smtClean="0"/>
              <a:t>(mouse, stylus), </a:t>
            </a:r>
            <a:r>
              <a:rPr lang="en-US" sz="2000" dirty="0" smtClean="0">
                <a:solidFill>
                  <a:srgbClr val="008000"/>
                </a:solidFill>
              </a:rPr>
              <a:t>environments</a:t>
            </a:r>
            <a:r>
              <a:rPr lang="en-US" sz="2000" dirty="0" smtClean="0"/>
              <a:t> (e.g., underwater</a:t>
            </a:r>
            <a:r>
              <a:rPr lang="en-US" sz="2000" dirty="0"/>
              <a:t>), and </a:t>
            </a:r>
            <a:r>
              <a:rPr lang="en-US" sz="2000" dirty="0" smtClean="0">
                <a:solidFill>
                  <a:srgbClr val="008000"/>
                </a:solidFill>
              </a:rPr>
              <a:t>users</a:t>
            </a:r>
            <a:r>
              <a:rPr lang="en-US" sz="2000" dirty="0" smtClean="0"/>
              <a:t> (</a:t>
            </a:r>
            <a:r>
              <a:rPr lang="en-US" sz="2000" dirty="0"/>
              <a:t>young, old, </a:t>
            </a:r>
            <a:r>
              <a:rPr lang="en-US" sz="2000" dirty="0" smtClean="0"/>
              <a:t>special needs</a:t>
            </a:r>
            <a:r>
              <a:rPr lang="en-US" sz="2000" dirty="0"/>
              <a:t>, </a:t>
            </a:r>
            <a:r>
              <a:rPr lang="en-US" sz="2000" dirty="0" smtClean="0"/>
              <a:t>impaired).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09156" y="2905345"/>
            <a:ext cx="490849" cy="150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8668" y="1979047"/>
            <a:ext cx="561337" cy="86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6126" y="3018930"/>
            <a:ext cx="96665" cy="582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212984" y="2170718"/>
            <a:ext cx="523801" cy="2882903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[Fitts, 1954]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5334000"/>
            <a:ext cx="8069829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Fitts’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81713" cy="1971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0574" y="3879407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Index of difficulty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2765" y="373000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Constant (determined empirically)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61" y="353048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4118" y="15019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Gap distance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654" y="2922688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Width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474178"/>
            <a:ext cx="74676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Robust under many conditions: </a:t>
            </a:r>
            <a:r>
              <a:rPr lang="en-US" sz="2000" dirty="0" smtClean="0">
                <a:solidFill>
                  <a:srgbClr val="008000"/>
                </a:solidFill>
              </a:rPr>
              <a:t>limbs</a:t>
            </a:r>
            <a:r>
              <a:rPr lang="en-US" sz="2000" dirty="0" smtClean="0"/>
              <a:t> </a:t>
            </a:r>
            <a:r>
              <a:rPr lang="en-US" sz="2000" dirty="0"/>
              <a:t>(hands, </a:t>
            </a:r>
            <a:r>
              <a:rPr lang="en-US" sz="2000" dirty="0" smtClean="0"/>
              <a:t>feet,</a:t>
            </a:r>
            <a:r>
              <a:rPr lang="en-US" sz="2000" dirty="0"/>
              <a:t> </a:t>
            </a:r>
            <a:r>
              <a:rPr lang="en-US" sz="2000" dirty="0" smtClean="0"/>
              <a:t>lips, head-mounted sight,</a:t>
            </a:r>
            <a:r>
              <a:rPr lang="en-US" sz="2000" dirty="0"/>
              <a:t> eye </a:t>
            </a:r>
            <a:r>
              <a:rPr lang="en-US" sz="2000" dirty="0" smtClean="0"/>
              <a:t>gaze), </a:t>
            </a:r>
            <a:r>
              <a:rPr lang="en-US" sz="2000" dirty="0" smtClean="0">
                <a:solidFill>
                  <a:srgbClr val="008000"/>
                </a:solidFill>
              </a:rPr>
              <a:t>input devices </a:t>
            </a:r>
            <a:r>
              <a:rPr lang="en-US" sz="2000" dirty="0" smtClean="0"/>
              <a:t>(mouse, stylus), </a:t>
            </a:r>
            <a:r>
              <a:rPr lang="en-US" sz="2000" dirty="0" smtClean="0">
                <a:solidFill>
                  <a:srgbClr val="008000"/>
                </a:solidFill>
              </a:rPr>
              <a:t>environments</a:t>
            </a:r>
            <a:r>
              <a:rPr lang="en-US" sz="2000" dirty="0" smtClean="0"/>
              <a:t> (e.g., underwater</a:t>
            </a:r>
            <a:r>
              <a:rPr lang="en-US" sz="2000" dirty="0"/>
              <a:t>), and </a:t>
            </a:r>
            <a:r>
              <a:rPr lang="en-US" sz="2000" dirty="0" smtClean="0">
                <a:solidFill>
                  <a:srgbClr val="008000"/>
                </a:solidFill>
              </a:rPr>
              <a:t>users</a:t>
            </a:r>
            <a:r>
              <a:rPr lang="en-US" sz="2000" dirty="0" smtClean="0"/>
              <a:t> (</a:t>
            </a:r>
            <a:r>
              <a:rPr lang="en-US" sz="2000" dirty="0"/>
              <a:t>young, old, </a:t>
            </a:r>
            <a:r>
              <a:rPr lang="en-US" sz="2000" dirty="0" smtClean="0"/>
              <a:t>special needs</a:t>
            </a:r>
            <a:r>
              <a:rPr lang="en-US" sz="2000" dirty="0"/>
              <a:t>, </a:t>
            </a:r>
            <a:r>
              <a:rPr lang="en-US" sz="2000" dirty="0" smtClean="0"/>
              <a:t>impaired).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219200" y="3048806"/>
            <a:ext cx="152400" cy="44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209156" y="2905345"/>
            <a:ext cx="490849" cy="1501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38668" y="1979047"/>
            <a:ext cx="561337" cy="86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6126" y="3018930"/>
            <a:ext cx="96665" cy="5824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5212984" y="2170718"/>
            <a:ext cx="523801" cy="2882903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[Fitts, 1954]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3"/>
            <a:ext cx="8229600" cy="1143000"/>
          </a:xfrm>
        </p:spPr>
        <p:txBody>
          <a:bodyPr/>
          <a:lstStyle/>
          <a:p>
            <a:r>
              <a:rPr lang="en-US" dirty="0" smtClean="0"/>
              <a:t>Limitations of Fitts’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3"/>
            <a:ext cx="8229600" cy="53331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dimension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2 dimensions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Change “effective width”</a:t>
            </a:r>
          </a:p>
          <a:p>
            <a:pPr lvl="1"/>
            <a:r>
              <a:rPr lang="en-US" dirty="0" smtClean="0"/>
              <a:t>Target shape mostly irrelevant</a:t>
            </a:r>
          </a:p>
          <a:p>
            <a:r>
              <a:rPr lang="en-US" dirty="0" smtClean="0"/>
              <a:t>Stationary target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moving</a:t>
            </a:r>
            <a:r>
              <a:rPr lang="en-US" i="1" dirty="0" smtClean="0"/>
              <a:t> target</a:t>
            </a:r>
          </a:p>
          <a:p>
            <a:pPr lvl="1"/>
            <a:r>
              <a:rPr lang="en-US" dirty="0" smtClean="0"/>
              <a:t>Add speed to index of difficulty</a:t>
            </a:r>
          </a:p>
          <a:p>
            <a:pPr lvl="1"/>
            <a:r>
              <a:rPr lang="en-US" dirty="0" smtClean="0"/>
              <a:t>Time linear </a:t>
            </a:r>
            <a:r>
              <a:rPr lang="en-US" i="1" dirty="0" smtClean="0"/>
              <a:t>or</a:t>
            </a:r>
            <a:r>
              <a:rPr lang="en-US" dirty="0" smtClean="0"/>
              <a:t> exponential with speed</a:t>
            </a:r>
          </a:p>
          <a:p>
            <a:r>
              <a:rPr lang="en-US" dirty="0" smtClean="0"/>
              <a:t>No added delay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transmission delay</a:t>
            </a:r>
            <a:endParaRPr lang="en-US" i="1" dirty="0" smtClean="0"/>
          </a:p>
          <a:p>
            <a:pPr lvl="1"/>
            <a:r>
              <a:rPr lang="en-US" dirty="0" smtClean="0"/>
              <a:t>Time linear with delay</a:t>
            </a:r>
          </a:p>
          <a:p>
            <a:r>
              <a:rPr lang="en-US" dirty="0" smtClean="0"/>
              <a:t>Missing?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</a:rPr>
              <a:t>2d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moving target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0070C0"/>
                </a:solidFill>
              </a:rPr>
              <a:t>delay</a:t>
            </a:r>
          </a:p>
          <a:p>
            <a:endParaRPr lang="en-US" dirty="0" smtClean="0"/>
          </a:p>
          <a:p>
            <a:r>
              <a:rPr lang="en-US" dirty="0" smtClean="0"/>
              <a:t>Problem statement: </a:t>
            </a:r>
            <a:r>
              <a:rPr lang="en-US" dirty="0" smtClean="0">
                <a:solidFill>
                  <a:srgbClr val="008000"/>
                </a:solidFill>
              </a:rPr>
              <a:t>Measure </a:t>
            </a:r>
            <a:r>
              <a:rPr lang="en-US" dirty="0">
                <a:solidFill>
                  <a:srgbClr val="008000"/>
                </a:solidFill>
              </a:rPr>
              <a:t>and model </a:t>
            </a:r>
            <a:r>
              <a:rPr lang="en-US" dirty="0" smtClean="0">
                <a:solidFill>
                  <a:srgbClr val="008000"/>
                </a:solidFill>
              </a:rPr>
              <a:t>effects </a:t>
            </a:r>
            <a:r>
              <a:rPr lang="en-US" dirty="0">
                <a:solidFill>
                  <a:srgbClr val="008000"/>
                </a:solidFill>
              </a:rPr>
              <a:t>of </a:t>
            </a:r>
            <a:r>
              <a:rPr lang="en-US" dirty="0">
                <a:solidFill>
                  <a:srgbClr val="C00000"/>
                </a:solidFill>
              </a:rPr>
              <a:t>delay</a:t>
            </a:r>
            <a:r>
              <a:rPr lang="en-US" dirty="0">
                <a:solidFill>
                  <a:srgbClr val="008000"/>
                </a:solidFill>
              </a:rPr>
              <a:t> on </a:t>
            </a:r>
            <a:r>
              <a:rPr lang="en-US" dirty="0">
                <a:solidFill>
                  <a:srgbClr val="C00000"/>
                </a:solidFill>
              </a:rPr>
              <a:t>moving target selection </a:t>
            </a:r>
            <a:r>
              <a:rPr lang="en-US" dirty="0">
                <a:solidFill>
                  <a:srgbClr val="008000"/>
                </a:solidFill>
              </a:rPr>
              <a:t>with </a:t>
            </a:r>
            <a:r>
              <a:rPr lang="en-US" dirty="0" smtClean="0">
                <a:solidFill>
                  <a:srgbClr val="008000"/>
                </a:solidFill>
              </a:rPr>
              <a:t>mouse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15269" y="1294922"/>
            <a:ext cx="192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MacKenzie</a:t>
            </a:r>
            <a:r>
              <a:rPr lang="en-US" dirty="0"/>
              <a:t>, 1992]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69450" y="2381194"/>
            <a:ext cx="1814599" cy="728011"/>
            <a:chOff x="7162800" y="3124200"/>
            <a:chExt cx="1814599" cy="728011"/>
          </a:xfrm>
        </p:grpSpPr>
        <p:sp>
          <p:nvSpPr>
            <p:cNvPr id="6" name="Rectangle 5"/>
            <p:cNvSpPr/>
            <p:nvPr/>
          </p:nvSpPr>
          <p:spPr>
            <a:xfrm>
              <a:off x="7162800" y="3124200"/>
              <a:ext cx="1814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 smtClean="0"/>
                <a:t>Jacacinski</a:t>
              </a:r>
              <a:r>
                <a:rPr lang="en-US" dirty="0" smtClean="0"/>
                <a:t>, 1980]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07042" y="3482879"/>
              <a:ext cx="1726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[Hoffman, 1991]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13693" y="3700025"/>
            <a:ext cx="1726114" cy="669092"/>
            <a:chOff x="7207042" y="4670140"/>
            <a:chExt cx="1726114" cy="669092"/>
          </a:xfrm>
        </p:grpSpPr>
        <p:sp>
          <p:nvSpPr>
            <p:cNvPr id="8" name="TextBox 7"/>
            <p:cNvSpPr txBox="1"/>
            <p:nvPr/>
          </p:nvSpPr>
          <p:spPr>
            <a:xfrm>
              <a:off x="7207042" y="4670140"/>
              <a:ext cx="1726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[Hoffman, 2012]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7597" y="4969900"/>
              <a:ext cx="1425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[Brady, 2015]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9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Moving Target Selection with Mouse?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1688461"/>
            <a:ext cx="3709444" cy="2429110"/>
            <a:chOff x="1066800" y="2165058"/>
            <a:chExt cx="3709444" cy="2429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28389" y="4224836"/>
              <a:ext cx="298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i="1" dirty="0" smtClean="0"/>
                <a:t>Call of Duty</a:t>
              </a:r>
              <a:r>
                <a:rPr lang="en-US" dirty="0" smtClean="0"/>
                <a:t>, Activision, 2003]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53431" y="1516299"/>
            <a:ext cx="3002741" cy="2937278"/>
            <a:chOff x="5592965" y="1664590"/>
            <a:chExt cx="3002741" cy="293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65" y="1664590"/>
              <a:ext cx="3002741" cy="2610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2877" y="4232536"/>
              <a:ext cx="29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[Duck Hunt, Nintendo, 1984]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47360" y="4572000"/>
            <a:ext cx="4049280" cy="2204730"/>
            <a:chOff x="2667000" y="4724400"/>
            <a:chExt cx="4049280" cy="2204730"/>
          </a:xfrm>
        </p:grpSpPr>
        <p:pic>
          <p:nvPicPr>
            <p:cNvPr id="1038" name="Picture 14" descr="http://i.imgur.com/ygirfp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655" y="6559798"/>
              <a:ext cx="382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[League of Legends, Riot Games, 2009]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56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game</a:t>
            </a:r>
          </a:p>
          <a:p>
            <a:pPr lvl="1"/>
            <a:r>
              <a:rPr lang="en-US" dirty="0" smtClean="0"/>
              <a:t>Focus player action on target selection</a:t>
            </a:r>
          </a:p>
          <a:p>
            <a:pPr lvl="1"/>
            <a:r>
              <a:rPr lang="en-US" dirty="0" smtClean="0"/>
              <a:t>Enables controlled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user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results</a:t>
            </a:r>
          </a:p>
          <a:p>
            <a:pPr lvl="1"/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Puck Hunt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Game of Moving Target Selection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67" y="1782386"/>
            <a:ext cx="3444057" cy="33242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 to select puck with mouse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70C0"/>
                </a:solidFill>
              </a:rPr>
              <a:t>Puck Hunt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Game of Moving Target Selection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r>
              <a:rPr lang="en-US" dirty="0" smtClean="0"/>
              <a:t>Time to select puck with mouse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iterations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QoE</a:t>
            </a:r>
            <a:r>
              <a:rPr lang="en-US" dirty="0" smtClean="0"/>
              <a:t> for each combo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67" y="1782386"/>
            <a:ext cx="3444057" cy="332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30" y="2648499"/>
            <a:ext cx="3071330" cy="138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27846"/>
            <a:ext cx="3127991" cy="1394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553545"/>
            <a:ext cx="3919190" cy="9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users</a:t>
            </a:r>
          </a:p>
          <a:p>
            <a:r>
              <a:rPr lang="en-US" dirty="0" smtClean="0"/>
              <a:t>Ages 18-26 (mean </a:t>
            </a:r>
            <a:r>
              <a:rPr lang="en-US" dirty="0" smtClean="0">
                <a:solidFill>
                  <a:srgbClr val="0070C0"/>
                </a:solidFill>
              </a:rPr>
              <a:t>21 years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23 Male, 8 female, 1 unspecified</a:t>
            </a:r>
          </a:p>
          <a:p>
            <a:r>
              <a:rPr lang="en-US" dirty="0" smtClean="0"/>
              <a:t>Mean self-rating (1-5) as gamer is </a:t>
            </a:r>
            <a:r>
              <a:rPr lang="en-US" dirty="0" smtClean="0">
                <a:solidFill>
                  <a:srgbClr val="0070C0"/>
                </a:solidFill>
              </a:rPr>
              <a:t>3.6</a:t>
            </a:r>
          </a:p>
          <a:p>
            <a:r>
              <a:rPr lang="en-US" dirty="0" smtClean="0"/>
              <a:t>Play </a:t>
            </a:r>
            <a:r>
              <a:rPr lang="en-US" dirty="0" smtClean="0">
                <a:solidFill>
                  <a:srgbClr val="0070C0"/>
                </a:solidFill>
              </a:rPr>
              <a:t>6+ hours </a:t>
            </a:r>
            <a:r>
              <a:rPr lang="en-US" dirty="0" smtClean="0"/>
              <a:t>of games per week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Real-time </a:t>
            </a:r>
            <a:r>
              <a:rPr lang="en-US" dirty="0"/>
              <a:t>g</a:t>
            </a:r>
            <a:r>
              <a:rPr lang="en-US" dirty="0" smtClean="0"/>
              <a:t>ames sensitive to delay</a:t>
            </a:r>
          </a:p>
          <a:p>
            <a:pPr lvl="1"/>
            <a:r>
              <a:rPr lang="en-US" dirty="0" smtClean="0"/>
              <a:t>Even 10s of milliseconds of delay impacts </a:t>
            </a:r>
            <a:r>
              <a:rPr lang="en-US" dirty="0" smtClean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quality of experience </a:t>
            </a:r>
            <a:r>
              <a:rPr lang="en-US" dirty="0" smtClean="0"/>
              <a:t>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Mitigate with </a:t>
            </a:r>
            <a:r>
              <a:rPr lang="en-US" i="1" dirty="0" smtClean="0"/>
              <a:t>delay compensation </a:t>
            </a:r>
            <a:r>
              <a:rPr lang="en-US" dirty="0" smtClean="0"/>
              <a:t>(e.g., time warp, player prediction, dead reckoning …)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when</a:t>
            </a:r>
            <a:r>
              <a:rPr lang="en-US" dirty="0" smtClean="0"/>
              <a:t> to apply (what player actions)?</a:t>
            </a:r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how</a:t>
            </a:r>
            <a:r>
              <a:rPr lang="en-US" dirty="0" smtClean="0"/>
              <a:t> effective?</a:t>
            </a:r>
          </a:p>
          <a:p>
            <a:r>
              <a:rPr lang="en-US" dirty="0" smtClean="0"/>
              <a:t>Need research to better understand effects of delay on games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Claypool, </a:t>
            </a:r>
            <a:r>
              <a:rPr lang="en-US" dirty="0"/>
              <a:t>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91440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		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Selection time </a:t>
            </a:r>
            <a:r>
              <a:rPr lang="en-US" i="1" dirty="0" smtClean="0"/>
              <a:t>measurement</a:t>
            </a:r>
          </a:p>
          <a:p>
            <a:pPr lvl="1"/>
            <a:r>
              <a:rPr lang="en-US" dirty="0" smtClean="0"/>
              <a:t>Selection time </a:t>
            </a:r>
            <a:r>
              <a:rPr lang="en-US" i="1" dirty="0" smtClean="0"/>
              <a:t>model</a:t>
            </a:r>
          </a:p>
          <a:p>
            <a:pPr lvl="1"/>
            <a:r>
              <a:rPr lang="en-US" dirty="0" smtClean="0"/>
              <a:t>Additional analysis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Selection Time versus Delay – Measurement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54761"/>
            <a:ext cx="5464057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3518" y="5798145"/>
            <a:ext cx="3947363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Exponential with delay</a:t>
            </a:r>
          </a:p>
          <a:p>
            <a:r>
              <a:rPr lang="en-US" dirty="0" smtClean="0"/>
              <a:t>Low delays, speed doesn’t matter</a:t>
            </a:r>
          </a:p>
          <a:p>
            <a:r>
              <a:rPr lang="en-US" dirty="0" smtClean="0"/>
              <a:t>High delays, speed makes it even harder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Selection Time versus </a:t>
            </a:r>
            <a:r>
              <a:rPr lang="en-US" sz="3600" dirty="0" smtClean="0"/>
              <a:t>Speed </a:t>
            </a:r>
            <a:r>
              <a:rPr lang="en-US" sz="3600" dirty="0"/>
              <a:t>– Measurement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8"/>
            <a:ext cx="5715000" cy="402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892581"/>
            <a:ext cx="345633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Somewhat non-linear at high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Time versus Delay –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930"/>
            <a:ext cx="7650088" cy="859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76200" y="32368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Time to select target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90600" y="2565149"/>
            <a:ext cx="0" cy="5590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32368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Exponential with delay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23686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Exponential with speed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2831" y="323686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speed-delay interaction term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657600" y="2638080"/>
            <a:ext cx="0" cy="5590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2555592"/>
            <a:ext cx="0" cy="641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543800" y="2565150"/>
            <a:ext cx="228600" cy="6319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Time versus Delay –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930"/>
            <a:ext cx="7650088" cy="85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01935"/>
            <a:ext cx="7315200" cy="92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773705"/>
            <a:ext cx="6324600" cy="124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887" y="5780335"/>
            <a:ext cx="1563026" cy="45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678064"/>
            <a:ext cx="1948997" cy="58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5510279"/>
            <a:ext cx="1636987" cy="92333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MMI10"/>
              </a:rPr>
              <a:t>R</a:t>
            </a:r>
            <a:r>
              <a:rPr lang="en-US" baseline="30000" dirty="0" smtClean="0">
                <a:latin typeface="CMMI10"/>
              </a:rPr>
              <a:t>2</a:t>
            </a:r>
            <a:r>
              <a:rPr lang="en-US" dirty="0" smtClean="0">
                <a:latin typeface="CMMI1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mbusRomNo9L-Regu"/>
              </a:rPr>
              <a:t>0.97</a:t>
            </a:r>
          </a:p>
          <a:p>
            <a:r>
              <a:rPr lang="en-US" dirty="0" smtClean="0">
                <a:latin typeface="NimbusRomNo9L-Regu"/>
              </a:rPr>
              <a:t>F-stat </a:t>
            </a:r>
            <a:r>
              <a:rPr lang="en-US" dirty="0" smtClean="0">
                <a:solidFill>
                  <a:srgbClr val="0070C0"/>
                </a:solidFill>
                <a:latin typeface="NimbusRomNo9L-Regu"/>
              </a:rPr>
              <a:t>328</a:t>
            </a:r>
          </a:p>
          <a:p>
            <a:r>
              <a:rPr lang="en-US" dirty="0" smtClean="0">
                <a:latin typeface="CMMI10"/>
              </a:rPr>
              <a:t>p </a:t>
            </a:r>
            <a:r>
              <a:rPr lang="en-US" dirty="0">
                <a:latin typeface="CMMI10"/>
              </a:rPr>
              <a:t>&lt; </a:t>
            </a:r>
            <a:r>
              <a:rPr lang="en-US" dirty="0">
                <a:solidFill>
                  <a:srgbClr val="0070C0"/>
                </a:solidFill>
                <a:latin typeface="CMR10"/>
              </a:rPr>
              <a:t>2</a:t>
            </a:r>
            <a:r>
              <a:rPr lang="en-US" dirty="0">
                <a:solidFill>
                  <a:srgbClr val="0070C0"/>
                </a:solidFill>
                <a:latin typeface="CMMI10"/>
              </a:rPr>
              <a:t>.</a:t>
            </a:r>
            <a:r>
              <a:rPr lang="en-US" dirty="0">
                <a:solidFill>
                  <a:srgbClr val="0070C0"/>
                </a:solidFill>
                <a:latin typeface="CMR10"/>
              </a:rPr>
              <a:t>2 </a:t>
            </a:r>
            <a:r>
              <a:rPr lang="en-US" dirty="0">
                <a:solidFill>
                  <a:srgbClr val="0070C0"/>
                </a:solidFill>
                <a:latin typeface="CMSY10"/>
              </a:rPr>
              <a:t>× </a:t>
            </a:r>
            <a:r>
              <a:rPr lang="en-US" dirty="0" smtClean="0">
                <a:solidFill>
                  <a:srgbClr val="0070C0"/>
                </a:solidFill>
                <a:latin typeface="CMR10"/>
              </a:rPr>
              <a:t>10</a:t>
            </a:r>
            <a:r>
              <a:rPr lang="en-US" baseline="30000" dirty="0" smtClean="0">
                <a:solidFill>
                  <a:srgbClr val="0070C0"/>
                </a:solidFill>
                <a:latin typeface="CMR10"/>
              </a:rPr>
              <a:t>-16</a:t>
            </a:r>
            <a:endParaRPr lang="en-US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Time versus Delay – By Skill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94192"/>
            <a:ext cx="5932064" cy="4256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399" y="5892581"/>
            <a:ext cx="4779065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Delay affects all skill levels</a:t>
            </a:r>
          </a:p>
          <a:p>
            <a:r>
              <a:rPr lang="en-US" dirty="0" smtClean="0"/>
              <a:t>Low skill most impacted, high skill least impacted</a:t>
            </a:r>
          </a:p>
        </p:txBody>
      </p:sp>
    </p:spTree>
    <p:extLst>
      <p:ext uri="{BB962C8B-B14F-4D97-AF65-F5344CB8AC3E}">
        <p14:creationId xmlns:p14="http://schemas.microsoft.com/office/powerpoint/2010/main" val="13410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451"/>
            <a:ext cx="8229600" cy="1143000"/>
          </a:xfrm>
        </p:spPr>
        <p:txBody>
          <a:bodyPr/>
          <a:lstStyle/>
          <a:p>
            <a:r>
              <a:rPr lang="en-US" dirty="0" smtClean="0"/>
              <a:t>Mouse Clicks versus Delay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34758"/>
            <a:ext cx="5872011" cy="423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892581"/>
            <a:ext cx="4989571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Users “miss” more at high speeds</a:t>
            </a:r>
          </a:p>
          <a:p>
            <a:r>
              <a:rPr lang="en-US" dirty="0" smtClean="0"/>
              <a:t>May want combined model for gamer performance</a:t>
            </a:r>
          </a:p>
        </p:txBody>
      </p:sp>
    </p:spTree>
    <p:extLst>
      <p:ext uri="{BB962C8B-B14F-4D97-AF65-F5344CB8AC3E}">
        <p14:creationId xmlns:p14="http://schemas.microsoft.com/office/powerpoint/2010/main" val="5300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Commercial Games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2966"/>
            <a:ext cx="6324600" cy="4366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943" y="6033184"/>
            <a:ext cx="3695114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Trends for Puck Hunt similar</a:t>
            </a:r>
          </a:p>
          <a:p>
            <a:r>
              <a:rPr lang="en-US" dirty="0" smtClean="0"/>
              <a:t>Suggests results hold for other games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2057400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Beigbeder</a:t>
            </a:r>
            <a:r>
              <a:rPr lang="en-US" dirty="0" smtClean="0"/>
              <a:t>, 2004]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0" y="1448900"/>
            <a:ext cx="5676900" cy="403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6033184"/>
            <a:ext cx="2806281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Linear/logarithmic decrease</a:t>
            </a:r>
          </a:p>
          <a:p>
            <a:r>
              <a:rPr lang="en-US" dirty="0" smtClean="0"/>
              <a:t>Independent of speed</a:t>
            </a:r>
          </a:p>
        </p:txBody>
      </p:sp>
    </p:spTree>
    <p:extLst>
      <p:ext uri="{BB962C8B-B14F-4D97-AF65-F5344CB8AC3E}">
        <p14:creationId xmlns:p14="http://schemas.microsoft.com/office/powerpoint/2010/main" val="1596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to better understand delay on game actions/input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Delay compensation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game design </a:t>
            </a:r>
            <a:r>
              <a:rPr lang="en-US" dirty="0" smtClean="0"/>
              <a:t>that is resilient to delay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008000"/>
                </a:solidFill>
              </a:rPr>
              <a:t>measure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model</a:t>
            </a:r>
            <a:r>
              <a:rPr lang="en-US" dirty="0" smtClean="0"/>
              <a:t> target selection with a delayed mouse</a:t>
            </a:r>
          </a:p>
          <a:p>
            <a:r>
              <a:rPr lang="en-US" dirty="0" smtClean="0"/>
              <a:t>Game and user study (30+ users) with delays from 100-500 </a:t>
            </a:r>
            <a:r>
              <a:rPr lang="en-US" dirty="0" err="1" smtClean="0"/>
              <a:t>ms</a:t>
            </a:r>
            <a:r>
              <a:rPr lang="en-US" dirty="0"/>
              <a:t> </a:t>
            </a:r>
            <a:r>
              <a:rPr lang="en-US" dirty="0" smtClean="0"/>
              <a:t>and 3 target speeds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 in selection time even for low delays (under 200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Sharp increase in selection time for higher delays (300+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Even sharper increase in selection time for fast targets (450 </a:t>
            </a:r>
            <a:r>
              <a:rPr lang="en-US" dirty="0" err="1"/>
              <a:t>px</a:t>
            </a:r>
            <a:r>
              <a:rPr lang="en-US" dirty="0"/>
              <a:t>/s)</a:t>
            </a:r>
          </a:p>
          <a:p>
            <a:r>
              <a:rPr lang="en-US" dirty="0" err="1"/>
              <a:t>QoE</a:t>
            </a:r>
            <a:r>
              <a:rPr lang="en-US" dirty="0"/>
              <a:t> sensitive to even slight delays (100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Model with exponential terms for speed, delay and combined term fits </a:t>
            </a:r>
            <a:r>
              <a:rPr lang="en-US" dirty="0" smtClean="0"/>
              <a:t>well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1371600"/>
            <a:ext cx="44958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Real-time </a:t>
            </a:r>
            <a:r>
              <a:rPr lang="en-US" dirty="0"/>
              <a:t>g</a:t>
            </a:r>
            <a:r>
              <a:rPr lang="en-US" dirty="0" smtClean="0"/>
              <a:t>ames sensitive to delay</a:t>
            </a:r>
          </a:p>
          <a:p>
            <a:pPr lvl="1"/>
            <a:r>
              <a:rPr lang="en-US" dirty="0" smtClean="0"/>
              <a:t>Even 10s of milliseconds of delay impacts </a:t>
            </a:r>
            <a:r>
              <a:rPr lang="en-US" dirty="0" smtClean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quality of experience </a:t>
            </a:r>
            <a:r>
              <a:rPr lang="en-US" dirty="0" smtClean="0"/>
              <a:t>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Mitigate with </a:t>
            </a:r>
            <a:r>
              <a:rPr lang="en-US" i="1" dirty="0" smtClean="0"/>
              <a:t>delay compensation </a:t>
            </a:r>
            <a:r>
              <a:rPr lang="en-US" dirty="0" smtClean="0"/>
              <a:t>(e.g., time warp, player prediction, dead reckoning …)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effective?</a:t>
            </a:r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when</a:t>
            </a:r>
            <a:r>
              <a:rPr lang="en-US" dirty="0" smtClean="0"/>
              <a:t> needed (what </a:t>
            </a:r>
            <a:r>
              <a:rPr lang="en-US" dirty="0" smtClean="0"/>
              <a:t>player actions)?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research to better understand effects of delay on games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Claypool, </a:t>
            </a:r>
            <a:r>
              <a:rPr lang="en-US" dirty="0"/>
              <a:t>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3340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to better understand delay on game actions/input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Delay compensation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game design that is resilient to delay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measure and model target selection with a delayed mouse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Game and user study (30+ users) with delays from 100-500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3 target speeds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Increase in selection time even for low delays (under 200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Sharp increase in selection time for higher delays (300+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 sharper increase in selection time for fast targets (450 </a:t>
            </a:r>
            <a:r>
              <a:rPr lang="en-US" dirty="0" err="1" smtClean="0"/>
              <a:t>px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Model with exponential terms for speed, delay and combined term fits well</a:t>
            </a:r>
          </a:p>
          <a:p>
            <a:r>
              <a:rPr lang="en-US" dirty="0" err="1" smtClean="0"/>
              <a:t>QoE</a:t>
            </a:r>
            <a:r>
              <a:rPr lang="en-US" dirty="0" smtClean="0"/>
              <a:t> sensitive to even slight delays (100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input (e.g., </a:t>
            </a:r>
            <a:r>
              <a:rPr lang="en-US" dirty="0" err="1" smtClean="0"/>
              <a:t>thumbstick</a:t>
            </a:r>
            <a:r>
              <a:rPr lang="en-US" dirty="0" smtClean="0"/>
              <a:t>, buttons)</a:t>
            </a:r>
          </a:p>
          <a:p>
            <a:r>
              <a:rPr lang="en-US" dirty="0" smtClean="0"/>
              <a:t>Other game actions (e.g., avatar </a:t>
            </a:r>
            <a:r>
              <a:rPr lang="en-US" dirty="0" smtClean="0"/>
              <a:t>movement)</a:t>
            </a:r>
            <a:endParaRPr lang="en-US" dirty="0" smtClean="0"/>
          </a:p>
          <a:p>
            <a:r>
              <a:rPr lang="en-US" dirty="0" smtClean="0"/>
              <a:t>Other model components (e.g., player skill)</a:t>
            </a:r>
          </a:p>
          <a:p>
            <a:r>
              <a:rPr lang="en-US" dirty="0" smtClean="0"/>
              <a:t>Other perspectives (e.g., first person)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Marco Duran and Matthew Thompson</a:t>
            </a:r>
          </a:p>
          <a:p>
            <a:pPr lvl="1"/>
            <a:r>
              <a:rPr lang="en-US" dirty="0" smtClean="0"/>
              <a:t>Measuring base delay</a:t>
            </a:r>
          </a:p>
          <a:p>
            <a:pPr lvl="1"/>
            <a:r>
              <a:rPr lang="en-US" dirty="0" smtClean="0"/>
              <a:t>Conducting user study</a:t>
            </a:r>
          </a:p>
          <a:p>
            <a:endParaRPr lang="en-US" dirty="0" smtClean="0"/>
          </a:p>
          <a:p>
            <a:r>
              <a:rPr lang="en-US" dirty="0" err="1" smtClean="0"/>
              <a:t>Ragnhild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and </a:t>
            </a:r>
            <a:r>
              <a:rPr lang="en-US" dirty="0" err="1" smtClean="0"/>
              <a:t>Kjetil</a:t>
            </a:r>
            <a:r>
              <a:rPr lang="en-US" dirty="0" smtClean="0"/>
              <a:t> </a:t>
            </a:r>
            <a:r>
              <a:rPr lang="en-US" dirty="0" err="1" smtClean="0"/>
              <a:t>Raaen</a:t>
            </a:r>
            <a:endParaRPr lang="en-US" dirty="0" smtClean="0"/>
          </a:p>
          <a:p>
            <a:pPr lvl="1"/>
            <a:r>
              <a:rPr lang="en-US" dirty="0" smtClean="0"/>
              <a:t>Initial Puck Hunt version</a:t>
            </a:r>
            <a:endParaRPr lang="en-US" dirty="0"/>
          </a:p>
          <a:p>
            <a:pPr lvl="1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Image result for marco du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wpi.edu/sites/default/files/inline-image/Departments-Programs/Interactive-Media-Game-Development/Matthew-tho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362200"/>
            <a:ext cx="1142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ragnhild 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31" y="45583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simula.no/sites/simula.no/files/styles/employee-detail/public/user/images/unnamed_21.jpg?itok=d51OC8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8" y="4572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 Models for Game Input with Delay </a:t>
            </a:r>
            <a:r>
              <a:rPr lang="en-US" b="1" dirty="0" smtClean="0"/>
              <a:t>– Moving Target </a:t>
            </a:r>
            <a:r>
              <a:rPr lang="en-US" b="1" dirty="0"/>
              <a:t>Selection with a Mouse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3276600"/>
            <a:ext cx="5257800" cy="78656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Mark Claypool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05400"/>
            <a:ext cx="3200400" cy="10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Real-time </a:t>
            </a:r>
            <a:r>
              <a:rPr lang="en-US" dirty="0"/>
              <a:t>g</a:t>
            </a:r>
            <a:r>
              <a:rPr lang="en-US" dirty="0" smtClean="0"/>
              <a:t>ames sensitive to delay</a:t>
            </a:r>
          </a:p>
          <a:p>
            <a:pPr lvl="1"/>
            <a:r>
              <a:rPr lang="en-US" dirty="0" smtClean="0"/>
              <a:t>Even 10s of milliseconds of delay impacts </a:t>
            </a:r>
            <a:r>
              <a:rPr lang="en-US" dirty="0" smtClean="0">
                <a:solidFill>
                  <a:srgbClr val="0070C0"/>
                </a:solidFill>
              </a:rPr>
              <a:t>player performance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quality of experience </a:t>
            </a:r>
            <a:r>
              <a:rPr lang="en-US" dirty="0" smtClean="0"/>
              <a:t>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Mitigate with </a:t>
            </a:r>
            <a:r>
              <a:rPr lang="en-US" i="1" dirty="0" smtClean="0"/>
              <a:t>delay compensation </a:t>
            </a:r>
            <a:r>
              <a:rPr lang="en-US" dirty="0" smtClean="0"/>
              <a:t>(e.g., time warp, player prediction, dead reckoning …)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how</a:t>
            </a:r>
            <a:r>
              <a:rPr lang="en-US" dirty="0" smtClean="0"/>
              <a:t> effective?</a:t>
            </a:r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when</a:t>
            </a:r>
            <a:r>
              <a:rPr lang="en-US" dirty="0" smtClean="0"/>
              <a:t> needed (what </a:t>
            </a:r>
            <a:r>
              <a:rPr lang="en-US" dirty="0" smtClean="0"/>
              <a:t>player actions)?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research to better understand effects of delay on games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676400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Claypool, </a:t>
            </a:r>
            <a:r>
              <a:rPr lang="en-US" dirty="0"/>
              <a:t>2006]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9452" y="3124200"/>
            <a:ext cx="157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[Bernier, 2001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40468" y="2915401"/>
            <a:ext cx="2209800" cy="2209800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 Games and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0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 Games and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6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EverQuest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Genres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8576" y="3760482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[Amin, 2013]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0535" y="1737155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[Armitage, 2003]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118" y="27488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[Chen, 2006]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2027" y="3254651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[Claypool, 2005]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780" y="2242987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Beigbeder</a:t>
            </a:r>
            <a:r>
              <a:rPr lang="en-US" dirty="0" smtClean="0"/>
              <a:t>, 2004]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EverQuest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Selection</a:t>
            </a:r>
          </a:p>
          <a:p>
            <a:pPr algn="ctr"/>
            <a:r>
              <a:rPr lang="en-US" sz="1400" dirty="0" smtClean="0"/>
              <a:t>[</a:t>
            </a:r>
            <a:r>
              <a:rPr lang="en-US" sz="1400" dirty="0" smtClean="0">
                <a:solidFill>
                  <a:srgbClr val="008000"/>
                </a:solidFill>
              </a:rPr>
              <a:t>Fitts’ Law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Moving Target Selection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Selection w/Delay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Genres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Types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1320" y="393568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Hajri</a:t>
            </a:r>
            <a:r>
              <a:rPr lang="en-US" dirty="0" smtClean="0"/>
              <a:t>, 2011]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3261" y="4397663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MacKenzie</a:t>
            </a:r>
            <a:r>
              <a:rPr lang="en-US" dirty="0" smtClean="0"/>
              <a:t>, 1992]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8384" y="485964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Raeen</a:t>
            </a:r>
            <a:r>
              <a:rPr lang="en-US" dirty="0" smtClean="0"/>
              <a:t>, 2011]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1685" y="5321619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[Hoffman, 2012]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2240" y="5783596"/>
            <a:ext cx="142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[Brady,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Games and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8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83334" y="4759239"/>
            <a:ext cx="4056184" cy="1086338"/>
          </a:xfrm>
          <a:custGeom>
            <a:avLst/>
            <a:gdLst>
              <a:gd name="connsiteX0" fmla="*/ 0 w 4056184"/>
              <a:gd name="connsiteY0" fmla="*/ 1055077 h 1086338"/>
              <a:gd name="connsiteX1" fmla="*/ 54707 w 4056184"/>
              <a:gd name="connsiteY1" fmla="*/ 703384 h 1086338"/>
              <a:gd name="connsiteX2" fmla="*/ 85969 w 4056184"/>
              <a:gd name="connsiteY2" fmla="*/ 336061 h 1086338"/>
              <a:gd name="connsiteX3" fmla="*/ 187569 w 4056184"/>
              <a:gd name="connsiteY3" fmla="*/ 179754 h 1086338"/>
              <a:gd name="connsiteX4" fmla="*/ 382953 w 4056184"/>
              <a:gd name="connsiteY4" fmla="*/ 62523 h 1086338"/>
              <a:gd name="connsiteX5" fmla="*/ 570523 w 4056184"/>
              <a:gd name="connsiteY5" fmla="*/ 0 h 1086338"/>
              <a:gd name="connsiteX6" fmla="*/ 851876 w 4056184"/>
              <a:gd name="connsiteY6" fmla="*/ 15631 h 1086338"/>
              <a:gd name="connsiteX7" fmla="*/ 1101969 w 4056184"/>
              <a:gd name="connsiteY7" fmla="*/ 101600 h 1086338"/>
              <a:gd name="connsiteX8" fmla="*/ 1383323 w 4056184"/>
              <a:gd name="connsiteY8" fmla="*/ 132861 h 1086338"/>
              <a:gd name="connsiteX9" fmla="*/ 1688123 w 4056184"/>
              <a:gd name="connsiteY9" fmla="*/ 62523 h 1086338"/>
              <a:gd name="connsiteX10" fmla="*/ 1953846 w 4056184"/>
              <a:gd name="connsiteY10" fmla="*/ 39077 h 1086338"/>
              <a:gd name="connsiteX11" fmla="*/ 2250830 w 4056184"/>
              <a:gd name="connsiteY11" fmla="*/ 148492 h 1086338"/>
              <a:gd name="connsiteX12" fmla="*/ 2516553 w 4056184"/>
              <a:gd name="connsiteY12" fmla="*/ 156308 h 1086338"/>
              <a:gd name="connsiteX13" fmla="*/ 2774461 w 4056184"/>
              <a:gd name="connsiteY13" fmla="*/ 171938 h 1086338"/>
              <a:gd name="connsiteX14" fmla="*/ 3024553 w 4056184"/>
              <a:gd name="connsiteY14" fmla="*/ 117231 h 1086338"/>
              <a:gd name="connsiteX15" fmla="*/ 3188676 w 4056184"/>
              <a:gd name="connsiteY15" fmla="*/ 46892 h 1086338"/>
              <a:gd name="connsiteX16" fmla="*/ 3485661 w 4056184"/>
              <a:gd name="connsiteY16" fmla="*/ 15631 h 1086338"/>
              <a:gd name="connsiteX17" fmla="*/ 3727938 w 4056184"/>
              <a:gd name="connsiteY17" fmla="*/ 101600 h 1086338"/>
              <a:gd name="connsiteX18" fmla="*/ 3876430 w 4056184"/>
              <a:gd name="connsiteY18" fmla="*/ 203200 h 1086338"/>
              <a:gd name="connsiteX19" fmla="*/ 4001476 w 4056184"/>
              <a:gd name="connsiteY19" fmla="*/ 281354 h 1086338"/>
              <a:gd name="connsiteX20" fmla="*/ 4048369 w 4056184"/>
              <a:gd name="connsiteY20" fmla="*/ 406400 h 1086338"/>
              <a:gd name="connsiteX21" fmla="*/ 4056184 w 4056184"/>
              <a:gd name="connsiteY21" fmla="*/ 578338 h 1086338"/>
              <a:gd name="connsiteX22" fmla="*/ 4032738 w 4056184"/>
              <a:gd name="connsiteY22" fmla="*/ 679938 h 1086338"/>
              <a:gd name="connsiteX23" fmla="*/ 4017107 w 4056184"/>
              <a:gd name="connsiteY23" fmla="*/ 914400 h 1086338"/>
              <a:gd name="connsiteX24" fmla="*/ 4024923 w 4056184"/>
              <a:gd name="connsiteY24" fmla="*/ 1055077 h 1086338"/>
              <a:gd name="connsiteX25" fmla="*/ 4024923 w 4056184"/>
              <a:gd name="connsiteY25" fmla="*/ 1086338 h 1086338"/>
              <a:gd name="connsiteX26" fmla="*/ 0 w 4056184"/>
              <a:gd name="connsiteY26" fmla="*/ 1055077 h 108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6184" h="1086338">
                <a:moveTo>
                  <a:pt x="0" y="1055077"/>
                </a:moveTo>
                <a:lnTo>
                  <a:pt x="54707" y="703384"/>
                </a:lnTo>
                <a:lnTo>
                  <a:pt x="85969" y="336061"/>
                </a:lnTo>
                <a:lnTo>
                  <a:pt x="187569" y="179754"/>
                </a:lnTo>
                <a:lnTo>
                  <a:pt x="382953" y="62523"/>
                </a:lnTo>
                <a:lnTo>
                  <a:pt x="570523" y="0"/>
                </a:lnTo>
                <a:lnTo>
                  <a:pt x="851876" y="15631"/>
                </a:lnTo>
                <a:lnTo>
                  <a:pt x="1101969" y="101600"/>
                </a:lnTo>
                <a:lnTo>
                  <a:pt x="1383323" y="132861"/>
                </a:lnTo>
                <a:lnTo>
                  <a:pt x="1688123" y="62523"/>
                </a:lnTo>
                <a:lnTo>
                  <a:pt x="1953846" y="39077"/>
                </a:lnTo>
                <a:lnTo>
                  <a:pt x="2250830" y="148492"/>
                </a:lnTo>
                <a:lnTo>
                  <a:pt x="2516553" y="156308"/>
                </a:lnTo>
                <a:lnTo>
                  <a:pt x="2774461" y="171938"/>
                </a:lnTo>
                <a:lnTo>
                  <a:pt x="3024553" y="117231"/>
                </a:lnTo>
                <a:lnTo>
                  <a:pt x="3188676" y="46892"/>
                </a:lnTo>
                <a:lnTo>
                  <a:pt x="3485661" y="15631"/>
                </a:lnTo>
                <a:lnTo>
                  <a:pt x="3727938" y="101600"/>
                </a:lnTo>
                <a:lnTo>
                  <a:pt x="3876430" y="203200"/>
                </a:lnTo>
                <a:lnTo>
                  <a:pt x="4001476" y="281354"/>
                </a:lnTo>
                <a:lnTo>
                  <a:pt x="4048369" y="406400"/>
                </a:lnTo>
                <a:lnTo>
                  <a:pt x="4056184" y="578338"/>
                </a:lnTo>
                <a:lnTo>
                  <a:pt x="4032738" y="679938"/>
                </a:lnTo>
                <a:lnTo>
                  <a:pt x="4017107" y="914400"/>
                </a:lnTo>
                <a:lnTo>
                  <a:pt x="4024923" y="1055077"/>
                </a:lnTo>
                <a:lnTo>
                  <a:pt x="4024923" y="1086338"/>
                </a:lnTo>
                <a:lnTo>
                  <a:pt x="0" y="105507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32534" y="2134074"/>
            <a:ext cx="4157785" cy="2170943"/>
          </a:xfrm>
          <a:custGeom>
            <a:avLst/>
            <a:gdLst>
              <a:gd name="connsiteX0" fmla="*/ 0 w 4165600"/>
              <a:gd name="connsiteY0" fmla="*/ 54707 h 2133600"/>
              <a:gd name="connsiteX1" fmla="*/ 7816 w 4165600"/>
              <a:gd name="connsiteY1" fmla="*/ 617415 h 2133600"/>
              <a:gd name="connsiteX2" fmla="*/ 85970 w 4165600"/>
              <a:gd name="connsiteY2" fmla="*/ 1203569 h 2133600"/>
              <a:gd name="connsiteX3" fmla="*/ 164123 w 4165600"/>
              <a:gd name="connsiteY3" fmla="*/ 1742831 h 2133600"/>
              <a:gd name="connsiteX4" fmla="*/ 273539 w 4165600"/>
              <a:gd name="connsiteY4" fmla="*/ 2016369 h 2133600"/>
              <a:gd name="connsiteX5" fmla="*/ 453293 w 4165600"/>
              <a:gd name="connsiteY5" fmla="*/ 2102338 h 2133600"/>
              <a:gd name="connsiteX6" fmla="*/ 961293 w 4165600"/>
              <a:gd name="connsiteY6" fmla="*/ 2133600 h 2133600"/>
              <a:gd name="connsiteX7" fmla="*/ 1250462 w 4165600"/>
              <a:gd name="connsiteY7" fmla="*/ 2071077 h 2133600"/>
              <a:gd name="connsiteX8" fmla="*/ 1586523 w 4165600"/>
              <a:gd name="connsiteY8" fmla="*/ 1930400 h 2133600"/>
              <a:gd name="connsiteX9" fmla="*/ 1735016 w 4165600"/>
              <a:gd name="connsiteY9" fmla="*/ 1477107 h 2133600"/>
              <a:gd name="connsiteX10" fmla="*/ 1852247 w 4165600"/>
              <a:gd name="connsiteY10" fmla="*/ 1203569 h 2133600"/>
              <a:gd name="connsiteX11" fmla="*/ 1985108 w 4165600"/>
              <a:gd name="connsiteY11" fmla="*/ 1062892 h 2133600"/>
              <a:gd name="connsiteX12" fmla="*/ 2164862 w 4165600"/>
              <a:gd name="connsiteY12" fmla="*/ 1016000 h 2133600"/>
              <a:gd name="connsiteX13" fmla="*/ 2508739 w 4165600"/>
              <a:gd name="connsiteY13" fmla="*/ 1031631 h 2133600"/>
              <a:gd name="connsiteX14" fmla="*/ 2844800 w 4165600"/>
              <a:gd name="connsiteY14" fmla="*/ 1109784 h 2133600"/>
              <a:gd name="connsiteX15" fmla="*/ 3071447 w 4165600"/>
              <a:gd name="connsiteY15" fmla="*/ 1062892 h 2133600"/>
              <a:gd name="connsiteX16" fmla="*/ 3438770 w 4165600"/>
              <a:gd name="connsiteY16" fmla="*/ 1062892 h 2133600"/>
              <a:gd name="connsiteX17" fmla="*/ 3720123 w 4165600"/>
              <a:gd name="connsiteY17" fmla="*/ 1023815 h 2133600"/>
              <a:gd name="connsiteX18" fmla="*/ 3931139 w 4165600"/>
              <a:gd name="connsiteY18" fmla="*/ 1031631 h 2133600"/>
              <a:gd name="connsiteX19" fmla="*/ 4087447 w 4165600"/>
              <a:gd name="connsiteY19" fmla="*/ 828431 h 2133600"/>
              <a:gd name="connsiteX20" fmla="*/ 4165600 w 4165600"/>
              <a:gd name="connsiteY20" fmla="*/ 617415 h 2133600"/>
              <a:gd name="connsiteX21" fmla="*/ 4157785 w 4165600"/>
              <a:gd name="connsiteY21" fmla="*/ 390769 h 2133600"/>
              <a:gd name="connsiteX22" fmla="*/ 4142154 w 4165600"/>
              <a:gd name="connsiteY22" fmla="*/ 93784 h 2133600"/>
              <a:gd name="connsiteX23" fmla="*/ 4142154 w 4165600"/>
              <a:gd name="connsiteY23" fmla="*/ 0 h 2133600"/>
              <a:gd name="connsiteX24" fmla="*/ 0 w 4165600"/>
              <a:gd name="connsiteY24" fmla="*/ 54707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5600" h="2133600">
                <a:moveTo>
                  <a:pt x="0" y="54707"/>
                </a:moveTo>
                <a:lnTo>
                  <a:pt x="7816" y="617415"/>
                </a:lnTo>
                <a:lnTo>
                  <a:pt x="85970" y="1203569"/>
                </a:lnTo>
                <a:lnTo>
                  <a:pt x="164123" y="1742831"/>
                </a:lnTo>
                <a:lnTo>
                  <a:pt x="273539" y="2016369"/>
                </a:lnTo>
                <a:lnTo>
                  <a:pt x="453293" y="2102338"/>
                </a:lnTo>
                <a:lnTo>
                  <a:pt x="961293" y="2133600"/>
                </a:lnTo>
                <a:lnTo>
                  <a:pt x="1250462" y="2071077"/>
                </a:lnTo>
                <a:lnTo>
                  <a:pt x="1586523" y="1930400"/>
                </a:lnTo>
                <a:lnTo>
                  <a:pt x="1735016" y="1477107"/>
                </a:lnTo>
                <a:lnTo>
                  <a:pt x="1852247" y="1203569"/>
                </a:lnTo>
                <a:lnTo>
                  <a:pt x="1985108" y="1062892"/>
                </a:lnTo>
                <a:lnTo>
                  <a:pt x="2164862" y="1016000"/>
                </a:lnTo>
                <a:lnTo>
                  <a:pt x="2508739" y="1031631"/>
                </a:lnTo>
                <a:lnTo>
                  <a:pt x="2844800" y="1109784"/>
                </a:lnTo>
                <a:lnTo>
                  <a:pt x="3071447" y="1062892"/>
                </a:lnTo>
                <a:lnTo>
                  <a:pt x="3438770" y="1062892"/>
                </a:lnTo>
                <a:lnTo>
                  <a:pt x="3720123" y="1023815"/>
                </a:lnTo>
                <a:lnTo>
                  <a:pt x="3931139" y="1031631"/>
                </a:lnTo>
                <a:lnTo>
                  <a:pt x="4087447" y="828431"/>
                </a:lnTo>
                <a:lnTo>
                  <a:pt x="4165600" y="617415"/>
                </a:lnTo>
                <a:lnTo>
                  <a:pt x="4157785" y="390769"/>
                </a:lnTo>
                <a:lnTo>
                  <a:pt x="4142154" y="93784"/>
                </a:lnTo>
                <a:lnTo>
                  <a:pt x="4142154" y="0"/>
                </a:lnTo>
                <a:lnTo>
                  <a:pt x="0" y="5470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225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UT</a:t>
            </a:r>
          </a:p>
          <a:p>
            <a:pPr algn="ctr"/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84225" y="31181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Quake</a:t>
            </a:r>
          </a:p>
          <a:p>
            <a:pPr algn="ct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75719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Warcraft</a:t>
            </a:r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6412" y="2227251"/>
            <a:ext cx="97692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EverQuest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206737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4225" y="5038964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Selection</a:t>
            </a:r>
          </a:p>
          <a:p>
            <a:pPr algn="ctr"/>
            <a:r>
              <a:rPr lang="en-US" sz="1400" dirty="0" smtClean="0"/>
              <a:t>[</a:t>
            </a:r>
            <a:r>
              <a:rPr lang="en-US" sz="1400" dirty="0" smtClean="0">
                <a:solidFill>
                  <a:srgbClr val="008000"/>
                </a:solidFill>
              </a:rPr>
              <a:t>Fitts’ Law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6412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Moving Target Selection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62881" y="2262942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6527997" y="2613983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75719" y="5033266"/>
            <a:ext cx="9769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Target Selection w/Delay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09094" y="1594312"/>
            <a:ext cx="188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Game Genres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54112" y="5931808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Types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789611" y="4278864"/>
            <a:ext cx="23446" cy="1404086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6527997" y="4981669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57400" y="5919223"/>
            <a:ext cx="5384800" cy="25170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1468" y="3420137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delay on games?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1320" y="393568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Hajri</a:t>
            </a:r>
            <a:r>
              <a:rPr lang="en-US" dirty="0" smtClean="0"/>
              <a:t>, 2011]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3261" y="4397663"/>
            <a:ext cx="192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MacKenzie</a:t>
            </a:r>
            <a:r>
              <a:rPr lang="en-US" dirty="0" smtClean="0"/>
              <a:t>, 1992]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8384" y="485964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Raeen</a:t>
            </a:r>
            <a:r>
              <a:rPr lang="en-US" dirty="0" smtClean="0"/>
              <a:t>, 2011]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1685" y="5321619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[Hoffman, 2012]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2240" y="5783596"/>
            <a:ext cx="142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[Brady, 2015]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432534" y="4620466"/>
            <a:ext cx="1643185" cy="1627934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Fitts’ Law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ttp://www.yorku.ca/mack/hci199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4947"/>
            <a:ext cx="6216650" cy="35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4211" y="6550223"/>
            <a:ext cx="3275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http://www.yorku.ca/mack/hci1992-f1.jpg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1082" y="68453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[Fitts, 1954]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6178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Time to select target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1173</Words>
  <Application>Microsoft Office PowerPoint</Application>
  <PresentationFormat>On-screen Show (4:3)</PresentationFormat>
  <Paragraphs>273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On Models for Game Input with Delay – Moving Target Selection with a Mouse</vt:lpstr>
      <vt:lpstr>Introduction</vt:lpstr>
      <vt:lpstr>Introduction</vt:lpstr>
      <vt:lpstr>Introduction</vt:lpstr>
      <vt:lpstr>Research in Games and Delay</vt:lpstr>
      <vt:lpstr>Research in Games and Delay</vt:lpstr>
      <vt:lpstr>Research in Games and Delay</vt:lpstr>
      <vt:lpstr>Research in Games and Delay</vt:lpstr>
      <vt:lpstr>Fitts’ Law</vt:lpstr>
      <vt:lpstr>Fitts’ Law</vt:lpstr>
      <vt:lpstr>Fitts’ Law</vt:lpstr>
      <vt:lpstr>Fitts’ Law</vt:lpstr>
      <vt:lpstr>Limitations of Fitts’ Law</vt:lpstr>
      <vt:lpstr>Why Moving Target Selection with Mouse?</vt:lpstr>
      <vt:lpstr>Outline</vt:lpstr>
      <vt:lpstr>Methodology</vt:lpstr>
      <vt:lpstr>Puck Hunt  The Game of Moving Target Selection</vt:lpstr>
      <vt:lpstr>Puck Hunt  The Game of Moving Target Selection</vt:lpstr>
      <vt:lpstr>User Study</vt:lpstr>
      <vt:lpstr>Outline</vt:lpstr>
      <vt:lpstr>Selection Time versus Delay – Measurement</vt:lpstr>
      <vt:lpstr>Selection Time versus Speed – Measurement</vt:lpstr>
      <vt:lpstr>Selection Time versus Delay – Model</vt:lpstr>
      <vt:lpstr>Selection Time versus Delay – Model</vt:lpstr>
      <vt:lpstr>Selection Time versus Delay – By Skill </vt:lpstr>
      <vt:lpstr>Mouse Clicks versus Delay</vt:lpstr>
      <vt:lpstr>Comparison with Commercial Games</vt:lpstr>
      <vt:lpstr>Quality of Experience</vt:lpstr>
      <vt:lpstr>Conclusion</vt:lpstr>
      <vt:lpstr>Conclusion</vt:lpstr>
      <vt:lpstr>Future Work</vt:lpstr>
      <vt:lpstr>Acknowledgements</vt:lpstr>
      <vt:lpstr>On Models for Game Input with Delay – Moving Target Selection with a Mouse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Administrator</cp:lastModifiedBy>
  <cp:revision>150</cp:revision>
  <cp:lastPrinted>2016-10-09T19:54:51Z</cp:lastPrinted>
  <dcterms:created xsi:type="dcterms:W3CDTF">2015-09-30T18:18:28Z</dcterms:created>
  <dcterms:modified xsi:type="dcterms:W3CDTF">2016-12-13T22:34:52Z</dcterms:modified>
</cp:coreProperties>
</file>