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329" r:id="rId3"/>
    <p:sldId id="336" r:id="rId4"/>
    <p:sldId id="331" r:id="rId5"/>
    <p:sldId id="334" r:id="rId6"/>
    <p:sldId id="333" r:id="rId7"/>
    <p:sldId id="319" r:id="rId8"/>
    <p:sldId id="327" r:id="rId9"/>
    <p:sldId id="273" r:id="rId10"/>
    <p:sldId id="33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0"/>
    <p:restoredTop sz="71305"/>
  </p:normalViewPr>
  <p:slideViewPr>
    <p:cSldViewPr snapToGrid="0" snapToObjects="1">
      <p:cViewPr varScale="1">
        <p:scale>
          <a:sx n="76" d="100"/>
          <a:sy n="76" d="100"/>
        </p:scale>
        <p:origin x="1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FB99B-EE54-8644-9685-58DA94D67F00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C5DD0-E585-4E49-BCFF-3926388E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Hi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name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 err="1"/>
              <a:t>Shengmei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advisor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Prof</a:t>
            </a:r>
            <a:r>
              <a:rPr lang="zh-CN" altLang="en-US" dirty="0"/>
              <a:t> </a:t>
            </a:r>
            <a:r>
              <a:rPr lang="en-US" altLang="zh-CN" dirty="0"/>
              <a:t>Mark</a:t>
            </a:r>
            <a:r>
              <a:rPr lang="zh-CN" altLang="en-US" dirty="0"/>
              <a:t> </a:t>
            </a:r>
            <a:r>
              <a:rPr lang="en-US" altLang="zh-CN" dirty="0"/>
              <a:t>Claypool,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area</a:t>
            </a:r>
            <a:r>
              <a:rPr lang="zh-CN" altLang="en-US" dirty="0"/>
              <a:t> </a:t>
            </a:r>
            <a:r>
              <a:rPr lang="en-US" altLang="zh-CN" dirty="0"/>
              <a:t>focus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gaming.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Today</a:t>
            </a:r>
            <a:r>
              <a:rPr lang="zh-CN" altLang="en-US" dirty="0"/>
              <a:t> </a:t>
            </a:r>
            <a:r>
              <a:rPr lang="en-US" altLang="zh-CN" dirty="0"/>
              <a:t>I’ll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/>
              <a:t> </a:t>
            </a:r>
            <a:r>
              <a:rPr lang="en-US" altLang="zh-CN"/>
              <a:t>regarding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effects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latencies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competitive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person</a:t>
            </a:r>
            <a:r>
              <a:rPr lang="zh-CN" altLang="en-US" dirty="0"/>
              <a:t> </a:t>
            </a:r>
            <a:r>
              <a:rPr lang="en-US" altLang="zh-CN" dirty="0"/>
              <a:t>shooter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players.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53BCC-A3CB-B242-AB26-ED0949A63C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03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Hi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name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 err="1"/>
              <a:t>Shengmei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advisor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Prof</a:t>
            </a:r>
            <a:r>
              <a:rPr lang="zh-CN" altLang="en-US" dirty="0"/>
              <a:t> </a:t>
            </a:r>
            <a:r>
              <a:rPr lang="en-US" altLang="zh-CN" dirty="0"/>
              <a:t>Mark</a:t>
            </a:r>
            <a:r>
              <a:rPr lang="zh-CN" altLang="en-US" dirty="0"/>
              <a:t> </a:t>
            </a:r>
            <a:r>
              <a:rPr lang="en-US" altLang="zh-CN" dirty="0"/>
              <a:t>Claypool,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area</a:t>
            </a:r>
            <a:r>
              <a:rPr lang="zh-CN" altLang="en-US" dirty="0"/>
              <a:t> </a:t>
            </a:r>
            <a:r>
              <a:rPr lang="en-US" altLang="zh-CN" dirty="0"/>
              <a:t>focus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gaming.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Today</a:t>
            </a:r>
            <a:r>
              <a:rPr lang="zh-CN" altLang="en-US" dirty="0"/>
              <a:t> </a:t>
            </a:r>
            <a:r>
              <a:rPr lang="en-US" altLang="zh-CN" dirty="0"/>
              <a:t>I’ll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/>
              <a:t> </a:t>
            </a:r>
            <a:r>
              <a:rPr lang="en-US" altLang="zh-CN"/>
              <a:t>regarding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effects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latencies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competitive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person</a:t>
            </a:r>
            <a:r>
              <a:rPr lang="zh-CN" altLang="en-US" dirty="0"/>
              <a:t> </a:t>
            </a:r>
            <a:r>
              <a:rPr lang="en-US" altLang="zh-CN" dirty="0"/>
              <a:t>shooter</a:t>
            </a:r>
            <a:r>
              <a:rPr lang="zh-CN" altLang="en-US" dirty="0"/>
              <a:t> </a:t>
            </a:r>
            <a:r>
              <a:rPr lang="en-US" altLang="zh-CN" dirty="0"/>
              <a:t>game</a:t>
            </a:r>
            <a:r>
              <a:rPr lang="zh-CN" altLang="en-US" dirty="0"/>
              <a:t> </a:t>
            </a:r>
            <a:r>
              <a:rPr lang="en-US" altLang="zh-CN" dirty="0"/>
              <a:t>players.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53BCC-A3CB-B242-AB26-ED0949A63C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9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 common knowledge that decrease in  latency helps game players, and local latency is an important type of latency. It’s the time between mouse clicking and rendering on the screen. </a:t>
            </a:r>
          </a:p>
          <a:p>
            <a:endParaRPr lang="en-US" dirty="0"/>
          </a:p>
          <a:p>
            <a:r>
              <a:rPr lang="en-US" dirty="0"/>
              <a:t>Now if we upgrade the system to a high end gaming system, there would be shorter local latency. The question is how much does the upgrade help competitive fps players?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Talking about affecting gamers, the 1</a:t>
            </a:r>
            <a:r>
              <a:rPr lang="en-US" baseline="30000" dirty="0"/>
              <a:t>st</a:t>
            </a:r>
            <a:r>
              <a:rPr lang="en-US" dirty="0"/>
              <a:t> aspect would be performance. This would affect your ranking in the game. </a:t>
            </a:r>
          </a:p>
          <a:p>
            <a:r>
              <a:rPr lang="en-US" dirty="0"/>
              <a:t>We have two matrix for performance, and they are weapon accuracy and in-game score. </a:t>
            </a:r>
          </a:p>
          <a:p>
            <a:endParaRPr lang="en-US" dirty="0"/>
          </a:p>
          <a:p>
            <a:r>
              <a:rPr lang="en-US" dirty="0"/>
              <a:t>We also want to know how would lower local latency help</a:t>
            </a:r>
            <a:r>
              <a:rPr lang="en-US" altLang="zh-CN" dirty="0"/>
              <a:t>s</a:t>
            </a:r>
            <a:r>
              <a:rPr lang="en-US" dirty="0"/>
              <a:t> players feeling, and player feeling is represented 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en-US" dirty="0"/>
              <a:t> quality of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C5DD0-E585-4E49-BCFF-3926388EFF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4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beneficial, these works typically studied higher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latencies than those in our paper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higher than usually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experienced by competitive game players, and do not identify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 isolate the game’s latency compensation techniques as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our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C5DD0-E585-4E49-BCFF-3926388EFF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8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total number of 43 users were recruited for the local latency study, and All the users are experienced gamers with over 100 hours in the game.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Different types of system would cause different local latencies.  The latency for gaming system are mainly in a range of 0 -100</a:t>
            </a:r>
            <a:r>
              <a:rPr lang="zh-CN" altLang="en-US" dirty="0"/>
              <a:t> </a:t>
            </a:r>
            <a:r>
              <a:rPr lang="en-US" altLang="zh-CN" dirty="0" err="1"/>
              <a:t>ms</a:t>
            </a:r>
            <a:r>
              <a:rPr lang="en-US" dirty="0" err="1"/>
              <a:t>.</a:t>
            </a:r>
            <a:r>
              <a:rPr lang="en-US" dirty="0"/>
              <a:t> Normal PCs are like 100-200 </a:t>
            </a:r>
            <a:r>
              <a:rPr lang="en-US" dirty="0" err="1"/>
              <a:t>ms.</a:t>
            </a:r>
            <a:r>
              <a:rPr lang="en-US" dirty="0"/>
              <a:t> Consoles and TVs would have latencies even higher.  </a:t>
            </a:r>
          </a:p>
          <a:p>
            <a:endParaRPr lang="en-US" dirty="0"/>
          </a:p>
          <a:p>
            <a:r>
              <a:rPr lang="en-US" dirty="0"/>
              <a:t>The base local latency of the gaming system used in both of the studies was measured at 25 </a:t>
            </a:r>
            <a:r>
              <a:rPr lang="en-US" dirty="0" err="1"/>
              <a:t>ms.</a:t>
            </a:r>
            <a:r>
              <a:rPr lang="en-US" dirty="0"/>
              <a:t> For the local latency study, </a:t>
            </a:r>
          </a:p>
          <a:p>
            <a:endParaRPr lang="en-US" dirty="0"/>
          </a:p>
          <a:p>
            <a:r>
              <a:rPr lang="en-US" dirty="0"/>
              <a:t>There are 5 shuffled total latency for the rounds, and they are 25 50 75 100 and 125 </a:t>
            </a:r>
            <a:r>
              <a:rPr lang="en-US" dirty="0" err="1"/>
              <a:t>ms.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the network latency study, A total number of 25 users were recruited, and All the users are also experienced gamers with over 100 hours in the game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Normally speaking, network latency from 0 to 100 indicates a good internet connection, moderate internet connection may have latency between 100 and 200 </a:t>
            </a:r>
            <a:r>
              <a:rPr lang="en-US" dirty="0" err="1"/>
              <a:t>ms.</a:t>
            </a:r>
            <a:r>
              <a:rPr lang="en-US" dirty="0"/>
              <a:t>  And bad internet connections would cause even higher network latency.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base round trip time for the LAN in the study was less than 1 </a:t>
            </a:r>
            <a:r>
              <a:rPr lang="en-US" dirty="0" err="1"/>
              <a:t>ms.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4 shuffled total latency values for the rounds, and they are 25, 50, 100, 150 </a:t>
            </a:r>
            <a:r>
              <a:rPr lang="en-US" dirty="0" err="1"/>
              <a:t>ms.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20FBA-1237-4496-96FD-9CDEF0A383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3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total number of 43 users were recruited for the local latency study, and All the users are experienced gamers with over 100 hours in the game.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Different types of system would cause different local latencies.  The latency for gaming system are mainly in a range of 0 -100</a:t>
            </a:r>
            <a:r>
              <a:rPr lang="zh-CN" altLang="en-US" dirty="0"/>
              <a:t> </a:t>
            </a:r>
            <a:r>
              <a:rPr lang="en-US" altLang="zh-CN" dirty="0" err="1"/>
              <a:t>ms</a:t>
            </a:r>
            <a:r>
              <a:rPr lang="en-US" dirty="0" err="1"/>
              <a:t>.</a:t>
            </a:r>
            <a:r>
              <a:rPr lang="en-US" dirty="0"/>
              <a:t> Normal PCs are like 100-200 </a:t>
            </a:r>
            <a:r>
              <a:rPr lang="en-US" dirty="0" err="1"/>
              <a:t>ms.</a:t>
            </a:r>
            <a:r>
              <a:rPr lang="en-US" dirty="0"/>
              <a:t> Consoles and TVs would have latencies even higher.  </a:t>
            </a:r>
          </a:p>
          <a:p>
            <a:endParaRPr lang="en-US" dirty="0"/>
          </a:p>
          <a:p>
            <a:r>
              <a:rPr lang="en-US" dirty="0"/>
              <a:t>The base local latency of the gaming system used in both of the studies was measured at 25 </a:t>
            </a:r>
            <a:r>
              <a:rPr lang="en-US" dirty="0" err="1"/>
              <a:t>ms.</a:t>
            </a:r>
            <a:r>
              <a:rPr lang="en-US" dirty="0"/>
              <a:t> For the local latency study, </a:t>
            </a:r>
          </a:p>
          <a:p>
            <a:endParaRPr lang="en-US" dirty="0"/>
          </a:p>
          <a:p>
            <a:r>
              <a:rPr lang="en-US" dirty="0"/>
              <a:t>There are 5 shuffled total latency for the rounds, and they are 25 50 75 100 and 125 </a:t>
            </a:r>
            <a:r>
              <a:rPr lang="en-US" dirty="0" err="1"/>
              <a:t>ms.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the network latency study, A total number of 25 users were recruited, and All the users are also experienced gamers with over 100 hours in the game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Normally speaking, network latency from 0 to 100 indicates a good internet connection, moderate internet connection may have latency between 100 and 200 </a:t>
            </a:r>
            <a:r>
              <a:rPr lang="en-US" dirty="0" err="1"/>
              <a:t>ms.</a:t>
            </a:r>
            <a:r>
              <a:rPr lang="en-US" dirty="0"/>
              <a:t>  And bad internet connections would cause even higher network latency.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base round trip time for the LAN in the study was less than 1 </a:t>
            </a:r>
            <a:r>
              <a:rPr lang="en-US" dirty="0" err="1"/>
              <a:t>ms.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4 shuffled total latency values for the rounds, and they are 25, 50, 100, 150 </a:t>
            </a:r>
            <a:r>
              <a:rPr lang="en-US" dirty="0" err="1"/>
              <a:t>ms.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20FBA-1237-4496-96FD-9CDEF0A383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09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are some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results.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left</a:t>
            </a:r>
            <a:r>
              <a:rPr lang="zh-CN" altLang="en-US" dirty="0"/>
              <a:t> </a:t>
            </a:r>
            <a:r>
              <a:rPr lang="en-US" altLang="zh-CN" dirty="0"/>
              <a:t>denotes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versus</a:t>
            </a:r>
            <a:r>
              <a:rPr lang="zh-CN" altLang="en-US" dirty="0"/>
              <a:t> </a:t>
            </a:r>
            <a:r>
              <a:rPr lang="en-US" altLang="zh-CN" dirty="0"/>
              <a:t>latency.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x-axis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milliseconds,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y-axis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y-axis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left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improvement</a:t>
            </a:r>
            <a:r>
              <a:rPr lang="zh-CN" altLang="en-US" dirty="0"/>
              <a:t> </a:t>
            </a: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125</a:t>
            </a:r>
            <a:r>
              <a:rPr lang="zh-CN" altLang="en-US" dirty="0"/>
              <a:t> </a:t>
            </a:r>
            <a:r>
              <a:rPr lang="en-US" altLang="zh-CN" dirty="0" err="1"/>
              <a:t>ms</a:t>
            </a:r>
            <a:r>
              <a:rPr lang="zh-CN" altLang="en-US" dirty="0"/>
              <a:t> </a:t>
            </a:r>
            <a:r>
              <a:rPr lang="en-US" altLang="zh-CN" dirty="0"/>
              <a:t>condition.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rectangles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dirty="0"/>
              <a:t>values bounded by</a:t>
            </a:r>
            <a:r>
              <a:rPr lang="zh-CN" altLang="en-US" dirty="0"/>
              <a:t> </a:t>
            </a:r>
            <a:r>
              <a:rPr lang="en-US" altLang="zh-CN" dirty="0"/>
              <a:t>95%</a:t>
            </a:r>
            <a:r>
              <a:rPr lang="zh-CN" altLang="en-US" dirty="0"/>
              <a:t> </a:t>
            </a:r>
            <a:r>
              <a:rPr lang="en-US" altLang="zh-CN" dirty="0"/>
              <a:t>confidence</a:t>
            </a:r>
            <a:r>
              <a:rPr lang="zh-CN" altLang="en-US" dirty="0"/>
              <a:t> </a:t>
            </a:r>
            <a:r>
              <a:rPr lang="en-US" altLang="zh-CN" dirty="0"/>
              <a:t>interval.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dashed</a:t>
            </a:r>
            <a:r>
              <a:rPr lang="zh-CN" altLang="en-US" dirty="0"/>
              <a:t>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denotes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dirty="0"/>
              <a:t>values.</a:t>
            </a:r>
            <a:r>
              <a:rPr lang="zh-CN" altLang="en-US" dirty="0"/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regression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 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R^2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0.95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Accuracy degrades linearly with local latency within low range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sz="1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CN" sz="12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A decrease in local latency by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0 ms improves accuracy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percent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by 8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graph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right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score.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axes and points are as in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the data is the score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accuracy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regression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R^2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0.98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low p value.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Score also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degrades linearly with local latency within low range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A decrease in local latency by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0 ms improves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score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12 points. For reference, 12 points means 6 more kills in CSGO.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Based on the two graphs, we get the conclusion that player performance degrades linearly with local latency.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F1661-961A-9244-8FA8-6307A11481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are some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results.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left</a:t>
            </a:r>
            <a:r>
              <a:rPr lang="zh-CN" altLang="en-US" dirty="0"/>
              <a:t> </a:t>
            </a:r>
            <a:r>
              <a:rPr lang="en-US" altLang="zh-CN" dirty="0"/>
              <a:t>denotes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versus</a:t>
            </a:r>
            <a:r>
              <a:rPr lang="zh-CN" altLang="en-US" dirty="0"/>
              <a:t> </a:t>
            </a:r>
            <a:r>
              <a:rPr lang="en-US" altLang="zh-CN" dirty="0"/>
              <a:t>latency.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x-axis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milliseconds,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y-axis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y-axis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left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improvement</a:t>
            </a:r>
            <a:r>
              <a:rPr lang="zh-CN" altLang="en-US" dirty="0"/>
              <a:t> </a:t>
            </a: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125</a:t>
            </a:r>
            <a:r>
              <a:rPr lang="zh-CN" altLang="en-US" dirty="0"/>
              <a:t> </a:t>
            </a:r>
            <a:r>
              <a:rPr lang="en-US" altLang="zh-CN" dirty="0" err="1"/>
              <a:t>ms</a:t>
            </a:r>
            <a:r>
              <a:rPr lang="zh-CN" altLang="en-US" dirty="0"/>
              <a:t> </a:t>
            </a:r>
            <a:r>
              <a:rPr lang="en-US" altLang="zh-CN" dirty="0"/>
              <a:t>condition.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rectangles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dirty="0"/>
              <a:t>values bounded by</a:t>
            </a:r>
            <a:r>
              <a:rPr lang="zh-CN" altLang="en-US" dirty="0"/>
              <a:t> </a:t>
            </a:r>
            <a:r>
              <a:rPr lang="en-US" altLang="zh-CN" dirty="0"/>
              <a:t>95%</a:t>
            </a:r>
            <a:r>
              <a:rPr lang="zh-CN" altLang="en-US" dirty="0"/>
              <a:t> </a:t>
            </a:r>
            <a:r>
              <a:rPr lang="en-US" altLang="zh-CN" dirty="0"/>
              <a:t>confidence</a:t>
            </a:r>
            <a:r>
              <a:rPr lang="zh-CN" altLang="en-US" dirty="0"/>
              <a:t> </a:t>
            </a:r>
            <a:r>
              <a:rPr lang="en-US" altLang="zh-CN" dirty="0"/>
              <a:t>interval.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dashed</a:t>
            </a:r>
            <a:r>
              <a:rPr lang="zh-CN" altLang="en-US" dirty="0"/>
              <a:t>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denotes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dirty="0"/>
              <a:t>values.</a:t>
            </a:r>
            <a:r>
              <a:rPr lang="zh-CN" altLang="en-US" dirty="0"/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regression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 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R^2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0.95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Accuracy degrades linearly with local latency within low range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sz="1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CN" sz="12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A decrease in local latency by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0 ms improves accuracy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percent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by 8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graph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right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score.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axes and points are as in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the data is the score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accuracy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regression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R^2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0.98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low p value.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Score also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degrades linearly with local latency within low range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A decrease in local latency by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0 ms improves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score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12 points. For reference, 12 points means 6 more kills in CSGO.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Based on the two graphs, we get the conclusion that player performance degrades linearly with local latency.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F1661-961A-9244-8FA8-6307A11481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7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an overall measure of QoE, we compute the mean ratings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weighting all questions equally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graph, 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axis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latency,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axis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rating.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regression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 with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R^2 high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QoE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also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degrades linearly with local latency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A decrease in latency by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0 ms improves QoE by</a:t>
            </a:r>
            <a:r>
              <a:rPr lang="zh-CN" altLang="en-US" sz="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1">
                    <a:lumMod val="75000"/>
                  </a:schemeClr>
                </a:solidFill>
              </a:rPr>
              <a:t>1.5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 out of 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F1661-961A-9244-8FA8-6307A11481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71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Our work here focus on the impact of low range of latencies on experienced CSGO gamers. Future work  can extend to more games,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types of weapons,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more skill groups of players. 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comparision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network latency and local latency in a higher range would be interesting as well. +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39942-85F4-3A42-838C-9D809ED418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2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6E26-5D72-0949-89CB-F12280C9E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846A1-6AB9-624B-9442-A2E60BD04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007AD-09FA-EC4B-8F99-86194DF6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B70D-34AE-5A44-B278-2A6D02665617}" type="datetime1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9BCD4-61FB-1546-A40F-52933BCB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1919-065D-AB4D-9ACD-48375CF4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2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72A2-B735-C342-985F-68751E50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00931-6238-7B42-B640-70ABAF4FC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B4B9F-BB98-8046-BEBF-CA70153F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143A-B593-6D48-B9BF-5C7587E9DBDF}" type="datetime1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E1E6B-ACE2-5240-BB94-7D36FB2B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A378D-2516-0147-9D88-BF126FB9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93AB8-5588-534A-8220-D8B518A99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57CC3-B549-044A-B104-301F1884B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45B42-E729-E04F-8CB8-0AB7DBC4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B9E5-7AF9-654C-A98B-B421B5C54791}" type="datetime1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201A6-7F31-984C-A535-9849A863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8D61A-B2E2-B04D-8B55-8BBEFEC2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8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CFB6-3D68-442A-B2D4-1BE5BDC8AF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1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CF15-70C2-3841-8DF9-01954224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FB170-BE32-134F-87BE-E0BAF3DC0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DDB6-061A-7F41-A583-95A46FAE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131E-DB29-3645-AC2E-6C1166A9A73A}" type="datetime1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83E12-1D56-B14C-9824-407C3796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AD105-0E42-524A-A029-C0CE5975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8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C7684-3837-1B47-A078-D7BDE2AF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B6BF7-5692-1E45-847F-82FF2E612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5A7A-7F43-A541-A796-754BEF70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F52F-B792-444A-BCDD-D6BA981B4538}" type="datetime1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9A58C-9A78-B545-BFB0-D204CE38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6077A-77CF-A54F-9C1A-483D1444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1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5B2-2C51-C043-8E61-E550B206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E5E8-0489-FA4B-B1F8-627ACA1BD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9DAC9-8187-0F44-8539-E0E360EDA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9DDD6-D9DC-B941-B77E-94B2BD6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046B-5B56-0948-8867-2008A53171F4}" type="datetime1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47FAE-028B-DF4C-9A33-EBF947FD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ACF80-E041-FC49-A351-1ABBB138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C0A6-06CD-FD41-B432-6EBACD73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D420E-E3D1-C340-B28A-704F453C0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FF463-D6D0-FE46-BF52-AF0190014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D396-DC44-B644-82AA-CC732454C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EBE2D-59F5-CC41-B432-31F11F718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A74D6-7A2D-6242-9C51-CC99B646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4292-23F8-6B49-9A1F-45E4BFBE9391}" type="datetime1">
              <a:rPr lang="en-US" smtClean="0"/>
              <a:t>5/27/21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9AB4E3-DBF4-F845-91F1-C2DBAF1F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5DA200-384D-D849-B11B-18A69E90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B89A-FD24-1142-AFB0-AE23DA49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89B8B-5732-0440-84E4-15DDA3CA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F2D8-1CA9-A247-8506-A3A38D955F96}" type="datetime1">
              <a:rPr lang="en-US" smtClean="0"/>
              <a:t>5/27/21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8E325-A819-C249-86FB-56EE9793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2CC27-1C94-A749-A752-86B5D637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529FF-5F8C-3B42-8F77-8E208C79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1621-C55D-C541-8E91-70A6FC8FD817}" type="datetime1">
              <a:rPr lang="en-US" smtClean="0"/>
              <a:t>5/27/21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18899-B20E-1C48-A8DA-21B2C9A8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8F752-6131-6345-B76C-C3D72D7A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7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979F-C57C-7B4C-8B60-182996A2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2467A-94F0-6740-B338-C1638C532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02F87-33E8-0A48-91CF-F2D59DC4E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5F3A3-7D38-CF49-BDF0-46935F84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C63A-003D-8847-9D9C-A04A1BE6D80A}" type="datetime1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BBCF-DE3C-A14F-8135-9473220E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D1774-CC01-F64E-A865-C64DFE36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9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DDF3-1511-6A44-98EA-E1FC0F5E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C6F0E-3EFE-BC45-8C9D-D4AE4431F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5348B-7DEB-9249-8653-9A5C51BCA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78F89-6E8A-CD4E-942D-84474E05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CFA2-84F5-4343-A18F-16548AC7BF55}" type="datetime1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2F453-5236-8840-8BF5-DF400D8C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8FDBD-D5CB-C240-8EFF-8CDDE43B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8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17239-81BE-DF4F-9449-0EE2738F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D3549-8346-7840-B989-1F310748F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A6F27-0F5F-4740-8815-6685613ED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F232-A847-7C48-ABE5-83A14AA9730C}" type="datetime1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955AC-5500-0D46-91A0-98E540B08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DA06A-D42F-7740-801D-CAC6B20B0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9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9A12-EFED-8E4C-A408-29872C8DF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7592"/>
            <a:ext cx="12191999" cy="2910747"/>
          </a:xfrm>
        </p:spPr>
        <p:txBody>
          <a:bodyPr>
            <a:normAutofit/>
          </a:bodyPr>
          <a:lstStyle/>
          <a:p>
            <a:r>
              <a:rPr lang="en-US" dirty="0"/>
              <a:t>The Effects of Network Latency</a:t>
            </a:r>
            <a:r>
              <a:rPr lang="zh-CN" altLang="en-US" dirty="0"/>
              <a:t> </a:t>
            </a:r>
            <a:r>
              <a:rPr lang="en-US" dirty="0"/>
              <a:t>on Competitive</a:t>
            </a:r>
            <a:r>
              <a:rPr lang="zh-CN" altLang="en-US" dirty="0"/>
              <a:t> </a:t>
            </a:r>
            <a:r>
              <a:rPr lang="en-US" dirty="0"/>
              <a:t>First-Person Shooter Game</a:t>
            </a:r>
            <a:r>
              <a:rPr lang="zh-CN" altLang="en-US" dirty="0"/>
              <a:t> </a:t>
            </a:r>
            <a:r>
              <a:rPr lang="en-US" dirty="0"/>
              <a:t>Players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9857D-B8CF-364E-8C8E-B58C2323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5DB-29F9-0F4E-B069-4CB78CCFC60D}" type="slidenum">
              <a:rPr lang="en-US" sz="1600" smtClean="0">
                <a:solidFill>
                  <a:schemeClr val="tx1"/>
                </a:solidFill>
              </a:rPr>
              <a:t>1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Google Shape;108;p1">
            <a:extLst>
              <a:ext uri="{FF2B5EF4-FFF2-40B4-BE49-F238E27FC236}">
                <a16:creationId xmlns:a16="http://schemas.microsoft.com/office/drawing/2014/main" id="{B8FC08F8-B85E-944A-B69C-AC96F94167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9417" y="5903333"/>
            <a:ext cx="1905000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7;p1">
            <a:extLst>
              <a:ext uri="{FF2B5EF4-FFF2-40B4-BE49-F238E27FC236}">
                <a16:creationId xmlns:a16="http://schemas.microsoft.com/office/drawing/2014/main" id="{D6C8B8A8-B01C-394D-B965-2D41FD1E89E2}"/>
              </a:ext>
            </a:extLst>
          </p:cNvPr>
          <p:cNvSpPr txBox="1">
            <a:spLocks/>
          </p:cNvSpPr>
          <p:nvPr/>
        </p:nvSpPr>
        <p:spPr>
          <a:xfrm>
            <a:off x="1835185" y="3757785"/>
            <a:ext cx="3813464" cy="10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Shengmei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Liu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Mark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Claypool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107;p1">
            <a:extLst>
              <a:ext uri="{FF2B5EF4-FFF2-40B4-BE49-F238E27FC236}">
                <a16:creationId xmlns:a16="http://schemas.microsoft.com/office/drawing/2014/main" id="{402151B9-F05C-8C43-8B6D-CC11FDD1EF9C}"/>
              </a:ext>
            </a:extLst>
          </p:cNvPr>
          <p:cNvSpPr txBox="1">
            <a:spLocks/>
          </p:cNvSpPr>
          <p:nvPr/>
        </p:nvSpPr>
        <p:spPr>
          <a:xfrm>
            <a:off x="6882409" y="3122336"/>
            <a:ext cx="383685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Clr>
                <a:srgbClr val="4F81BD"/>
              </a:buClr>
              <a:buSzPts val="2400"/>
              <a:defRPr/>
            </a:pPr>
            <a:r>
              <a:rPr lang="en-US" altLang="zh-CN" sz="2800" kern="0" dirty="0" err="1">
                <a:solidFill>
                  <a:srgbClr val="4F81BD"/>
                </a:solidFill>
              </a:rPr>
              <a:t>Atsuo</a:t>
            </a:r>
            <a:r>
              <a:rPr lang="zh-CN" altLang="en-US" sz="2800" kern="0" dirty="0">
                <a:solidFill>
                  <a:srgbClr val="4F81BD"/>
                </a:solidFill>
              </a:rPr>
              <a:t> </a:t>
            </a:r>
            <a:r>
              <a:rPr lang="en-US" altLang="zh-CN" sz="2800" kern="0" dirty="0" err="1">
                <a:solidFill>
                  <a:srgbClr val="4F81BD"/>
                </a:solidFill>
              </a:rPr>
              <a:t>Kuwahara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James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Scovell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Clr>
                <a:srgbClr val="4F81BD"/>
              </a:buClr>
              <a:buSzPts val="2400"/>
              <a:defRPr/>
            </a:pPr>
            <a:r>
              <a:rPr lang="en-US" altLang="zh-CN" sz="2800" kern="0" dirty="0">
                <a:solidFill>
                  <a:srgbClr val="4F81BD"/>
                </a:solidFill>
              </a:rPr>
              <a:t>Jamie</a:t>
            </a:r>
            <a:r>
              <a:rPr lang="zh-CN" altLang="en-US" sz="2800" kern="0" dirty="0">
                <a:solidFill>
                  <a:srgbClr val="4F81BD"/>
                </a:solidFill>
              </a:rPr>
              <a:t> </a:t>
            </a:r>
            <a:r>
              <a:rPr lang="en-US" altLang="zh-CN" sz="2800" kern="0" dirty="0">
                <a:solidFill>
                  <a:srgbClr val="4F81BD"/>
                </a:solidFill>
              </a:rPr>
              <a:t>Sherman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107;p1">
            <a:extLst>
              <a:ext uri="{FF2B5EF4-FFF2-40B4-BE49-F238E27FC236}">
                <a16:creationId xmlns:a16="http://schemas.microsoft.com/office/drawing/2014/main" id="{04642FAC-B292-784A-BC38-B0E3EEA6BEED}"/>
              </a:ext>
            </a:extLst>
          </p:cNvPr>
          <p:cNvSpPr txBox="1">
            <a:spLocks/>
          </p:cNvSpPr>
          <p:nvPr/>
        </p:nvSpPr>
        <p:spPr>
          <a:xfrm>
            <a:off x="1330731" y="4421987"/>
            <a:ext cx="482237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Worcester Polytechnic Institute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107;p1">
            <a:extLst>
              <a:ext uri="{FF2B5EF4-FFF2-40B4-BE49-F238E27FC236}">
                <a16:creationId xmlns:a16="http://schemas.microsoft.com/office/drawing/2014/main" id="{6D720D70-E16D-214E-9F72-3A0582ACBE17}"/>
              </a:ext>
            </a:extLst>
          </p:cNvPr>
          <p:cNvSpPr txBox="1">
            <a:spLocks/>
          </p:cNvSpPr>
          <p:nvPr/>
        </p:nvSpPr>
        <p:spPr>
          <a:xfrm>
            <a:off x="6740407" y="4421814"/>
            <a:ext cx="4120862" cy="113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Intel Corporation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94656-2505-5342-9800-E22161BC9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944" y="5298114"/>
            <a:ext cx="1825788" cy="18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7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9A12-EFED-8E4C-A408-29872C8DF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7592"/>
            <a:ext cx="12191999" cy="2910747"/>
          </a:xfrm>
        </p:spPr>
        <p:txBody>
          <a:bodyPr>
            <a:normAutofit/>
          </a:bodyPr>
          <a:lstStyle/>
          <a:p>
            <a:r>
              <a:rPr lang="en-US" dirty="0"/>
              <a:t>The Effects of Network Latency</a:t>
            </a:r>
            <a:r>
              <a:rPr lang="zh-CN" altLang="en-US" dirty="0"/>
              <a:t> </a:t>
            </a:r>
            <a:r>
              <a:rPr lang="en-US" dirty="0"/>
              <a:t>on Competitive</a:t>
            </a:r>
            <a:r>
              <a:rPr lang="zh-CN" altLang="en-US" dirty="0"/>
              <a:t> </a:t>
            </a:r>
            <a:r>
              <a:rPr lang="en-US" dirty="0"/>
              <a:t>First-Person Shooter Game</a:t>
            </a:r>
            <a:r>
              <a:rPr lang="zh-CN" altLang="en-US" dirty="0"/>
              <a:t> </a:t>
            </a:r>
            <a:r>
              <a:rPr lang="en-US" dirty="0"/>
              <a:t>Players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9857D-B8CF-364E-8C8E-B58C2323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5DB-29F9-0F4E-B069-4CB78CCFC60D}" type="slidenum">
              <a:rPr lang="en-US" sz="1600" smtClean="0">
                <a:solidFill>
                  <a:schemeClr val="tx1"/>
                </a:solidFill>
              </a:rPr>
              <a:t>10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Google Shape;108;p1">
            <a:extLst>
              <a:ext uri="{FF2B5EF4-FFF2-40B4-BE49-F238E27FC236}">
                <a16:creationId xmlns:a16="http://schemas.microsoft.com/office/drawing/2014/main" id="{B8FC08F8-B85E-944A-B69C-AC96F94167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9417" y="5903333"/>
            <a:ext cx="1905000" cy="6156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7;p1">
            <a:extLst>
              <a:ext uri="{FF2B5EF4-FFF2-40B4-BE49-F238E27FC236}">
                <a16:creationId xmlns:a16="http://schemas.microsoft.com/office/drawing/2014/main" id="{D6C8B8A8-B01C-394D-B965-2D41FD1E89E2}"/>
              </a:ext>
            </a:extLst>
          </p:cNvPr>
          <p:cNvSpPr txBox="1">
            <a:spLocks/>
          </p:cNvSpPr>
          <p:nvPr/>
        </p:nvSpPr>
        <p:spPr>
          <a:xfrm>
            <a:off x="1835185" y="3757785"/>
            <a:ext cx="3813464" cy="10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Shengmei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Liu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Mark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Claypool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107;p1">
            <a:extLst>
              <a:ext uri="{FF2B5EF4-FFF2-40B4-BE49-F238E27FC236}">
                <a16:creationId xmlns:a16="http://schemas.microsoft.com/office/drawing/2014/main" id="{402151B9-F05C-8C43-8B6D-CC11FDD1EF9C}"/>
              </a:ext>
            </a:extLst>
          </p:cNvPr>
          <p:cNvSpPr txBox="1">
            <a:spLocks/>
          </p:cNvSpPr>
          <p:nvPr/>
        </p:nvSpPr>
        <p:spPr>
          <a:xfrm>
            <a:off x="6882409" y="3122336"/>
            <a:ext cx="383685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Clr>
                <a:srgbClr val="4F81BD"/>
              </a:buClr>
              <a:buSzPts val="2400"/>
              <a:defRPr/>
            </a:pPr>
            <a:r>
              <a:rPr lang="en-US" altLang="zh-CN" sz="2800" kern="0" dirty="0" err="1">
                <a:solidFill>
                  <a:srgbClr val="4F81BD"/>
                </a:solidFill>
              </a:rPr>
              <a:t>Atsuo</a:t>
            </a:r>
            <a:r>
              <a:rPr lang="zh-CN" altLang="en-US" sz="2800" kern="0" dirty="0">
                <a:solidFill>
                  <a:srgbClr val="4F81BD"/>
                </a:solidFill>
              </a:rPr>
              <a:t> </a:t>
            </a:r>
            <a:r>
              <a:rPr lang="en-US" altLang="zh-CN" sz="2800" kern="0" dirty="0" err="1">
                <a:solidFill>
                  <a:srgbClr val="4F81BD"/>
                </a:solidFill>
              </a:rPr>
              <a:t>Kuwahara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James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Scovell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Clr>
                <a:srgbClr val="4F81BD"/>
              </a:buClr>
              <a:buSzPts val="2400"/>
              <a:defRPr/>
            </a:pPr>
            <a:r>
              <a:rPr lang="en-US" altLang="zh-CN" sz="2800" kern="0" dirty="0">
                <a:solidFill>
                  <a:srgbClr val="4F81BD"/>
                </a:solidFill>
              </a:rPr>
              <a:t>Jamie</a:t>
            </a:r>
            <a:r>
              <a:rPr lang="zh-CN" altLang="en-US" sz="2800" kern="0" dirty="0">
                <a:solidFill>
                  <a:srgbClr val="4F81BD"/>
                </a:solidFill>
              </a:rPr>
              <a:t> </a:t>
            </a:r>
            <a:r>
              <a:rPr lang="en-US" altLang="zh-CN" sz="2800" kern="0" dirty="0">
                <a:solidFill>
                  <a:srgbClr val="4F81BD"/>
                </a:solidFill>
              </a:rPr>
              <a:t>Sherman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107;p1">
            <a:extLst>
              <a:ext uri="{FF2B5EF4-FFF2-40B4-BE49-F238E27FC236}">
                <a16:creationId xmlns:a16="http://schemas.microsoft.com/office/drawing/2014/main" id="{04642FAC-B292-784A-BC38-B0E3EEA6BEED}"/>
              </a:ext>
            </a:extLst>
          </p:cNvPr>
          <p:cNvSpPr txBox="1">
            <a:spLocks/>
          </p:cNvSpPr>
          <p:nvPr/>
        </p:nvSpPr>
        <p:spPr>
          <a:xfrm>
            <a:off x="1330731" y="4421987"/>
            <a:ext cx="482237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Worcester Polytechnic Institute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107;p1">
            <a:extLst>
              <a:ext uri="{FF2B5EF4-FFF2-40B4-BE49-F238E27FC236}">
                <a16:creationId xmlns:a16="http://schemas.microsoft.com/office/drawing/2014/main" id="{6D720D70-E16D-214E-9F72-3A0582ACBE17}"/>
              </a:ext>
            </a:extLst>
          </p:cNvPr>
          <p:cNvSpPr txBox="1">
            <a:spLocks/>
          </p:cNvSpPr>
          <p:nvPr/>
        </p:nvSpPr>
        <p:spPr>
          <a:xfrm>
            <a:off x="6740407" y="4421814"/>
            <a:ext cx="4120862" cy="113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Intel Corporation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94656-2505-5342-9800-E22161BC9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944" y="5298114"/>
            <a:ext cx="1825788" cy="18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149AD-3814-5B48-8261-64DFC492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CFB6-3D68-442A-B2D4-1BE5BDC8AFF6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60F66BA5-82D0-BF4B-BC2E-5D7AF4C07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15" y="83539"/>
            <a:ext cx="5266360" cy="115824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Motivation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66B986-903B-9444-BFE8-DE189A9C918C}"/>
              </a:ext>
            </a:extLst>
          </p:cNvPr>
          <p:cNvGrpSpPr/>
          <p:nvPr/>
        </p:nvGrpSpPr>
        <p:grpSpPr>
          <a:xfrm>
            <a:off x="-4733913" y="7082574"/>
            <a:ext cx="4214812" cy="2075149"/>
            <a:chOff x="3729038" y="709257"/>
            <a:chExt cx="4214812" cy="20751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599AB0-3F39-CE4E-A9C8-46CA2DE916A3}"/>
                </a:ext>
              </a:extLst>
            </p:cNvPr>
            <p:cNvGrpSpPr/>
            <p:nvPr/>
          </p:nvGrpSpPr>
          <p:grpSpPr>
            <a:xfrm>
              <a:off x="3729038" y="709257"/>
              <a:ext cx="4214812" cy="1548167"/>
              <a:chOff x="990600" y="2964066"/>
              <a:chExt cx="6322920" cy="257162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A71BE26-0F3A-9148-9EAB-7B2C085B5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600" y="3775707"/>
                <a:ext cx="6322920" cy="1759988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AC8195-46FC-E64E-ADBE-DADA64E2A4C2}"/>
                  </a:ext>
                </a:extLst>
              </p:cNvPr>
              <p:cNvSpPr txBox="1"/>
              <p:nvPr/>
            </p:nvSpPr>
            <p:spPr>
              <a:xfrm>
                <a:off x="990600" y="2964066"/>
                <a:ext cx="1189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8000"/>
                    </a:solidFill>
                  </a:rPr>
                  <a:t>Mouse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6424B5-7B69-754A-AB0F-9449E03D715E}"/>
                  </a:ext>
                </a:extLst>
              </p:cNvPr>
              <p:cNvSpPr txBox="1"/>
              <p:nvPr/>
            </p:nvSpPr>
            <p:spPr>
              <a:xfrm>
                <a:off x="5413075" y="2990619"/>
                <a:ext cx="12263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Display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410662E-F305-1340-B29F-A47D971672AF}"/>
                </a:ext>
              </a:extLst>
            </p:cNvPr>
            <p:cNvCxnSpPr>
              <a:cxnSpLocks/>
            </p:cNvCxnSpPr>
            <p:nvPr/>
          </p:nvCxnSpPr>
          <p:spPr>
            <a:xfrm>
              <a:off x="4029076" y="2356120"/>
              <a:ext cx="3243262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396978-24A2-C94A-8AD4-420A0910CBB0}"/>
                </a:ext>
              </a:extLst>
            </p:cNvPr>
            <p:cNvSpPr txBox="1"/>
            <p:nvPr/>
          </p:nvSpPr>
          <p:spPr>
            <a:xfrm>
              <a:off x="4954907" y="2415074"/>
              <a:ext cx="1391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Local latency</a:t>
              </a:r>
            </a:p>
          </p:txBody>
        </p:sp>
      </p:grpSp>
      <p:sp>
        <p:nvSpPr>
          <p:cNvPr id="39" name="Down Arrow 38">
            <a:extLst>
              <a:ext uri="{FF2B5EF4-FFF2-40B4-BE49-F238E27FC236}">
                <a16:creationId xmlns:a16="http://schemas.microsoft.com/office/drawing/2014/main" id="{9E184AD1-C591-9941-B3F6-C1874D8976A7}"/>
              </a:ext>
            </a:extLst>
          </p:cNvPr>
          <p:cNvSpPr/>
          <p:nvPr/>
        </p:nvSpPr>
        <p:spPr>
          <a:xfrm>
            <a:off x="6016827" y="3032128"/>
            <a:ext cx="376151" cy="86208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0B0CC9-5276-8A4B-97DD-1EFF2FA2E740}"/>
              </a:ext>
            </a:extLst>
          </p:cNvPr>
          <p:cNvGrpSpPr/>
          <p:nvPr/>
        </p:nvGrpSpPr>
        <p:grpSpPr>
          <a:xfrm>
            <a:off x="3523508" y="5374334"/>
            <a:ext cx="5181117" cy="1347485"/>
            <a:chOff x="3523508" y="5374334"/>
            <a:chExt cx="5181117" cy="134748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0CDF97-00DB-B447-B395-8ED26116E811}"/>
                </a:ext>
              </a:extLst>
            </p:cNvPr>
            <p:cNvSpPr txBox="1"/>
            <p:nvPr/>
          </p:nvSpPr>
          <p:spPr>
            <a:xfrm>
              <a:off x="5110121" y="5602297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Quality of Experience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7CB5DC3-ECD6-4C41-8012-806BD3BBD585}"/>
                </a:ext>
              </a:extLst>
            </p:cNvPr>
            <p:cNvSpPr txBox="1"/>
            <p:nvPr/>
          </p:nvSpPr>
          <p:spPr>
            <a:xfrm>
              <a:off x="3523508" y="5398380"/>
              <a:ext cx="12105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/>
                <a:t>🤨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40C02D-41EC-D14A-9F79-609D5D7C8FAA}"/>
                </a:ext>
              </a:extLst>
            </p:cNvPr>
            <p:cNvSpPr txBox="1"/>
            <p:nvPr/>
          </p:nvSpPr>
          <p:spPr>
            <a:xfrm>
              <a:off x="7702211" y="5374334"/>
              <a:ext cx="10024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😃</a:t>
              </a:r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CC66D30B-D834-5643-9B99-226ED8A6ED27}"/>
                </a:ext>
              </a:extLst>
            </p:cNvPr>
            <p:cNvSpPr/>
            <p:nvPr/>
          </p:nvSpPr>
          <p:spPr>
            <a:xfrm>
              <a:off x="5512188" y="5929023"/>
              <a:ext cx="138588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1FF324-0282-E94E-A590-1AD931C6D735}"/>
              </a:ext>
            </a:extLst>
          </p:cNvPr>
          <p:cNvGrpSpPr/>
          <p:nvPr/>
        </p:nvGrpSpPr>
        <p:grpSpPr>
          <a:xfrm>
            <a:off x="2603998" y="3744895"/>
            <a:ext cx="7720409" cy="1326593"/>
            <a:chOff x="2603998" y="3744895"/>
            <a:chExt cx="7720409" cy="132659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1C25E35-D553-724C-8765-69DB51CC0656}"/>
                </a:ext>
              </a:extLst>
            </p:cNvPr>
            <p:cNvGrpSpPr/>
            <p:nvPr/>
          </p:nvGrpSpPr>
          <p:grpSpPr>
            <a:xfrm>
              <a:off x="2603998" y="4012155"/>
              <a:ext cx="4293849" cy="968695"/>
              <a:chOff x="2603998" y="4012155"/>
              <a:chExt cx="4293849" cy="968695"/>
            </a:xfrm>
          </p:grpSpPr>
          <p:pic>
            <p:nvPicPr>
              <p:cNvPr id="35" name="Picture 34" descr="A picture containing text, close&#10;&#10;Description automatically generated">
                <a:extLst>
                  <a:ext uri="{FF2B5EF4-FFF2-40B4-BE49-F238E27FC236}">
                    <a16:creationId xmlns:a16="http://schemas.microsoft.com/office/drawing/2014/main" id="{AC568345-2D98-F945-ADAD-E5C9B917A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3998" y="4012155"/>
                <a:ext cx="1908036" cy="968695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F39438-7A56-3449-A65E-7D98C34EAB87}"/>
                  </a:ext>
                </a:extLst>
              </p:cNvPr>
              <p:cNvSpPr txBox="1"/>
              <p:nvPr/>
            </p:nvSpPr>
            <p:spPr>
              <a:xfrm>
                <a:off x="5420144" y="4106011"/>
                <a:ext cx="1391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Performance</a:t>
                </a:r>
              </a:p>
            </p:txBody>
          </p:sp>
          <p:sp>
            <p:nvSpPr>
              <p:cNvPr id="45" name="Right Arrow 44">
                <a:extLst>
                  <a:ext uri="{FF2B5EF4-FFF2-40B4-BE49-F238E27FC236}">
                    <a16:creationId xmlns:a16="http://schemas.microsoft.com/office/drawing/2014/main" id="{5B3BEAF6-E422-B644-A551-710452BB823A}"/>
                  </a:ext>
                </a:extLst>
              </p:cNvPr>
              <p:cNvSpPr/>
              <p:nvPr/>
            </p:nvSpPr>
            <p:spPr>
              <a:xfrm>
                <a:off x="5511959" y="4402376"/>
                <a:ext cx="1385888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F666E3F0-82E9-E34F-8000-496CE75FD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1820" y="3744895"/>
              <a:ext cx="2532587" cy="132659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7216C4-7666-9F4A-B0C2-2BCAD8D934CF}"/>
              </a:ext>
            </a:extLst>
          </p:cNvPr>
          <p:cNvGrpSpPr/>
          <p:nvPr/>
        </p:nvGrpSpPr>
        <p:grpSpPr>
          <a:xfrm>
            <a:off x="1" y="949022"/>
            <a:ext cx="5110120" cy="2032190"/>
            <a:chOff x="1" y="949022"/>
            <a:chExt cx="5110120" cy="2032190"/>
          </a:xfrm>
        </p:grpSpPr>
        <p:pic>
          <p:nvPicPr>
            <p:cNvPr id="37" name="Picture 36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D233166C-7B9E-D84A-A04C-F8F039735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" y="949022"/>
              <a:ext cx="5110120" cy="203219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37FACE-9845-3E4B-B390-77345A82030B}"/>
                </a:ext>
              </a:extLst>
            </p:cNvPr>
            <p:cNvSpPr/>
            <p:nvPr/>
          </p:nvSpPr>
          <p:spPr>
            <a:xfrm>
              <a:off x="2524580" y="1887415"/>
              <a:ext cx="441637" cy="216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B399EB1-2141-744C-9244-475E0B9195E5}"/>
                </a:ext>
              </a:extLst>
            </p:cNvPr>
            <p:cNvSpPr/>
            <p:nvPr/>
          </p:nvSpPr>
          <p:spPr>
            <a:xfrm>
              <a:off x="2494100" y="2506262"/>
              <a:ext cx="441637" cy="111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3A8E55-8C1E-EF42-B716-CFFC28DF9198}"/>
                </a:ext>
              </a:extLst>
            </p:cNvPr>
            <p:cNvSpPr txBox="1"/>
            <p:nvPr/>
          </p:nvSpPr>
          <p:spPr>
            <a:xfrm>
              <a:off x="2355989" y="2439421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50</a:t>
              </a:r>
              <a:r>
                <a:rPr lang="zh-CN" altLang="en-US" dirty="0"/>
                <a:t> </a:t>
              </a:r>
              <a:r>
                <a:rPr lang="en-US" altLang="zh-CN" dirty="0" err="1"/>
                <a:t>ms</a:t>
              </a:r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B972C69-3C5C-AC47-9997-68A138077177}"/>
                </a:ext>
              </a:extLst>
            </p:cNvPr>
            <p:cNvSpPr txBox="1"/>
            <p:nvPr/>
          </p:nvSpPr>
          <p:spPr>
            <a:xfrm>
              <a:off x="2351558" y="1788197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40</a:t>
              </a:r>
              <a:r>
                <a:rPr lang="zh-CN" altLang="en-US" dirty="0"/>
                <a:t> </a:t>
              </a:r>
              <a:r>
                <a:rPr lang="en-US" altLang="zh-CN" dirty="0" err="1"/>
                <a:t>ms</a:t>
              </a:r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F2BD65-360A-4A0E-A869-13F5969F17A9}"/>
              </a:ext>
            </a:extLst>
          </p:cNvPr>
          <p:cNvGrpSpPr/>
          <p:nvPr/>
        </p:nvGrpSpPr>
        <p:grpSpPr>
          <a:xfrm>
            <a:off x="5429659" y="951830"/>
            <a:ext cx="5924141" cy="1964680"/>
            <a:chOff x="5429659" y="951830"/>
            <a:chExt cx="5924141" cy="196468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28E81E6-A0B6-5645-BCCD-8C9065D076CE}"/>
                </a:ext>
              </a:extLst>
            </p:cNvPr>
            <p:cNvGrpSpPr/>
            <p:nvPr/>
          </p:nvGrpSpPr>
          <p:grpSpPr>
            <a:xfrm>
              <a:off x="5429659" y="1669422"/>
              <a:ext cx="1385888" cy="672773"/>
              <a:chOff x="5514975" y="1858459"/>
              <a:chExt cx="1385888" cy="672773"/>
            </a:xfrm>
          </p:grpSpPr>
          <p:sp>
            <p:nvSpPr>
              <p:cNvPr id="28" name="Right Arrow 27">
                <a:extLst>
                  <a:ext uri="{FF2B5EF4-FFF2-40B4-BE49-F238E27FC236}">
                    <a16:creationId xmlns:a16="http://schemas.microsoft.com/office/drawing/2014/main" id="{AD316701-55DA-A343-AB8F-43C5E75B209B}"/>
                  </a:ext>
                </a:extLst>
              </p:cNvPr>
              <p:cNvSpPr/>
              <p:nvPr/>
            </p:nvSpPr>
            <p:spPr>
              <a:xfrm>
                <a:off x="5514975" y="2161900"/>
                <a:ext cx="1385888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FA468A-6B7C-9E47-B73F-675512062A46}"/>
                  </a:ext>
                </a:extLst>
              </p:cNvPr>
              <p:cNvSpPr txBox="1"/>
              <p:nvPr/>
            </p:nvSpPr>
            <p:spPr>
              <a:xfrm>
                <a:off x="5620293" y="1858459"/>
                <a:ext cx="997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Upgrade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7B9112-645C-49D9-B814-CF154B7FC8C7}"/>
                </a:ext>
              </a:extLst>
            </p:cNvPr>
            <p:cNvGrpSpPr/>
            <p:nvPr/>
          </p:nvGrpSpPr>
          <p:grpSpPr>
            <a:xfrm>
              <a:off x="7794174" y="951830"/>
              <a:ext cx="3559626" cy="1964680"/>
              <a:chOff x="7794174" y="951830"/>
              <a:chExt cx="3559626" cy="1964680"/>
            </a:xfrm>
          </p:grpSpPr>
          <p:pic>
            <p:nvPicPr>
              <p:cNvPr id="17" name="Picture 16" descr="Icon&#10;&#10;Description automatically generated">
                <a:extLst>
                  <a:ext uri="{FF2B5EF4-FFF2-40B4-BE49-F238E27FC236}">
                    <a16:creationId xmlns:a16="http://schemas.microsoft.com/office/drawing/2014/main" id="{C22EEE9E-D44B-9C4B-A8D0-BD81B7D46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94174" y="1654997"/>
                <a:ext cx="1385888" cy="1261513"/>
              </a:xfrm>
              <a:prstGeom prst="rect">
                <a:avLst/>
              </a:prstGeom>
            </p:spPr>
          </p:pic>
          <p:pic>
            <p:nvPicPr>
              <p:cNvPr id="20" name="Picture 19" descr="Icon&#10;&#10;Description automatically generated">
                <a:extLst>
                  <a:ext uri="{FF2B5EF4-FFF2-40B4-BE49-F238E27FC236}">
                    <a16:creationId xmlns:a16="http://schemas.microsoft.com/office/drawing/2014/main" id="{0B47E741-E3D5-B145-84F5-AF267FD76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34698" y="1654996"/>
                <a:ext cx="919102" cy="1261513"/>
              </a:xfrm>
              <a:prstGeom prst="rect">
                <a:avLst/>
              </a:prstGeom>
            </p:spPr>
          </p:pic>
          <p:pic>
            <p:nvPicPr>
              <p:cNvPr id="22" name="Picture 21" descr="A picture containing text, clock&#10;&#10;Description automatically generated">
                <a:extLst>
                  <a:ext uri="{FF2B5EF4-FFF2-40B4-BE49-F238E27FC236}">
                    <a16:creationId xmlns:a16="http://schemas.microsoft.com/office/drawing/2014/main" id="{137AE4C3-A7A3-B849-B041-E204532DA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58113" y="1704440"/>
                <a:ext cx="1225965" cy="825500"/>
              </a:xfrm>
              <a:prstGeom prst="rect">
                <a:avLst/>
              </a:prstGeom>
            </p:spPr>
          </p:pic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1C201A2-79FF-AB4F-9722-A5A1D0BDA11A}"/>
                  </a:ext>
                </a:extLst>
              </p:cNvPr>
              <p:cNvSpPr/>
              <p:nvPr/>
            </p:nvSpPr>
            <p:spPr>
              <a:xfrm>
                <a:off x="9457893" y="1739693"/>
                <a:ext cx="441637" cy="2169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7C1A090-19DF-CF43-9960-DA37EF4DBE46}"/>
                  </a:ext>
                </a:extLst>
              </p:cNvPr>
              <p:cNvSpPr txBox="1"/>
              <p:nvPr/>
            </p:nvSpPr>
            <p:spPr>
              <a:xfrm>
                <a:off x="9308895" y="1634226"/>
                <a:ext cx="628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20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ms</a:t>
                </a:r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31CABDB-36E4-7248-B953-A77F0CED85C7}"/>
                  </a:ext>
                </a:extLst>
              </p:cNvPr>
              <p:cNvSpPr/>
              <p:nvPr/>
            </p:nvSpPr>
            <p:spPr>
              <a:xfrm>
                <a:off x="9330885" y="2273630"/>
                <a:ext cx="441637" cy="2169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DDD7663-292B-6143-8FF9-AA682E55B012}"/>
                  </a:ext>
                </a:extLst>
              </p:cNvPr>
              <p:cNvSpPr txBox="1"/>
              <p:nvPr/>
            </p:nvSpPr>
            <p:spPr>
              <a:xfrm>
                <a:off x="9330682" y="2234435"/>
                <a:ext cx="628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25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ms</a:t>
                </a:r>
                <a:endParaRPr lang="en-US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301C466-DE9F-1340-9A24-293453640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72346" y="951830"/>
                <a:ext cx="701797" cy="6901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898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2EB1B0-15D3-354C-8DB0-42890369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CFB6-3D68-442A-B2D4-1BE5BDC8AFF6}" type="slidenum">
              <a:rPr lang="en-US" smtClean="0">
                <a:solidFill>
                  <a:srgbClr val="002060"/>
                </a:solidFill>
              </a:rPr>
              <a:t>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CF046-6486-E14D-BF0E-DC721D99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45" y="14026"/>
            <a:ext cx="10972800" cy="11582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work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5F7130-6BB1-2D42-A395-BF1104225D96}"/>
              </a:ext>
            </a:extLst>
          </p:cNvPr>
          <p:cNvGrpSpPr/>
          <p:nvPr/>
        </p:nvGrpSpPr>
        <p:grpSpPr>
          <a:xfrm>
            <a:off x="665355" y="1172266"/>
            <a:ext cx="2763645" cy="2957774"/>
            <a:chOff x="665355" y="1172266"/>
            <a:chExt cx="2763645" cy="29577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E9C020-2EAB-AF49-AF87-5DFD6C2EB8D9}"/>
                </a:ext>
              </a:extLst>
            </p:cNvPr>
            <p:cNvGrpSpPr/>
            <p:nvPr/>
          </p:nvGrpSpPr>
          <p:grpSpPr>
            <a:xfrm>
              <a:off x="665355" y="1172266"/>
              <a:ext cx="2763645" cy="2957774"/>
              <a:chOff x="6410536" y="1570037"/>
              <a:chExt cx="3581400" cy="3556000"/>
            </a:xfrm>
          </p:grpSpPr>
          <p:pic>
            <p:nvPicPr>
              <p:cNvPr id="1026" name="Picture 2" descr="wut - Question Mark Meme Transparent, HD Png Download , Transparent Png  Image - PNGitem">
                <a:extLst>
                  <a:ext uri="{FF2B5EF4-FFF2-40B4-BE49-F238E27FC236}">
                    <a16:creationId xmlns:a16="http://schemas.microsoft.com/office/drawing/2014/main" id="{719FF94E-749A-4446-9328-E94A818FE6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0536" y="1570037"/>
                <a:ext cx="3581400" cy="35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Graphic 5" descr="Question Mark with solid fill">
                <a:extLst>
                  <a:ext uri="{FF2B5EF4-FFF2-40B4-BE49-F238E27FC236}">
                    <a16:creationId xmlns:a16="http://schemas.microsoft.com/office/drawing/2014/main" id="{3D6D8CA6-0E78-084E-B891-9339D1B66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812280" y="3291840"/>
                <a:ext cx="777240" cy="777240"/>
              </a:xfrm>
              <a:prstGeom prst="rect">
                <a:avLst/>
              </a:prstGeom>
            </p:spPr>
          </p:pic>
          <p:pic>
            <p:nvPicPr>
              <p:cNvPr id="8" name="Graphic 7" descr="Question Mark with solid fill">
                <a:extLst>
                  <a:ext uri="{FF2B5EF4-FFF2-40B4-BE49-F238E27FC236}">
                    <a16:creationId xmlns:a16="http://schemas.microsoft.com/office/drawing/2014/main" id="{A3D9BFD8-2E54-EE41-B1EA-11F4C1D6B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23996" y="3291840"/>
                <a:ext cx="777240" cy="77724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C99F19-B611-F843-A325-700287ED2A3B}"/>
                </a:ext>
              </a:extLst>
            </p:cNvPr>
            <p:cNvSpPr txBox="1"/>
            <p:nvPr/>
          </p:nvSpPr>
          <p:spPr>
            <a:xfrm>
              <a:off x="741353" y="1794458"/>
              <a:ext cx="2011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Ok…</a:t>
              </a:r>
              <a:r>
                <a:rPr lang="zh-CN" altLang="en-US" sz="2400" dirty="0"/>
                <a:t> </a:t>
              </a:r>
              <a:endParaRPr lang="en-US" altLang="zh-CN" sz="2400" dirty="0"/>
            </a:p>
            <a:p>
              <a:r>
                <a:rPr lang="en-US" altLang="zh-CN" sz="2400" dirty="0"/>
                <a:t>but</a:t>
              </a:r>
              <a:r>
                <a:rPr lang="zh-CN" altLang="en-US" sz="2400" dirty="0"/>
                <a:t> </a:t>
              </a:r>
              <a:r>
                <a:rPr lang="en-US" altLang="zh-CN" sz="2400" dirty="0"/>
                <a:t>why?</a:t>
              </a:r>
              <a:endParaRPr lang="en-US" sz="24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27132-0CB6-E24E-8D6A-9777BCC0FC35}"/>
              </a:ext>
            </a:extLst>
          </p:cNvPr>
          <p:cNvSpPr/>
          <p:nvPr/>
        </p:nvSpPr>
        <p:spPr>
          <a:xfrm>
            <a:off x="3847453" y="469018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Low latency &lt; 100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ms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Competitive gamers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Latency compensation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1458CC-B74F-AF40-9ED0-A150B625ABC9}"/>
              </a:ext>
            </a:extLst>
          </p:cNvPr>
          <p:cNvSpPr/>
          <p:nvPr/>
        </p:nvSpPr>
        <p:spPr>
          <a:xfrm>
            <a:off x="3739013" y="1172266"/>
            <a:ext cx="84529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</a:rPr>
              <a:t>Armitage et al.</a:t>
            </a:r>
            <a:r>
              <a:rPr lang="en-US" altLang="zh-CN" b="1" i="1" dirty="0">
                <a:latin typeface="Arial" panose="020B0604020202020204" pitchFamily="34" charset="0"/>
              </a:rPr>
              <a:t>:</a:t>
            </a:r>
          </a:p>
          <a:p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tolerance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Quake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150~180</a:t>
            </a:r>
            <a:r>
              <a:rPr lang="zh-CN" altLang="en-US" dirty="0"/>
              <a:t> </a:t>
            </a:r>
            <a:r>
              <a:rPr lang="en-US" altLang="zh-CN" dirty="0" err="1"/>
              <a:t>ms.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b="1" i="1" dirty="0"/>
              <a:t>Dick et al.</a:t>
            </a:r>
            <a:r>
              <a:rPr lang="en-US" altLang="zh-CN" b="1" i="1" dirty="0"/>
              <a:t>:</a:t>
            </a:r>
          </a:p>
          <a:p>
            <a:r>
              <a:rPr lang="en-US" dirty="0"/>
              <a:t>UT2003 players suffer with latency and jitter as low as 100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b="1" i="1" dirty="0"/>
              <a:t>Fritsch</a:t>
            </a:r>
            <a:r>
              <a:rPr lang="en-US" altLang="zh-CN" b="1" i="1" dirty="0"/>
              <a:t>:</a:t>
            </a:r>
          </a:p>
          <a:p>
            <a:r>
              <a:rPr lang="en-US" altLang="zh-CN" dirty="0"/>
              <a:t>P</a:t>
            </a:r>
            <a:r>
              <a:rPr lang="en-US" dirty="0"/>
              <a:t>layers of the role-playing game Everquest2 can tolerate hundreds of milliseconds of network latency</a:t>
            </a:r>
          </a:p>
          <a:p>
            <a:r>
              <a:rPr lang="en-US" b="1" i="1" dirty="0"/>
              <a:t>Sheldon</a:t>
            </a:r>
            <a:r>
              <a:rPr lang="zh-CN" altLang="en-US" b="1" i="1" dirty="0"/>
              <a:t> </a:t>
            </a:r>
            <a:r>
              <a:rPr lang="en-US" b="1" i="1" dirty="0"/>
              <a:t>et al.</a:t>
            </a:r>
            <a:r>
              <a:rPr lang="en-US" altLang="zh-CN" b="1" i="1" dirty="0"/>
              <a:t>:</a:t>
            </a:r>
            <a:endParaRPr lang="en-US" b="1" i="1" dirty="0"/>
          </a:p>
          <a:p>
            <a:r>
              <a:rPr lang="en-US" altLang="zh-CN" dirty="0"/>
              <a:t>S</a:t>
            </a:r>
            <a:r>
              <a:rPr lang="en-US" dirty="0"/>
              <a:t>ome aspects of play in the real-time strategy</a:t>
            </a:r>
          </a:p>
          <a:p>
            <a:r>
              <a:rPr lang="en-US" dirty="0"/>
              <a:t>game Warcraft 3 are not affected by up to a second of network</a:t>
            </a:r>
            <a:r>
              <a:rPr lang="zh-CN" altLang="en-US" dirty="0"/>
              <a:t> </a:t>
            </a:r>
            <a:r>
              <a:rPr lang="en-US" dirty="0"/>
              <a:t>latency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6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A7F7D7-829F-4D52-B7A6-B64FC61B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2037"/>
            <a:ext cx="2743200" cy="365125"/>
          </a:xfrm>
        </p:spPr>
        <p:txBody>
          <a:bodyPr/>
          <a:lstStyle/>
          <a:p>
            <a:fld id="{749CCFB6-3D68-442A-B2D4-1BE5BDC8AFF6}" type="slidenum">
              <a:rPr lang="en-US" sz="1600" smtClean="0">
                <a:solidFill>
                  <a:schemeClr val="tx1"/>
                </a:solidFill>
              </a:rPr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94E1C-691B-4981-ABA5-993D13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9449"/>
            <a:ext cx="12192000" cy="115824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User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981A4-5A10-4C61-AA7E-8185905E3E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581548"/>
            <a:ext cx="10970683" cy="585108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altLang="zh-CN" sz="2200" dirty="0"/>
          </a:p>
          <a:p>
            <a:pPr marL="342900" indent="-342900">
              <a:spcBef>
                <a:spcPts val="600"/>
              </a:spcBef>
            </a:pPr>
            <a:r>
              <a:rPr lang="en-US" altLang="zh-CN" sz="2200" dirty="0"/>
              <a:t>Network</a:t>
            </a:r>
            <a:r>
              <a:rPr lang="zh-CN" altLang="en-US" sz="2200" dirty="0"/>
              <a:t> </a:t>
            </a:r>
            <a:r>
              <a:rPr lang="en-US" altLang="zh-CN" sz="2200" dirty="0"/>
              <a:t>latency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zh-CN" sz="2200" dirty="0"/>
          </a:p>
          <a:p>
            <a:pPr marL="342900" indent="-342900">
              <a:spcBef>
                <a:spcPts val="600"/>
              </a:spcBef>
            </a:pPr>
            <a:endParaRPr lang="en-US" altLang="zh-CN" sz="2200" dirty="0"/>
          </a:p>
          <a:p>
            <a:pPr marL="342900" indent="-342900">
              <a:spcBef>
                <a:spcPts val="600"/>
              </a:spcBef>
            </a:pPr>
            <a:endParaRPr lang="en-US" altLang="zh-CN" sz="2200" dirty="0"/>
          </a:p>
          <a:p>
            <a:pPr marL="342900" indent="-342900">
              <a:spcBef>
                <a:spcPts val="600"/>
              </a:spcBef>
            </a:pPr>
            <a:endParaRPr lang="en-US" altLang="zh-CN" sz="2200" dirty="0"/>
          </a:p>
          <a:p>
            <a:pPr marL="300559" lvl="1" indent="0">
              <a:spcBef>
                <a:spcPts val="600"/>
              </a:spcBef>
              <a:buNone/>
            </a:pPr>
            <a:endParaRPr lang="en-US" sz="2200" dirty="0"/>
          </a:p>
          <a:p>
            <a:pPr marL="342900" lvl="1" indent="-342900">
              <a:spcBef>
                <a:spcPts val="600"/>
              </a:spcBef>
            </a:pPr>
            <a:endParaRPr lang="en-US" sz="2200" dirty="0"/>
          </a:p>
          <a:p>
            <a:pPr marL="800100" lvl="2" indent="-342900">
              <a:spcBef>
                <a:spcPts val="600"/>
              </a:spcBef>
            </a:pPr>
            <a:r>
              <a:rPr lang="en-US" sz="2200" dirty="0"/>
              <a:t>Shuff</a:t>
            </a:r>
            <a:r>
              <a:rPr lang="en-US" altLang="zh-CN" sz="2200" dirty="0"/>
              <a:t>led</a:t>
            </a:r>
            <a:r>
              <a:rPr lang="en-US" sz="2200" dirty="0"/>
              <a:t> </a:t>
            </a:r>
            <a:r>
              <a:rPr lang="en-US" altLang="zh-CN" sz="2200" dirty="0"/>
              <a:t>total</a:t>
            </a:r>
            <a:r>
              <a:rPr lang="en-US" sz="2200" dirty="0"/>
              <a:t> </a:t>
            </a:r>
            <a:r>
              <a:rPr lang="en-US" altLang="zh-CN" sz="2200" dirty="0"/>
              <a:t>network</a:t>
            </a:r>
            <a:r>
              <a:rPr lang="en-US" sz="2200" dirty="0"/>
              <a:t> latency (25, 50, </a:t>
            </a:r>
            <a:r>
              <a:rPr lang="en-US" altLang="zh-CN" sz="2200" dirty="0"/>
              <a:t>100</a:t>
            </a:r>
            <a:r>
              <a:rPr lang="en-US" sz="2200" dirty="0"/>
              <a:t>, 1</a:t>
            </a:r>
            <a:r>
              <a:rPr lang="en-US" altLang="zh-CN" sz="2200" dirty="0"/>
              <a:t>5</a:t>
            </a:r>
            <a:r>
              <a:rPr lang="en-US" sz="2200" dirty="0"/>
              <a:t>0 </a:t>
            </a:r>
            <a:r>
              <a:rPr lang="en-US" sz="2200" dirty="0" err="1"/>
              <a:t>ms</a:t>
            </a:r>
            <a:r>
              <a:rPr lang="en-US" sz="2200" dirty="0"/>
              <a:t>)</a:t>
            </a:r>
            <a:r>
              <a:rPr lang="en-US" sz="2200" dirty="0">
                <a:solidFill>
                  <a:srgbClr val="0071C5"/>
                </a:solidFill>
              </a:rPr>
              <a:t> </a:t>
            </a:r>
          </a:p>
          <a:p>
            <a:pPr marL="800100" lvl="2" indent="-342900">
              <a:spcBef>
                <a:spcPts val="600"/>
              </a:spcBef>
            </a:pPr>
            <a:r>
              <a:rPr lang="en-US" sz="2200" dirty="0"/>
              <a:t>Shuff</a:t>
            </a:r>
            <a:r>
              <a:rPr lang="en-US" altLang="zh-CN" sz="2200" dirty="0"/>
              <a:t>led</a:t>
            </a:r>
            <a:r>
              <a:rPr lang="en-US" sz="2200" dirty="0"/>
              <a:t> </a:t>
            </a:r>
            <a:r>
              <a:rPr lang="en-US" altLang="zh-CN" sz="2200" dirty="0"/>
              <a:t>latency</a:t>
            </a:r>
            <a:r>
              <a:rPr lang="zh-CN" altLang="en-US" sz="2200" dirty="0"/>
              <a:t> </a:t>
            </a:r>
            <a:r>
              <a:rPr lang="en-US" altLang="zh-CN" sz="2200" dirty="0"/>
              <a:t>compensation</a:t>
            </a:r>
            <a:r>
              <a:rPr lang="zh-CN" altLang="en-US" sz="2200" dirty="0"/>
              <a:t> </a:t>
            </a:r>
            <a:r>
              <a:rPr lang="en-US" altLang="zh-CN" sz="2200" dirty="0"/>
              <a:t>on</a:t>
            </a:r>
            <a:r>
              <a:rPr lang="zh-CN" altLang="en-US" sz="2200" dirty="0"/>
              <a:t> </a:t>
            </a:r>
            <a:r>
              <a:rPr lang="en-US" altLang="zh-CN" sz="2200" dirty="0"/>
              <a:t>and</a:t>
            </a:r>
            <a:r>
              <a:rPr lang="zh-CN" altLang="en-US" sz="2200" dirty="0"/>
              <a:t> </a:t>
            </a:r>
            <a:r>
              <a:rPr lang="en-US" altLang="zh-CN" sz="2200" dirty="0"/>
              <a:t>off</a:t>
            </a:r>
            <a:endParaRPr lang="en-US" sz="2200" dirty="0">
              <a:solidFill>
                <a:srgbClr val="0071C5"/>
              </a:solidFill>
            </a:endParaRPr>
          </a:p>
          <a:p>
            <a:pPr marL="342900" lvl="1" indent="-342900">
              <a:spcBef>
                <a:spcPts val="600"/>
              </a:spcBef>
            </a:pPr>
            <a:r>
              <a:rPr lang="en-US" sz="2200" dirty="0">
                <a:solidFill>
                  <a:srgbClr val="0071C5"/>
                </a:solidFill>
              </a:rPr>
              <a:t>Questionnaires (Demographic, In-game surveys) </a:t>
            </a:r>
          </a:p>
          <a:p>
            <a:pPr marL="300559" lvl="1" indent="0">
              <a:spcBef>
                <a:spcPts val="600"/>
              </a:spcBef>
              <a:buNone/>
            </a:pPr>
            <a:endParaRPr lang="en-US" sz="2200" dirty="0">
              <a:solidFill>
                <a:srgbClr val="0071C5"/>
              </a:solidFill>
            </a:endParaRPr>
          </a:p>
          <a:p>
            <a:pPr marL="0" lvl="1" indent="0">
              <a:spcBef>
                <a:spcPts val="600"/>
              </a:spcBef>
              <a:buNone/>
            </a:pP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300559" lvl="1" indent="0">
              <a:spcBef>
                <a:spcPts val="600"/>
              </a:spcBef>
              <a:buNone/>
            </a:pPr>
            <a:endParaRPr lang="en-US" sz="22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CC9B9E5-25B2-3849-AE8E-2F8D5B8E598A}"/>
              </a:ext>
            </a:extLst>
          </p:cNvPr>
          <p:cNvGrpSpPr/>
          <p:nvPr/>
        </p:nvGrpSpPr>
        <p:grpSpPr>
          <a:xfrm>
            <a:off x="604628" y="3812409"/>
            <a:ext cx="9071007" cy="1607389"/>
            <a:chOff x="1620807" y="3761982"/>
            <a:chExt cx="9071007" cy="1607389"/>
          </a:xfrm>
        </p:grpSpPr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3A16319D-BCA3-3046-9AC3-40D07551FD62}"/>
                </a:ext>
              </a:extLst>
            </p:cNvPr>
            <p:cNvSpPr/>
            <p:nvPr/>
          </p:nvSpPr>
          <p:spPr>
            <a:xfrm>
              <a:off x="1788318" y="4416164"/>
              <a:ext cx="8615363" cy="2884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D4B6622-69D3-A742-A35D-CB33FF4BF7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85938" y="4183059"/>
              <a:ext cx="2380" cy="3312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DED447F-9CDC-C14C-978C-952DC31ED522}"/>
                </a:ext>
              </a:extLst>
            </p:cNvPr>
            <p:cNvSpPr txBox="1"/>
            <p:nvPr/>
          </p:nvSpPr>
          <p:spPr>
            <a:xfrm>
              <a:off x="1620807" y="377403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72E21FA-1DA5-814A-AFC2-7EA0F799FC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66640" y="4168771"/>
              <a:ext cx="2380" cy="3312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5A29AA1-76B8-F34A-BD36-A954727D74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47342" y="4171946"/>
              <a:ext cx="2380" cy="3312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246AB9C-E3AD-1640-874B-EB7BC39E32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28045" y="4171947"/>
              <a:ext cx="2380" cy="3312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4879B8A-FD4F-C64E-A1B1-17015466C7C2}"/>
                </a:ext>
              </a:extLst>
            </p:cNvPr>
            <p:cNvSpPr txBox="1"/>
            <p:nvPr/>
          </p:nvSpPr>
          <p:spPr>
            <a:xfrm>
              <a:off x="4041642" y="3774038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00147E-805C-AA43-8653-26B133417AD5}"/>
                </a:ext>
              </a:extLst>
            </p:cNvPr>
            <p:cNvSpPr txBox="1"/>
            <p:nvPr/>
          </p:nvSpPr>
          <p:spPr>
            <a:xfrm>
              <a:off x="6590769" y="37619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200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24F8135-5B74-EE41-8944-975F2E399180}"/>
                </a:ext>
              </a:extLst>
            </p:cNvPr>
            <p:cNvSpPr txBox="1"/>
            <p:nvPr/>
          </p:nvSpPr>
          <p:spPr>
            <a:xfrm>
              <a:off x="9207235" y="37740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300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C2AC97-E863-5146-99CD-8AA4D51390D2}"/>
                </a:ext>
              </a:extLst>
            </p:cNvPr>
            <p:cNvSpPr txBox="1"/>
            <p:nvPr/>
          </p:nvSpPr>
          <p:spPr>
            <a:xfrm>
              <a:off x="9955715" y="3975388"/>
              <a:ext cx="736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(ms)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E4DFCE1-E690-DA4F-82DC-FDF0FB19526B}"/>
                </a:ext>
              </a:extLst>
            </p:cNvPr>
            <p:cNvSpPr txBox="1"/>
            <p:nvPr/>
          </p:nvSpPr>
          <p:spPr>
            <a:xfrm>
              <a:off x="1620807" y="4679707"/>
              <a:ext cx="29048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/>
                <a:t>Good</a:t>
              </a:r>
              <a:r>
                <a:rPr lang="zh-CN" altLang="en-US" sz="2000" dirty="0"/>
                <a:t> </a:t>
              </a:r>
              <a:endParaRPr lang="en-US" altLang="zh-CN" sz="2000" dirty="0"/>
            </a:p>
            <a:p>
              <a:pPr algn="ctr"/>
              <a:r>
                <a:rPr lang="en-US" altLang="zh-CN" sz="2000" dirty="0"/>
                <a:t>Internet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Connection</a:t>
              </a:r>
              <a:endParaRPr lang="en-US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484B714-DE97-D847-AD8E-A3AF5BDD8444}"/>
                </a:ext>
              </a:extLst>
            </p:cNvPr>
            <p:cNvSpPr txBox="1"/>
            <p:nvPr/>
          </p:nvSpPr>
          <p:spPr>
            <a:xfrm>
              <a:off x="4553651" y="4661485"/>
              <a:ext cx="2251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/>
                <a:t>Moderate</a:t>
              </a:r>
              <a:r>
                <a:rPr lang="zh-CN" altLang="en-US" sz="2000" dirty="0"/>
                <a:t> </a:t>
              </a:r>
              <a:endParaRPr lang="en-US" altLang="zh-CN" sz="2000" dirty="0"/>
            </a:p>
            <a:p>
              <a:pPr algn="ctr"/>
              <a:r>
                <a:rPr lang="en-US" altLang="zh-CN" sz="2000" dirty="0"/>
                <a:t>Internet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connection</a:t>
              </a:r>
              <a:endParaRPr lang="en-US" sz="20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4EB9196-5CF3-AE47-A469-068D81E2C4ED}"/>
                </a:ext>
              </a:extLst>
            </p:cNvPr>
            <p:cNvSpPr txBox="1"/>
            <p:nvPr/>
          </p:nvSpPr>
          <p:spPr>
            <a:xfrm>
              <a:off x="7900608" y="4661485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Other</a:t>
              </a:r>
              <a:endParaRPr lang="en-US" sz="2000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E452128-B607-9D4C-8C1E-1B9DC59B5067}"/>
              </a:ext>
            </a:extLst>
          </p:cNvPr>
          <p:cNvGrpSpPr/>
          <p:nvPr/>
        </p:nvGrpSpPr>
        <p:grpSpPr>
          <a:xfrm>
            <a:off x="534413" y="3259669"/>
            <a:ext cx="367521" cy="1284506"/>
            <a:chOff x="2189409" y="3059963"/>
            <a:chExt cx="367521" cy="1440073"/>
          </a:xfrm>
        </p:grpSpPr>
        <p:sp>
          <p:nvSpPr>
            <p:cNvPr id="60" name="Down Arrow 59">
              <a:extLst>
                <a:ext uri="{FF2B5EF4-FFF2-40B4-BE49-F238E27FC236}">
                  <a16:creationId xmlns:a16="http://schemas.microsoft.com/office/drawing/2014/main" id="{5FC01748-732A-4D43-99A7-328AEC699F31}"/>
                </a:ext>
              </a:extLst>
            </p:cNvPr>
            <p:cNvSpPr/>
            <p:nvPr/>
          </p:nvSpPr>
          <p:spPr>
            <a:xfrm>
              <a:off x="2317538" y="3521628"/>
              <a:ext cx="239392" cy="97840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7C9480B-CFFA-2A4D-A50E-1ECDBC517227}"/>
                </a:ext>
              </a:extLst>
            </p:cNvPr>
            <p:cNvSpPr txBox="1"/>
            <p:nvPr/>
          </p:nvSpPr>
          <p:spPr>
            <a:xfrm>
              <a:off x="2189409" y="3059963"/>
              <a:ext cx="338554" cy="5175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</a:rPr>
                <a:t>&lt;1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0C2D13D-F4A4-1647-A5A8-EE1B7E859A7F}"/>
              </a:ext>
            </a:extLst>
          </p:cNvPr>
          <p:cNvGrpSpPr/>
          <p:nvPr/>
        </p:nvGrpSpPr>
        <p:grpSpPr>
          <a:xfrm>
            <a:off x="1232681" y="3407765"/>
            <a:ext cx="3614371" cy="1171556"/>
            <a:chOff x="1534528" y="3741521"/>
            <a:chExt cx="3614371" cy="117155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C7EF5AF-CEE1-744A-8F8E-7BAD5471D8A9}"/>
                </a:ext>
              </a:extLst>
            </p:cNvPr>
            <p:cNvGrpSpPr/>
            <p:nvPr/>
          </p:nvGrpSpPr>
          <p:grpSpPr>
            <a:xfrm>
              <a:off x="1534528" y="3741521"/>
              <a:ext cx="418704" cy="1168781"/>
              <a:chOff x="2182437" y="4040977"/>
              <a:chExt cx="418704" cy="854318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3721D1E7-499D-894A-A12B-42D6B5B0A7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1789" y="4283966"/>
                <a:ext cx="0" cy="611329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CF08940-3677-F14A-AC2D-AFFB634B97E8}"/>
                  </a:ext>
                </a:extLst>
              </p:cNvPr>
              <p:cNvSpPr txBox="1"/>
              <p:nvPr/>
            </p:nvSpPr>
            <p:spPr>
              <a:xfrm>
                <a:off x="2182437" y="404097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accent6">
                        <a:lumMod val="75000"/>
                      </a:schemeClr>
                    </a:solidFill>
                  </a:rPr>
                  <a:t>25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874DBF-4064-BB4B-8286-6E6BD433A62A}"/>
                </a:ext>
              </a:extLst>
            </p:cNvPr>
            <p:cNvGrpSpPr/>
            <p:nvPr/>
          </p:nvGrpSpPr>
          <p:grpSpPr>
            <a:xfrm>
              <a:off x="2169067" y="3744296"/>
              <a:ext cx="444352" cy="1168781"/>
              <a:chOff x="2182437" y="4040977"/>
              <a:chExt cx="444352" cy="854318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6A0C1A5B-FE09-204A-8FCC-EE7F5E645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1789" y="4283966"/>
                <a:ext cx="0" cy="611329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ED6AB2F-1E8A-6644-A8EC-3387BAFE9F91}"/>
                  </a:ext>
                </a:extLst>
              </p:cNvPr>
              <p:cNvSpPr txBox="1"/>
              <p:nvPr/>
            </p:nvSpPr>
            <p:spPr>
              <a:xfrm>
                <a:off x="2182437" y="4040977"/>
                <a:ext cx="444352" cy="292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accent6">
                        <a:lumMod val="75000"/>
                      </a:schemeClr>
                    </a:solidFill>
                  </a:rPr>
                  <a:t>50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9BA5E27-8B52-464E-98BF-DD4ADC4B1A09}"/>
                </a:ext>
              </a:extLst>
            </p:cNvPr>
            <p:cNvGrpSpPr/>
            <p:nvPr/>
          </p:nvGrpSpPr>
          <p:grpSpPr>
            <a:xfrm>
              <a:off x="3371739" y="3747104"/>
              <a:ext cx="444352" cy="1152120"/>
              <a:chOff x="2102185" y="4053155"/>
              <a:chExt cx="444352" cy="842140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76132E73-4026-3146-BCA0-7265C10C15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1789" y="4283966"/>
                <a:ext cx="0" cy="611329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630068F-774C-304D-82F2-0E9B1C332DE6}"/>
                  </a:ext>
                </a:extLst>
              </p:cNvPr>
              <p:cNvSpPr txBox="1"/>
              <p:nvPr/>
            </p:nvSpPr>
            <p:spPr>
              <a:xfrm>
                <a:off x="2102185" y="4053155"/>
                <a:ext cx="444352" cy="292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accent6">
                        <a:lumMod val="75000"/>
                      </a:schemeClr>
                    </a:solidFill>
                  </a:rPr>
                  <a:t>100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49A9F2B-D442-F741-974F-0EF8C0E78A17}"/>
                </a:ext>
              </a:extLst>
            </p:cNvPr>
            <p:cNvGrpSpPr/>
            <p:nvPr/>
          </p:nvGrpSpPr>
          <p:grpSpPr>
            <a:xfrm>
              <a:off x="4704547" y="3749879"/>
              <a:ext cx="444352" cy="1152120"/>
              <a:chOff x="2102185" y="4053155"/>
              <a:chExt cx="444352" cy="842140"/>
            </a:xfrm>
          </p:grpSpPr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D256B766-2582-3E47-B916-6CE0E5A2C9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1789" y="4283966"/>
                <a:ext cx="0" cy="611329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6BCC709-9CFB-674E-9251-E2AF29D7A36F}"/>
                  </a:ext>
                </a:extLst>
              </p:cNvPr>
              <p:cNvSpPr txBox="1"/>
              <p:nvPr/>
            </p:nvSpPr>
            <p:spPr>
              <a:xfrm>
                <a:off x="2102185" y="4053155"/>
                <a:ext cx="444352" cy="292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accent6">
                        <a:lumMod val="75000"/>
                      </a:schemeClr>
                    </a:solidFill>
                  </a:rPr>
                  <a:t>150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79ED237-D139-4D8E-A65B-8B82A948DAE1}"/>
              </a:ext>
            </a:extLst>
          </p:cNvPr>
          <p:cNvSpPr txBox="1">
            <a:spLocks/>
          </p:cNvSpPr>
          <p:nvPr/>
        </p:nvSpPr>
        <p:spPr>
          <a:xfrm>
            <a:off x="-34647" y="727253"/>
            <a:ext cx="3518674" cy="409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1C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</a:pPr>
            <a:r>
              <a:rPr lang="en-US" sz="2200" dirty="0"/>
              <a:t>Game customization</a:t>
            </a:r>
          </a:p>
          <a:p>
            <a:pPr marL="342900" indent="-342900">
              <a:spcBef>
                <a:spcPts val="600"/>
              </a:spcBef>
            </a:pPr>
            <a:endParaRPr lang="en-US" sz="2200" dirty="0"/>
          </a:p>
          <a:p>
            <a:pPr marL="342900" indent="-342900">
              <a:spcBef>
                <a:spcPts val="600"/>
              </a:spcBef>
            </a:pPr>
            <a:endParaRPr lang="en-US" sz="2200" dirty="0"/>
          </a:p>
          <a:p>
            <a:pPr marL="342900" indent="-342900">
              <a:spcBef>
                <a:spcPts val="600"/>
              </a:spcBef>
            </a:pPr>
            <a:endParaRPr lang="en-US" sz="2200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200" dirty="0"/>
          </a:p>
          <a:p>
            <a:pPr marL="342900" lvl="0" indent="-342900">
              <a:spcBef>
                <a:spcPts val="600"/>
              </a:spcBef>
            </a:pPr>
            <a:endParaRPr lang="en-US" altLang="zh-CN" sz="2200" dirty="0"/>
          </a:p>
          <a:p>
            <a:pPr marL="0" lvl="1" indent="0">
              <a:spcBef>
                <a:spcPts val="600"/>
              </a:spcBef>
              <a:buNone/>
            </a:pPr>
            <a:endParaRPr lang="en-US" sz="2200" dirty="0">
              <a:solidFill>
                <a:srgbClr val="0071C5"/>
              </a:solidFill>
            </a:endParaRPr>
          </a:p>
          <a:p>
            <a:pPr marL="342900" lvl="1" indent="-342900">
              <a:spcBef>
                <a:spcPts val="600"/>
              </a:spcBef>
            </a:pPr>
            <a:endParaRPr lang="en-US" sz="2200" dirty="0">
              <a:solidFill>
                <a:srgbClr val="0071C5"/>
              </a:solidFill>
            </a:endParaRPr>
          </a:p>
          <a:p>
            <a:pPr marL="342900" lvl="1" indent="-342900">
              <a:spcBef>
                <a:spcPts val="600"/>
              </a:spcBef>
            </a:pPr>
            <a:endParaRPr lang="en-US" sz="2200" dirty="0">
              <a:solidFill>
                <a:srgbClr val="0071C5"/>
              </a:solidFill>
            </a:endParaRPr>
          </a:p>
          <a:p>
            <a:pPr marL="0" lvl="1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200" dirty="0">
              <a:solidFill>
                <a:srgbClr val="0071C5"/>
              </a:solidFill>
            </a:endParaRPr>
          </a:p>
          <a:p>
            <a:pPr marL="300559" lvl="1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200" dirty="0"/>
          </a:p>
          <a:p>
            <a:pPr marL="342900" indent="-342900">
              <a:spcBef>
                <a:spcPts val="600"/>
              </a:spcBef>
            </a:pPr>
            <a:endParaRPr lang="en-US" sz="2200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200" dirty="0"/>
              <a:t> </a:t>
            </a:r>
          </a:p>
          <a:p>
            <a:pPr marL="342900" indent="-342900">
              <a:spcBef>
                <a:spcPts val="600"/>
              </a:spcBef>
            </a:pPr>
            <a:endParaRPr lang="en-US" sz="2200" dirty="0"/>
          </a:p>
        </p:txBody>
      </p:sp>
      <p:pic>
        <p:nvPicPr>
          <p:cNvPr id="36" name="Picture 4" descr="CSGO Update Log: All details about the Oct. 6 Update » TalkEsport">
            <a:extLst>
              <a:ext uri="{FF2B5EF4-FFF2-40B4-BE49-F238E27FC236}">
                <a16:creationId xmlns:a16="http://schemas.microsoft.com/office/drawing/2014/main" id="{72558A13-5910-4567-8AA4-09DBDE00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0" y="1135699"/>
            <a:ext cx="2855791" cy="13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4FFCBED-D5A1-46E0-8C2B-CBBB0A7489C3}"/>
              </a:ext>
            </a:extLst>
          </p:cNvPr>
          <p:cNvSpPr txBox="1"/>
          <p:nvPr/>
        </p:nvSpPr>
        <p:spPr>
          <a:xfrm>
            <a:off x="3439539" y="1227331"/>
            <a:ext cx="340118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Deathmatch</a:t>
            </a:r>
            <a:r>
              <a:rPr lang="zh-CN" altLang="en-US" dirty="0"/>
              <a:t> </a:t>
            </a:r>
            <a:r>
              <a:rPr lang="en-US" altLang="zh-CN" dirty="0"/>
              <a:t>FFA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20</a:t>
            </a:r>
            <a:r>
              <a:rPr lang="zh-CN" altLang="en-US" dirty="0"/>
              <a:t> </a:t>
            </a:r>
            <a:r>
              <a:rPr lang="en-US" altLang="zh-CN" dirty="0"/>
              <a:t>bots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3.5</a:t>
            </a:r>
            <a:r>
              <a:rPr lang="zh-CN" altLang="en-US" dirty="0"/>
              <a:t> </a:t>
            </a:r>
            <a:r>
              <a:rPr lang="en-US" altLang="zh-CN" dirty="0"/>
              <a:t>mins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round</a:t>
            </a:r>
          </a:p>
          <a:p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5A4DFD-2956-4BD5-BE70-BFF2BD6E5AF0}"/>
              </a:ext>
            </a:extLst>
          </p:cNvPr>
          <p:cNvGrpSpPr/>
          <p:nvPr/>
        </p:nvGrpSpPr>
        <p:grpSpPr>
          <a:xfrm>
            <a:off x="6961463" y="1056412"/>
            <a:ext cx="4775453" cy="1522537"/>
            <a:chOff x="7221574" y="1135699"/>
            <a:chExt cx="4775453" cy="1522537"/>
          </a:xfrm>
        </p:grpSpPr>
        <p:pic>
          <p:nvPicPr>
            <p:cNvPr id="39" name="Picture 3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1BA99448-B105-4A98-B212-A727FA771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1574" y="1135699"/>
              <a:ext cx="4775453" cy="133787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F7A80D-7009-466B-9C72-C71A179FD985}"/>
                </a:ext>
              </a:extLst>
            </p:cNvPr>
            <p:cNvSpPr txBox="1"/>
            <p:nvPr/>
          </p:nvSpPr>
          <p:spPr>
            <a:xfrm>
              <a:off x="8432811" y="2288904"/>
              <a:ext cx="2573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Client-server architecture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42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A7F7D7-829F-4D52-B7A6-B64FC61B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42037"/>
            <a:ext cx="2743200" cy="365125"/>
          </a:xfrm>
        </p:spPr>
        <p:txBody>
          <a:bodyPr/>
          <a:lstStyle/>
          <a:p>
            <a:fld id="{749CCFB6-3D68-442A-B2D4-1BE5BDC8AFF6}" type="slidenum">
              <a:rPr lang="en-US" sz="1600" smtClean="0">
                <a:solidFill>
                  <a:schemeClr val="tx1"/>
                </a:solidFill>
              </a:rPr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94E1C-691B-4981-ABA5-993D13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9449"/>
            <a:ext cx="12192000" cy="1158240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Demographics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981A4-5A10-4C61-AA7E-8185905E3E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393" y="627584"/>
            <a:ext cx="10970683" cy="5935661"/>
          </a:xfrm>
        </p:spPr>
        <p:txBody>
          <a:bodyPr>
            <a:noAutofit/>
          </a:bodyPr>
          <a:lstStyle/>
          <a:p>
            <a:pPr marL="0" lvl="1" indent="0">
              <a:spcBef>
                <a:spcPts val="600"/>
              </a:spcBef>
              <a:buNone/>
            </a:pPr>
            <a:endParaRPr lang="en-US" sz="2200" dirty="0">
              <a:solidFill>
                <a:srgbClr val="0071C5"/>
              </a:solidFill>
            </a:endParaRPr>
          </a:p>
          <a:p>
            <a:pPr marL="342900" lvl="1" indent="-342900">
              <a:spcBef>
                <a:spcPts val="600"/>
              </a:spcBef>
            </a:pP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25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Users (&gt; 100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hrs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in CSGO)</a:t>
            </a:r>
          </a:p>
          <a:p>
            <a:pPr marL="800100" lvl="2" indent="-342900">
              <a:spcBef>
                <a:spcPts val="600"/>
              </a:spcBef>
            </a:pPr>
            <a:r>
              <a:rPr lang="en-US" altLang="zh-CN" sz="2200" dirty="0">
                <a:solidFill>
                  <a:srgbClr val="002060"/>
                </a:solidFill>
              </a:rPr>
              <a:t>Age:</a:t>
            </a:r>
            <a:r>
              <a:rPr lang="zh-CN" altLang="en-US" sz="2200" dirty="0">
                <a:solidFill>
                  <a:srgbClr val="002060"/>
                </a:solidFill>
              </a:rPr>
              <a:t> </a:t>
            </a:r>
            <a:r>
              <a:rPr lang="en-US" altLang="zh-CN" sz="2200" dirty="0">
                <a:solidFill>
                  <a:srgbClr val="002060"/>
                </a:solidFill>
              </a:rPr>
              <a:t>20.8 (3.0)</a:t>
            </a:r>
          </a:p>
          <a:p>
            <a:pPr marL="800100" lvl="2" indent="-342900">
              <a:spcBef>
                <a:spcPts val="600"/>
              </a:spcBef>
            </a:pPr>
            <a:r>
              <a:rPr lang="en-US" altLang="zh-CN" sz="2200" dirty="0">
                <a:solidFill>
                  <a:srgbClr val="002060"/>
                </a:solidFill>
              </a:rPr>
              <a:t>Gender:</a:t>
            </a:r>
            <a:r>
              <a:rPr lang="zh-CN" altLang="en-US" sz="2200" dirty="0">
                <a:solidFill>
                  <a:srgbClr val="002060"/>
                </a:solidFill>
              </a:rPr>
              <a:t> </a:t>
            </a:r>
            <a:r>
              <a:rPr lang="en-US" altLang="zh-CN" sz="2200" dirty="0">
                <a:solidFill>
                  <a:srgbClr val="002060"/>
                </a:solidFill>
              </a:rPr>
              <a:t>all</a:t>
            </a:r>
            <a:r>
              <a:rPr lang="zh-CN" altLang="en-US" sz="2200" dirty="0">
                <a:solidFill>
                  <a:srgbClr val="002060"/>
                </a:solidFill>
              </a:rPr>
              <a:t> </a:t>
            </a:r>
            <a:r>
              <a:rPr lang="en-US" altLang="zh-CN" sz="2200" dirty="0">
                <a:solidFill>
                  <a:srgbClr val="002060"/>
                </a:solidFill>
              </a:rPr>
              <a:t>males</a:t>
            </a:r>
            <a:endParaRPr lang="en-US" sz="22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spcBef>
                <a:spcPts val="600"/>
              </a:spcBef>
            </a:pPr>
            <a:r>
              <a:rPr lang="en-US" sz="2200" dirty="0"/>
              <a:t> 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More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information</a:t>
            </a:r>
            <a:endParaRPr lang="en-US" sz="22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5F0A3D-933C-7F44-87B3-E63F1EF3FEBB}"/>
              </a:ext>
            </a:extLst>
          </p:cNvPr>
          <p:cNvSpPr/>
          <p:nvPr/>
        </p:nvSpPr>
        <p:spPr>
          <a:xfrm>
            <a:off x="1386840" y="5699760"/>
            <a:ext cx="655320" cy="4422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CEBF1E7-F0B1-144D-A995-7C04AE4EA86A}"/>
              </a:ext>
            </a:extLst>
          </p:cNvPr>
          <p:cNvSpPr/>
          <p:nvPr/>
        </p:nvSpPr>
        <p:spPr>
          <a:xfrm>
            <a:off x="5844540" y="5699758"/>
            <a:ext cx="655320" cy="4422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A2B1ED-05B0-43BA-A29B-33BD30BE54EA}"/>
              </a:ext>
            </a:extLst>
          </p:cNvPr>
          <p:cNvGrpSpPr/>
          <p:nvPr/>
        </p:nvGrpSpPr>
        <p:grpSpPr>
          <a:xfrm>
            <a:off x="2284161" y="3130548"/>
            <a:ext cx="7362758" cy="3011487"/>
            <a:chOff x="2284161" y="3130548"/>
            <a:chExt cx="7362758" cy="30114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23D2C10-0759-4FC7-90F3-5CF51185DC15}"/>
                </a:ext>
              </a:extLst>
            </p:cNvPr>
            <p:cNvGrpSpPr/>
            <p:nvPr/>
          </p:nvGrpSpPr>
          <p:grpSpPr>
            <a:xfrm>
              <a:off x="2284161" y="3130548"/>
              <a:ext cx="7362758" cy="3011487"/>
              <a:chOff x="2284161" y="3130548"/>
              <a:chExt cx="7362758" cy="3011487"/>
            </a:xfrm>
          </p:grpSpPr>
          <p:pic>
            <p:nvPicPr>
              <p:cNvPr id="8" name="Picture 7" descr="Chart, box and whisker chart&#10;&#10;Description automatically generated">
                <a:extLst>
                  <a:ext uri="{FF2B5EF4-FFF2-40B4-BE49-F238E27FC236}">
                    <a16:creationId xmlns:a16="http://schemas.microsoft.com/office/drawing/2014/main" id="{752E9BEC-0817-CF4D-9D52-B4C19AABBB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4161" y="3130548"/>
                <a:ext cx="7120757" cy="3011487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078EE2A-63A7-2C4B-B737-C8DE18948717}"/>
                  </a:ext>
                </a:extLst>
              </p:cNvPr>
              <p:cNvSpPr/>
              <p:nvPr/>
            </p:nvSpPr>
            <p:spPr>
              <a:xfrm>
                <a:off x="2688940" y="5689226"/>
                <a:ext cx="6957979" cy="3125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5C0711-A855-48E6-915D-D17160663824}"/>
                </a:ext>
              </a:extLst>
            </p:cNvPr>
            <p:cNvSpPr txBox="1"/>
            <p:nvPr/>
          </p:nvSpPr>
          <p:spPr>
            <a:xfrm>
              <a:off x="3223133" y="5476176"/>
              <a:ext cx="12030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FPS hours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C2B929-4404-4CCA-97BA-C04D730B7C72}"/>
                </a:ext>
              </a:extLst>
            </p:cNvPr>
            <p:cNvSpPr txBox="1"/>
            <p:nvPr/>
          </p:nvSpPr>
          <p:spPr>
            <a:xfrm>
              <a:off x="5462486" y="5476176"/>
              <a:ext cx="1419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CSGO hours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6A26C6-8C3B-44A8-B717-430B74ECE47A}"/>
                </a:ext>
              </a:extLst>
            </p:cNvPr>
            <p:cNvSpPr txBox="1"/>
            <p:nvPr/>
          </p:nvSpPr>
          <p:spPr>
            <a:xfrm>
              <a:off x="7756398" y="5476176"/>
              <a:ext cx="1632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Reaction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47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3FB4-F5B2-A944-B650-CBB0728B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29"/>
            <a:ext cx="10972800" cy="115824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Results (Player Performance)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8A7D93-D495-274D-91D9-7303AC078C76}"/>
              </a:ext>
            </a:extLst>
          </p:cNvPr>
          <p:cNvSpPr/>
          <p:nvPr/>
        </p:nvSpPr>
        <p:spPr>
          <a:xfrm>
            <a:off x="6631866" y="3067050"/>
            <a:ext cx="264234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8DBF5A-4A53-3646-B60A-D6095C77D716}"/>
              </a:ext>
            </a:extLst>
          </p:cNvPr>
          <p:cNvSpPr/>
          <p:nvPr/>
        </p:nvSpPr>
        <p:spPr>
          <a:xfrm>
            <a:off x="318965" y="5593138"/>
            <a:ext cx="5454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Decrease in latency by 100 ms improves overall accuracy percent by </a:t>
            </a:r>
            <a:r>
              <a:rPr lang="en-US" altLang="zh-CN" dirty="0"/>
              <a:t>2</a:t>
            </a:r>
            <a:r>
              <a:rPr lang="en-US" dirty="0"/>
              <a:t>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9C0AB4-14FD-7D43-A77A-9B9D42ABD57D}"/>
              </a:ext>
            </a:extLst>
          </p:cNvPr>
          <p:cNvSpPr/>
          <p:nvPr/>
        </p:nvSpPr>
        <p:spPr>
          <a:xfrm>
            <a:off x="6527368" y="5593139"/>
            <a:ext cx="566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Decrease in latency by 100 ms improves score by </a:t>
            </a:r>
            <a:r>
              <a:rPr lang="en-US" altLang="zh-CN" dirty="0"/>
              <a:t>2</a:t>
            </a:r>
            <a:r>
              <a:rPr lang="en-US" dirty="0"/>
              <a:t> points per minute. 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C02FA48-7500-BE4E-AA61-F929DF55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CFB6-3D68-442A-B2D4-1BE5BDC8AFF6}" type="slidenum">
              <a:rPr lang="en-US" sz="1600" smtClean="0">
                <a:solidFill>
                  <a:schemeClr val="tx1"/>
                </a:solidFill>
              </a:rPr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1F541FC-AA66-CA4C-912A-F44D4643E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89" y="1388857"/>
            <a:ext cx="5772214" cy="4204281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008118FC-342A-E343-9D2F-C741EB5EE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899" y="1388857"/>
            <a:ext cx="5568948" cy="42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3FB4-F5B2-A944-B650-CBB0728B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29"/>
            <a:ext cx="10972800" cy="115824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Results (Latency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Compensation)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8A7D93-D495-274D-91D9-7303AC078C76}"/>
              </a:ext>
            </a:extLst>
          </p:cNvPr>
          <p:cNvSpPr/>
          <p:nvPr/>
        </p:nvSpPr>
        <p:spPr>
          <a:xfrm>
            <a:off x="6631866" y="3067050"/>
            <a:ext cx="264234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8DBF5A-4A53-3646-B60A-D6095C77D716}"/>
              </a:ext>
            </a:extLst>
          </p:cNvPr>
          <p:cNvSpPr/>
          <p:nvPr/>
        </p:nvSpPr>
        <p:spPr>
          <a:xfrm>
            <a:off x="318965" y="5593138"/>
            <a:ext cx="5521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</a:t>
            </a:r>
            <a:r>
              <a:rPr lang="en-US" dirty="0"/>
              <a:t>ccuracy degrades slightly faster with network</a:t>
            </a:r>
          </a:p>
          <a:p>
            <a:r>
              <a:rPr lang="en-US" dirty="0"/>
              <a:t>latency for compensation off than for compensation 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</a:t>
            </a:r>
            <a:r>
              <a:rPr lang="en-US" dirty="0"/>
              <a:t>atency compensation improves accuracy by about 19 percent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9C0AB4-14FD-7D43-A77A-9B9D42ABD57D}"/>
              </a:ext>
            </a:extLst>
          </p:cNvPr>
          <p:cNvSpPr/>
          <p:nvPr/>
        </p:nvSpPr>
        <p:spPr>
          <a:xfrm>
            <a:off x="6527368" y="5593139"/>
            <a:ext cx="566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</a:t>
            </a:r>
            <a:r>
              <a:rPr lang="en-US" dirty="0"/>
              <a:t>atency compensation improves score by about 1.5</a:t>
            </a:r>
          </a:p>
          <a:p>
            <a:r>
              <a:rPr lang="en-US" dirty="0"/>
              <a:t>points per minute.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C02FA48-7500-BE4E-AA61-F929DF55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CFB6-3D68-442A-B2D4-1BE5BDC8AFF6}" type="slidenum">
              <a:rPr lang="en-US" sz="1600" smtClean="0">
                <a:solidFill>
                  <a:schemeClr val="tx1"/>
                </a:solidFill>
              </a:rPr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5690FED6-F123-474E-911D-E9B250757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65" y="1174169"/>
            <a:ext cx="5796309" cy="4418968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FD6D3D07-8169-554F-99DE-AF1D86F88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35128"/>
            <a:ext cx="5796308" cy="43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3FB4-F5B2-A944-B650-CBB0728B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4" y="199181"/>
            <a:ext cx="10972800" cy="115824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Results (Quality of Experience)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0CAA43-5978-6F4E-A4A1-CB2413CF7600}"/>
              </a:ext>
            </a:extLst>
          </p:cNvPr>
          <p:cNvSpPr/>
          <p:nvPr/>
        </p:nvSpPr>
        <p:spPr>
          <a:xfrm>
            <a:off x="2529400" y="5790578"/>
            <a:ext cx="74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Decrease in latency by 100 ms improves QoE by </a:t>
            </a:r>
            <a:r>
              <a:rPr lang="en-US" altLang="zh-CN" sz="2000" dirty="0"/>
              <a:t>0.7</a:t>
            </a:r>
            <a:r>
              <a:rPr lang="en-US" sz="2000" dirty="0"/>
              <a:t> on a 5-point scale.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C13B90D-BDC0-2C4A-9909-C6C8FA02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CFB6-3D68-442A-B2D4-1BE5BDC8AFF6}" type="slidenum">
              <a:rPr lang="en-US" sz="1600" smtClean="0">
                <a:solidFill>
                  <a:schemeClr val="tx1"/>
                </a:solidFill>
              </a:rPr>
              <a:t>8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C52EAE5-DE12-AE4E-8498-3B88CECA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655" y="1357421"/>
            <a:ext cx="5440690" cy="426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CCA8-9228-2D44-A3CF-AFF3A1A2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0860"/>
            <a:ext cx="10515600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77C32-C51E-524B-9B95-B8AC47C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1FA7-5734-A44A-94E4-746D3BABF315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F3DBA9-6308-8C41-B5B2-2F5BEBD6DDF7}"/>
              </a:ext>
            </a:extLst>
          </p:cNvPr>
          <p:cNvGrpSpPr/>
          <p:nvPr/>
        </p:nvGrpSpPr>
        <p:grpSpPr>
          <a:xfrm>
            <a:off x="318336" y="692209"/>
            <a:ext cx="11618739" cy="2023151"/>
            <a:chOff x="338575" y="1018619"/>
            <a:chExt cx="10753206" cy="20231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1BD513-6AB4-2E4F-A39E-243384FDAA53}"/>
                </a:ext>
              </a:extLst>
            </p:cNvPr>
            <p:cNvSpPr txBox="1"/>
            <p:nvPr/>
          </p:nvSpPr>
          <p:spPr>
            <a:xfrm>
              <a:off x="338575" y="1758006"/>
              <a:ext cx="1253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More games</a:t>
              </a:r>
            </a:p>
          </p:txBody>
        </p:sp>
        <p:pic>
          <p:nvPicPr>
            <p:cNvPr id="2050" name="Picture 2" descr="Overwatch (video game) - Wikipedia">
              <a:extLst>
                <a:ext uri="{FF2B5EF4-FFF2-40B4-BE49-F238E27FC236}">
                  <a16:creationId xmlns:a16="http://schemas.microsoft.com/office/drawing/2014/main" id="{D6230D11-7201-D041-91C9-B40E9B218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324" y="1018619"/>
              <a:ext cx="1419225" cy="2023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SGO Update Log: All details about the Oct. 6 Update » TalkEsport">
              <a:extLst>
                <a:ext uri="{FF2B5EF4-FFF2-40B4-BE49-F238E27FC236}">
                  <a16:creationId xmlns:a16="http://schemas.microsoft.com/office/drawing/2014/main" id="{9947F158-7EEC-7244-9D07-464297B76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736" y="1325563"/>
              <a:ext cx="2587827" cy="1454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VALORANT - Home | Facebook">
              <a:extLst>
                <a:ext uri="{FF2B5EF4-FFF2-40B4-BE49-F238E27FC236}">
                  <a16:creationId xmlns:a16="http://schemas.microsoft.com/office/drawing/2014/main" id="{560BCC3B-9312-5240-B3D5-A63703085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5750" y="1639333"/>
              <a:ext cx="2152650" cy="94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Esports Explained: Rainbow Six Siege | KemperLesnik">
              <a:extLst>
                <a:ext uri="{FF2B5EF4-FFF2-40B4-BE49-F238E27FC236}">
                  <a16:creationId xmlns:a16="http://schemas.microsoft.com/office/drawing/2014/main" id="{7A5B15AA-AA7D-624E-9636-2FAC48805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7161" y="1389796"/>
              <a:ext cx="2367079" cy="1325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338F47-A82A-1A4E-8C96-2D5348EE630D}"/>
                </a:ext>
              </a:extLst>
            </p:cNvPr>
            <p:cNvSpPr txBox="1"/>
            <p:nvPr/>
          </p:nvSpPr>
          <p:spPr>
            <a:xfrm>
              <a:off x="10633001" y="1814334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…..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D95779-7468-2C4B-8CAF-C84F3DF8CDCA}"/>
              </a:ext>
            </a:extLst>
          </p:cNvPr>
          <p:cNvGrpSpPr/>
          <p:nvPr/>
        </p:nvGrpSpPr>
        <p:grpSpPr>
          <a:xfrm>
            <a:off x="318335" y="2674446"/>
            <a:ext cx="11618739" cy="1072873"/>
            <a:chOff x="317482" y="3295927"/>
            <a:chExt cx="8040308" cy="10728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070D95-7870-EF4A-8190-A43072A19B89}"/>
                </a:ext>
              </a:extLst>
            </p:cNvPr>
            <p:cNvSpPr txBox="1"/>
            <p:nvPr/>
          </p:nvSpPr>
          <p:spPr>
            <a:xfrm>
              <a:off x="317482" y="3665266"/>
              <a:ext cx="1430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More weapons</a:t>
              </a:r>
            </a:p>
          </p:txBody>
        </p:sp>
        <p:pic>
          <p:nvPicPr>
            <p:cNvPr id="9" name="Picture 8" descr="A close-up of a gun&#10;&#10;Description automatically generated with low confidence">
              <a:extLst>
                <a:ext uri="{FF2B5EF4-FFF2-40B4-BE49-F238E27FC236}">
                  <a16:creationId xmlns:a16="http://schemas.microsoft.com/office/drawing/2014/main" id="{FE1FEB8A-AB70-6649-883B-93D95170C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51171" y="3429000"/>
              <a:ext cx="1841500" cy="939800"/>
            </a:xfrm>
            <a:prstGeom prst="rect">
              <a:avLst/>
            </a:prstGeom>
          </p:spPr>
        </p:pic>
        <p:pic>
          <p:nvPicPr>
            <p:cNvPr id="11" name="Picture 10" descr="A picture containing gun&#10;&#10;Description automatically generated">
              <a:extLst>
                <a:ext uri="{FF2B5EF4-FFF2-40B4-BE49-F238E27FC236}">
                  <a16:creationId xmlns:a16="http://schemas.microsoft.com/office/drawing/2014/main" id="{4AA7C965-3BE3-6B43-A837-E1E9D88E0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4002"/>
            <a:stretch/>
          </p:blipFill>
          <p:spPr>
            <a:xfrm>
              <a:off x="3492671" y="3295927"/>
              <a:ext cx="1866900" cy="1072873"/>
            </a:xfrm>
            <a:prstGeom prst="rect">
              <a:avLst/>
            </a:prstGeom>
          </p:spPr>
        </p:pic>
        <p:pic>
          <p:nvPicPr>
            <p:cNvPr id="13" name="Picture 12" descr="A picture containing weapon, gun&#10;&#10;Description automatically generated">
              <a:extLst>
                <a:ext uri="{FF2B5EF4-FFF2-40B4-BE49-F238E27FC236}">
                  <a16:creationId xmlns:a16="http://schemas.microsoft.com/office/drawing/2014/main" id="{96E9BB25-8A9E-554D-BEE4-26B651046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15350" y="3594100"/>
              <a:ext cx="1320800" cy="774700"/>
            </a:xfrm>
            <a:prstGeom prst="rect">
              <a:avLst/>
            </a:prstGeom>
          </p:spPr>
        </p:pic>
        <p:pic>
          <p:nvPicPr>
            <p:cNvPr id="15" name="Picture 14" descr="A picture containing weapon, gun&#10;&#10;Description automatically generated">
              <a:extLst>
                <a:ext uri="{FF2B5EF4-FFF2-40B4-BE49-F238E27FC236}">
                  <a16:creationId xmlns:a16="http://schemas.microsoft.com/office/drawing/2014/main" id="{8EE55A57-17D1-E345-82DB-325B598A7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32431" y="3629145"/>
              <a:ext cx="889000" cy="6858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966FFE-1FD1-7C4E-8583-82E425F54290}"/>
                </a:ext>
              </a:extLst>
            </p:cNvPr>
            <p:cNvSpPr txBox="1"/>
            <p:nvPr/>
          </p:nvSpPr>
          <p:spPr>
            <a:xfrm>
              <a:off x="7899010" y="3656290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…..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83C186-01BC-304A-8109-18ACA8368F68}"/>
              </a:ext>
            </a:extLst>
          </p:cNvPr>
          <p:cNvGrpSpPr/>
          <p:nvPr/>
        </p:nvGrpSpPr>
        <p:grpSpPr>
          <a:xfrm>
            <a:off x="349540" y="3901476"/>
            <a:ext cx="11587534" cy="1217705"/>
            <a:chOff x="275969" y="5329228"/>
            <a:chExt cx="10188709" cy="121770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741105F-2D78-8841-8AAB-2933EAFC7125}"/>
                </a:ext>
              </a:extLst>
            </p:cNvPr>
            <p:cNvGrpSpPr/>
            <p:nvPr/>
          </p:nvGrpSpPr>
          <p:grpSpPr>
            <a:xfrm>
              <a:off x="275969" y="5329228"/>
              <a:ext cx="9760809" cy="1217705"/>
              <a:chOff x="275969" y="5621244"/>
              <a:chExt cx="9760809" cy="121770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E1EE81-DB1E-FD41-A079-4A23A97788E5}"/>
                  </a:ext>
                </a:extLst>
              </p:cNvPr>
              <p:cNvSpPr txBox="1"/>
              <p:nvPr/>
            </p:nvSpPr>
            <p:spPr>
              <a:xfrm>
                <a:off x="275969" y="5958474"/>
                <a:ext cx="1047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More skills</a:t>
                </a:r>
              </a:p>
            </p:txBody>
          </p:sp>
          <p:pic>
            <p:nvPicPr>
              <p:cNvPr id="2060" name="Picture 12" descr="Overwatch 2' new tiered ranking system; game director defends suspension  policy">
                <a:extLst>
                  <a:ext uri="{FF2B5EF4-FFF2-40B4-BE49-F238E27FC236}">
                    <a16:creationId xmlns:a16="http://schemas.microsoft.com/office/drawing/2014/main" id="{5FCE905E-524C-8A4B-86F2-3284DF8792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7" t="38899" r="3673" b="35375"/>
              <a:stretch/>
            </p:blipFill>
            <p:spPr bwMode="auto">
              <a:xfrm>
                <a:off x="1727322" y="5621244"/>
                <a:ext cx="8309456" cy="1217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D9D574-961D-2F43-A2EE-F7AE04DD8CB8}"/>
                </a:ext>
              </a:extLst>
            </p:cNvPr>
            <p:cNvSpPr txBox="1"/>
            <p:nvPr/>
          </p:nvSpPr>
          <p:spPr>
            <a:xfrm>
              <a:off x="10005898" y="5666458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…..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38E4CE-8254-45C2-8E8C-B21CB5D54385}"/>
              </a:ext>
            </a:extLst>
          </p:cNvPr>
          <p:cNvGrpSpPr/>
          <p:nvPr/>
        </p:nvGrpSpPr>
        <p:grpSpPr>
          <a:xfrm>
            <a:off x="349540" y="5273338"/>
            <a:ext cx="11113573" cy="1696147"/>
            <a:chOff x="349540" y="5273338"/>
            <a:chExt cx="11113573" cy="16961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2E54CCE-B6C9-7748-AFCF-0FA13191F2B7}"/>
                </a:ext>
              </a:extLst>
            </p:cNvPr>
            <p:cNvGrpSpPr/>
            <p:nvPr/>
          </p:nvGrpSpPr>
          <p:grpSpPr>
            <a:xfrm>
              <a:off x="349540" y="5362096"/>
              <a:ext cx="11113573" cy="1607389"/>
              <a:chOff x="349540" y="5362096"/>
              <a:chExt cx="11113573" cy="160738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C7DC16-1B9D-3941-A7FD-4E97FD7594CC}"/>
                  </a:ext>
                </a:extLst>
              </p:cNvPr>
              <p:cNvSpPr txBox="1"/>
              <p:nvPr/>
            </p:nvSpPr>
            <p:spPr>
              <a:xfrm>
                <a:off x="349540" y="5675920"/>
                <a:ext cx="1690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Higher latencies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5F6151-8950-9749-8993-6A6B5C1C556F}"/>
                  </a:ext>
                </a:extLst>
              </p:cNvPr>
              <p:cNvSpPr txBox="1"/>
              <p:nvPr/>
            </p:nvSpPr>
            <p:spPr>
              <a:xfrm>
                <a:off x="11004333" y="5592928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…..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CDC194A-704A-9048-BF41-F1017B92808B}"/>
                  </a:ext>
                </a:extLst>
              </p:cNvPr>
              <p:cNvGrpSpPr/>
              <p:nvPr/>
            </p:nvGrpSpPr>
            <p:grpSpPr>
              <a:xfrm>
                <a:off x="1889993" y="5362096"/>
                <a:ext cx="9071007" cy="1607389"/>
                <a:chOff x="1620807" y="3761982"/>
                <a:chExt cx="9071007" cy="1607389"/>
              </a:xfrm>
            </p:grpSpPr>
            <p:sp>
              <p:nvSpPr>
                <p:cNvPr id="28" name="Right Arrow 27">
                  <a:extLst>
                    <a:ext uri="{FF2B5EF4-FFF2-40B4-BE49-F238E27FC236}">
                      <a16:creationId xmlns:a16="http://schemas.microsoft.com/office/drawing/2014/main" id="{9FD07573-CC55-A148-9280-10AF48A6200C}"/>
                    </a:ext>
                  </a:extLst>
                </p:cNvPr>
                <p:cNvSpPr/>
                <p:nvPr/>
              </p:nvSpPr>
              <p:spPr>
                <a:xfrm>
                  <a:off x="1788318" y="4416164"/>
                  <a:ext cx="8615363" cy="28840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59045F8-D6C4-BD47-8155-74AECC8605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85938" y="4183059"/>
                  <a:ext cx="2380" cy="33126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F41012D-41AB-1B44-9F59-68FC2E6EB022}"/>
                    </a:ext>
                  </a:extLst>
                </p:cNvPr>
                <p:cNvSpPr txBox="1"/>
                <p:nvPr/>
              </p:nvSpPr>
              <p:spPr>
                <a:xfrm>
                  <a:off x="1620807" y="3774039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0</a:t>
                  </a:r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5D3D58-9074-D245-8128-4CE41D960C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66640" y="4168771"/>
                  <a:ext cx="2380" cy="33126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9F2ADCB-3B05-B24E-89E2-58809EEF84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7342" y="4171946"/>
                  <a:ext cx="2380" cy="33126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C04F25C-8A3C-9C47-93CC-BD94D53E82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528045" y="4171947"/>
                  <a:ext cx="2380" cy="33126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4075B04-5C42-D446-BA9A-DBB26628F3A3}"/>
                    </a:ext>
                  </a:extLst>
                </p:cNvPr>
                <p:cNvSpPr txBox="1"/>
                <p:nvPr/>
              </p:nvSpPr>
              <p:spPr>
                <a:xfrm>
                  <a:off x="4041642" y="3774038"/>
                  <a:ext cx="6511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100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247BB89-13A4-FD40-9017-7D2D17BC7C3E}"/>
                    </a:ext>
                  </a:extLst>
                </p:cNvPr>
                <p:cNvSpPr txBox="1"/>
                <p:nvPr/>
              </p:nvSpPr>
              <p:spPr>
                <a:xfrm>
                  <a:off x="6590769" y="3761982"/>
                  <a:ext cx="6511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200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4CADB0B-9738-C84C-B529-6D3FE867892B}"/>
                    </a:ext>
                  </a:extLst>
                </p:cNvPr>
                <p:cNvSpPr txBox="1"/>
                <p:nvPr/>
              </p:nvSpPr>
              <p:spPr>
                <a:xfrm>
                  <a:off x="9207235" y="3774037"/>
                  <a:ext cx="6511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300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B6ADCC2-2460-CA46-BE50-8F2335E9CC83}"/>
                    </a:ext>
                  </a:extLst>
                </p:cNvPr>
                <p:cNvSpPr txBox="1"/>
                <p:nvPr/>
              </p:nvSpPr>
              <p:spPr>
                <a:xfrm>
                  <a:off x="9955715" y="3975388"/>
                  <a:ext cx="7360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(ms)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7069587-67D2-994F-938D-D353F4E116E7}"/>
                    </a:ext>
                  </a:extLst>
                </p:cNvPr>
                <p:cNvSpPr txBox="1"/>
                <p:nvPr/>
              </p:nvSpPr>
              <p:spPr>
                <a:xfrm>
                  <a:off x="2669138" y="4679707"/>
                  <a:ext cx="8082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000" dirty="0"/>
                    <a:t>Good</a:t>
                  </a:r>
                  <a:r>
                    <a:rPr lang="zh-CN" altLang="en-US" sz="2000" dirty="0"/>
                    <a:t> </a:t>
                  </a:r>
                  <a:endParaRPr lang="en-US" altLang="zh-CN" sz="2000" dirty="0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68126C4-6082-4C41-9586-CA0ABF563CDD}"/>
                    </a:ext>
                  </a:extLst>
                </p:cNvPr>
                <p:cNvSpPr txBox="1"/>
                <p:nvPr/>
              </p:nvSpPr>
              <p:spPr>
                <a:xfrm>
                  <a:off x="4603293" y="4661485"/>
                  <a:ext cx="225196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000" dirty="0"/>
                    <a:t>Moderate</a:t>
                  </a:r>
                  <a:r>
                    <a:rPr lang="zh-CN" altLang="en-US" sz="2000" dirty="0"/>
                    <a:t> </a:t>
                  </a:r>
                  <a:endParaRPr lang="en-US" altLang="zh-CN" sz="2000" dirty="0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DF0CB73-A07D-4949-A575-845A14A70C88}"/>
                    </a:ext>
                  </a:extLst>
                </p:cNvPr>
                <p:cNvSpPr txBox="1"/>
                <p:nvPr/>
              </p:nvSpPr>
              <p:spPr>
                <a:xfrm>
                  <a:off x="7900608" y="4661485"/>
                  <a:ext cx="70403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/>
                    <a:t>Other</a:t>
                  </a:r>
                  <a:endParaRPr lang="en-US" sz="2000" dirty="0"/>
                </a:p>
              </p:txBody>
            </p:sp>
          </p:grpSp>
        </p:grp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D418328-84AE-4ADB-AA53-59C98CB5E224}"/>
                </a:ext>
              </a:extLst>
            </p:cNvPr>
            <p:cNvSpPr/>
            <p:nvPr/>
          </p:nvSpPr>
          <p:spPr>
            <a:xfrm>
              <a:off x="4931073" y="5273338"/>
              <a:ext cx="6340656" cy="29439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97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23936</TotalTime>
  <Words>1709</Words>
  <Application>Microsoft Macintosh PowerPoint</Application>
  <PresentationFormat>Widescreen</PresentationFormat>
  <Paragraphs>246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Intel Clear</vt:lpstr>
      <vt:lpstr>Arial</vt:lpstr>
      <vt:lpstr>Calibri</vt:lpstr>
      <vt:lpstr>Calibri Light</vt:lpstr>
      <vt:lpstr>Office Theme</vt:lpstr>
      <vt:lpstr>The Effects of Network Latency on Competitive First-Person Shooter Game Players</vt:lpstr>
      <vt:lpstr>Motivation</vt:lpstr>
      <vt:lpstr>Related work</vt:lpstr>
      <vt:lpstr>User Study</vt:lpstr>
      <vt:lpstr>Demographics</vt:lpstr>
      <vt:lpstr>Results (Player Performance)</vt:lpstr>
      <vt:lpstr>Results (Latency Compensation)</vt:lpstr>
      <vt:lpstr>Results (Quality of Experience)</vt:lpstr>
      <vt:lpstr>Future Work</vt:lpstr>
      <vt:lpstr>The Effects of Network Latency on Competitive First-Person Shooter Game Players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is Better? The Effects of Local Latencies on Competitive First-Person Shooter Game Players</dc:title>
  <dc:creator>Liu, Shengmei</dc:creator>
  <cp:lastModifiedBy>Liu, Shengmei</cp:lastModifiedBy>
  <cp:revision>232</cp:revision>
  <dcterms:created xsi:type="dcterms:W3CDTF">2021-03-18T05:36:02Z</dcterms:created>
  <dcterms:modified xsi:type="dcterms:W3CDTF">2021-05-27T21:45:37Z</dcterms:modified>
</cp:coreProperties>
</file>