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86" r:id="rId1"/>
  </p:sldMasterIdLst>
  <p:notesMasterIdLst>
    <p:notesMasterId r:id="rId33"/>
  </p:notesMasterIdLst>
  <p:sldIdLst>
    <p:sldId id="256" r:id="rId2"/>
    <p:sldId id="257" r:id="rId3"/>
    <p:sldId id="285" r:id="rId4"/>
    <p:sldId id="284" r:id="rId5"/>
    <p:sldId id="258" r:id="rId6"/>
    <p:sldId id="276" r:id="rId7"/>
    <p:sldId id="278" r:id="rId8"/>
    <p:sldId id="266" r:id="rId9"/>
    <p:sldId id="279" r:id="rId10"/>
    <p:sldId id="281" r:id="rId11"/>
    <p:sldId id="280" r:id="rId12"/>
    <p:sldId id="259" r:id="rId13"/>
    <p:sldId id="268" r:id="rId14"/>
    <p:sldId id="290" r:id="rId15"/>
    <p:sldId id="286" r:id="rId16"/>
    <p:sldId id="271" r:id="rId17"/>
    <p:sldId id="288" r:id="rId18"/>
    <p:sldId id="291" r:id="rId19"/>
    <p:sldId id="292" r:id="rId20"/>
    <p:sldId id="295" r:id="rId21"/>
    <p:sldId id="296" r:id="rId22"/>
    <p:sldId id="297" r:id="rId23"/>
    <p:sldId id="287" r:id="rId24"/>
    <p:sldId id="298" r:id="rId25"/>
    <p:sldId id="299" r:id="rId26"/>
    <p:sldId id="277" r:id="rId27"/>
    <p:sldId id="270" r:id="rId28"/>
    <p:sldId id="267" r:id="rId29"/>
    <p:sldId id="273" r:id="rId30"/>
    <p:sldId id="275" r:id="rId31"/>
    <p:sldId id="272"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4" autoAdjust="0"/>
    <p:restoredTop sz="81686" autoAdjust="0"/>
  </p:normalViewPr>
  <p:slideViewPr>
    <p:cSldViewPr snapToGrid="0">
      <p:cViewPr>
        <p:scale>
          <a:sx n="124" d="100"/>
          <a:sy n="124" d="100"/>
        </p:scale>
        <p:origin x="-168"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5097752204051418E-2"/>
          <c:y val="2.1795713035870516E-2"/>
          <c:w val="0.88352143482064738"/>
          <c:h val="0.82461004874390698"/>
        </c:manualLayout>
      </c:layout>
      <c:scatterChart>
        <c:scatterStyle val="lineMarker"/>
        <c:varyColors val="0"/>
        <c:ser>
          <c:idx val="0"/>
          <c:order val="0"/>
          <c:tx>
            <c:strRef>
              <c:f>Sheet1!$B$1</c:f>
              <c:strCache>
                <c:ptCount val="1"/>
                <c:pt idx="0">
                  <c:v>Predicted</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dLbls>
            <c:dLbl>
              <c:idx val="0"/>
              <c:tx>
                <c:rich>
                  <a:bodyPr/>
                  <a:lstStyle/>
                  <a:p>
                    <a:r>
                      <a:rPr lang="en-US"/>
                      <a:t>0 ms</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73F-47D3-9660-588C224E090C}"/>
                </c:ext>
              </c:extLst>
            </c:dLbl>
            <c:dLbl>
              <c:idx val="1"/>
              <c:tx>
                <c:rich>
                  <a:bodyPr/>
                  <a:lstStyle/>
                  <a:p>
                    <a:r>
                      <a:rPr lang="en-US"/>
                      <a:t>100 ms</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73F-47D3-9660-588C224E090C}"/>
                </c:ext>
              </c:extLst>
            </c:dLbl>
            <c:dLbl>
              <c:idx val="2"/>
              <c:tx>
                <c:rich>
                  <a:bodyPr/>
                  <a:lstStyle/>
                  <a:p>
                    <a:r>
                      <a:rPr lang="en-US"/>
                      <a:t>200 ms</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73F-47D3-9660-588C224E090C}"/>
                </c:ext>
              </c:extLst>
            </c:dLbl>
            <c:dLbl>
              <c:idx val="3"/>
              <c:layout>
                <c:manualLayout>
                  <c:x val="-6.4353758664782448E-2"/>
                  <c:y val="-5.2876827896512935E-2"/>
                </c:manualLayout>
              </c:layout>
              <c:tx>
                <c:rich>
                  <a:bodyPr/>
                  <a:lstStyle/>
                  <a:p>
                    <a:r>
                      <a:rPr lang="en-US"/>
                      <a:t>400 ms</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3F-47D3-9660-588C224E090C}"/>
                </c:ext>
              </c:extLst>
            </c:dLbl>
            <c:dLbl>
              <c:idx val="4"/>
              <c:tx>
                <c:rich>
                  <a:bodyPr/>
                  <a:lstStyle/>
                  <a:p>
                    <a:r>
                      <a:rPr lang="en-US"/>
                      <a:t>800</a:t>
                    </a:r>
                    <a:r>
                      <a:rPr lang="en-US" baseline="0"/>
                      <a:t> ms</a:t>
                    </a:r>
                    <a:endParaRPr lang="en-US"/>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73F-47D3-9660-588C224E090C}"/>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Sheet1!$A$2:$A$6</c:f>
              <c:numCache>
                <c:formatCode>General</c:formatCode>
                <c:ptCount val="5"/>
                <c:pt idx="0">
                  <c:v>4.24</c:v>
                </c:pt>
                <c:pt idx="1">
                  <c:v>3.12</c:v>
                </c:pt>
                <c:pt idx="2">
                  <c:v>2.63</c:v>
                </c:pt>
                <c:pt idx="3">
                  <c:v>1.93</c:v>
                </c:pt>
                <c:pt idx="4">
                  <c:v>1.59</c:v>
                </c:pt>
              </c:numCache>
            </c:numRef>
          </c:xVal>
          <c:yVal>
            <c:numRef>
              <c:f>Sheet1!$B$2:$B$6</c:f>
              <c:numCache>
                <c:formatCode>General</c:formatCode>
                <c:ptCount val="5"/>
                <c:pt idx="0">
                  <c:v>2</c:v>
                </c:pt>
                <c:pt idx="1">
                  <c:v>4.0599999999999996</c:v>
                </c:pt>
                <c:pt idx="2">
                  <c:v>4.3099999999999996</c:v>
                </c:pt>
                <c:pt idx="3">
                  <c:v>4.2</c:v>
                </c:pt>
                <c:pt idx="4">
                  <c:v>4.47</c:v>
                </c:pt>
              </c:numCache>
            </c:numRef>
          </c:yVal>
          <c:smooth val="0"/>
          <c:extLst>
            <c:ext xmlns:c16="http://schemas.microsoft.com/office/drawing/2014/chart" uri="{C3380CC4-5D6E-409C-BE32-E72D297353CC}">
              <c16:uniqueId val="{00000005-273F-47D3-9660-588C224E090C}"/>
            </c:ext>
          </c:extLst>
        </c:ser>
        <c:ser>
          <c:idx val="1"/>
          <c:order val="1"/>
          <c:tx>
            <c:v>Non-predicted</c:v>
          </c:tx>
          <c:spPr>
            <a:ln w="19050" cap="rnd">
              <a:solidFill>
                <a:schemeClr val="accent1"/>
              </a:solidFill>
              <a:round/>
            </a:ln>
            <a:effectLst/>
          </c:spPr>
          <c:marker>
            <c:symbol val="square"/>
            <c:size val="5"/>
            <c:spPr>
              <a:solidFill>
                <a:schemeClr val="accent1"/>
              </a:solidFill>
              <a:ln w="9525">
                <a:solidFill>
                  <a:schemeClr val="accent1"/>
                </a:solidFill>
              </a:ln>
              <a:effectLst/>
            </c:spPr>
          </c:marker>
          <c:dLbls>
            <c:dLbl>
              <c:idx val="0"/>
              <c:tx>
                <c:rich>
                  <a:bodyPr/>
                  <a:lstStyle/>
                  <a:p>
                    <a:r>
                      <a:rPr lang="en-US"/>
                      <a:t>0 ms</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73F-47D3-9660-588C224E090C}"/>
                </c:ext>
              </c:extLst>
            </c:dLbl>
            <c:dLbl>
              <c:idx val="1"/>
              <c:layout>
                <c:manualLayout>
                  <c:x val="-8.3584527895551514E-2"/>
                  <c:y val="-4.4940319960005075E-2"/>
                </c:manualLayout>
              </c:layout>
              <c:tx>
                <c:rich>
                  <a:bodyPr/>
                  <a:lstStyle/>
                  <a:p>
                    <a:r>
                      <a:rPr lang="en-US"/>
                      <a:t>100 ms</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73F-47D3-9660-588C224E090C}"/>
                </c:ext>
              </c:extLst>
            </c:dLbl>
            <c:dLbl>
              <c:idx val="2"/>
              <c:layout>
                <c:manualLayout>
                  <c:x val="-1.7345211656235277E-2"/>
                  <c:y val="-5.6845081864766979E-2"/>
                </c:manualLayout>
              </c:layout>
              <c:tx>
                <c:rich>
                  <a:bodyPr/>
                  <a:lstStyle/>
                  <a:p>
                    <a:r>
                      <a:rPr lang="en-US"/>
                      <a:t>200 ms</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73F-47D3-9660-588C224E090C}"/>
                </c:ext>
              </c:extLst>
            </c:dLbl>
            <c:dLbl>
              <c:idx val="3"/>
              <c:layout>
                <c:manualLayout>
                  <c:x val="-6.0080254391278093E-2"/>
                  <c:y val="-4.097206599175103E-2"/>
                </c:manualLayout>
              </c:layout>
              <c:tx>
                <c:rich>
                  <a:bodyPr/>
                  <a:lstStyle/>
                  <a:p>
                    <a:r>
                      <a:rPr lang="en-US"/>
                      <a:t>400 ms</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73F-47D3-9660-588C224E090C}"/>
                </c:ext>
              </c:extLst>
            </c:dLbl>
            <c:dLbl>
              <c:idx val="4"/>
              <c:tx>
                <c:rich>
                  <a:bodyPr/>
                  <a:lstStyle/>
                  <a:p>
                    <a:r>
                      <a:rPr lang="en-US"/>
                      <a:t>800</a:t>
                    </a:r>
                    <a:r>
                      <a:rPr lang="en-US" baseline="0"/>
                      <a:t> ms</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73F-47D3-9660-588C224E090C}"/>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Lit>
              <c:formatCode>General</c:formatCode>
              <c:ptCount val="5"/>
              <c:pt idx="0">
                <c:v>4</c:v>
              </c:pt>
              <c:pt idx="1">
                <c:v>2.12</c:v>
              </c:pt>
              <c:pt idx="2">
                <c:v>1.81</c:v>
              </c:pt>
              <c:pt idx="3">
                <c:v>2</c:v>
              </c:pt>
              <c:pt idx="4">
                <c:v>1.25</c:v>
              </c:pt>
            </c:numLit>
          </c:xVal>
          <c:yVal>
            <c:numLit>
              <c:formatCode>General</c:formatCode>
              <c:ptCount val="5"/>
              <c:pt idx="0">
                <c:v>1.75</c:v>
              </c:pt>
              <c:pt idx="1">
                <c:v>2.88</c:v>
              </c:pt>
              <c:pt idx="2">
                <c:v>2.88</c:v>
              </c:pt>
              <c:pt idx="3">
                <c:v>3.76</c:v>
              </c:pt>
              <c:pt idx="4">
                <c:v>4.25</c:v>
              </c:pt>
            </c:numLit>
          </c:yVal>
          <c:smooth val="0"/>
          <c:extLst>
            <c:ext xmlns:c16="http://schemas.microsoft.com/office/drawing/2014/chart" uri="{C3380CC4-5D6E-409C-BE32-E72D297353CC}">
              <c16:uniqueId val="{0000000B-273F-47D3-9660-588C224E090C}"/>
            </c:ext>
          </c:extLst>
        </c:ser>
        <c:dLbls>
          <c:dLblPos val="t"/>
          <c:showLegendKey val="0"/>
          <c:showVal val="1"/>
          <c:showCatName val="0"/>
          <c:showSerName val="0"/>
          <c:showPercent val="0"/>
          <c:showBubbleSize val="0"/>
        </c:dLbls>
        <c:axId val="815931199"/>
        <c:axId val="816454559"/>
      </c:scatterChart>
      <c:valAx>
        <c:axId val="815931199"/>
        <c:scaling>
          <c:orientation val="maxMin"/>
          <c:min val="1"/>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b="1"/>
                  <a:t>Responsiveness</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cross"/>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6454559"/>
        <c:crosses val="autoZero"/>
        <c:crossBetween val="midCat"/>
        <c:minorUnit val="1"/>
      </c:valAx>
      <c:valAx>
        <c:axId val="816454559"/>
        <c:scaling>
          <c:orientation val="minMax"/>
          <c:min val="1"/>
        </c:scaling>
        <c:delete val="0"/>
        <c:axPos val="r"/>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b="1"/>
                  <a:t>Visual glitches</a:t>
                </a:r>
              </a:p>
            </c:rich>
          </c:tx>
          <c:layout>
            <c:manualLayout>
              <c:xMode val="edge"/>
              <c:yMode val="edge"/>
              <c:x val="0.9678608341363798"/>
              <c:y val="0.32484470691163608"/>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cross"/>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15931199"/>
        <c:crosses val="autoZero"/>
        <c:crossBetween val="midCat"/>
        <c:minorUnit val="1"/>
      </c:valAx>
      <c:spPr>
        <a:noFill/>
        <a:ln>
          <a:noFill/>
        </a:ln>
        <a:effectLst/>
      </c:spPr>
    </c:plotArea>
    <c:legend>
      <c:legendPos val="tr"/>
      <c:layout>
        <c:manualLayout>
          <c:xMode val="edge"/>
          <c:yMode val="edge"/>
          <c:x val="5.9714987549633232E-2"/>
          <c:y val="0.21031746031746032"/>
          <c:w val="0.20629219490799722"/>
          <c:h val="0.1696437945256842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64A5A3-2103-45D9-9A40-9A45427ECBC7}" type="datetimeFigureOut">
              <a:rPr lang="en-US" smtClean="0"/>
              <a:t>12/10/2019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4BD3AC-DDEF-4E8D-9184-53A31C77F1F9}" type="slidenum">
              <a:rPr lang="en-US" smtClean="0"/>
              <a:t>‹#›</a:t>
            </a:fld>
            <a:endParaRPr lang="en-US"/>
          </a:p>
        </p:txBody>
      </p:sp>
    </p:spTree>
    <p:extLst>
      <p:ext uri="{BB962C8B-B14F-4D97-AF65-F5344CB8AC3E}">
        <p14:creationId xmlns:p14="http://schemas.microsoft.com/office/powerpoint/2010/main" val="2064540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welcome to my thesis presentation of 360 Gunner – a 2d platformer to evaluate network latency compensation</a:t>
            </a:r>
          </a:p>
          <a:p>
            <a:r>
              <a:rPr lang="en-US" dirty="0"/>
              <a:t>My name is long vu</a:t>
            </a:r>
          </a:p>
          <a:p>
            <a:r>
              <a:rPr lang="en-US" dirty="0"/>
              <a:t>My thesis advisor is professor mark </a:t>
            </a:r>
            <a:r>
              <a:rPr lang="en-US" dirty="0" err="1"/>
              <a:t>claypool</a:t>
            </a:r>
            <a:endParaRPr lang="en-US" dirty="0"/>
          </a:p>
          <a:p>
            <a:r>
              <a:rPr lang="en-US" dirty="0"/>
              <a:t>My thesis readers are professor Charles Roberts and professor ralph </a:t>
            </a:r>
            <a:r>
              <a:rPr lang="en-US" dirty="0" err="1"/>
              <a:t>sutter</a:t>
            </a:r>
            <a:endParaRPr lang="en-US" dirty="0"/>
          </a:p>
        </p:txBody>
      </p:sp>
      <p:sp>
        <p:nvSpPr>
          <p:cNvPr id="4" name="Slide Number Placeholder 3"/>
          <p:cNvSpPr>
            <a:spLocks noGrp="1"/>
          </p:cNvSpPr>
          <p:nvPr>
            <p:ph type="sldNum" sz="quarter" idx="5"/>
          </p:nvPr>
        </p:nvSpPr>
        <p:spPr/>
        <p:txBody>
          <a:bodyPr/>
          <a:lstStyle/>
          <a:p>
            <a:fld id="{9D4BD3AC-DDEF-4E8D-9184-53A31C77F1F9}" type="slidenum">
              <a:rPr lang="en-US" smtClean="0"/>
              <a:t>1</a:t>
            </a:fld>
            <a:endParaRPr lang="en-US"/>
          </a:p>
        </p:txBody>
      </p:sp>
    </p:spTree>
    <p:extLst>
      <p:ext uri="{BB962C8B-B14F-4D97-AF65-F5344CB8AC3E}">
        <p14:creationId xmlns:p14="http://schemas.microsoft.com/office/powerpoint/2010/main" val="458177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a:t>
            </a:r>
            <a:r>
              <a:rPr lang="en-US" baseline="30000" dirty="0"/>
              <a:t>nd</a:t>
            </a:r>
            <a:r>
              <a:rPr lang="en-US" dirty="0"/>
              <a:t> type is grenade launcher with low fire rate and bullet speed. The bullet flies in an arc so it is a bit harder to aim, but the weapon has a good area of effect.</a:t>
            </a:r>
          </a:p>
        </p:txBody>
      </p:sp>
      <p:sp>
        <p:nvSpPr>
          <p:cNvPr id="4" name="Slide Number Placeholder 3"/>
          <p:cNvSpPr>
            <a:spLocks noGrp="1"/>
          </p:cNvSpPr>
          <p:nvPr>
            <p:ph type="sldNum" sz="quarter" idx="5"/>
          </p:nvPr>
        </p:nvSpPr>
        <p:spPr/>
        <p:txBody>
          <a:bodyPr/>
          <a:lstStyle/>
          <a:p>
            <a:fld id="{9D4BD3AC-DDEF-4E8D-9184-53A31C77F1F9}" type="slidenum">
              <a:rPr lang="en-US" smtClean="0"/>
              <a:t>10</a:t>
            </a:fld>
            <a:endParaRPr lang="en-US"/>
          </a:p>
        </p:txBody>
      </p:sp>
    </p:spTree>
    <p:extLst>
      <p:ext uri="{BB962C8B-B14F-4D97-AF65-F5344CB8AC3E}">
        <p14:creationId xmlns:p14="http://schemas.microsoft.com/office/powerpoint/2010/main" val="971430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weapon is AWP which is a sniper.it has low fire rate but very high damage. The damage is dealt instantly but the aim point is very small, so this is the hardest weapon to use.</a:t>
            </a:r>
          </a:p>
        </p:txBody>
      </p:sp>
      <p:sp>
        <p:nvSpPr>
          <p:cNvPr id="4" name="Slide Number Placeholder 3"/>
          <p:cNvSpPr>
            <a:spLocks noGrp="1"/>
          </p:cNvSpPr>
          <p:nvPr>
            <p:ph type="sldNum" sz="quarter" idx="5"/>
          </p:nvPr>
        </p:nvSpPr>
        <p:spPr/>
        <p:txBody>
          <a:bodyPr/>
          <a:lstStyle/>
          <a:p>
            <a:fld id="{9D4BD3AC-DDEF-4E8D-9184-53A31C77F1F9}" type="slidenum">
              <a:rPr lang="en-US" smtClean="0"/>
              <a:t>11</a:t>
            </a:fld>
            <a:endParaRPr lang="en-US"/>
          </a:p>
        </p:txBody>
      </p:sp>
    </p:spTree>
    <p:extLst>
      <p:ext uri="{BB962C8B-B14F-4D97-AF65-F5344CB8AC3E}">
        <p14:creationId xmlns:p14="http://schemas.microsoft.com/office/powerpoint/2010/main" val="2905740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offline version of the game was implemented, it was brought to </a:t>
            </a:r>
            <a:r>
              <a:rPr lang="en-US" dirty="0" err="1"/>
              <a:t>Alphafest</a:t>
            </a:r>
            <a:r>
              <a:rPr lang="en-US" dirty="0"/>
              <a:t>. We received many positive comments as well as constructive feedback from 20 players. Based on the feedback, we made several gameplay tweaks in the online version.</a:t>
            </a:r>
          </a:p>
        </p:txBody>
      </p:sp>
      <p:sp>
        <p:nvSpPr>
          <p:cNvPr id="4" name="Slide Number Placeholder 3"/>
          <p:cNvSpPr>
            <a:spLocks noGrp="1"/>
          </p:cNvSpPr>
          <p:nvPr>
            <p:ph type="sldNum" sz="quarter" idx="10"/>
          </p:nvPr>
        </p:nvSpPr>
        <p:spPr/>
        <p:txBody>
          <a:bodyPr/>
          <a:lstStyle/>
          <a:p>
            <a:fld id="{9D4BD3AC-DDEF-4E8D-9184-53A31C77F1F9}" type="slidenum">
              <a:rPr lang="en-US" smtClean="0"/>
              <a:t>12</a:t>
            </a:fld>
            <a:endParaRPr lang="en-US"/>
          </a:p>
        </p:txBody>
      </p:sp>
    </p:spTree>
    <p:extLst>
      <p:ext uri="{BB962C8B-B14F-4D97-AF65-F5344CB8AC3E}">
        <p14:creationId xmlns:p14="http://schemas.microsoft.com/office/powerpoint/2010/main" val="3436205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mitigate the offline game to the online version, we first implemented the authoritative server-client architecture for it, which did not have prediction. To quickly recap, when player input is issued, it’s sent to the server for processing. The server then sends back necessary updates to the client to apply and display. After that, we implemented player prediction for player movement actions which includes running, jumping, crouching and dropping down from platforms. Player movement is rendered immediately on the screen, but needs to be fixed up by snapping the hero back to the correct position if it’s position on the client is too far off. Other game actions like attacking just work normally following the architecture without prediction.</a:t>
            </a:r>
          </a:p>
        </p:txBody>
      </p:sp>
      <p:sp>
        <p:nvSpPr>
          <p:cNvPr id="4" name="Slide Number Placeholder 3"/>
          <p:cNvSpPr>
            <a:spLocks noGrp="1"/>
          </p:cNvSpPr>
          <p:nvPr>
            <p:ph type="sldNum" sz="quarter" idx="5"/>
          </p:nvPr>
        </p:nvSpPr>
        <p:spPr/>
        <p:txBody>
          <a:bodyPr/>
          <a:lstStyle/>
          <a:p>
            <a:fld id="{9D4BD3AC-DDEF-4E8D-9184-53A31C77F1F9}" type="slidenum">
              <a:rPr lang="en-US" smtClean="0"/>
              <a:t>13</a:t>
            </a:fld>
            <a:endParaRPr lang="en-US"/>
          </a:p>
        </p:txBody>
      </p:sp>
    </p:spTree>
    <p:extLst>
      <p:ext uri="{BB962C8B-B14F-4D97-AF65-F5344CB8AC3E}">
        <p14:creationId xmlns:p14="http://schemas.microsoft.com/office/powerpoint/2010/main" val="1383859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implementation is done, I designed an user study to help me study how different game actions are affected by latency, and evaluate player prediction regarding quality of experience and player performance.</a:t>
            </a:r>
          </a:p>
        </p:txBody>
      </p:sp>
      <p:sp>
        <p:nvSpPr>
          <p:cNvPr id="4" name="Slide Number Placeholder 3"/>
          <p:cNvSpPr>
            <a:spLocks noGrp="1"/>
          </p:cNvSpPr>
          <p:nvPr>
            <p:ph type="sldNum" sz="quarter" idx="5"/>
          </p:nvPr>
        </p:nvSpPr>
        <p:spPr/>
        <p:txBody>
          <a:bodyPr/>
          <a:lstStyle/>
          <a:p>
            <a:fld id="{9D4BD3AC-DDEF-4E8D-9184-53A31C77F1F9}" type="slidenum">
              <a:rPr lang="en-US" smtClean="0"/>
              <a:t>14</a:t>
            </a:fld>
            <a:endParaRPr lang="en-US"/>
          </a:p>
        </p:txBody>
      </p:sp>
    </p:spTree>
    <p:extLst>
      <p:ext uri="{BB962C8B-B14F-4D97-AF65-F5344CB8AC3E}">
        <p14:creationId xmlns:p14="http://schemas.microsoft.com/office/powerpoint/2010/main" val="288677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players arrive to participate, they are first briefed about the experiment and take background survey. After that they are allowed a few minutes to learn the game and warm up with the tutorial level. They then play the game 10 times with 2 minutes each or until the boss is killed. Each playthrough is under a different network latency value ranging from 0 to 800 milliseconds and with player prediction either on or off. The latency and player prediction values are shuffled to avoid players getting used to the delay. When the game is played, game clients record objective measurements on log files. After each playthrough, player’s opinion about the playthrough is collected through a short gameplay survey.</a:t>
            </a:r>
          </a:p>
        </p:txBody>
      </p:sp>
      <p:sp>
        <p:nvSpPr>
          <p:cNvPr id="4" name="Slide Number Placeholder 3"/>
          <p:cNvSpPr>
            <a:spLocks noGrp="1"/>
          </p:cNvSpPr>
          <p:nvPr>
            <p:ph type="sldNum" sz="quarter" idx="5"/>
          </p:nvPr>
        </p:nvSpPr>
        <p:spPr/>
        <p:txBody>
          <a:bodyPr/>
          <a:lstStyle/>
          <a:p>
            <a:fld id="{9D4BD3AC-DDEF-4E8D-9184-53A31C77F1F9}" type="slidenum">
              <a:rPr lang="en-US" smtClean="0"/>
              <a:t>15</a:t>
            </a:fld>
            <a:endParaRPr lang="en-US"/>
          </a:p>
        </p:txBody>
      </p:sp>
    </p:spTree>
    <p:extLst>
      <p:ext uri="{BB962C8B-B14F-4D97-AF65-F5344CB8AC3E}">
        <p14:creationId xmlns:p14="http://schemas.microsoft.com/office/powerpoint/2010/main" val="4102686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4BD3AC-DDEF-4E8D-9184-53A31C77F1F9}" type="slidenum">
              <a:rPr lang="en-US" smtClean="0"/>
              <a:t>16</a:t>
            </a:fld>
            <a:endParaRPr lang="en-US"/>
          </a:p>
        </p:txBody>
      </p:sp>
    </p:spTree>
    <p:extLst>
      <p:ext uri="{BB962C8B-B14F-4D97-AF65-F5344CB8AC3E}">
        <p14:creationId xmlns:p14="http://schemas.microsoft.com/office/powerpoint/2010/main" val="482457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look at the effects of network latency on game actions. We consider difference between weapons in the precision required for each of them. The AK47 is the most basic weapon, so we consider it a game action that requires average precision. The grenade launcher is a game action with marginally higher precision since the bullets are slower and don’t fly straight. The AWP is the game action that requires the highest precision because the damage is only dealt at 1 point on the screen.</a:t>
            </a:r>
          </a:p>
          <a:p>
            <a:endParaRPr lang="en-US" dirty="0"/>
          </a:p>
          <a:p>
            <a:r>
              <a:rPr lang="en-US" dirty="0"/>
              <a:t>We collected the player’s hit percentage with all weapons to study the degradation of different actions.</a:t>
            </a:r>
          </a:p>
        </p:txBody>
      </p:sp>
      <p:sp>
        <p:nvSpPr>
          <p:cNvPr id="4" name="Slide Number Placeholder 3"/>
          <p:cNvSpPr>
            <a:spLocks noGrp="1"/>
          </p:cNvSpPr>
          <p:nvPr>
            <p:ph type="sldNum" sz="quarter" idx="5"/>
          </p:nvPr>
        </p:nvSpPr>
        <p:spPr/>
        <p:txBody>
          <a:bodyPr/>
          <a:lstStyle/>
          <a:p>
            <a:fld id="{9D4BD3AC-DDEF-4E8D-9184-53A31C77F1F9}" type="slidenum">
              <a:rPr lang="en-US" smtClean="0"/>
              <a:t>17</a:t>
            </a:fld>
            <a:endParaRPr lang="en-US"/>
          </a:p>
        </p:txBody>
      </p:sp>
    </p:spTree>
    <p:extLst>
      <p:ext uri="{BB962C8B-B14F-4D97-AF65-F5344CB8AC3E}">
        <p14:creationId xmlns:p14="http://schemas.microsoft.com/office/powerpoint/2010/main" val="2014511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vertical axis is the average weapon hit percentage for all players and The horizontal axis is latency. Blue data points and trendline represents ak47, the basic weapon. Orange is AWP, the most precise weapon. Gray is grenade launcher. As can be seen from the linear regression lines plotted, player performance with the AWP degraded much more than the other two weapons as latency increased. This suggests that the higher precision a game action requires, the more severely it’s affected by network latency.</a:t>
            </a:r>
          </a:p>
        </p:txBody>
      </p:sp>
      <p:sp>
        <p:nvSpPr>
          <p:cNvPr id="4" name="Slide Number Placeholder 3"/>
          <p:cNvSpPr>
            <a:spLocks noGrp="1"/>
          </p:cNvSpPr>
          <p:nvPr>
            <p:ph type="sldNum" sz="quarter" idx="5"/>
          </p:nvPr>
        </p:nvSpPr>
        <p:spPr/>
        <p:txBody>
          <a:bodyPr/>
          <a:lstStyle/>
          <a:p>
            <a:fld id="{9D4BD3AC-DDEF-4E8D-9184-53A31C77F1F9}" type="slidenum">
              <a:rPr lang="en-US" smtClean="0"/>
              <a:t>18</a:t>
            </a:fld>
            <a:endParaRPr lang="en-US"/>
          </a:p>
        </p:txBody>
      </p:sp>
    </p:spTree>
    <p:extLst>
      <p:ext uri="{BB962C8B-B14F-4D97-AF65-F5344CB8AC3E}">
        <p14:creationId xmlns:p14="http://schemas.microsoft.com/office/powerpoint/2010/main" val="3621860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evaluate player prediction, first we look at the players’ subjective opinions from the gameplay survey that they took after each playthrough. The vertical axis show the average of all players’ rating, and the horizontal axis is the latency. The blue trendline is for when player prediction is off, and the orange is for it’s on. For this graph, the question is how responsive was the game. Under 400 </a:t>
            </a:r>
            <a:r>
              <a:rPr lang="en-US" dirty="0" err="1"/>
              <a:t>ms</a:t>
            </a:r>
            <a:r>
              <a:rPr lang="en-US" dirty="0"/>
              <a:t> of latency, the game’s responsiveness is improved, as expected. However, from 400ms the benefits of the responsiveness from movement is not clear anymore. We also notice that for other questions, like how much did lag affect your gameplay, at 400ms and above player prediction does not improve players’ subjective opinion on the gameplay experience anymore.</a:t>
            </a:r>
          </a:p>
        </p:txBody>
      </p:sp>
      <p:sp>
        <p:nvSpPr>
          <p:cNvPr id="4" name="Slide Number Placeholder 3"/>
          <p:cNvSpPr>
            <a:spLocks noGrp="1"/>
          </p:cNvSpPr>
          <p:nvPr>
            <p:ph type="sldNum" sz="quarter" idx="5"/>
          </p:nvPr>
        </p:nvSpPr>
        <p:spPr/>
        <p:txBody>
          <a:bodyPr/>
          <a:lstStyle/>
          <a:p>
            <a:fld id="{9D4BD3AC-DDEF-4E8D-9184-53A31C77F1F9}" type="slidenum">
              <a:rPr lang="en-US" smtClean="0"/>
              <a:t>19</a:t>
            </a:fld>
            <a:endParaRPr lang="en-US"/>
          </a:p>
        </p:txBody>
      </p:sp>
    </p:spTree>
    <p:extLst>
      <p:ext uri="{BB962C8B-B14F-4D97-AF65-F5344CB8AC3E}">
        <p14:creationId xmlns:p14="http://schemas.microsoft.com/office/powerpoint/2010/main" val="335506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motivated me to work on this topic is that online gaming is becoming very popular, but sometimes when we play it’s less fun because of network lag.</a:t>
            </a:r>
          </a:p>
          <a:p>
            <a:r>
              <a:rPr lang="en-US" dirty="0"/>
              <a:t>this is because when we issue a command, our client sends the command to the server. The server then takes time to process the input and send necessary updates back to our clients. After receiving these updates, our client can apply them and display the game world. </a:t>
            </a:r>
          </a:p>
          <a:p>
            <a:r>
              <a:rPr lang="en-US" dirty="0"/>
              <a:t>Ideally, the delay time from when we issue the input command to when we see the input’s result the screen is small enough that it’s not perceivable.</a:t>
            </a:r>
          </a:p>
          <a:p>
            <a:r>
              <a:rPr lang="en-US" dirty="0"/>
              <a:t>But when the connection becomes slow, we notice the delay and game feel disruptive or unresponsive, resulting in a degraded quality of experience for players and also degraded player performance.</a:t>
            </a:r>
          </a:p>
        </p:txBody>
      </p:sp>
      <p:sp>
        <p:nvSpPr>
          <p:cNvPr id="4" name="Slide Number Placeholder 3"/>
          <p:cNvSpPr>
            <a:spLocks noGrp="1"/>
          </p:cNvSpPr>
          <p:nvPr>
            <p:ph type="sldNum" sz="quarter" idx="10"/>
          </p:nvPr>
        </p:nvSpPr>
        <p:spPr/>
        <p:txBody>
          <a:bodyPr/>
          <a:lstStyle/>
          <a:p>
            <a:fld id="{9D4BD3AC-DDEF-4E8D-9184-53A31C77F1F9}" type="slidenum">
              <a:rPr lang="en-US" smtClean="0"/>
              <a:t>2</a:t>
            </a:fld>
            <a:endParaRPr lang="en-US"/>
          </a:p>
        </p:txBody>
      </p:sp>
    </p:spTree>
    <p:extLst>
      <p:ext uri="{BB962C8B-B14F-4D97-AF65-F5344CB8AC3E}">
        <p14:creationId xmlns:p14="http://schemas.microsoft.com/office/powerpoint/2010/main" val="1131627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graph, the question is how many visual glitches did you see. It can be seen that player prediction causes a higher degree of visual inconsistency in all cases.</a:t>
            </a:r>
          </a:p>
        </p:txBody>
      </p:sp>
      <p:sp>
        <p:nvSpPr>
          <p:cNvPr id="4" name="Slide Number Placeholder 3"/>
          <p:cNvSpPr>
            <a:spLocks noGrp="1"/>
          </p:cNvSpPr>
          <p:nvPr>
            <p:ph type="sldNum" sz="quarter" idx="5"/>
          </p:nvPr>
        </p:nvSpPr>
        <p:spPr/>
        <p:txBody>
          <a:bodyPr/>
          <a:lstStyle/>
          <a:p>
            <a:fld id="{9D4BD3AC-DDEF-4E8D-9184-53A31C77F1F9}" type="slidenum">
              <a:rPr lang="en-US" smtClean="0"/>
              <a:t>20</a:t>
            </a:fld>
            <a:endParaRPr lang="en-US"/>
          </a:p>
        </p:txBody>
      </p:sp>
    </p:spTree>
    <p:extLst>
      <p:ext uri="{BB962C8B-B14F-4D97-AF65-F5344CB8AC3E}">
        <p14:creationId xmlns:p14="http://schemas.microsoft.com/office/powerpoint/2010/main" val="3944260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trade-off between responsiveness and visual consistency is better shown on this graph. The horizontal axis is responsiveness and the vertical axis is visual glitches. For almost all of the data points, when player prediction is on, responsiveness is improved but there are visual fix-ups on the screen so that the game is less visually consistent.</a:t>
            </a:r>
          </a:p>
        </p:txBody>
      </p:sp>
      <p:sp>
        <p:nvSpPr>
          <p:cNvPr id="4" name="Slide Number Placeholder 3"/>
          <p:cNvSpPr>
            <a:spLocks noGrp="1"/>
          </p:cNvSpPr>
          <p:nvPr>
            <p:ph type="sldNum" sz="quarter" idx="5"/>
          </p:nvPr>
        </p:nvSpPr>
        <p:spPr/>
        <p:txBody>
          <a:bodyPr/>
          <a:lstStyle/>
          <a:p>
            <a:fld id="{9D4BD3AC-DDEF-4E8D-9184-53A31C77F1F9}" type="slidenum">
              <a:rPr lang="en-US" smtClean="0"/>
              <a:t>21</a:t>
            </a:fld>
            <a:endParaRPr lang="en-US"/>
          </a:p>
        </p:txBody>
      </p:sp>
    </p:spTree>
    <p:extLst>
      <p:ext uri="{BB962C8B-B14F-4D97-AF65-F5344CB8AC3E}">
        <p14:creationId xmlns:p14="http://schemas.microsoft.com/office/powerpoint/2010/main" val="1220991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look at another objective measurement recorded: number of player deaths. Player prediction for movement actions did not help players perform better with weapon firing, but at 200ms of lag or less it helped players have fewer deaths. There is an exception when there was no network latency added, where players die a lot more when player prediction is on. This is because 0ms with prediction is the first playthrough for the players, where they were only getting used to the real level. 0ms with prediction off, on the other hand, is the last playthrough, where players had the most practice after having played the same level 9 times. Overall, player deaths in our game are caused by not being able to avoid enemies and enemy bullets and falling off from platforms. The responsiveness from player prediction helped players position their heroes better, thus having fewer deaths. From 400ms of latency however, player prediction no longer have a positive impact on player performance.</a:t>
            </a:r>
          </a:p>
        </p:txBody>
      </p:sp>
      <p:sp>
        <p:nvSpPr>
          <p:cNvPr id="4" name="Slide Number Placeholder 3"/>
          <p:cNvSpPr>
            <a:spLocks noGrp="1"/>
          </p:cNvSpPr>
          <p:nvPr>
            <p:ph type="sldNum" sz="quarter" idx="5"/>
          </p:nvPr>
        </p:nvSpPr>
        <p:spPr/>
        <p:txBody>
          <a:bodyPr/>
          <a:lstStyle/>
          <a:p>
            <a:fld id="{9D4BD3AC-DDEF-4E8D-9184-53A31C77F1F9}" type="slidenum">
              <a:rPr lang="en-US" smtClean="0"/>
              <a:t>22</a:t>
            </a:fld>
            <a:endParaRPr lang="en-US"/>
          </a:p>
        </p:txBody>
      </p:sp>
    </p:spTree>
    <p:extLst>
      <p:ext uri="{BB962C8B-B14F-4D97-AF65-F5344CB8AC3E}">
        <p14:creationId xmlns:p14="http://schemas.microsoft.com/office/powerpoint/2010/main" val="873432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latency problems are affecting many players in online games. Research of latency and latency compensation have been done in well-known genres, like FPS or RTS. Our work attempt to fill the knowledge gap in the platformer genre.</a:t>
            </a:r>
          </a:p>
          <a:p>
            <a:r>
              <a:rPr lang="en-US" dirty="0"/>
              <a:t>We found that 2D platformers can be sensitive towards even modest amounts of network latency. Also, game actions requiring higher precision are more severely affected by network latency. In our game, player prediction helps the game feel more responsive, but introduces visual inconsistency and this outweighs its benefits at 400ms. Although not having any impact on player performance with attacking, player prediction helps players position their heroes better, therefore reduces number of player deaths below 400ms of network latency.</a:t>
            </a:r>
          </a:p>
        </p:txBody>
      </p:sp>
      <p:sp>
        <p:nvSpPr>
          <p:cNvPr id="4" name="Slide Number Placeholder 3"/>
          <p:cNvSpPr>
            <a:spLocks noGrp="1"/>
          </p:cNvSpPr>
          <p:nvPr>
            <p:ph type="sldNum" sz="quarter" idx="5"/>
          </p:nvPr>
        </p:nvSpPr>
        <p:spPr/>
        <p:txBody>
          <a:bodyPr/>
          <a:lstStyle/>
          <a:p>
            <a:fld id="{9D4BD3AC-DDEF-4E8D-9184-53A31C77F1F9}" type="slidenum">
              <a:rPr lang="en-US" smtClean="0"/>
              <a:t>23</a:t>
            </a:fld>
            <a:endParaRPr lang="en-US"/>
          </a:p>
        </p:txBody>
      </p:sp>
    </p:spTree>
    <p:extLst>
      <p:ext uri="{BB962C8B-B14F-4D97-AF65-F5344CB8AC3E}">
        <p14:creationId xmlns:p14="http://schemas.microsoft.com/office/powerpoint/2010/main" val="4045757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Future work following our project can include fine-tuning the frustration-satisfaction balance in the online game, which can be done by lowering the game difficulty, smooth </a:t>
            </a:r>
          </a:p>
        </p:txBody>
      </p:sp>
      <p:sp>
        <p:nvSpPr>
          <p:cNvPr id="4" name="Slide Number Placeholder 3"/>
          <p:cNvSpPr>
            <a:spLocks noGrp="1"/>
          </p:cNvSpPr>
          <p:nvPr>
            <p:ph type="sldNum" sz="quarter" idx="5"/>
          </p:nvPr>
        </p:nvSpPr>
        <p:spPr/>
        <p:txBody>
          <a:bodyPr/>
          <a:lstStyle/>
          <a:p>
            <a:fld id="{9D4BD3AC-DDEF-4E8D-9184-53A31C77F1F9}" type="slidenum">
              <a:rPr lang="en-US" smtClean="0"/>
              <a:t>24</a:t>
            </a:fld>
            <a:endParaRPr lang="en-US"/>
          </a:p>
        </p:txBody>
      </p:sp>
    </p:spTree>
    <p:extLst>
      <p:ext uri="{BB962C8B-B14F-4D97-AF65-F5344CB8AC3E}">
        <p14:creationId xmlns:p14="http://schemas.microsoft.com/office/powerpoint/2010/main" val="2676574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welcome to my thesis presentation</a:t>
            </a:r>
          </a:p>
          <a:p>
            <a:r>
              <a:rPr lang="en-US" dirty="0"/>
              <a:t>It’s called </a:t>
            </a:r>
          </a:p>
        </p:txBody>
      </p:sp>
      <p:sp>
        <p:nvSpPr>
          <p:cNvPr id="4" name="Slide Number Placeholder 3"/>
          <p:cNvSpPr>
            <a:spLocks noGrp="1"/>
          </p:cNvSpPr>
          <p:nvPr>
            <p:ph type="sldNum" sz="quarter" idx="5"/>
          </p:nvPr>
        </p:nvSpPr>
        <p:spPr/>
        <p:txBody>
          <a:bodyPr/>
          <a:lstStyle/>
          <a:p>
            <a:fld id="{9D4BD3AC-DDEF-4E8D-9184-53A31C77F1F9}" type="slidenum">
              <a:rPr lang="en-US" smtClean="0"/>
              <a:t>25</a:t>
            </a:fld>
            <a:endParaRPr lang="en-US"/>
          </a:p>
        </p:txBody>
      </p:sp>
    </p:spTree>
    <p:extLst>
      <p:ext uri="{BB962C8B-B14F-4D97-AF65-F5344CB8AC3E}">
        <p14:creationId xmlns:p14="http://schemas.microsoft.com/office/powerpoint/2010/main" val="986409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levels keep track of hero’s progress. Based on that, they carry out their own logic like spawning correct enemies and boss. The enemies have different attack types and movement types. For example, they can fly in a sine-wave path, a spring like path, up and down or chase after the hero.</a:t>
            </a:r>
          </a:p>
        </p:txBody>
      </p:sp>
      <p:sp>
        <p:nvSpPr>
          <p:cNvPr id="4" name="Slide Number Placeholder 3"/>
          <p:cNvSpPr>
            <a:spLocks noGrp="1"/>
          </p:cNvSpPr>
          <p:nvPr>
            <p:ph type="sldNum" sz="quarter" idx="5"/>
          </p:nvPr>
        </p:nvSpPr>
        <p:spPr/>
        <p:txBody>
          <a:bodyPr/>
          <a:lstStyle/>
          <a:p>
            <a:fld id="{9D4BD3AC-DDEF-4E8D-9184-53A31C77F1F9}" type="slidenum">
              <a:rPr lang="en-US" smtClean="0"/>
              <a:t>28</a:t>
            </a:fld>
            <a:endParaRPr lang="en-US"/>
          </a:p>
        </p:txBody>
      </p:sp>
    </p:spTree>
    <p:extLst>
      <p:ext uri="{BB962C8B-B14F-4D97-AF65-F5344CB8AC3E}">
        <p14:creationId xmlns:p14="http://schemas.microsoft.com/office/powerpoint/2010/main" val="4465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quick outline of what I’m going to talk about today. </a:t>
            </a:r>
          </a:p>
          <a:p>
            <a:r>
              <a:rPr lang="en-US" dirty="0"/>
              <a:t>First I will briefly talk about the motivations behind this project and also explain some important background concepts.</a:t>
            </a:r>
          </a:p>
          <a:p>
            <a:r>
              <a:rPr lang="en-US" dirty="0"/>
              <a:t>Next is the methodology, in which I’ll talk about the game and how it’s designed and implemented and also the user study</a:t>
            </a:r>
          </a:p>
          <a:p>
            <a:r>
              <a:rPr lang="en-US" dirty="0"/>
              <a:t>Then I’ll talk about the results that I’ve got, and finally summary and future work.</a:t>
            </a:r>
          </a:p>
        </p:txBody>
      </p:sp>
      <p:sp>
        <p:nvSpPr>
          <p:cNvPr id="4" name="Slide Number Placeholder 3"/>
          <p:cNvSpPr>
            <a:spLocks noGrp="1"/>
          </p:cNvSpPr>
          <p:nvPr>
            <p:ph type="sldNum" sz="quarter" idx="5"/>
          </p:nvPr>
        </p:nvSpPr>
        <p:spPr/>
        <p:txBody>
          <a:bodyPr/>
          <a:lstStyle/>
          <a:p>
            <a:fld id="{9D4BD3AC-DDEF-4E8D-9184-53A31C77F1F9}" type="slidenum">
              <a:rPr lang="en-US" smtClean="0"/>
              <a:t>29</a:t>
            </a:fld>
            <a:endParaRPr lang="en-US"/>
          </a:p>
        </p:txBody>
      </p:sp>
    </p:spTree>
    <p:extLst>
      <p:ext uri="{BB962C8B-B14F-4D97-AF65-F5344CB8AC3E}">
        <p14:creationId xmlns:p14="http://schemas.microsoft.com/office/powerpoint/2010/main" val="1519211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4BD3AC-DDEF-4E8D-9184-53A31C77F1F9}" type="slidenum">
              <a:rPr lang="en-US" smtClean="0"/>
              <a:t>30</a:t>
            </a:fld>
            <a:endParaRPr lang="en-US"/>
          </a:p>
        </p:txBody>
      </p:sp>
    </p:spTree>
    <p:extLst>
      <p:ext uri="{BB962C8B-B14F-4D97-AF65-F5344CB8AC3E}">
        <p14:creationId xmlns:p14="http://schemas.microsoft.com/office/powerpoint/2010/main" val="803816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4BD3AC-DDEF-4E8D-9184-53A31C77F1F9}" type="slidenum">
              <a:rPr lang="en-US" smtClean="0"/>
              <a:t>31</a:t>
            </a:fld>
            <a:endParaRPr lang="en-US"/>
          </a:p>
        </p:txBody>
      </p:sp>
    </p:spTree>
    <p:extLst>
      <p:ext uri="{BB962C8B-B14F-4D97-AF65-F5344CB8AC3E}">
        <p14:creationId xmlns:p14="http://schemas.microsoft.com/office/powerpoint/2010/main" val="1141635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Latency compensation techniques are solutions for developers to mask the negative effects of latency or make the game fair for players with high latency.</a:t>
            </a:r>
          </a:p>
          <a:p>
            <a:endParaRPr lang="en-US" dirty="0"/>
          </a:p>
          <a:p>
            <a:r>
              <a:rPr lang="en-US" dirty="0"/>
              <a:t>A classic example is player prediction. With player prediction, when player input is received, the client sends the input to the server and tries to predict the input’s result and render it on the screen immediately. After receiving updates from the server, any state inconsistency needs to be fixed up. As a result, the game can appear immediately responsive but visually inconsistent due to incorrect predictions that need to be revoked or fixed up.</a:t>
            </a:r>
          </a:p>
        </p:txBody>
      </p:sp>
      <p:sp>
        <p:nvSpPr>
          <p:cNvPr id="4" name="Slide Number Placeholder 3"/>
          <p:cNvSpPr>
            <a:spLocks noGrp="1"/>
          </p:cNvSpPr>
          <p:nvPr>
            <p:ph type="sldNum" sz="quarter" idx="10"/>
          </p:nvPr>
        </p:nvSpPr>
        <p:spPr/>
        <p:txBody>
          <a:bodyPr/>
          <a:lstStyle/>
          <a:p>
            <a:fld id="{9D4BD3AC-DDEF-4E8D-9184-53A31C77F1F9}" type="slidenum">
              <a:rPr lang="en-US" smtClean="0"/>
              <a:t>3</a:t>
            </a:fld>
            <a:endParaRPr lang="en-US"/>
          </a:p>
        </p:txBody>
      </p:sp>
    </p:spTree>
    <p:extLst>
      <p:ext uri="{BB962C8B-B14F-4D97-AF65-F5344CB8AC3E}">
        <p14:creationId xmlns:p14="http://schemas.microsoft.com/office/powerpoint/2010/main" val="170816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Latency compensation techniques are widely used but have not been thoroughly studied and evaluated covering the wide range of different game actions and game genres. Research has been done in the most popular genres such as FPS, Sports or Real-time strategies, but not for platformers.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That’s why I want to study how gameplay and game actions are affected by different values of network latencies in a 2D platformer, and also the impact of a classic latency compensation technique like player prediction under such network conditions.</a:t>
            </a:r>
          </a:p>
          <a:p>
            <a:endParaRPr lang="en-US" dirty="0"/>
          </a:p>
        </p:txBody>
      </p:sp>
      <p:sp>
        <p:nvSpPr>
          <p:cNvPr id="4" name="Slide Number Placeholder 3"/>
          <p:cNvSpPr>
            <a:spLocks noGrp="1"/>
          </p:cNvSpPr>
          <p:nvPr>
            <p:ph type="sldNum" sz="quarter" idx="10"/>
          </p:nvPr>
        </p:nvSpPr>
        <p:spPr/>
        <p:txBody>
          <a:bodyPr/>
          <a:lstStyle/>
          <a:p>
            <a:fld id="{9D4BD3AC-DDEF-4E8D-9184-53A31C77F1F9}" type="slidenum">
              <a:rPr lang="en-US" smtClean="0"/>
              <a:t>4</a:t>
            </a:fld>
            <a:endParaRPr lang="en-US"/>
          </a:p>
        </p:txBody>
      </p:sp>
    </p:spTree>
    <p:extLst>
      <p:ext uri="{BB962C8B-B14F-4D97-AF65-F5344CB8AC3E}">
        <p14:creationId xmlns:p14="http://schemas.microsoft.com/office/powerpoint/2010/main" val="2241068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first designed the game then implemented it with the Dragonfly engine using </a:t>
            </a:r>
            <a:r>
              <a:rPr lang="en-US" dirty="0" err="1"/>
              <a:t>c++</a:t>
            </a:r>
            <a:r>
              <a:rPr lang="en-US" dirty="0"/>
              <a:t>. The dragonfly engine provides a small codebase that I can use and edit for my implementation. I first implemented a nonnetworked single player version, then mitigated it to an online version and implemented player prediction for player movement. I then designed and conducted a user study of player’s quality of experience and performance under network latency with and without player prediction. Lastly I analyzed the results from the subjective and objective data collected.</a:t>
            </a:r>
          </a:p>
        </p:txBody>
      </p:sp>
      <p:sp>
        <p:nvSpPr>
          <p:cNvPr id="4" name="Slide Number Placeholder 3"/>
          <p:cNvSpPr>
            <a:spLocks noGrp="1"/>
          </p:cNvSpPr>
          <p:nvPr>
            <p:ph type="sldNum" sz="quarter" idx="10"/>
          </p:nvPr>
        </p:nvSpPr>
        <p:spPr/>
        <p:txBody>
          <a:bodyPr/>
          <a:lstStyle/>
          <a:p>
            <a:fld id="{9D4BD3AC-DDEF-4E8D-9184-53A31C77F1F9}" type="slidenum">
              <a:rPr lang="en-US" smtClean="0"/>
              <a:t>5</a:t>
            </a:fld>
            <a:endParaRPr lang="en-US"/>
          </a:p>
        </p:txBody>
      </p:sp>
    </p:spTree>
    <p:extLst>
      <p:ext uri="{BB962C8B-B14F-4D97-AF65-F5344CB8AC3E}">
        <p14:creationId xmlns:p14="http://schemas.microsoft.com/office/powerpoint/2010/main" val="256198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our inspirations come from very well-known 2d platformers like the </a:t>
            </a:r>
            <a:r>
              <a:rPr lang="en-US" dirty="0" err="1"/>
              <a:t>Megaman</a:t>
            </a:r>
            <a:r>
              <a:rPr lang="en-US" dirty="0"/>
              <a:t> franchise and Cuphead.</a:t>
            </a:r>
          </a:p>
          <a:p>
            <a:r>
              <a:rPr lang="en-US" dirty="0"/>
              <a:t>These games were designed to be extremely challenging, but the gameplay is satisfying enough to combat the frustration and keep players engaged.</a:t>
            </a:r>
          </a:p>
          <a:p>
            <a:r>
              <a:rPr lang="en-US" dirty="0"/>
              <a:t>Our goal was to achieve the same balance between high difficulty and satisfaction with our design.</a:t>
            </a:r>
          </a:p>
        </p:txBody>
      </p:sp>
      <p:sp>
        <p:nvSpPr>
          <p:cNvPr id="4" name="Slide Number Placeholder 3"/>
          <p:cNvSpPr>
            <a:spLocks noGrp="1"/>
          </p:cNvSpPr>
          <p:nvPr>
            <p:ph type="sldNum" sz="quarter" idx="5"/>
          </p:nvPr>
        </p:nvSpPr>
        <p:spPr/>
        <p:txBody>
          <a:bodyPr/>
          <a:lstStyle/>
          <a:p>
            <a:fld id="{9D4BD3AC-DDEF-4E8D-9184-53A31C77F1F9}" type="slidenum">
              <a:rPr lang="en-US" smtClean="0"/>
              <a:t>6</a:t>
            </a:fld>
            <a:endParaRPr lang="en-US"/>
          </a:p>
        </p:txBody>
      </p:sp>
    </p:spTree>
    <p:extLst>
      <p:ext uri="{BB962C8B-B14F-4D97-AF65-F5344CB8AC3E}">
        <p14:creationId xmlns:p14="http://schemas.microsoft.com/office/powerpoint/2010/main" val="1879401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took inspirations from realistic firing mechanics of first person shooter games. </a:t>
            </a:r>
          </a:p>
          <a:p>
            <a:r>
              <a:rPr lang="en-US" dirty="0"/>
              <a:t>The weapons from these games are very diverse in many aspects such as fire rate, clip size or accuracy. Furthermore, each shot from a weapon would make the weapon recoil and inaccurate for following bullets. The weapon regain accuracy after a short time not being fired.</a:t>
            </a:r>
          </a:p>
        </p:txBody>
      </p:sp>
      <p:sp>
        <p:nvSpPr>
          <p:cNvPr id="4" name="Slide Number Placeholder 3"/>
          <p:cNvSpPr>
            <a:spLocks noGrp="1"/>
          </p:cNvSpPr>
          <p:nvPr>
            <p:ph type="sldNum" sz="quarter" idx="5"/>
          </p:nvPr>
        </p:nvSpPr>
        <p:spPr/>
        <p:txBody>
          <a:bodyPr/>
          <a:lstStyle/>
          <a:p>
            <a:fld id="{9D4BD3AC-DDEF-4E8D-9184-53A31C77F1F9}" type="slidenum">
              <a:rPr lang="en-US" smtClean="0"/>
              <a:t>7</a:t>
            </a:fld>
            <a:endParaRPr lang="en-US"/>
          </a:p>
        </p:txBody>
      </p:sp>
    </p:spTree>
    <p:extLst>
      <p:ext uri="{BB962C8B-B14F-4D97-AF65-F5344CB8AC3E}">
        <p14:creationId xmlns:p14="http://schemas.microsoft.com/office/powerpoint/2010/main" val="3532363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these inspirations, our game features robot themed ascii graphics, which is supported by Dragonfly engine, realistic attacking mechanics and fast paced actions. There are 3 types of weapons in the game</a:t>
            </a:r>
          </a:p>
        </p:txBody>
      </p:sp>
      <p:sp>
        <p:nvSpPr>
          <p:cNvPr id="4" name="Slide Number Placeholder 3"/>
          <p:cNvSpPr>
            <a:spLocks noGrp="1"/>
          </p:cNvSpPr>
          <p:nvPr>
            <p:ph type="sldNum" sz="quarter" idx="5"/>
          </p:nvPr>
        </p:nvSpPr>
        <p:spPr/>
        <p:txBody>
          <a:bodyPr/>
          <a:lstStyle/>
          <a:p>
            <a:fld id="{9D4BD3AC-DDEF-4E8D-9184-53A31C77F1F9}" type="slidenum">
              <a:rPr lang="en-US" smtClean="0"/>
              <a:t>8</a:t>
            </a:fld>
            <a:endParaRPr lang="en-US"/>
          </a:p>
        </p:txBody>
      </p:sp>
    </p:spTree>
    <p:extLst>
      <p:ext uri="{BB962C8B-B14F-4D97-AF65-F5344CB8AC3E}">
        <p14:creationId xmlns:p14="http://schemas.microsoft.com/office/powerpoint/2010/main" val="853093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basic weapon is AK47 with high fire rate, average damage and good accuracy. Bullet spraying will make the weapon less accurate.</a:t>
            </a:r>
          </a:p>
        </p:txBody>
      </p:sp>
      <p:sp>
        <p:nvSpPr>
          <p:cNvPr id="4" name="Slide Number Placeholder 3"/>
          <p:cNvSpPr>
            <a:spLocks noGrp="1"/>
          </p:cNvSpPr>
          <p:nvPr>
            <p:ph type="sldNum" sz="quarter" idx="5"/>
          </p:nvPr>
        </p:nvSpPr>
        <p:spPr/>
        <p:txBody>
          <a:bodyPr/>
          <a:lstStyle/>
          <a:p>
            <a:fld id="{9D4BD3AC-DDEF-4E8D-9184-53A31C77F1F9}" type="slidenum">
              <a:rPr lang="en-US" smtClean="0"/>
              <a:t>9</a:t>
            </a:fld>
            <a:endParaRPr lang="en-US"/>
          </a:p>
        </p:txBody>
      </p:sp>
    </p:spTree>
    <p:extLst>
      <p:ext uri="{BB962C8B-B14F-4D97-AF65-F5344CB8AC3E}">
        <p14:creationId xmlns:p14="http://schemas.microsoft.com/office/powerpoint/2010/main" val="27177140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D06C34-1287-496C-836A-D2AF215429E0}" type="datetime1">
              <a:rPr lang="en-US" smtClean="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77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3555A7-987D-4320-9F46-435BFD4DF070}" type="datetime1">
              <a:rPr lang="en-US" smtClean="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55014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FB8713-F11C-4C7B-AC94-CCA7E61B1232}" type="datetime1">
              <a:rPr lang="en-US" smtClean="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0149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3CF94F-522F-494B-AE2A-1E93B9F7D8EE}" type="datetime1">
              <a:rPr lang="en-US" smtClean="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28529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E2183E-D88E-41F2-9E7D-0766FC39CECA}" type="datetime1">
              <a:rPr lang="en-US" smtClean="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03551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782A377-A260-421C-A703-A5AECBA00105}" type="datetime1">
              <a:rPr lang="en-US" smtClean="0"/>
              <a:t>12/11/2019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2857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69C9F0F-5C03-4ED7-ACC9-95BA1AF4D3AD}" type="datetime1">
              <a:rPr lang="en-US" smtClean="0"/>
              <a:t>12/11/2019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8529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62C17C-1507-414C-927E-1EDC5C0CD719}" type="datetime1">
              <a:rPr lang="en-US" smtClean="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5436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00A42D-0787-40FC-9DBE-CD704F82900A}" type="datetime1">
              <a:rPr lang="en-US" smtClean="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7237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D177C0-6DC4-434F-BCAE-9EE75180027F}" type="datetime1">
              <a:rPr lang="en-US" smtClean="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013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4179C3-A43C-4F96-AA85-E81EF81B3513}" type="datetime1">
              <a:rPr lang="en-US" smtClean="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50528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82D9AE-CE84-459D-A59F-65B08632F5FB}" type="datetime1">
              <a:rPr lang="en-US" smtClean="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63499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2A7124-92D4-4170-BA69-2791A2F493D3}" type="datetime1">
              <a:rPr lang="en-US" smtClean="0"/>
              <a:t>12/11/2019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4503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61992B-B6C8-4C73-B3C3-D6355C99D31F}" type="datetime1">
              <a:rPr lang="en-US" smtClean="0"/>
              <a:t>12/11/2019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8564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776FC55A-74B9-4E69-9C2B-B48F595E1121}" type="datetime1">
              <a:rPr lang="en-US" smtClean="0"/>
              <a:t>12/11/2019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0483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94F58E-FDE6-4D67-91BB-F05C3EA50BE2}" type="datetime1">
              <a:rPr lang="en-US" smtClean="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1106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94C63E-B55E-4FF7-8F3A-82B693F69413}" type="datetime1">
              <a:rPr lang="en-US" smtClean="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2990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689665FE-C9FA-4789-A730-28ACBBFB9654}" type="datetime1">
              <a:rPr lang="en-US" smtClean="0"/>
              <a:t>12/11/2019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279075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giphy.com/gifs/megaman-11-3ohs8088OFtNfkiR2w" TargetMode="External"/><Relationship Id="rId2" Type="http://schemas.openxmlformats.org/officeDocument/2006/relationships/hyperlink" Target="https://giphy.com/gifs/linarf-games-l378aT9TtIdLVJJjG" TargetMode="External"/><Relationship Id="rId1" Type="http://schemas.openxmlformats.org/officeDocument/2006/relationships/slideLayout" Target="../slideLayouts/slideLayout2.xml"/><Relationship Id="rId5" Type="http://schemas.openxmlformats.org/officeDocument/2006/relationships/hyperlink" Target="https://developer.valvesoftware.com/w/images/c/ca/Lag_compensation.jpg" TargetMode="External"/><Relationship Id="rId4" Type="http://schemas.openxmlformats.org/officeDocument/2006/relationships/hyperlink" Target="https://www.reddit.com/r/GlobalOffensive/comments/2z0w8q/the_tec9_is_an_inaccurate_weapon/"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C0681-8245-493C-AAE9-8B4648CFB7A2}"/>
              </a:ext>
            </a:extLst>
          </p:cNvPr>
          <p:cNvSpPr>
            <a:spLocks noGrp="1"/>
          </p:cNvSpPr>
          <p:nvPr>
            <p:ph type="ctrTitle"/>
          </p:nvPr>
        </p:nvSpPr>
        <p:spPr>
          <a:xfrm>
            <a:off x="3705338" y="0"/>
            <a:ext cx="8486662" cy="3429000"/>
          </a:xfrm>
        </p:spPr>
        <p:txBody>
          <a:bodyPr>
            <a:normAutofit/>
          </a:bodyPr>
          <a:lstStyle/>
          <a:p>
            <a:r>
              <a:rPr lang="en-US" sz="7200" b="1" dirty="0">
                <a:ln w="3175" cmpd="sng">
                  <a:solidFill>
                    <a:schemeClr val="bg1"/>
                  </a:solidFill>
                </a:ln>
              </a:rPr>
              <a:t>360 Gunner – </a:t>
            </a:r>
            <a:br>
              <a:rPr lang="en-US" b="1" dirty="0">
                <a:ln w="3175" cmpd="sng">
                  <a:solidFill>
                    <a:schemeClr val="bg1"/>
                  </a:solidFill>
                </a:ln>
              </a:rPr>
            </a:br>
            <a:r>
              <a:rPr lang="en-US" sz="3300" b="1" dirty="0">
                <a:ln w="3175" cmpd="sng">
                  <a:solidFill>
                    <a:schemeClr val="bg1"/>
                  </a:solidFill>
                </a:ln>
              </a:rPr>
              <a:t>a 2d platformer to evaluate network latency compensation</a:t>
            </a:r>
          </a:p>
        </p:txBody>
      </p:sp>
      <p:sp>
        <p:nvSpPr>
          <p:cNvPr id="3" name="Subtitle 2">
            <a:extLst>
              <a:ext uri="{FF2B5EF4-FFF2-40B4-BE49-F238E27FC236}">
                <a16:creationId xmlns:a16="http://schemas.microsoft.com/office/drawing/2014/main" id="{2D3277FE-8B72-4F93-8F3D-7F30019FAE19}"/>
              </a:ext>
            </a:extLst>
          </p:cNvPr>
          <p:cNvSpPr>
            <a:spLocks noGrp="1"/>
          </p:cNvSpPr>
          <p:nvPr>
            <p:ph type="subTitle" idx="1"/>
          </p:nvPr>
        </p:nvSpPr>
        <p:spPr>
          <a:xfrm>
            <a:off x="1288973" y="3683000"/>
            <a:ext cx="8273706" cy="2421464"/>
          </a:xfrm>
        </p:spPr>
        <p:txBody>
          <a:bodyPr>
            <a:noAutofit/>
          </a:bodyPr>
          <a:lstStyle/>
          <a:p>
            <a:pPr algn="l"/>
            <a:r>
              <a:rPr lang="en-US" sz="1900" dirty="0">
                <a:solidFill>
                  <a:schemeClr val="accent1">
                    <a:lumMod val="50000"/>
                  </a:schemeClr>
                </a:solidFill>
              </a:rPr>
              <a:t>Thanh long x. vu</a:t>
            </a:r>
          </a:p>
          <a:p>
            <a:pPr algn="l"/>
            <a:r>
              <a:rPr lang="en-US" sz="1900" b="1" u="sng" dirty="0"/>
              <a:t>Advisor</a:t>
            </a:r>
            <a:r>
              <a:rPr lang="en-US" sz="1900" b="1" dirty="0"/>
              <a:t>: </a:t>
            </a:r>
          </a:p>
          <a:p>
            <a:pPr algn="l"/>
            <a:r>
              <a:rPr lang="en-US" sz="1900" dirty="0">
                <a:solidFill>
                  <a:schemeClr val="accent1">
                    <a:lumMod val="50000"/>
                  </a:schemeClr>
                </a:solidFill>
              </a:rPr>
              <a:t>Professor Mark Claypool</a:t>
            </a:r>
          </a:p>
          <a:p>
            <a:pPr algn="l"/>
            <a:r>
              <a:rPr lang="en-US" sz="1900" b="1" u="sng" dirty="0"/>
              <a:t>Readers</a:t>
            </a:r>
            <a:r>
              <a:rPr lang="en-US" sz="1900" b="1" dirty="0"/>
              <a:t>:</a:t>
            </a:r>
          </a:p>
          <a:p>
            <a:pPr algn="l"/>
            <a:r>
              <a:rPr lang="en-US" sz="1900" dirty="0">
                <a:solidFill>
                  <a:schemeClr val="accent1">
                    <a:lumMod val="50000"/>
                  </a:schemeClr>
                </a:solidFill>
              </a:rPr>
              <a:t>Professor Charles Roberts</a:t>
            </a:r>
          </a:p>
          <a:p>
            <a:pPr algn="l"/>
            <a:r>
              <a:rPr lang="en-US" sz="1900" dirty="0">
                <a:solidFill>
                  <a:schemeClr val="accent1">
                    <a:lumMod val="50000"/>
                  </a:schemeClr>
                </a:solidFill>
              </a:rPr>
              <a:t>Professor Ralph </a:t>
            </a:r>
            <a:r>
              <a:rPr lang="en-US" sz="1900" dirty="0" err="1">
                <a:solidFill>
                  <a:schemeClr val="accent1">
                    <a:lumMod val="50000"/>
                  </a:schemeClr>
                </a:solidFill>
              </a:rPr>
              <a:t>sutter</a:t>
            </a:r>
            <a:endParaRPr lang="en-US" sz="1900" dirty="0">
              <a:solidFill>
                <a:schemeClr val="accent1">
                  <a:lumMod val="50000"/>
                </a:schemeClr>
              </a:solidFill>
            </a:endParaRPr>
          </a:p>
        </p:txBody>
      </p:sp>
    </p:spTree>
    <p:extLst>
      <p:ext uri="{BB962C8B-B14F-4D97-AF65-F5344CB8AC3E}">
        <p14:creationId xmlns:p14="http://schemas.microsoft.com/office/powerpoint/2010/main" val="2992179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9-04-18 00-43-55">
            <a:hlinkClick r:id="" action="ppaction://media"/>
            <a:extLst>
              <a:ext uri="{FF2B5EF4-FFF2-40B4-BE49-F238E27FC236}">
                <a16:creationId xmlns:a16="http://schemas.microsoft.com/office/drawing/2014/main" id="{E5B813DD-D25C-4CB7-9CE2-07E7DBE4A786}"/>
              </a:ext>
            </a:extLst>
          </p:cNvPr>
          <p:cNvPicPr>
            <a:picLocks noGrp="1" noChangeAspect="1"/>
          </p:cNvPicPr>
          <p:nvPr>
            <p:ph sz="quarter" idx="13"/>
            <a:videoFile r:link="rId1"/>
            <p:extLst>
              <p:ext uri="{DAA4B4D4-6D71-4841-9C94-3DE7FCFB9230}">
                <p14:media xmlns:p14="http://schemas.microsoft.com/office/powerpoint/2010/main" r:embed="rId2">
                  <p14:trim st="14549" end="1869"/>
                </p14:media>
              </p:ext>
            </p:extLst>
          </p:nvPr>
        </p:nvPicPr>
        <p:blipFill>
          <a:blip r:embed="rId5"/>
          <a:stretch>
            <a:fillRect/>
          </a:stretch>
        </p:blipFill>
        <p:spPr>
          <a:xfrm>
            <a:off x="0" y="0"/>
            <a:ext cx="12193062" cy="6858000"/>
          </a:xfrm>
        </p:spPr>
      </p:pic>
      <p:sp>
        <p:nvSpPr>
          <p:cNvPr id="9" name="TextBox 8">
            <a:extLst>
              <a:ext uri="{FF2B5EF4-FFF2-40B4-BE49-F238E27FC236}">
                <a16:creationId xmlns:a16="http://schemas.microsoft.com/office/drawing/2014/main" id="{246CFC2E-0342-4FA8-AAAF-A304682C204B}"/>
              </a:ext>
            </a:extLst>
          </p:cNvPr>
          <p:cNvSpPr txBox="1"/>
          <p:nvPr/>
        </p:nvSpPr>
        <p:spPr>
          <a:xfrm>
            <a:off x="7294910" y="3736258"/>
            <a:ext cx="5044574" cy="3170099"/>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effectLst>
                  <a:glow rad="63500">
                    <a:srgbClr val="C00000">
                      <a:alpha val="40000"/>
                    </a:srgbClr>
                  </a:glow>
                </a:effectLst>
              </a:rPr>
              <a:t>Low fire rate</a:t>
            </a:r>
          </a:p>
          <a:p>
            <a:pPr marL="285750" indent="-285750">
              <a:buFont typeface="Arial" panose="020B0604020202020204" pitchFamily="34" charset="0"/>
              <a:buChar char="•"/>
            </a:pPr>
            <a:r>
              <a:rPr lang="en-US" sz="4000" dirty="0">
                <a:solidFill>
                  <a:schemeClr val="bg1"/>
                </a:solidFill>
                <a:effectLst>
                  <a:glow rad="63500">
                    <a:srgbClr val="C00000">
                      <a:alpha val="40000"/>
                    </a:srgbClr>
                  </a:glow>
                </a:effectLst>
              </a:rPr>
              <a:t>Low bullet speed</a:t>
            </a:r>
          </a:p>
          <a:p>
            <a:pPr marL="285750" indent="-285750">
              <a:buFont typeface="Arial" panose="020B0604020202020204" pitchFamily="34" charset="0"/>
              <a:buChar char="•"/>
            </a:pPr>
            <a:r>
              <a:rPr lang="en-US" sz="4000" dirty="0">
                <a:solidFill>
                  <a:schemeClr val="bg1"/>
                </a:solidFill>
                <a:effectLst>
                  <a:glow rad="63500">
                    <a:srgbClr val="C00000">
                      <a:alpha val="40000"/>
                    </a:srgbClr>
                  </a:glow>
                </a:effectLst>
              </a:rPr>
              <a:t>Not easy to aim</a:t>
            </a:r>
          </a:p>
          <a:p>
            <a:pPr marL="285750" indent="-285750">
              <a:buFont typeface="Arial" panose="020B0604020202020204" pitchFamily="34" charset="0"/>
              <a:buChar char="•"/>
            </a:pPr>
            <a:r>
              <a:rPr lang="en-US" sz="4000" dirty="0">
                <a:solidFill>
                  <a:schemeClr val="bg1"/>
                </a:solidFill>
                <a:effectLst>
                  <a:glow rad="63500">
                    <a:srgbClr val="C00000">
                      <a:alpha val="40000"/>
                    </a:srgbClr>
                  </a:glow>
                </a:effectLst>
              </a:rPr>
              <a:t>Good AOE damage</a:t>
            </a:r>
          </a:p>
          <a:p>
            <a:endParaRPr lang="en-US" sz="4000" dirty="0">
              <a:solidFill>
                <a:schemeClr val="bg1"/>
              </a:solidFill>
            </a:endParaRPr>
          </a:p>
        </p:txBody>
      </p:sp>
      <p:sp>
        <p:nvSpPr>
          <p:cNvPr id="10" name="Title 1">
            <a:extLst>
              <a:ext uri="{FF2B5EF4-FFF2-40B4-BE49-F238E27FC236}">
                <a16:creationId xmlns:a16="http://schemas.microsoft.com/office/drawing/2014/main" id="{EF59E165-C32A-48D2-AD86-87255F07B9FB}"/>
              </a:ext>
            </a:extLst>
          </p:cNvPr>
          <p:cNvSpPr>
            <a:spLocks noGrp="1"/>
          </p:cNvSpPr>
          <p:nvPr>
            <p:ph type="title"/>
          </p:nvPr>
        </p:nvSpPr>
        <p:spPr>
          <a:xfrm>
            <a:off x="0" y="1"/>
            <a:ext cx="12191999" cy="1012722"/>
          </a:xfrm>
          <a:solidFill>
            <a:schemeClr val="bg1"/>
          </a:solidFill>
        </p:spPr>
        <p:txBody>
          <a:bodyPr>
            <a:normAutofit/>
          </a:bodyPr>
          <a:lstStyle/>
          <a:p>
            <a:r>
              <a:rPr lang="en-US" sz="6600" b="1" spc="300" dirty="0">
                <a:solidFill>
                  <a:srgbClr val="C00000"/>
                </a:solidFill>
                <a:effectLst>
                  <a:outerShdw blurRad="38100" dist="38100" dir="2700000" algn="tl">
                    <a:srgbClr val="000000">
                      <a:alpha val="43137"/>
                    </a:srgbClr>
                  </a:outerShdw>
                </a:effectLst>
              </a:rPr>
              <a:t>Grenade launcher</a:t>
            </a:r>
          </a:p>
        </p:txBody>
      </p:sp>
      <p:sp>
        <p:nvSpPr>
          <p:cNvPr id="2" name="Slide Number Placeholder 1">
            <a:extLst>
              <a:ext uri="{FF2B5EF4-FFF2-40B4-BE49-F238E27FC236}">
                <a16:creationId xmlns:a16="http://schemas.microsoft.com/office/drawing/2014/main" id="{881532D3-29E8-42E9-86B4-E02B8589E3EF}"/>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343617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19-04-18 00-26-08">
            <a:hlinkClick r:id="" action="ppaction://media"/>
            <a:extLst>
              <a:ext uri="{FF2B5EF4-FFF2-40B4-BE49-F238E27FC236}">
                <a16:creationId xmlns:a16="http://schemas.microsoft.com/office/drawing/2014/main" id="{52F6063F-F378-4EB5-AA41-5F7D90497F05}"/>
              </a:ext>
            </a:extLst>
          </p:cNvPr>
          <p:cNvPicPr>
            <a:picLocks noGrp="1" noChangeAspect="1"/>
          </p:cNvPicPr>
          <p:nvPr>
            <p:ph sz="quarter" idx="13"/>
            <a:videoFile r:link="rId1"/>
            <p:extLst>
              <p:ext uri="{DAA4B4D4-6D71-4841-9C94-3DE7FCFB9230}">
                <p14:media xmlns:p14="http://schemas.microsoft.com/office/powerpoint/2010/main" r:embed="rId2">
                  <p14:trim st="4846" end="5779"/>
                </p14:media>
              </p:ext>
            </p:extLst>
          </p:nvPr>
        </p:nvPicPr>
        <p:blipFill>
          <a:blip r:embed="rId5"/>
          <a:stretch>
            <a:fillRect/>
          </a:stretch>
        </p:blipFill>
        <p:spPr>
          <a:xfrm>
            <a:off x="0" y="0"/>
            <a:ext cx="12193062" cy="6858000"/>
          </a:xfrm>
        </p:spPr>
      </p:pic>
      <p:sp>
        <p:nvSpPr>
          <p:cNvPr id="9" name="TextBox 8">
            <a:extLst>
              <a:ext uri="{FF2B5EF4-FFF2-40B4-BE49-F238E27FC236}">
                <a16:creationId xmlns:a16="http://schemas.microsoft.com/office/drawing/2014/main" id="{246CFC2E-0342-4FA8-AAAF-A304682C204B}"/>
              </a:ext>
            </a:extLst>
          </p:cNvPr>
          <p:cNvSpPr txBox="1"/>
          <p:nvPr/>
        </p:nvSpPr>
        <p:spPr>
          <a:xfrm>
            <a:off x="323838" y="1170039"/>
            <a:ext cx="10177013" cy="2554545"/>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effectLst>
                  <a:glow rad="63500">
                    <a:srgbClr val="C00000">
                      <a:alpha val="40000"/>
                    </a:srgbClr>
                  </a:glow>
                </a:effectLst>
              </a:rPr>
              <a:t>Low fire rate</a:t>
            </a:r>
          </a:p>
          <a:p>
            <a:pPr marL="285750" indent="-285750">
              <a:buFont typeface="Arial" panose="020B0604020202020204" pitchFamily="34" charset="0"/>
              <a:buChar char="•"/>
            </a:pPr>
            <a:r>
              <a:rPr lang="en-US" sz="4000" dirty="0">
                <a:solidFill>
                  <a:schemeClr val="bg1"/>
                </a:solidFill>
                <a:effectLst>
                  <a:glow rad="63500">
                    <a:srgbClr val="C00000">
                      <a:alpha val="40000"/>
                    </a:srgbClr>
                  </a:glow>
                </a:effectLst>
              </a:rPr>
              <a:t>High damage</a:t>
            </a:r>
          </a:p>
          <a:p>
            <a:pPr marL="285750" indent="-285750">
              <a:buFont typeface="Arial" panose="020B0604020202020204" pitchFamily="34" charset="0"/>
              <a:buChar char="•"/>
            </a:pPr>
            <a:r>
              <a:rPr lang="en-US" sz="4000" dirty="0">
                <a:solidFill>
                  <a:schemeClr val="bg1"/>
                </a:solidFill>
                <a:effectLst>
                  <a:glow rad="63500">
                    <a:srgbClr val="C00000">
                      <a:alpha val="40000"/>
                    </a:srgbClr>
                  </a:glow>
                </a:effectLst>
              </a:rPr>
              <a:t>Perfectly accurate with scope</a:t>
            </a:r>
          </a:p>
          <a:p>
            <a:endParaRPr lang="en-US" sz="4000" dirty="0">
              <a:solidFill>
                <a:schemeClr val="bg1"/>
              </a:solidFill>
            </a:endParaRPr>
          </a:p>
        </p:txBody>
      </p:sp>
      <p:sp>
        <p:nvSpPr>
          <p:cNvPr id="10" name="Title 1">
            <a:extLst>
              <a:ext uri="{FF2B5EF4-FFF2-40B4-BE49-F238E27FC236}">
                <a16:creationId xmlns:a16="http://schemas.microsoft.com/office/drawing/2014/main" id="{EF59E165-C32A-48D2-AD86-87255F07B9FB}"/>
              </a:ext>
            </a:extLst>
          </p:cNvPr>
          <p:cNvSpPr>
            <a:spLocks noGrp="1"/>
          </p:cNvSpPr>
          <p:nvPr>
            <p:ph type="title"/>
          </p:nvPr>
        </p:nvSpPr>
        <p:spPr>
          <a:xfrm>
            <a:off x="0" y="1"/>
            <a:ext cx="12191999" cy="1012722"/>
          </a:xfrm>
          <a:solidFill>
            <a:schemeClr val="bg1"/>
          </a:solidFill>
        </p:spPr>
        <p:txBody>
          <a:bodyPr>
            <a:normAutofit/>
          </a:bodyPr>
          <a:lstStyle/>
          <a:p>
            <a:r>
              <a:rPr lang="en-US" sz="6600" b="1" spc="300" dirty="0" err="1">
                <a:solidFill>
                  <a:srgbClr val="C00000"/>
                </a:solidFill>
                <a:effectLst>
                  <a:outerShdw blurRad="38100" dist="38100" dir="2700000" algn="tl">
                    <a:srgbClr val="000000">
                      <a:alpha val="43137"/>
                    </a:srgbClr>
                  </a:outerShdw>
                </a:effectLst>
              </a:rPr>
              <a:t>awp</a:t>
            </a:r>
            <a:endParaRPr lang="en-US" sz="6600" b="1" spc="300" dirty="0">
              <a:solidFill>
                <a:srgbClr val="C00000"/>
              </a:solidFill>
              <a:effectLst>
                <a:outerShdw blurRad="38100" dist="38100" dir="2700000" algn="tl">
                  <a:srgbClr val="000000">
                    <a:alpha val="43137"/>
                  </a:srgbClr>
                </a:outerShdw>
              </a:effectLst>
            </a:endParaRPr>
          </a:p>
        </p:txBody>
      </p:sp>
      <p:sp>
        <p:nvSpPr>
          <p:cNvPr id="2" name="Slide Number Placeholder 1">
            <a:extLst>
              <a:ext uri="{FF2B5EF4-FFF2-40B4-BE49-F238E27FC236}">
                <a16:creationId xmlns:a16="http://schemas.microsoft.com/office/drawing/2014/main" id="{4CBB0304-178F-431D-A43C-7B89347C133F}"/>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274502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207CD-8C48-4817-8178-3D41ABEE8C20}"/>
              </a:ext>
            </a:extLst>
          </p:cNvPr>
          <p:cNvSpPr>
            <a:spLocks noGrp="1"/>
          </p:cNvSpPr>
          <p:nvPr>
            <p:ph type="title"/>
          </p:nvPr>
        </p:nvSpPr>
        <p:spPr>
          <a:xfrm>
            <a:off x="1030287" y="1"/>
            <a:ext cx="10131425" cy="717629"/>
          </a:xfrm>
        </p:spPr>
        <p:txBody>
          <a:bodyPr>
            <a:normAutofit/>
          </a:bodyPr>
          <a:lstStyle/>
          <a:p>
            <a:r>
              <a:rPr lang="en-US" sz="3000" b="1" dirty="0"/>
              <a:t>Non-networked version </a:t>
            </a:r>
          </a:p>
        </p:txBody>
      </p:sp>
      <p:pic>
        <p:nvPicPr>
          <p:cNvPr id="3" name="Base Profile 2018.12.13 - 00.14.51.05">
            <a:hlinkClick r:id="" action="ppaction://media"/>
            <a:extLst>
              <a:ext uri="{FF2B5EF4-FFF2-40B4-BE49-F238E27FC236}">
                <a16:creationId xmlns:a16="http://schemas.microsoft.com/office/drawing/2014/main" id="{F0987ED2-D676-405C-A889-CE9940D03B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0529" y="745340"/>
            <a:ext cx="10650940" cy="5991154"/>
          </a:xfrm>
          <a:prstGeom prst="rect">
            <a:avLst/>
          </a:prstGeom>
        </p:spPr>
      </p:pic>
      <p:sp>
        <p:nvSpPr>
          <p:cNvPr id="4" name="Slide Number Placeholder 3">
            <a:extLst>
              <a:ext uri="{FF2B5EF4-FFF2-40B4-BE49-F238E27FC236}">
                <a16:creationId xmlns:a16="http://schemas.microsoft.com/office/drawing/2014/main" id="{C3B4C2C8-5B39-4FB3-9141-F9C83F0BD23D}"/>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221342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364">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20652"/>
            <a:ext cx="10364451" cy="1596177"/>
          </a:xfrm>
        </p:spPr>
        <p:txBody>
          <a:bodyPr/>
          <a:lstStyle/>
          <a:p>
            <a:r>
              <a:rPr lang="en-US" b="1" dirty="0"/>
              <a:t>Game implementation – online game</a:t>
            </a:r>
          </a:p>
        </p:txBody>
      </p:sp>
      <p:pic>
        <p:nvPicPr>
          <p:cNvPr id="4" name="Picture 3">
            <a:extLst>
              <a:ext uri="{FF2B5EF4-FFF2-40B4-BE49-F238E27FC236}">
                <a16:creationId xmlns:a16="http://schemas.microsoft.com/office/drawing/2014/main" id="{F8991E78-2C88-44F2-9753-0A3DF70E6611}"/>
              </a:ext>
            </a:extLst>
          </p:cNvPr>
          <p:cNvPicPr>
            <a:picLocks noChangeAspect="1"/>
          </p:cNvPicPr>
          <p:nvPr/>
        </p:nvPicPr>
        <p:blipFill rotWithShape="1">
          <a:blip r:embed="rId3"/>
          <a:srcRect l="24903" r="3452"/>
          <a:stretch/>
        </p:blipFill>
        <p:spPr>
          <a:xfrm>
            <a:off x="914401" y="2552816"/>
            <a:ext cx="4739148" cy="3448854"/>
          </a:xfrm>
          <a:prstGeom prst="rect">
            <a:avLst/>
          </a:prstGeom>
        </p:spPr>
      </p:pic>
      <p:pic>
        <p:nvPicPr>
          <p:cNvPr id="5" name="Picture 4">
            <a:extLst>
              <a:ext uri="{FF2B5EF4-FFF2-40B4-BE49-F238E27FC236}">
                <a16:creationId xmlns:a16="http://schemas.microsoft.com/office/drawing/2014/main" id="{7D5731DB-52F9-4393-9BCA-BD6EAEA12897}"/>
              </a:ext>
            </a:extLst>
          </p:cNvPr>
          <p:cNvPicPr>
            <a:picLocks noChangeAspect="1"/>
          </p:cNvPicPr>
          <p:nvPr/>
        </p:nvPicPr>
        <p:blipFill rotWithShape="1">
          <a:blip r:embed="rId4"/>
          <a:srcRect l="3977" r="3795"/>
          <a:stretch/>
        </p:blipFill>
        <p:spPr>
          <a:xfrm>
            <a:off x="6538453" y="2572691"/>
            <a:ext cx="4876800" cy="3448853"/>
          </a:xfrm>
          <a:prstGeom prst="rect">
            <a:avLst/>
          </a:prstGeom>
        </p:spPr>
      </p:pic>
      <p:sp>
        <p:nvSpPr>
          <p:cNvPr id="6" name="TextBox 5">
            <a:extLst>
              <a:ext uri="{FF2B5EF4-FFF2-40B4-BE49-F238E27FC236}">
                <a16:creationId xmlns:a16="http://schemas.microsoft.com/office/drawing/2014/main" id="{25C29815-4524-49CE-ADC2-B801498D7C8E}"/>
              </a:ext>
            </a:extLst>
          </p:cNvPr>
          <p:cNvSpPr txBox="1"/>
          <p:nvPr/>
        </p:nvSpPr>
        <p:spPr>
          <a:xfrm>
            <a:off x="1730477" y="1918013"/>
            <a:ext cx="2880853" cy="523220"/>
          </a:xfrm>
          <a:prstGeom prst="rect">
            <a:avLst/>
          </a:prstGeom>
          <a:noFill/>
        </p:spPr>
        <p:txBody>
          <a:bodyPr wrap="square" rtlCol="0">
            <a:spAutoFit/>
          </a:bodyPr>
          <a:lstStyle/>
          <a:p>
            <a:pPr algn="ctr"/>
            <a:r>
              <a:rPr lang="en-US" sz="2800" dirty="0"/>
              <a:t>Without prediction</a:t>
            </a:r>
            <a:endParaRPr lang="en-US" dirty="0"/>
          </a:p>
        </p:txBody>
      </p:sp>
      <p:sp>
        <p:nvSpPr>
          <p:cNvPr id="7" name="TextBox 6">
            <a:extLst>
              <a:ext uri="{FF2B5EF4-FFF2-40B4-BE49-F238E27FC236}">
                <a16:creationId xmlns:a16="http://schemas.microsoft.com/office/drawing/2014/main" id="{136882D0-1B74-40F2-8620-EE257BB76D74}"/>
              </a:ext>
            </a:extLst>
          </p:cNvPr>
          <p:cNvSpPr txBox="1"/>
          <p:nvPr/>
        </p:nvSpPr>
        <p:spPr>
          <a:xfrm>
            <a:off x="7649497" y="1918013"/>
            <a:ext cx="2654710" cy="523220"/>
          </a:xfrm>
          <a:prstGeom prst="rect">
            <a:avLst/>
          </a:prstGeom>
          <a:noFill/>
        </p:spPr>
        <p:txBody>
          <a:bodyPr wrap="square" rtlCol="0">
            <a:spAutoFit/>
          </a:bodyPr>
          <a:lstStyle/>
          <a:p>
            <a:pPr algn="ctr"/>
            <a:r>
              <a:rPr lang="en-US" sz="2800" dirty="0"/>
              <a:t>With prediction</a:t>
            </a:r>
            <a:endParaRPr lang="en-US" dirty="0"/>
          </a:p>
        </p:txBody>
      </p:sp>
      <p:sp>
        <p:nvSpPr>
          <p:cNvPr id="3" name="Slide Number Placeholder 2">
            <a:extLst>
              <a:ext uri="{FF2B5EF4-FFF2-40B4-BE49-F238E27FC236}">
                <a16:creationId xmlns:a16="http://schemas.microsoft.com/office/drawing/2014/main" id="{ADB1C160-D23A-4AED-B574-7035DC19EE1F}"/>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2333088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Study objectives</a:t>
            </a:r>
          </a:p>
        </p:txBody>
      </p:sp>
      <p:sp>
        <p:nvSpPr>
          <p:cNvPr id="3" name="Content Placeholder 2"/>
          <p:cNvSpPr>
            <a:spLocks noGrp="1"/>
          </p:cNvSpPr>
          <p:nvPr>
            <p:ph sz="quarter" idx="13"/>
          </p:nvPr>
        </p:nvSpPr>
        <p:spPr/>
        <p:txBody>
          <a:bodyPr>
            <a:normAutofit/>
          </a:bodyPr>
          <a:lstStyle/>
          <a:p>
            <a:pPr marL="457200" indent="-457200">
              <a:buFont typeface="+mj-lt"/>
              <a:buAutoNum type="arabicPeriod"/>
            </a:pPr>
            <a:r>
              <a:rPr lang="en-US" sz="3000" dirty="0"/>
              <a:t>Effects of latency on game actions</a:t>
            </a:r>
          </a:p>
          <a:p>
            <a:pPr marL="457200" indent="-457200">
              <a:buFont typeface="+mj-lt"/>
              <a:buAutoNum type="arabicPeriod"/>
            </a:pPr>
            <a:r>
              <a:rPr lang="en-US" sz="3000" dirty="0"/>
              <a:t>Evaluation of player prediction</a:t>
            </a:r>
          </a:p>
          <a:p>
            <a:pPr lvl="1"/>
            <a:r>
              <a:rPr lang="en-US" sz="2400" dirty="0"/>
              <a:t>Quality of experience</a:t>
            </a:r>
          </a:p>
          <a:p>
            <a:pPr lvl="1"/>
            <a:r>
              <a:rPr lang="en-US" sz="2400" dirty="0"/>
              <a:t>performance</a:t>
            </a:r>
          </a:p>
        </p:txBody>
      </p:sp>
      <p:sp>
        <p:nvSpPr>
          <p:cNvPr id="4" name="Slide Number Placeholder 3">
            <a:extLst>
              <a:ext uri="{FF2B5EF4-FFF2-40B4-BE49-F238E27FC236}">
                <a16:creationId xmlns:a16="http://schemas.microsoft.com/office/drawing/2014/main" id="{80CD1810-A18D-4E9E-A805-355FC90191B7}"/>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88002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75303"/>
            <a:ext cx="10364451" cy="1042221"/>
          </a:xfrm>
        </p:spPr>
        <p:txBody>
          <a:bodyPr>
            <a:normAutofit/>
          </a:bodyPr>
          <a:lstStyle/>
          <a:p>
            <a:r>
              <a:rPr lang="en-US" sz="4800" b="1" dirty="0"/>
              <a:t>experiment</a:t>
            </a:r>
          </a:p>
        </p:txBody>
      </p:sp>
      <p:sp>
        <p:nvSpPr>
          <p:cNvPr id="3" name="Content Placeholder 2"/>
          <p:cNvSpPr>
            <a:spLocks noGrp="1"/>
          </p:cNvSpPr>
          <p:nvPr>
            <p:ph sz="quarter" idx="13"/>
          </p:nvPr>
        </p:nvSpPr>
        <p:spPr>
          <a:xfrm>
            <a:off x="913774" y="1484671"/>
            <a:ext cx="10363826" cy="4798142"/>
          </a:xfrm>
        </p:spPr>
        <p:txBody>
          <a:bodyPr>
            <a:normAutofit/>
          </a:bodyPr>
          <a:lstStyle/>
          <a:p>
            <a:r>
              <a:rPr lang="en-US" sz="2400" dirty="0"/>
              <a:t>Players take Background survey</a:t>
            </a:r>
          </a:p>
          <a:p>
            <a:r>
              <a:rPr lang="en-US" sz="2400" dirty="0"/>
              <a:t>Players warm up with tutorial level</a:t>
            </a:r>
          </a:p>
          <a:p>
            <a:r>
              <a:rPr lang="en-US" sz="2400" dirty="0"/>
              <a:t>players play the game 10 times:</a:t>
            </a:r>
          </a:p>
          <a:p>
            <a:pPr lvl="1"/>
            <a:r>
              <a:rPr lang="en-US" sz="2000" dirty="0"/>
              <a:t>2 minutes each, or until the boss is killed</a:t>
            </a:r>
          </a:p>
          <a:p>
            <a:pPr lvl="1"/>
            <a:r>
              <a:rPr lang="en-US" sz="2000" dirty="0"/>
              <a:t>Different network latency values (0 </a:t>
            </a:r>
            <a:r>
              <a:rPr lang="en-US" sz="2000" dirty="0" err="1"/>
              <a:t>ms</a:t>
            </a:r>
            <a:r>
              <a:rPr lang="en-US" sz="2000" dirty="0"/>
              <a:t>, 100 </a:t>
            </a:r>
            <a:r>
              <a:rPr lang="en-US" sz="2000" dirty="0" err="1"/>
              <a:t>ms</a:t>
            </a:r>
            <a:r>
              <a:rPr lang="en-US" sz="2000" dirty="0"/>
              <a:t>, 200 </a:t>
            </a:r>
            <a:r>
              <a:rPr lang="en-US" sz="2000" dirty="0" err="1"/>
              <a:t>ms</a:t>
            </a:r>
            <a:r>
              <a:rPr lang="en-US" sz="2000" dirty="0"/>
              <a:t>, 400 </a:t>
            </a:r>
            <a:r>
              <a:rPr lang="en-US" sz="2000" dirty="0" err="1"/>
              <a:t>ms</a:t>
            </a:r>
            <a:r>
              <a:rPr lang="en-US" sz="2000" dirty="0"/>
              <a:t>, 800 </a:t>
            </a:r>
            <a:r>
              <a:rPr lang="en-US" sz="2000" dirty="0" err="1"/>
              <a:t>ms</a:t>
            </a:r>
            <a:r>
              <a:rPr lang="en-US" sz="2000" dirty="0"/>
              <a:t>)</a:t>
            </a:r>
          </a:p>
          <a:p>
            <a:pPr lvl="1"/>
            <a:r>
              <a:rPr lang="en-US" sz="2000" dirty="0"/>
              <a:t>Player prediction on &amp; off</a:t>
            </a:r>
          </a:p>
          <a:p>
            <a:r>
              <a:rPr lang="en-US" sz="2400" dirty="0"/>
              <a:t>objective measurements recorded</a:t>
            </a:r>
          </a:p>
          <a:p>
            <a:r>
              <a:rPr lang="en-US" sz="2400" dirty="0"/>
              <a:t>Players take Gameplay survey after each playthrough</a:t>
            </a:r>
          </a:p>
          <a:p>
            <a:endParaRPr lang="en-US" dirty="0"/>
          </a:p>
        </p:txBody>
      </p:sp>
      <p:sp>
        <p:nvSpPr>
          <p:cNvPr id="4" name="Slide Number Placeholder 3">
            <a:extLst>
              <a:ext uri="{FF2B5EF4-FFF2-40B4-BE49-F238E27FC236}">
                <a16:creationId xmlns:a16="http://schemas.microsoft.com/office/drawing/2014/main" id="{2881C3E4-EF16-46CD-BC42-B1ADA04100CB}"/>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3703263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4451" cy="6857999"/>
          </a:xfrm>
        </p:spPr>
        <p:txBody>
          <a:bodyPr>
            <a:normAutofit/>
          </a:bodyPr>
          <a:lstStyle/>
          <a:p>
            <a:r>
              <a:rPr lang="en-US" sz="10000" dirty="0"/>
              <a:t>results</a:t>
            </a:r>
          </a:p>
        </p:txBody>
      </p:sp>
      <p:sp>
        <p:nvSpPr>
          <p:cNvPr id="3" name="Slide Number Placeholder 2">
            <a:extLst>
              <a:ext uri="{FF2B5EF4-FFF2-40B4-BE49-F238E27FC236}">
                <a16:creationId xmlns:a16="http://schemas.microsoft.com/office/drawing/2014/main" id="{E52B450E-ABD4-4A8D-AC4F-5481743998B6}"/>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641711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886" y="618517"/>
            <a:ext cx="11278224" cy="738335"/>
          </a:xfrm>
        </p:spPr>
        <p:txBody>
          <a:bodyPr>
            <a:noAutofit/>
          </a:bodyPr>
          <a:lstStyle/>
          <a:p>
            <a:r>
              <a:rPr lang="en-US" sz="2800" b="1" dirty="0"/>
              <a:t>1. Effects of network latency on game actions</a:t>
            </a:r>
          </a:p>
        </p:txBody>
      </p:sp>
      <p:sp>
        <p:nvSpPr>
          <p:cNvPr id="3" name="TextBox 2">
            <a:extLst>
              <a:ext uri="{FF2B5EF4-FFF2-40B4-BE49-F238E27FC236}">
                <a16:creationId xmlns:a16="http://schemas.microsoft.com/office/drawing/2014/main" id="{D5D5966A-2F17-471F-A965-9CDF591BD3D4}"/>
              </a:ext>
            </a:extLst>
          </p:cNvPr>
          <p:cNvSpPr txBox="1"/>
          <p:nvPr/>
        </p:nvSpPr>
        <p:spPr>
          <a:xfrm flipH="1">
            <a:off x="1199533" y="1912681"/>
            <a:ext cx="9792929" cy="3327065"/>
          </a:xfrm>
          <a:prstGeom prst="rect">
            <a:avLst/>
          </a:prstGeom>
          <a:noFill/>
        </p:spPr>
        <p:txBody>
          <a:bodyPr wrap="square" rtlCol="0">
            <a:spAutoFit/>
          </a:bodyPr>
          <a:lstStyle/>
          <a:p>
            <a:pPr>
              <a:lnSpc>
                <a:spcPct val="150000"/>
              </a:lnSpc>
            </a:pPr>
            <a:r>
              <a:rPr lang="en-US" sz="3600" dirty="0"/>
              <a:t>Difference between weapons</a:t>
            </a:r>
          </a:p>
          <a:p>
            <a:pPr marL="342900" indent="-342900">
              <a:lnSpc>
                <a:spcPct val="150000"/>
              </a:lnSpc>
              <a:buFont typeface="Arial" panose="020B0604020202020204" pitchFamily="34" charset="0"/>
              <a:buChar char="•"/>
            </a:pPr>
            <a:r>
              <a:rPr lang="en-US" sz="3600" dirty="0"/>
              <a:t>AK47: average precision</a:t>
            </a:r>
          </a:p>
          <a:p>
            <a:pPr marL="342900" indent="-342900">
              <a:lnSpc>
                <a:spcPct val="150000"/>
              </a:lnSpc>
              <a:buFont typeface="Arial" panose="020B0604020202020204" pitchFamily="34" charset="0"/>
              <a:buChar char="•"/>
            </a:pPr>
            <a:r>
              <a:rPr lang="en-US" sz="3600" dirty="0"/>
              <a:t>Grenade Launcher: marginally higher precision</a:t>
            </a:r>
          </a:p>
          <a:p>
            <a:pPr marL="342900" indent="-342900">
              <a:lnSpc>
                <a:spcPct val="150000"/>
              </a:lnSpc>
              <a:buFont typeface="Arial" panose="020B0604020202020204" pitchFamily="34" charset="0"/>
              <a:buChar char="•"/>
            </a:pPr>
            <a:r>
              <a:rPr lang="en-US" sz="3600" dirty="0"/>
              <a:t>AWP: highest precision</a:t>
            </a:r>
          </a:p>
        </p:txBody>
      </p:sp>
      <p:sp>
        <p:nvSpPr>
          <p:cNvPr id="4" name="Slide Number Placeholder 3">
            <a:extLst>
              <a:ext uri="{FF2B5EF4-FFF2-40B4-BE49-F238E27FC236}">
                <a16:creationId xmlns:a16="http://schemas.microsoft.com/office/drawing/2014/main" id="{5DF5C1B6-2BF6-443F-A2EA-AA6C107EB664}"/>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3514009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886" y="618517"/>
            <a:ext cx="11278224" cy="738335"/>
          </a:xfrm>
        </p:spPr>
        <p:txBody>
          <a:bodyPr>
            <a:noAutofit/>
          </a:bodyPr>
          <a:lstStyle/>
          <a:p>
            <a:r>
              <a:rPr lang="en-US" sz="2800" b="1" dirty="0"/>
              <a:t>1. Effects of network latency on game actions </a:t>
            </a:r>
            <a:r>
              <a:rPr lang="en-US" sz="2800" dirty="0"/>
              <a:t>– cont’d</a:t>
            </a:r>
          </a:p>
        </p:txBody>
      </p:sp>
      <p:pic>
        <p:nvPicPr>
          <p:cNvPr id="2050" name="Picture 2">
            <a:extLst>
              <a:ext uri="{FF2B5EF4-FFF2-40B4-BE49-F238E27FC236}">
                <a16:creationId xmlns:a16="http://schemas.microsoft.com/office/drawing/2014/main" id="{44120ED2-F570-4D75-803C-7825EB6CD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808" y="1499726"/>
            <a:ext cx="7548383" cy="4399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5D5966A-2F17-471F-A965-9CDF591BD3D4}"/>
              </a:ext>
            </a:extLst>
          </p:cNvPr>
          <p:cNvSpPr txBox="1"/>
          <p:nvPr/>
        </p:nvSpPr>
        <p:spPr>
          <a:xfrm flipH="1">
            <a:off x="1199534" y="6042229"/>
            <a:ext cx="9792929" cy="477054"/>
          </a:xfrm>
          <a:prstGeom prst="rect">
            <a:avLst/>
          </a:prstGeom>
          <a:noFill/>
        </p:spPr>
        <p:txBody>
          <a:bodyPr wrap="square" rtlCol="0">
            <a:spAutoFit/>
          </a:bodyPr>
          <a:lstStyle/>
          <a:p>
            <a:r>
              <a:rPr lang="en-US" sz="2500" dirty="0"/>
              <a:t>Weapons hit percentages (without player prediction) versus Latency added</a:t>
            </a:r>
          </a:p>
        </p:txBody>
      </p:sp>
      <p:sp>
        <p:nvSpPr>
          <p:cNvPr id="4" name="Slide Number Placeholder 3">
            <a:extLst>
              <a:ext uri="{FF2B5EF4-FFF2-40B4-BE49-F238E27FC236}">
                <a16:creationId xmlns:a16="http://schemas.microsoft.com/office/drawing/2014/main" id="{317311D8-E629-41BB-8724-C630F028D662}"/>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2617672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888" y="368995"/>
            <a:ext cx="11278224" cy="738335"/>
          </a:xfrm>
        </p:spPr>
        <p:txBody>
          <a:bodyPr>
            <a:noAutofit/>
          </a:bodyPr>
          <a:lstStyle/>
          <a:p>
            <a:r>
              <a:rPr lang="en-US" sz="3200" b="1" dirty="0"/>
              <a:t>2. Evaluation of player prediction </a:t>
            </a:r>
          </a:p>
        </p:txBody>
      </p:sp>
      <p:pic>
        <p:nvPicPr>
          <p:cNvPr id="1032" name="Picture 8">
            <a:extLst>
              <a:ext uri="{FF2B5EF4-FFF2-40B4-BE49-F238E27FC236}">
                <a16:creationId xmlns:a16="http://schemas.microsoft.com/office/drawing/2014/main" id="{F289560B-BE6B-46D3-A308-BEC8F7583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135" y="1470888"/>
            <a:ext cx="6663730" cy="39162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FD5AAC7-D4C1-4C9E-8232-8D3D6B75FFB9}"/>
              </a:ext>
            </a:extLst>
          </p:cNvPr>
          <p:cNvSpPr txBox="1"/>
          <p:nvPr/>
        </p:nvSpPr>
        <p:spPr>
          <a:xfrm>
            <a:off x="3923071" y="5566003"/>
            <a:ext cx="4345858" cy="430887"/>
          </a:xfrm>
          <a:prstGeom prst="rect">
            <a:avLst/>
          </a:prstGeom>
          <a:noFill/>
        </p:spPr>
        <p:txBody>
          <a:bodyPr wrap="square" rtlCol="0">
            <a:spAutoFit/>
          </a:bodyPr>
          <a:lstStyle/>
          <a:p>
            <a:pPr algn="ctr"/>
            <a:r>
              <a:rPr lang="en-US" sz="2200" dirty="0"/>
              <a:t>How responsive was the game?</a:t>
            </a:r>
          </a:p>
        </p:txBody>
      </p:sp>
      <p:sp>
        <p:nvSpPr>
          <p:cNvPr id="3" name="Slide Number Placeholder 2">
            <a:extLst>
              <a:ext uri="{FF2B5EF4-FFF2-40B4-BE49-F238E27FC236}">
                <a16:creationId xmlns:a16="http://schemas.microsoft.com/office/drawing/2014/main" id="{BB3B5577-31A6-4399-B2CA-80965FC956D4}"/>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2342174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6BADE-76F1-4F39-9816-2BB8F6E49C6B}"/>
              </a:ext>
            </a:extLst>
          </p:cNvPr>
          <p:cNvSpPr>
            <a:spLocks noGrp="1"/>
          </p:cNvSpPr>
          <p:nvPr>
            <p:ph type="title"/>
          </p:nvPr>
        </p:nvSpPr>
        <p:spPr>
          <a:xfrm>
            <a:off x="913774" y="0"/>
            <a:ext cx="10364451" cy="1596177"/>
          </a:xfrm>
        </p:spPr>
        <p:txBody>
          <a:bodyPr>
            <a:normAutofit/>
          </a:bodyPr>
          <a:lstStyle/>
          <a:p>
            <a:r>
              <a:rPr lang="en-US" sz="4000" b="1" dirty="0"/>
              <a:t>motivations</a:t>
            </a:r>
          </a:p>
        </p:txBody>
      </p:sp>
      <p:sp>
        <p:nvSpPr>
          <p:cNvPr id="3" name="Content Placeholder 2">
            <a:extLst>
              <a:ext uri="{FF2B5EF4-FFF2-40B4-BE49-F238E27FC236}">
                <a16:creationId xmlns:a16="http://schemas.microsoft.com/office/drawing/2014/main" id="{034C6364-EF78-4713-9C29-93B973581F33}"/>
              </a:ext>
            </a:extLst>
          </p:cNvPr>
          <p:cNvSpPr>
            <a:spLocks noGrp="1"/>
          </p:cNvSpPr>
          <p:nvPr>
            <p:ph sz="quarter" idx="13"/>
          </p:nvPr>
        </p:nvSpPr>
        <p:spPr>
          <a:xfrm>
            <a:off x="792779" y="1168289"/>
            <a:ext cx="10131425" cy="3856951"/>
          </a:xfrm>
        </p:spPr>
        <p:txBody>
          <a:bodyPr>
            <a:normAutofit/>
          </a:bodyPr>
          <a:lstStyle/>
          <a:p>
            <a:pPr>
              <a:lnSpc>
                <a:spcPct val="150000"/>
              </a:lnSpc>
            </a:pPr>
            <a:r>
              <a:rPr lang="en-US" sz="3200" dirty="0"/>
              <a:t>Online gaming is popular</a:t>
            </a:r>
          </a:p>
          <a:p>
            <a:pPr>
              <a:lnSpc>
                <a:spcPct val="150000"/>
              </a:lnSpc>
            </a:pPr>
            <a:r>
              <a:rPr lang="en-US" sz="3200" dirty="0"/>
              <a:t>Network latency problems affect many players</a:t>
            </a:r>
          </a:p>
        </p:txBody>
      </p:sp>
      <p:pic>
        <p:nvPicPr>
          <p:cNvPr id="4" name="Picture 3">
            <a:extLst>
              <a:ext uri="{FF2B5EF4-FFF2-40B4-BE49-F238E27FC236}">
                <a16:creationId xmlns:a16="http://schemas.microsoft.com/office/drawing/2014/main" id="{5F294162-0832-4987-B06D-6C9F904F7249}"/>
              </a:ext>
            </a:extLst>
          </p:cNvPr>
          <p:cNvPicPr>
            <a:picLocks noChangeAspect="1"/>
          </p:cNvPicPr>
          <p:nvPr/>
        </p:nvPicPr>
        <p:blipFill>
          <a:blip r:embed="rId3"/>
          <a:stretch>
            <a:fillRect/>
          </a:stretch>
        </p:blipFill>
        <p:spPr>
          <a:xfrm>
            <a:off x="3662698" y="3059286"/>
            <a:ext cx="4866604" cy="3448854"/>
          </a:xfrm>
          <a:prstGeom prst="rect">
            <a:avLst/>
          </a:prstGeom>
        </p:spPr>
      </p:pic>
      <p:pic>
        <p:nvPicPr>
          <p:cNvPr id="5" name="Picture 4">
            <a:extLst>
              <a:ext uri="{FF2B5EF4-FFF2-40B4-BE49-F238E27FC236}">
                <a16:creationId xmlns:a16="http://schemas.microsoft.com/office/drawing/2014/main" id="{54BB02F4-4E19-4606-91EC-F6EE25BA2BCF}"/>
              </a:ext>
            </a:extLst>
          </p:cNvPr>
          <p:cNvPicPr>
            <a:picLocks noChangeAspect="1"/>
          </p:cNvPicPr>
          <p:nvPr/>
        </p:nvPicPr>
        <p:blipFill>
          <a:blip r:embed="rId4"/>
          <a:stretch>
            <a:fillRect/>
          </a:stretch>
        </p:blipFill>
        <p:spPr>
          <a:xfrm>
            <a:off x="2551102" y="3059286"/>
            <a:ext cx="6614778" cy="3448854"/>
          </a:xfrm>
          <a:prstGeom prst="rect">
            <a:avLst/>
          </a:prstGeom>
        </p:spPr>
      </p:pic>
      <p:sp>
        <p:nvSpPr>
          <p:cNvPr id="6" name="TextBox 5">
            <a:extLst>
              <a:ext uri="{FF2B5EF4-FFF2-40B4-BE49-F238E27FC236}">
                <a16:creationId xmlns:a16="http://schemas.microsoft.com/office/drawing/2014/main" id="{25DF8B3D-DB5C-4EB5-92A0-740844AD8608}"/>
              </a:ext>
            </a:extLst>
          </p:cNvPr>
          <p:cNvSpPr txBox="1"/>
          <p:nvPr/>
        </p:nvSpPr>
        <p:spPr>
          <a:xfrm>
            <a:off x="9165879" y="6138808"/>
            <a:ext cx="1758323" cy="369332"/>
          </a:xfrm>
          <a:prstGeom prst="rect">
            <a:avLst/>
          </a:prstGeom>
          <a:noFill/>
        </p:spPr>
        <p:txBody>
          <a:bodyPr wrap="square" rtlCol="0">
            <a:spAutoFit/>
          </a:bodyPr>
          <a:lstStyle/>
          <a:p>
            <a:r>
              <a:rPr lang="en-US" dirty="0"/>
              <a:t>[1]</a:t>
            </a:r>
          </a:p>
        </p:txBody>
      </p:sp>
      <p:sp>
        <p:nvSpPr>
          <p:cNvPr id="7" name="Slide Number Placeholder 6">
            <a:extLst>
              <a:ext uri="{FF2B5EF4-FFF2-40B4-BE49-F238E27FC236}">
                <a16:creationId xmlns:a16="http://schemas.microsoft.com/office/drawing/2014/main" id="{63603243-C0F2-48DC-B2C6-72FDB35A4713}"/>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379274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888" y="368995"/>
            <a:ext cx="11278224" cy="738335"/>
          </a:xfrm>
        </p:spPr>
        <p:txBody>
          <a:bodyPr>
            <a:noAutofit/>
          </a:bodyPr>
          <a:lstStyle/>
          <a:p>
            <a:r>
              <a:rPr lang="en-US" sz="3200" b="1" dirty="0"/>
              <a:t>2. Evaluation of player prediction </a:t>
            </a:r>
            <a:r>
              <a:rPr lang="en-US" sz="3200" dirty="0"/>
              <a:t>– cont’d</a:t>
            </a:r>
            <a:r>
              <a:rPr lang="en-US" sz="3200" b="1" dirty="0"/>
              <a:t> </a:t>
            </a:r>
          </a:p>
        </p:txBody>
      </p:sp>
      <p:sp>
        <p:nvSpPr>
          <p:cNvPr id="8" name="TextBox 7">
            <a:extLst>
              <a:ext uri="{FF2B5EF4-FFF2-40B4-BE49-F238E27FC236}">
                <a16:creationId xmlns:a16="http://schemas.microsoft.com/office/drawing/2014/main" id="{7FD5AAC7-D4C1-4C9E-8232-8D3D6B75FFB9}"/>
              </a:ext>
            </a:extLst>
          </p:cNvPr>
          <p:cNvSpPr txBox="1"/>
          <p:nvPr/>
        </p:nvSpPr>
        <p:spPr>
          <a:xfrm>
            <a:off x="3844411" y="5829328"/>
            <a:ext cx="4503174" cy="430887"/>
          </a:xfrm>
          <a:prstGeom prst="rect">
            <a:avLst/>
          </a:prstGeom>
          <a:noFill/>
        </p:spPr>
        <p:txBody>
          <a:bodyPr wrap="square" rtlCol="0">
            <a:spAutoFit/>
          </a:bodyPr>
          <a:lstStyle/>
          <a:p>
            <a:pPr algn="ctr"/>
            <a:r>
              <a:rPr lang="en-US" sz="2200" dirty="0"/>
              <a:t>How many visual glitches did you see?</a:t>
            </a:r>
          </a:p>
        </p:txBody>
      </p:sp>
      <p:pic>
        <p:nvPicPr>
          <p:cNvPr id="5" name="Picture 9">
            <a:extLst>
              <a:ext uri="{FF2B5EF4-FFF2-40B4-BE49-F238E27FC236}">
                <a16:creationId xmlns:a16="http://schemas.microsoft.com/office/drawing/2014/main" id="{225959F3-9B25-43CA-BAE4-0E106EA72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608" y="1570753"/>
            <a:ext cx="6958781" cy="408159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11BBCAD-3A82-45E1-98B8-A72194DD3142}"/>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3737394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888" y="368995"/>
            <a:ext cx="11278224" cy="738335"/>
          </a:xfrm>
        </p:spPr>
        <p:txBody>
          <a:bodyPr>
            <a:noAutofit/>
          </a:bodyPr>
          <a:lstStyle/>
          <a:p>
            <a:r>
              <a:rPr lang="en-US" sz="3200" b="1" dirty="0"/>
              <a:t>2. Evaluation of player prediction </a:t>
            </a:r>
            <a:r>
              <a:rPr lang="en-US" sz="3200" dirty="0"/>
              <a:t>– cont’d</a:t>
            </a:r>
            <a:r>
              <a:rPr lang="en-US" sz="3200" b="1" dirty="0"/>
              <a:t> </a:t>
            </a:r>
          </a:p>
        </p:txBody>
      </p:sp>
      <p:sp>
        <p:nvSpPr>
          <p:cNvPr id="8" name="TextBox 7">
            <a:extLst>
              <a:ext uri="{FF2B5EF4-FFF2-40B4-BE49-F238E27FC236}">
                <a16:creationId xmlns:a16="http://schemas.microsoft.com/office/drawing/2014/main" id="{7FD5AAC7-D4C1-4C9E-8232-8D3D6B75FFB9}"/>
              </a:ext>
            </a:extLst>
          </p:cNvPr>
          <p:cNvSpPr txBox="1"/>
          <p:nvPr/>
        </p:nvSpPr>
        <p:spPr>
          <a:xfrm>
            <a:off x="2492476" y="5874105"/>
            <a:ext cx="7207043" cy="430887"/>
          </a:xfrm>
          <a:prstGeom prst="rect">
            <a:avLst/>
          </a:prstGeom>
          <a:noFill/>
        </p:spPr>
        <p:txBody>
          <a:bodyPr wrap="square" rtlCol="0">
            <a:spAutoFit/>
          </a:bodyPr>
          <a:lstStyle/>
          <a:p>
            <a:pPr algn="ctr"/>
            <a:r>
              <a:rPr lang="en-US" sz="2200" dirty="0"/>
              <a:t>Trade-off between responsiveness and visual consistency</a:t>
            </a:r>
          </a:p>
        </p:txBody>
      </p:sp>
      <p:graphicFrame>
        <p:nvGraphicFramePr>
          <p:cNvPr id="9" name="Chart 8">
            <a:extLst>
              <a:ext uri="{FF2B5EF4-FFF2-40B4-BE49-F238E27FC236}">
                <a16:creationId xmlns:a16="http://schemas.microsoft.com/office/drawing/2014/main" id="{09DF0ADC-858F-4E18-994A-5705E3425009}"/>
              </a:ext>
            </a:extLst>
          </p:cNvPr>
          <p:cNvGraphicFramePr/>
          <p:nvPr>
            <p:extLst>
              <p:ext uri="{D42A27DB-BD31-4B8C-83A1-F6EECF244321}">
                <p14:modId xmlns:p14="http://schemas.microsoft.com/office/powerpoint/2010/main" val="2969050279"/>
              </p:ext>
            </p:extLst>
          </p:nvPr>
        </p:nvGraphicFramePr>
        <p:xfrm>
          <a:off x="2786214" y="1750142"/>
          <a:ext cx="6619568" cy="4000528"/>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1B13419B-4DBE-408A-B81B-B5874D2B89A0}"/>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663905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888" y="368995"/>
            <a:ext cx="11278224" cy="738335"/>
          </a:xfrm>
        </p:spPr>
        <p:txBody>
          <a:bodyPr>
            <a:noAutofit/>
          </a:bodyPr>
          <a:lstStyle/>
          <a:p>
            <a:r>
              <a:rPr lang="en-US" sz="3200" b="1" dirty="0"/>
              <a:t>2. Evaluation of player prediction </a:t>
            </a:r>
            <a:r>
              <a:rPr lang="en-US" sz="3200" dirty="0"/>
              <a:t>– cont’d</a:t>
            </a:r>
            <a:r>
              <a:rPr lang="en-US" sz="3200" b="1" dirty="0"/>
              <a:t> </a:t>
            </a:r>
          </a:p>
        </p:txBody>
      </p:sp>
      <p:sp>
        <p:nvSpPr>
          <p:cNvPr id="8" name="TextBox 7">
            <a:extLst>
              <a:ext uri="{FF2B5EF4-FFF2-40B4-BE49-F238E27FC236}">
                <a16:creationId xmlns:a16="http://schemas.microsoft.com/office/drawing/2014/main" id="{7FD5AAC7-D4C1-4C9E-8232-8D3D6B75FFB9}"/>
              </a:ext>
            </a:extLst>
          </p:cNvPr>
          <p:cNvSpPr txBox="1"/>
          <p:nvPr/>
        </p:nvSpPr>
        <p:spPr>
          <a:xfrm>
            <a:off x="2492476" y="5874105"/>
            <a:ext cx="7207043" cy="461665"/>
          </a:xfrm>
          <a:prstGeom prst="rect">
            <a:avLst/>
          </a:prstGeom>
          <a:noFill/>
        </p:spPr>
        <p:txBody>
          <a:bodyPr wrap="square" rtlCol="0">
            <a:spAutoFit/>
          </a:bodyPr>
          <a:lstStyle/>
          <a:p>
            <a:pPr algn="ctr"/>
            <a:r>
              <a:rPr lang="en-US" sz="2400" dirty="0"/>
              <a:t>Average player deaths per game versus Latency added</a:t>
            </a:r>
          </a:p>
        </p:txBody>
      </p:sp>
      <p:pic>
        <p:nvPicPr>
          <p:cNvPr id="5" name="Picture 2">
            <a:extLst>
              <a:ext uri="{FF2B5EF4-FFF2-40B4-BE49-F238E27FC236}">
                <a16:creationId xmlns:a16="http://schemas.microsoft.com/office/drawing/2014/main" id="{FC1A33FF-1B82-404E-8806-606ABA815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476" y="1496143"/>
            <a:ext cx="7298343" cy="424753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0E73ED5-3D97-4791-A40C-7832B2856976}"/>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3257272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303884"/>
            <a:ext cx="10364451" cy="1033304"/>
          </a:xfrm>
        </p:spPr>
        <p:txBody>
          <a:bodyPr/>
          <a:lstStyle/>
          <a:p>
            <a:r>
              <a:rPr lang="en-US" b="1" dirty="0"/>
              <a:t>Conclusions</a:t>
            </a:r>
          </a:p>
        </p:txBody>
      </p:sp>
      <p:sp>
        <p:nvSpPr>
          <p:cNvPr id="3" name="Content Placeholder 2"/>
          <p:cNvSpPr>
            <a:spLocks noGrp="1"/>
          </p:cNvSpPr>
          <p:nvPr>
            <p:ph sz="quarter" idx="13"/>
          </p:nvPr>
        </p:nvSpPr>
        <p:spPr>
          <a:xfrm>
            <a:off x="1041594" y="1337188"/>
            <a:ext cx="10363826" cy="5096349"/>
          </a:xfrm>
        </p:spPr>
        <p:txBody>
          <a:bodyPr/>
          <a:lstStyle/>
          <a:p>
            <a:r>
              <a:rPr lang="en-US" sz="2500" dirty="0"/>
              <a:t>Latency problems affect players</a:t>
            </a:r>
          </a:p>
          <a:p>
            <a:r>
              <a:rPr lang="en-US" sz="2500" dirty="0"/>
              <a:t>Research of latency and latency compensation done in well-known genres</a:t>
            </a:r>
          </a:p>
          <a:p>
            <a:r>
              <a:rPr lang="en-US" sz="2500" dirty="0"/>
              <a:t>Our work fill the knowledge gap in the platformer genre</a:t>
            </a:r>
          </a:p>
          <a:p>
            <a:pPr lvl="1"/>
            <a:r>
              <a:rPr lang="en-US" sz="2000" dirty="0"/>
              <a:t>100ms of latency noticeable </a:t>
            </a:r>
          </a:p>
          <a:p>
            <a:pPr lvl="1"/>
            <a:r>
              <a:rPr lang="en-US" sz="2000" dirty="0"/>
              <a:t>Higher precision – more severely affected by latency</a:t>
            </a:r>
          </a:p>
          <a:p>
            <a:pPr lvl="1"/>
            <a:r>
              <a:rPr lang="en-US" sz="2000" dirty="0"/>
              <a:t>With Player prediction: more responsive – more visual inconsistencies</a:t>
            </a:r>
          </a:p>
          <a:p>
            <a:pPr lvl="1"/>
            <a:r>
              <a:rPr lang="en-US" sz="2000" dirty="0"/>
              <a:t>At 400ms, player prediction stops benefiting players</a:t>
            </a:r>
          </a:p>
          <a:p>
            <a:pPr lvl="1"/>
            <a:r>
              <a:rPr lang="en-US" sz="2000" dirty="0"/>
              <a:t>Player prediction for movement helps players have fewer deaths under low latencies</a:t>
            </a:r>
          </a:p>
        </p:txBody>
      </p:sp>
      <p:sp>
        <p:nvSpPr>
          <p:cNvPr id="4" name="Slide Number Placeholder 3">
            <a:extLst>
              <a:ext uri="{FF2B5EF4-FFF2-40B4-BE49-F238E27FC236}">
                <a16:creationId xmlns:a16="http://schemas.microsoft.com/office/drawing/2014/main" id="{C4B9886D-2C84-439B-9190-D63C323B9B8E}"/>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483502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303884"/>
            <a:ext cx="10364451" cy="1033304"/>
          </a:xfrm>
        </p:spPr>
        <p:txBody>
          <a:bodyPr/>
          <a:lstStyle/>
          <a:p>
            <a:r>
              <a:rPr lang="en-US" b="1" dirty="0"/>
              <a:t>Future work</a:t>
            </a:r>
          </a:p>
        </p:txBody>
      </p:sp>
      <p:sp>
        <p:nvSpPr>
          <p:cNvPr id="3" name="Content Placeholder 2"/>
          <p:cNvSpPr>
            <a:spLocks noGrp="1"/>
          </p:cNvSpPr>
          <p:nvPr>
            <p:ph sz="quarter" idx="13"/>
          </p:nvPr>
        </p:nvSpPr>
        <p:spPr>
          <a:xfrm>
            <a:off x="1041594" y="1337188"/>
            <a:ext cx="10363826" cy="5096349"/>
          </a:xfrm>
        </p:spPr>
        <p:txBody>
          <a:bodyPr>
            <a:normAutofit/>
          </a:bodyPr>
          <a:lstStyle/>
          <a:p>
            <a:pPr>
              <a:lnSpc>
                <a:spcPct val="150000"/>
              </a:lnSpc>
            </a:pPr>
            <a:r>
              <a:rPr lang="en-US" sz="2800" dirty="0"/>
              <a:t>fine-tune the frustration-satisfaction balance</a:t>
            </a:r>
          </a:p>
          <a:p>
            <a:pPr lvl="1">
              <a:lnSpc>
                <a:spcPct val="150000"/>
              </a:lnSpc>
            </a:pPr>
            <a:r>
              <a:rPr lang="en-US" sz="2200" dirty="0"/>
              <a:t>Lower game difficulty</a:t>
            </a:r>
          </a:p>
          <a:p>
            <a:pPr lvl="1">
              <a:lnSpc>
                <a:spcPct val="150000"/>
              </a:lnSpc>
            </a:pPr>
            <a:r>
              <a:rPr lang="en-US" sz="2200" dirty="0"/>
              <a:t>Smooth fix-ups</a:t>
            </a:r>
          </a:p>
          <a:p>
            <a:pPr lvl="1">
              <a:lnSpc>
                <a:spcPct val="150000"/>
              </a:lnSpc>
            </a:pPr>
            <a:r>
              <a:rPr lang="en-US" sz="2200" dirty="0"/>
              <a:t>Better graphics</a:t>
            </a:r>
          </a:p>
          <a:p>
            <a:pPr>
              <a:lnSpc>
                <a:spcPct val="150000"/>
              </a:lnSpc>
            </a:pPr>
            <a:r>
              <a:rPr lang="en-US" sz="2800" dirty="0"/>
              <a:t>Different latency compensation techniques</a:t>
            </a:r>
          </a:p>
          <a:p>
            <a:pPr>
              <a:lnSpc>
                <a:spcPct val="150000"/>
              </a:lnSpc>
            </a:pPr>
            <a:r>
              <a:rPr lang="en-US" sz="2800" dirty="0"/>
              <a:t>Different game mechanics</a:t>
            </a:r>
          </a:p>
        </p:txBody>
      </p:sp>
      <p:sp>
        <p:nvSpPr>
          <p:cNvPr id="4" name="Slide Number Placeholder 3">
            <a:extLst>
              <a:ext uri="{FF2B5EF4-FFF2-40B4-BE49-F238E27FC236}">
                <a16:creationId xmlns:a16="http://schemas.microsoft.com/office/drawing/2014/main" id="{2705B04C-E3E1-4E26-9814-D51F79F16C65}"/>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3413572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C0681-8245-493C-AAE9-8B4648CFB7A2}"/>
              </a:ext>
            </a:extLst>
          </p:cNvPr>
          <p:cNvSpPr>
            <a:spLocks noGrp="1"/>
          </p:cNvSpPr>
          <p:nvPr>
            <p:ph type="ctrTitle"/>
          </p:nvPr>
        </p:nvSpPr>
        <p:spPr>
          <a:xfrm>
            <a:off x="5722374" y="137651"/>
            <a:ext cx="6125496" cy="1377746"/>
          </a:xfrm>
        </p:spPr>
        <p:txBody>
          <a:bodyPr>
            <a:normAutofit/>
          </a:bodyPr>
          <a:lstStyle/>
          <a:p>
            <a:pPr algn="r"/>
            <a:r>
              <a:rPr lang="en-US" sz="3000" b="1" dirty="0">
                <a:ln w="3175" cmpd="sng">
                  <a:solidFill>
                    <a:schemeClr val="bg1"/>
                  </a:solidFill>
                </a:ln>
              </a:rPr>
              <a:t>360 Gunner – </a:t>
            </a:r>
            <a:br>
              <a:rPr lang="en-US" sz="3000" b="1" dirty="0">
                <a:ln w="3175" cmpd="sng">
                  <a:solidFill>
                    <a:schemeClr val="bg1"/>
                  </a:solidFill>
                </a:ln>
              </a:rPr>
            </a:br>
            <a:r>
              <a:rPr lang="en-US" sz="3000" dirty="0">
                <a:ln w="3175" cmpd="sng">
                  <a:solidFill>
                    <a:schemeClr val="bg1"/>
                  </a:solidFill>
                </a:ln>
              </a:rPr>
              <a:t>a 2d platformer to evaluate network latency compensation</a:t>
            </a:r>
          </a:p>
        </p:txBody>
      </p:sp>
      <p:sp>
        <p:nvSpPr>
          <p:cNvPr id="6" name="Title 1">
            <a:extLst>
              <a:ext uri="{FF2B5EF4-FFF2-40B4-BE49-F238E27FC236}">
                <a16:creationId xmlns:a16="http://schemas.microsoft.com/office/drawing/2014/main" id="{9695C63A-21FF-4E7C-82B2-CDCF12C76104}"/>
              </a:ext>
            </a:extLst>
          </p:cNvPr>
          <p:cNvSpPr txBox="1">
            <a:spLocks/>
          </p:cNvSpPr>
          <p:nvPr/>
        </p:nvSpPr>
        <p:spPr>
          <a:xfrm>
            <a:off x="913774" y="2959510"/>
            <a:ext cx="10364451" cy="12872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en-US" sz="7000" dirty="0">
                <a:solidFill>
                  <a:srgbClr val="C00000"/>
                </a:solidFill>
              </a:rPr>
              <a:t>THANK YOU!</a:t>
            </a:r>
          </a:p>
        </p:txBody>
      </p:sp>
    </p:spTree>
    <p:extLst>
      <p:ext uri="{BB962C8B-B14F-4D97-AF65-F5344CB8AC3E}">
        <p14:creationId xmlns:p14="http://schemas.microsoft.com/office/powerpoint/2010/main" val="3150689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49BC4-DBA0-4611-A75B-552A1674B00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CE830F2-7F9C-44C6-8AE2-07E498D46F05}"/>
              </a:ext>
            </a:extLst>
          </p:cNvPr>
          <p:cNvSpPr>
            <a:spLocks noGrp="1"/>
          </p:cNvSpPr>
          <p:nvPr>
            <p:ph sz="quarter" idx="13"/>
          </p:nvPr>
        </p:nvSpPr>
        <p:spPr/>
        <p:txBody>
          <a:bodyPr/>
          <a:lstStyle/>
          <a:p>
            <a:r>
              <a:rPr lang="en-US" dirty="0">
                <a:hlinkClick r:id="rId2"/>
              </a:rPr>
              <a:t>https://giphy.com/gifs/linarf-games-l378aT9TtIdLVJJjG</a:t>
            </a:r>
            <a:endParaRPr lang="en-US" dirty="0"/>
          </a:p>
          <a:p>
            <a:r>
              <a:rPr lang="en-US" dirty="0">
                <a:hlinkClick r:id="rId3"/>
              </a:rPr>
              <a:t>https://giphy.com/gifs/megaman-11-3ohs8088OFtNfkiR2w</a:t>
            </a:r>
            <a:endParaRPr lang="en-US" dirty="0"/>
          </a:p>
          <a:p>
            <a:r>
              <a:rPr lang="en-US" dirty="0">
                <a:hlinkClick r:id="rId4"/>
              </a:rPr>
              <a:t>https://www.reddit.com/r/GlobalOffensive/comments/2z0w8q/the_tec9_is_an_inaccurate_weapon/</a:t>
            </a:r>
            <a:endParaRPr lang="en-US" dirty="0"/>
          </a:p>
          <a:p>
            <a:r>
              <a:rPr lang="en-US" dirty="0">
                <a:hlinkClick r:id="rId5"/>
              </a:rPr>
              <a:t>https://developer.valvesoftware.com/w/images/c/ca/Lag_compensation.jpg</a:t>
            </a:r>
            <a:endParaRPr lang="en-US" dirty="0"/>
          </a:p>
        </p:txBody>
      </p:sp>
      <p:sp>
        <p:nvSpPr>
          <p:cNvPr id="4" name="Slide Number Placeholder 3">
            <a:extLst>
              <a:ext uri="{FF2B5EF4-FFF2-40B4-BE49-F238E27FC236}">
                <a16:creationId xmlns:a16="http://schemas.microsoft.com/office/drawing/2014/main" id="{1EFFEF24-DCAB-4813-9849-F6F05EEA563C}"/>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1228354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(PRUNED) Study objectives</a:t>
            </a:r>
          </a:p>
        </p:txBody>
      </p:sp>
      <p:sp>
        <p:nvSpPr>
          <p:cNvPr id="3" name="Content Placeholder 2"/>
          <p:cNvSpPr>
            <a:spLocks noGrp="1"/>
          </p:cNvSpPr>
          <p:nvPr>
            <p:ph sz="quarter" idx="13"/>
          </p:nvPr>
        </p:nvSpPr>
        <p:spPr/>
        <p:txBody>
          <a:bodyPr/>
          <a:lstStyle/>
          <a:p>
            <a:pPr marL="457200" indent="-457200">
              <a:buFont typeface="+mj-lt"/>
              <a:buAutoNum type="arabicPeriod"/>
            </a:pPr>
            <a:r>
              <a:rPr lang="en-US" dirty="0"/>
              <a:t>How does movement prediction change the players’ gameplay experience under different network conditions?</a:t>
            </a:r>
          </a:p>
          <a:p>
            <a:pPr marL="457200" indent="-457200">
              <a:buFont typeface="+mj-lt"/>
              <a:buAutoNum type="arabicPeriod"/>
            </a:pPr>
            <a:r>
              <a:rPr lang="en-US" dirty="0"/>
              <a:t>How are different types of game actions affected as network latency increases?</a:t>
            </a:r>
          </a:p>
          <a:p>
            <a:pPr marL="457200" indent="-457200">
              <a:buFont typeface="+mj-lt"/>
              <a:buAutoNum type="arabicPeriod"/>
            </a:pPr>
            <a:r>
              <a:rPr lang="en-US" dirty="0"/>
              <a:t>Does movement prediction help improve player performance?</a:t>
            </a:r>
          </a:p>
          <a:p>
            <a:pPr marL="457200" indent="-457200">
              <a:buFont typeface="+mj-lt"/>
              <a:buAutoNum type="arabicPeriod"/>
            </a:pPr>
            <a:endParaRPr lang="en-US" dirty="0"/>
          </a:p>
        </p:txBody>
      </p:sp>
      <p:sp>
        <p:nvSpPr>
          <p:cNvPr id="4" name="Slide Number Placeholder 3">
            <a:extLst>
              <a:ext uri="{FF2B5EF4-FFF2-40B4-BE49-F238E27FC236}">
                <a16:creationId xmlns:a16="http://schemas.microsoft.com/office/drawing/2014/main" id="{F6EF772A-B50D-40C4-BA6D-7A7762580653}"/>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2830474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(PRUNED) Levels</a:t>
            </a:r>
          </a:p>
        </p:txBody>
      </p:sp>
      <p:sp>
        <p:nvSpPr>
          <p:cNvPr id="3" name="Content Placeholder 2"/>
          <p:cNvSpPr>
            <a:spLocks noGrp="1"/>
          </p:cNvSpPr>
          <p:nvPr>
            <p:ph sz="quarter" idx="13"/>
          </p:nvPr>
        </p:nvSpPr>
        <p:spPr>
          <a:xfrm>
            <a:off x="913774" y="2367093"/>
            <a:ext cx="10363826" cy="1290508"/>
          </a:xfrm>
        </p:spPr>
        <p:txBody>
          <a:bodyPr/>
          <a:lstStyle/>
          <a:p>
            <a:r>
              <a:rPr lang="en-US" dirty="0"/>
              <a:t>Keeps track of Hero’s progress</a:t>
            </a:r>
          </a:p>
          <a:p>
            <a:r>
              <a:rPr lang="en-US" dirty="0"/>
              <a:t>Spawns Groups of enemies – different attack types and movement types</a:t>
            </a:r>
          </a:p>
        </p:txBody>
      </p:sp>
      <p:pic>
        <p:nvPicPr>
          <p:cNvPr id="7" name="Picture 6">
            <a:extLst>
              <a:ext uri="{FF2B5EF4-FFF2-40B4-BE49-F238E27FC236}">
                <a16:creationId xmlns:a16="http://schemas.microsoft.com/office/drawing/2014/main" id="{23847FFC-6BDF-4CD7-85DE-5FD28162A9CF}"/>
              </a:ext>
            </a:extLst>
          </p:cNvPr>
          <p:cNvPicPr>
            <a:picLocks noChangeAspect="1"/>
          </p:cNvPicPr>
          <p:nvPr/>
        </p:nvPicPr>
        <p:blipFill>
          <a:blip r:embed="rId3"/>
          <a:stretch>
            <a:fillRect/>
          </a:stretch>
        </p:blipFill>
        <p:spPr>
          <a:xfrm>
            <a:off x="-760715" y="4151644"/>
            <a:ext cx="640135" cy="493819"/>
          </a:xfrm>
          <a:prstGeom prst="rect">
            <a:avLst/>
          </a:prstGeom>
        </p:spPr>
      </p:pic>
      <p:pic>
        <p:nvPicPr>
          <p:cNvPr id="8" name="Picture 7">
            <a:extLst>
              <a:ext uri="{FF2B5EF4-FFF2-40B4-BE49-F238E27FC236}">
                <a16:creationId xmlns:a16="http://schemas.microsoft.com/office/drawing/2014/main" id="{73E42001-9D03-41A1-B554-7D6A671B2A76}"/>
              </a:ext>
            </a:extLst>
          </p:cNvPr>
          <p:cNvPicPr>
            <a:picLocks noChangeAspect="1"/>
          </p:cNvPicPr>
          <p:nvPr/>
        </p:nvPicPr>
        <p:blipFill>
          <a:blip r:embed="rId3"/>
          <a:stretch>
            <a:fillRect/>
          </a:stretch>
        </p:blipFill>
        <p:spPr>
          <a:xfrm>
            <a:off x="-760716" y="4678120"/>
            <a:ext cx="640135" cy="493819"/>
          </a:xfrm>
          <a:prstGeom prst="rect">
            <a:avLst/>
          </a:prstGeom>
        </p:spPr>
      </p:pic>
      <p:pic>
        <p:nvPicPr>
          <p:cNvPr id="9" name="Picture 8">
            <a:extLst>
              <a:ext uri="{FF2B5EF4-FFF2-40B4-BE49-F238E27FC236}">
                <a16:creationId xmlns:a16="http://schemas.microsoft.com/office/drawing/2014/main" id="{99A8CDF7-4A47-4480-AA91-24083F253519}"/>
              </a:ext>
            </a:extLst>
          </p:cNvPr>
          <p:cNvPicPr>
            <a:picLocks noChangeAspect="1"/>
          </p:cNvPicPr>
          <p:nvPr/>
        </p:nvPicPr>
        <p:blipFill>
          <a:blip r:embed="rId3"/>
          <a:stretch>
            <a:fillRect/>
          </a:stretch>
        </p:blipFill>
        <p:spPr>
          <a:xfrm>
            <a:off x="-760717" y="5292243"/>
            <a:ext cx="640135" cy="493819"/>
          </a:xfrm>
          <a:prstGeom prst="rect">
            <a:avLst/>
          </a:prstGeom>
        </p:spPr>
      </p:pic>
      <p:pic>
        <p:nvPicPr>
          <p:cNvPr id="10" name="Picture 9">
            <a:extLst>
              <a:ext uri="{FF2B5EF4-FFF2-40B4-BE49-F238E27FC236}">
                <a16:creationId xmlns:a16="http://schemas.microsoft.com/office/drawing/2014/main" id="{3F87DF0E-783F-42E8-8F0B-C06295005614}"/>
              </a:ext>
            </a:extLst>
          </p:cNvPr>
          <p:cNvPicPr>
            <a:picLocks noChangeAspect="1"/>
          </p:cNvPicPr>
          <p:nvPr/>
        </p:nvPicPr>
        <p:blipFill>
          <a:blip r:embed="rId3"/>
          <a:stretch>
            <a:fillRect/>
          </a:stretch>
        </p:blipFill>
        <p:spPr>
          <a:xfrm>
            <a:off x="-3625307" y="6471169"/>
            <a:ext cx="640135" cy="493819"/>
          </a:xfrm>
          <a:prstGeom prst="rect">
            <a:avLst/>
          </a:prstGeom>
        </p:spPr>
      </p:pic>
      <p:pic>
        <p:nvPicPr>
          <p:cNvPr id="11" name="Picture 10">
            <a:extLst>
              <a:ext uri="{FF2B5EF4-FFF2-40B4-BE49-F238E27FC236}">
                <a16:creationId xmlns:a16="http://schemas.microsoft.com/office/drawing/2014/main" id="{140F7F58-8431-443A-9F98-2D1286DC9F9B}"/>
              </a:ext>
            </a:extLst>
          </p:cNvPr>
          <p:cNvPicPr>
            <a:picLocks noChangeAspect="1"/>
          </p:cNvPicPr>
          <p:nvPr/>
        </p:nvPicPr>
        <p:blipFill>
          <a:blip r:embed="rId4"/>
          <a:stretch>
            <a:fillRect/>
          </a:stretch>
        </p:blipFill>
        <p:spPr>
          <a:xfrm>
            <a:off x="-2659998" y="5906366"/>
            <a:ext cx="2539416" cy="1623427"/>
          </a:xfrm>
          <a:prstGeom prst="rect">
            <a:avLst/>
          </a:prstGeom>
        </p:spPr>
      </p:pic>
      <p:sp>
        <p:nvSpPr>
          <p:cNvPr id="4" name="Slide Number Placeholder 3">
            <a:extLst>
              <a:ext uri="{FF2B5EF4-FFF2-40B4-BE49-F238E27FC236}">
                <a16:creationId xmlns:a16="http://schemas.microsoft.com/office/drawing/2014/main" id="{3C63FCF0-CB45-40B5-BA6D-D3A5CFA4D012}"/>
              </a:ext>
            </a:extLst>
          </p:cNvPr>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237612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094 0.12061 L -0.01094 0.12061 C -0.00677 0.11991 -0.0026 0.12014 0.00143 0.11899 C 0.00248 0.11875 0.00313 0.1169 0.00391 0.11621 C 0.00469 0.11551 0.00573 0.11528 0.00638 0.11459 C 0.00821 0.11297 0.00951 0.10996 0.01133 0.1088 C 0.01498 0.10672 0.01302 0.10764 0.01719 0.10579 C 0.02162 0.1007 0.02071 0.10047 0.02461 0.09861 C 0.02565 0.09792 0.02683 0.09746 0.02787 0.09699 C 0.02865 0.09607 0.02943 0.09491 0.03034 0.09422 C 0.03294 0.09213 0.03581 0.09098 0.03841 0.08982 C 0.04154 0.08172 0.03841 0.08797 0.04258 0.0838 C 0.04336 0.08311 0.05026 0.07454 0.0517 0.07361 L 0.05417 0.07223 C 0.06042 0.06088 0.05716 0.06574 0.06393 0.05764 L 0.06641 0.05463 C 0.06719 0.05093 0.06732 0.04861 0.06888 0.04584 C 0.06966 0.04468 0.07058 0.04375 0.07136 0.04283 C 0.07201 0.04098 0.07214 0.03866 0.07305 0.03704 C 0.0737 0.03588 0.07474 0.03635 0.07552 0.03565 C 0.07643 0.03473 0.07722 0.03357 0.078 0.03264 C 0.07826 0.03125 0.07839 0.02963 0.07878 0.02824 C 0.08008 0.02477 0.0819 0.02315 0.08373 0.02084 C 0.08438 0.01945 0.08503 0.01806 0.08542 0.01644 C 0.08581 0.01505 0.08568 0.0132 0.0862 0.01204 C 0.08685 0.01111 0.08789 0.01111 0.08867 0.01065 C 0.08933 0.00926 0.08959 0.00741 0.09037 0.00625 C 0.09102 0.00533 0.09219 0.00602 0.09284 0.00486 C 0.09427 0.00232 0.09453 -0.00208 0.0961 -0.00393 C 0.10209 -0.01088 0.09974 -0.0074 0.10352 -0.01412 C 0.10508 -0.02268 0.10313 -0.01551 0.1069 -0.02014 C 0.10781 -0.02129 0.10847 -0.02314 0.10938 -0.02453 C 0.11146 -0.02754 0.11185 -0.02731 0.11433 -0.02893 C 0.11732 -0.03703 0.1142 -0.03055 0.11836 -0.03472 C 0.12018 -0.03634 0.12149 -0.03935 0.12331 -0.04051 L 0.12826 -0.04351 L 0.13073 -0.0449 C 0.13164 -0.04583 0.13229 -0.04768 0.13321 -0.04791 C 0.1349 -0.04814 0.13646 -0.04676 0.13815 -0.04652 C 0.14336 -0.0456 0.14857 -0.04537 0.15378 -0.0449 C 0.15469 -0.04398 0.15534 -0.04282 0.15625 -0.04213 C 0.15795 -0.04074 0.15964 -0.04004 0.1612 -0.03912 L 0.16862 -0.03472 C 0.16953 -0.03426 0.17031 -0.03402 0.1711 -0.03333 C 0.17526 -0.02963 0.17331 -0.03101 0.17696 -0.02893 C 0.178 -0.02731 0.17904 -0.02592 0.18021 -0.02453 C 0.18177 -0.02245 0.18516 -0.01851 0.18516 -0.01851 C 0.18568 -0.01713 0.18633 -0.01574 0.18685 -0.01412 C 0.18724 -0.01273 0.18711 -0.01111 0.18763 -0.00972 C 0.18828 -0.00833 0.18933 -0.00787 0.19011 -0.00694 C 0.19727 0.00209 0.18998 -0.00648 0.19584 0.00047 C 0.19922 0.00949 0.19545 0.0007 0.2 0.00764 C 0.2017 0.01042 0.20326 0.01366 0.20495 0.01644 C 0.20573 0.01806 0.20638 0.01968 0.20742 0.02084 L 0.2099 0.02385 C 0.21146 0.03241 0.20951 0.02454 0.21315 0.03125 C 0.21693 0.03774 0.2125 0.03426 0.21732 0.03704 C 0.21914 0.04028 0.21992 0.04236 0.22227 0.04445 C 0.22305 0.04514 0.22383 0.04537 0.22474 0.04584 C 0.225 0.04723 0.22487 0.04908 0.22552 0.05024 C 0.22617 0.05139 0.22722 0.05093 0.228 0.05162 C 0.22891 0.05255 0.22969 0.05371 0.23047 0.05463 C 0.23295 0.06111 0.23281 0.0632 0.2362 0.06621 C 0.23698 0.0669 0.23789 0.06736 0.23867 0.06783 C 0.23959 0.06875 0.24037 0.06991 0.24115 0.07061 C 0.24193 0.0713 0.24297 0.0713 0.24362 0.07223 C 0.2444 0.07338 0.24453 0.0757 0.24531 0.07662 C 0.24831 0.07986 0.25378 0.08033 0.2569 0.08102 C 0.26263 0.08449 0.25573 0.08102 0.2668 0.08102 C 0.26758 0.08102 0.26836 0.08195 0.26927 0.08241 C 0.27031 0.08287 0.27136 0.0838 0.27253 0.0838 C 0.27696 0.08473 0.28125 0.08496 0.28568 0.08542 C 0.29011 0.08496 0.29453 0.08449 0.29883 0.0838 C 0.30052 0.08357 0.30222 0.08311 0.30378 0.08241 C 0.30469 0.08218 0.30547 0.08125 0.30625 0.08102 C 0.30899 0.08033 0.31185 0.0801 0.31459 0.0794 C 0.31537 0.07894 0.31615 0.07848 0.31706 0.07801 C 0.32305 0.07547 0.31953 0.07778 0.32604 0.075 C 0.32696 0.07477 0.32774 0.07408 0.32852 0.07361 C 0.33581 0.06991 0.32839 0.07431 0.33438 0.07061 C 0.33776 0.06667 0.33659 0.06736 0.3418 0.06482 C 0.34388 0.06366 0.34831 0.06204 0.34831 0.06204 C 0.34922 0.06088 0.34987 0.05973 0.35078 0.05903 C 0.35443 0.05579 0.35261 0.05973 0.35664 0.05463 C 0.35755 0.05348 0.35808 0.05116 0.35912 0.05024 C 0.36055 0.04861 0.36237 0.04815 0.36393 0.04723 L 0.36641 0.04584 C 0.36706 0.04445 0.36732 0.0426 0.3681 0.04144 C 0.36875 0.04051 0.36979 0.04074 0.37058 0.04005 C 0.37227 0.0382 0.37383 0.03611 0.37552 0.03403 C 0.3763 0.03311 0.37735 0.03241 0.378 0.03125 C 0.37878 0.02963 0.37956 0.02801 0.38047 0.02686 C 0.38255 0.02408 0.38529 0.02269 0.38711 0.01945 C 0.38906 0.01598 0.39037 0.01297 0.39284 0.01065 C 0.39362 0.00996 0.39453 0.00973 0.39531 0.00926 C 0.3961 0.00834 0.39688 0.00718 0.39779 0.00625 C 0.40456 0.00024 0.39571 0.01019 0.40274 0.00186 C 0.40417 -0.00879 0.40222 -0.00023 0.40599 -0.00694 C 0.40677 -0.0081 0.40703 -0.00995 0.40768 -0.01134 C 0.40925 -0.01412 0.41055 -0.01458 0.41263 -0.01574 C 0.41719 -0.02361 0.41302 -0.01689 0.41758 -0.02291 C 0.42005 -0.02639 0.4224 -0.03009 0.425 -0.03333 C 0.42578 -0.03426 0.42656 -0.03541 0.42748 -0.03611 C 0.42904 -0.0375 0.43242 -0.03912 0.43242 -0.03912 C 0.43321 -0.04004 0.43399 -0.04143 0.4349 -0.04213 C 0.43594 -0.04282 0.43711 -0.04305 0.43815 -0.04351 C 0.43906 -0.04398 0.43985 -0.04467 0.44063 -0.0449 C 0.44336 -0.0456 0.4461 -0.04583 0.44883 -0.04652 C 0.45104 -0.04676 0.45326 -0.04745 0.45547 -0.04791 C 0.46185 -0.05162 0.45847 -0.05162 0.46289 -0.0493 C 0.46393 -0.04884 0.46511 -0.04838 0.46615 -0.04791 C 0.46732 -0.04652 0.46849 -0.04514 0.46953 -0.04351 C 0.47331 -0.03773 0.4711 -0.03842 0.47696 -0.03333 C 0.478 -0.03217 0.47917 -0.03125 0.48021 -0.03032 C 0.48607 -0.02476 0.48529 -0.02476 0.49089 -0.02014 C 0.49284 -0.01851 0.49479 -0.01736 0.49675 -0.01574 C 0.49844 -0.01412 0.5 -0.0118 0.5017 -0.00972 C 0.50248 -0.00879 0.50339 -0.0081 0.50417 -0.00694 C 0.50495 -0.00532 0.5056 -0.0037 0.50664 -0.00254 C 0.50834 -0.00023 0.51029 0.0007 0.51237 0.00186 C 0.51289 0.00324 0.51328 0.0051 0.51393 0.00625 C 0.51563 0.00903 0.51693 0.00949 0.51888 0.01065 C 0.52227 0.01968 0.51823 0.01111 0.52552 0.01644 C 0.52735 0.01783 0.52852 0.02153 0.53047 0.02246 L 0.53373 0.02385 C 0.53555 0.03311 0.53308 0.02361 0.53867 0.03125 C 0.54128 0.03473 0.54076 0.03774 0.54284 0.04144 C 0.5444 0.04422 0.54584 0.04468 0.54779 0.04584 C 0.54831 0.04723 0.54857 0.04931 0.54948 0.05024 C 0.56055 0.06343 0.54388 0.03704 0.55599 0.05602 C 0.56003 0.06227 0.55938 0.0632 0.56341 0.06783 C 0.56524 0.06968 0.56901 0.07246 0.57084 0.07361 C 0.57253 0.07477 0.57409 0.07616 0.57578 0.07662 L 0.59063 0.0794 C 0.5918 0.0801 0.59284 0.08102 0.59388 0.08102 C 0.59727 0.08102 0.60052 0.0801 0.60378 0.0794 C 0.60651 0.07894 0.60873 0.07755 0.6112 0.07662 C 0.61263 0.07593 0.61393 0.0757 0.61537 0.075 C 0.61615 0.07408 0.61693 0.07292 0.61784 0.07223 C 0.62279 0.06783 0.62084 0.07107 0.62526 0.06621 C 0.63229 0.0588 0.62761 0.06158 0.63347 0.05903 C 0.6349 0.05649 0.63633 0.0544 0.63763 0.05162 C 0.63946 0.04792 0.64063 0.04352 0.64258 0.04005 L 0.64922 0.02824 C 0.65 0.02686 0.65104 0.02547 0.6517 0.02385 C 0.65274 0.02084 0.65326 0.01713 0.65495 0.01505 C 0.65573 0.01412 0.65664 0.0132 0.65742 0.01204 C 0.65834 0.01088 0.65899 0.00903 0.6599 0.00764 C 0.66094 0.00649 0.66211 0.00602 0.66315 0.00486 C 0.66406 0.00394 0.66485 0.00301 0.66563 0.00186 C 0.66784 -0.00092 0.66966 -0.00324 0.67136 -0.00694 C 0.67201 -0.00833 0.67227 -0.01018 0.67305 -0.01134 C 0.67422 -0.01273 0.67578 -0.01319 0.67722 -0.01412 C 0.678 -0.01574 0.67865 -0.01759 0.67969 -0.01851 C 0.68112 -0.02014 0.68464 -0.02152 0.68464 -0.02152 C 0.68594 -0.02384 0.68776 -0.02754 0.68959 -0.02893 C 0.69089 -0.02963 0.69232 -0.02986 0.69362 -0.03032 C 0.69453 -0.03125 0.69531 -0.03217 0.6961 -0.03333 C 0.69831 -0.03611 0.70039 -0.03958 0.70274 -0.04213 C 0.70417 -0.04351 0.70547 -0.04514 0.7069 -0.04652 C 0.70795 -0.04745 0.70899 -0.04861 0.71016 -0.0493 C 0.71224 -0.05069 0.71459 -0.05092 0.7168 -0.05231 C 0.72058 -0.05463 0.71836 -0.05347 0.72331 -0.05509 C 0.72995 -0.05463 0.73659 -0.05463 0.7431 -0.0537 C 0.74427 -0.0537 0.74531 -0.05254 0.74636 -0.05231 C 0.74831 -0.05162 0.75026 -0.05139 0.75222 -0.05092 C 0.753 -0.04976 0.75378 -0.04861 0.75469 -0.04791 C 0.75625 -0.04652 0.75886 -0.04583 0.76042 -0.0449 C 0.76185 -0.04421 0.76328 -0.04328 0.76459 -0.04213 C 0.7655 -0.0412 0.76901 -0.03564 0.77031 -0.03472 C 0.77136 -0.03402 0.77253 -0.03379 0.77357 -0.03333 C 0.775 -0.03171 0.77643 -0.03055 0.77774 -0.02893 C 0.77865 -0.02754 0.7793 -0.02569 0.78021 -0.02453 C 0.78229 -0.02129 0.78268 -0.02152 0.78516 -0.02014 C 0.78568 -0.01851 0.78607 -0.01689 0.78685 -0.01574 C 0.78828 -0.01296 0.79089 -0.0118 0.79258 -0.00972 C 0.79375 -0.00856 0.79466 -0.00671 0.79584 -0.00532 C 0.79688 -0.00416 0.79805 -0.00347 0.79922 -0.00254 C 0.8 -0.00162 0.80078 -0.00046 0.8017 0.00047 C 0.80534 0.00417 0.80495 0.00232 0.80821 0.00764 C 0.81576 0.01991 0.81094 0.01667 0.81732 0.01945 C 0.81836 0.02084 0.8194 0.02269 0.82058 0.02385 C 0.82214 0.02547 0.82396 0.02639 0.82552 0.02824 C 0.82656 0.0294 0.82709 0.03125 0.828 0.03264 C 0.83047 0.03635 0.83086 0.03542 0.83373 0.03843 C 0.83542 0.04028 0.83685 0.04329 0.83867 0.04445 L 0.84362 0.04723 C 0.84453 0.04815 0.84531 0.04954 0.8461 0.05024 C 0.84688 0.05093 0.84779 0.05093 0.84857 0.05162 C 0.85716 0.05996 0.85039 0.05579 0.85599 0.05903 C 0.8569 0.05996 0.85768 0.06088 0.85847 0.06204 C 0.85938 0.0632 0.8599 0.06528 0.86094 0.06621 C 0.8625 0.06783 0.86433 0.06829 0.86589 0.06922 L 0.86836 0.07061 C 0.86927 0.0713 0.87005 0.07176 0.87084 0.07223 C 0.87201 0.07269 0.87305 0.07315 0.87422 0.07361 C 0.87578 0.07454 0.87735 0.07616 0.87917 0.07662 C 0.88125 0.07709 0.88347 0.07755 0.88568 0.07801 C 0.89623 0.07986 0.90326 0.0801 0.91459 0.08102 C 0.91615 0.08149 0.91784 0.08172 0.91953 0.08241 C 0.92031 0.08264 0.9211 0.08403 0.92201 0.0838 C 0.92292 0.08357 0.92357 0.08195 0.92448 0.08102 C 0.92552 0.07963 0.92656 0.07755 0.92774 0.07662 C 0.92878 0.0757 0.92995 0.0757 0.93099 0.075 L 0.93841 0.06621 C 0.93933 0.06528 0.93998 0.06389 0.94089 0.06343 L 0.94336 0.06204 C 0.94453 0.05996 0.94531 0.05741 0.94675 0.05602 C 0.94818 0.0544 0.9517 0.05324 0.9517 0.05324 C 0.95599 0.04144 0.95026 0.05556 0.95573 0.04584 C 0.95951 0.03912 0.95508 0.04283 0.9599 0.04005 C 0.96146 0.03797 0.96341 0.03658 0.96485 0.03403 C 0.96641 0.03125 0.96836 0.02709 0.97058 0.02524 C 0.97214 0.02408 0.97396 0.02385 0.97552 0.02246 L 0.97878 0.01945 C 0.97969 0.01806 0.98034 0.01621 0.98125 0.01505 C 0.98229 0.01412 0.98347 0.01412 0.98464 0.01366 C 0.98542 0.0132 0.9862 0.01274 0.98711 0.01204 C 0.99466 0.00186 0.98607 0.01297 0.99362 0.00486 C 0.99531 0.00301 0.99675 -3.7037E-6 0.99857 -0.00092 L 1.00352 -0.00393 L 1.00599 -0.00532 C 1.00742 -0.00717 1.01081 -0.01088 1.01185 -0.01273 C 1.0125 -0.01389 1.01263 -0.0162 1.01341 -0.01713 C 1.01524 -0.01921 1.02357 -0.02222 1.025 -0.02291 C 1.03295 -0.02777 1.02058 -0.02014 1.03073 -0.02731 C 1.03216 -0.02847 1.03698 -0.03125 1.03893 -0.03171 C 1.04141 -0.0324 1.04401 -0.03264 1.04636 -0.03333 C 1.04779 -0.03356 1.04909 -0.03449 1.05052 -0.03472 C 1.05873 -0.03564 1.06706 -0.03564 1.07526 -0.03611 C 1.07604 -0.03657 1.07683 -0.03773 1.07774 -0.03773 C 1.08828 -0.03773 1.08672 -0.03819 1.09258 -0.03472 C 1.09427 -0.03518 1.09584 -0.03541 1.09753 -0.03611 C 1.09831 -0.03657 1.09909 -0.03726 1.1 -0.03773 C 1.10404 -0.03935 1.10365 -0.03912 1.10651 -0.03912 " pathEditMode="relative" ptsTypes="AAAAAAAAAAAAAAAAAAAAAAAAAAAAAAAAAAAAAAAAAAAAAAAAAAAAAAAAAAAAAAAAAAAAAAAAAAAAAAAAAAAAAAAAAAAAAAAAAAAAAAAAAAAAAAAAAAAAAAAAAAAAAAAAAAAAAAAAAAAAAAAAAAAAAAAAAAAAAAAAAAAAAAAAAAAAAAAAAAAAAAAAAAAAAAAAAAAAAAAAAAAAAAAAAAAAAAAAAAAAAAAAAAAAAAAAAAA">
                                      <p:cBhvr>
                                        <p:cTn id="6" dur="2000" fill="hold"/>
                                        <p:tgtEl>
                                          <p:spTgt spid="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599 0.00115 L -0.00599 0.00115 C -0.00377 0.00277 -0.00143 0.00393 0.00065 0.00555 C 0.00156 0.00625 0.00222 0.00787 0.00313 0.00856 C 0.01003 0.01458 0.00104 0.00463 0.00808 0.01296 C 0.01094 0.0206 0.00808 0.01504 0.01302 0.01875 C 0.01406 0.01944 0.01836 0.02569 0.01875 0.02615 C 0.02162 0.02963 0.02071 0.0287 0.0237 0.03055 C 0.02435 0.03194 0.02461 0.03379 0.02539 0.03495 C 0.02604 0.03588 0.02709 0.03588 0.02787 0.03634 C 0.02904 0.03726 0.03008 0.03819 0.03112 0.03935 C 0.03281 0.0412 0.03451 0.04328 0.03607 0.04513 C 0.03685 0.04606 0.0375 0.04745 0.03841 0.04814 L 0.04089 0.04953 C 0.0418 0.05046 0.04245 0.05185 0.04336 0.05254 C 0.04492 0.0537 0.04675 0.05439 0.04831 0.05532 L 0.05326 0.05833 L 0.05573 0.05972 L 0.05821 0.06134 C 0.05912 0.06226 0.05977 0.06342 0.06068 0.06412 C 0.06341 0.06666 0.06823 0.06666 0.07058 0.06713 C 0.07136 0.06805 0.07214 0.06921 0.07305 0.07013 C 0.07526 0.07199 0.07826 0.07222 0.08047 0.07291 C 0.08138 0.07338 0.08203 0.0743 0.08295 0.07453 C 0.08737 0.07523 0.0918 0.07523 0.0961 0.07592 C 0.09831 0.07615 0.10052 0.07685 0.10274 0.07731 C 0.10495 0.07685 0.10716 0.07638 0.10938 0.07592 C 0.11315 0.07523 0.11706 0.07523 0.12084 0.07453 C 0.12175 0.0743 0.12253 0.07338 0.12331 0.07291 C 0.12526 0.07222 0.12722 0.07199 0.12917 0.07152 C 0.13959 0.07199 0.15 0.07291 0.16042 0.07291 C 0.16888 0.07291 0.17201 0.07268 0.17852 0.07013 C 0.17969 0.06967 0.18073 0.06921 0.1819 0.06851 C 0.18347 0.06782 0.18503 0.0662 0.18685 0.06574 C 0.18867 0.06527 0.19063 0.06481 0.19258 0.06412 C 0.1961 0.06296 0.19531 0.06296 0.19831 0.06134 C 0.19948 0.06064 0.20052 0.06041 0.2017 0.05972 C 0.20326 0.05902 0.20664 0.05694 0.20664 0.05694 C 0.20742 0.05601 0.20821 0.05463 0.20912 0.05393 C 0.21068 0.05277 0.21393 0.05092 0.21393 0.05092 C 0.21485 0.05 0.21563 0.04907 0.21641 0.04814 C 0.21758 0.04699 0.21875 0.04629 0.21979 0.04513 C 0.22123 0.04351 0.2224 0.04097 0.22383 0.03935 C 0.22565 0.0375 0.22787 0.0368 0.22969 0.03495 C 0.23086 0.03379 0.23177 0.03171 0.23295 0.03055 C 0.23373 0.02986 0.23464 0.02986 0.23542 0.02916 C 0.23633 0.02824 0.23698 0.02685 0.23789 0.02615 C 0.23867 0.02546 0.23959 0.02546 0.24037 0.02476 C 0.24128 0.02384 0.24193 0.02268 0.24284 0.02175 C 0.24571 0.01875 0.24584 0.01898 0.24857 0.01736 C 0.24974 0.01597 0.25078 0.01435 0.25196 0.01296 C 0.25365 0.01111 0.25612 0.00972 0.25768 0.00717 C 0.2586 0.00532 0.25925 0.003 0.26016 0.00115 C 0.26224 -0.00325 0.2625 -0.00301 0.26511 -0.00602 C 0.26888 -0.01644 0.2668 -0.01297 0.27084 -0.01783 C 0.27136 -0.02061 0.27188 -0.02454 0.27331 -0.02662 C 0.27396 -0.02755 0.275 -0.02755 0.27578 -0.02801 L 0.27917 -0.03681 C 0.27969 -0.0382 0.27995 -0.04028 0.28073 -0.04121 L 0.28321 -0.04422 C 0.28568 -0.05741 0.2819 -0.03635 0.2849 -0.05579 C 0.28529 -0.0588 0.28594 -0.06181 0.28646 -0.06459 L 0.28737 -0.06899 C 0.28711 -0.07338 0.28698 -0.07778 0.28646 -0.08218 C 0.28633 -0.0838 0.28594 -0.08519 0.28568 -0.08658 C 0.28542 -0.08912 0.28516 -0.09167 0.2849 -0.09399 C 0.28464 -0.09537 0.28425 -0.09676 0.28412 -0.09838 C 0.28373 -0.1007 0.28373 -0.10325 0.28321 -0.10579 C 0.28295 -0.10741 0.28203 -0.10857 0.28164 -0.11019 C 0.28086 -0.1132 0.28021 -0.12061 0.27826 -0.12315 C 0.27761 -0.12431 0.2767 -0.12431 0.27578 -0.12477 C 0.27422 -0.13334 0.2763 -0.12547 0.27253 -0.13195 C 0.27188 -0.13334 0.27149 -0.13519 0.27084 -0.13635 C 0.27018 -0.13797 0.26914 -0.13936 0.26836 -0.14075 C 0.26745 -0.1426 0.26693 -0.14491 0.26589 -0.14676 C 0.26433 -0.14954 0.26302 -0.15 0.26094 -0.15116 C 0.25703 -0.15579 0.25951 -0.15348 0.25352 -0.15695 L 0.25104 -0.15834 C 0.24375 -0.16829 0.2517 -0.1588 0.24453 -0.16436 C 0.24362 -0.16505 0.24297 -0.16644 0.24206 -0.16713 C 0.23815 -0.17061 0.23659 -0.17037 0.23216 -0.17315 C 0.22357 -0.17825 0.23164 -0.17362 0.22552 -0.17894 C 0.22409 -0.1801 0.22005 -0.18172 0.21888 -0.18195 C 0.21341 -0.18264 0.20795 -0.18287 0.20248 -0.18334 C 0.19831 -0.18519 0.19675 -0.18658 0.1918 -0.18334 C 0.19076 -0.18264 0.19089 -0.1801 0.19011 -0.17894 C 0.18946 -0.17801 0.18841 -0.17801 0.18763 -0.17755 C 0.18581 -0.1676 0.18828 -0.17825 0.18438 -0.17014 C 0.18308 -0.1676 0.18216 -0.16436 0.18099 -0.16135 L 0.17943 -0.15695 C 0.17878 -0.15556 0.17839 -0.15394 0.17774 -0.15255 L 0.17448 -0.14514 C 0.17383 -0.14237 0.17266 -0.13542 0.17201 -0.13357 C 0.17136 -0.13172 0.17031 -0.13056 0.16953 -0.12917 C 0.16927 -0.12709 0.16914 -0.125 0.16862 -0.12315 C 0.16589 -0.11158 0.16797 -0.1257 0.16615 -0.11459 C 0.16563 -0.11065 0.16524 -0.10649 0.16459 -0.10278 C 0.16433 -0.10139 0.16406 -0.09977 0.16367 -0.09838 C 0.16328 -0.09676 0.16263 -0.09537 0.16211 -0.09399 C 0.16185 -0.08565 0.16172 -0.07732 0.1612 -0.06899 C 0.1612 -0.0676 0.16042 -0.06621 0.16042 -0.06459 C 0.16042 -0.05926 0.16081 -0.05394 0.1612 -0.04862 C 0.16133 -0.047 0.16185 -0.04561 0.16211 -0.04422 C 0.16237 -0.04213 0.1625 -0.04028 0.16289 -0.0382 C 0.16328 -0.03635 0.16406 -0.0345 0.16459 -0.03241 C 0.16524 -0.02963 0.16563 -0.02662 0.16615 -0.02362 C 0.16641 -0.02084 0.16654 -0.0176 0.16706 -0.01482 C 0.16732 -0.0132 0.16823 -0.01204 0.16862 -0.01042 C 0.17188 0.00069 0.16602 -0.01436 0.17201 -0.00024 C 0.17305 0.00532 0.17331 0.00787 0.17604 0.01296 C 0.17696 0.01435 0.17787 0.01574 0.17852 0.01736 C 0.18099 0.02291 0.18138 0.02662 0.18438 0.03055 C 0.18959 0.0375 0.18724 0.03194 0.1918 0.03935 C 0.19349 0.04213 0.1944 0.04699 0.19675 0.04814 C 0.19831 0.04884 0.20078 0.04976 0.20248 0.05092 C 0.20482 0.05277 0.20612 0.05416 0.20821 0.05694 C 0.20873 0.05763 0.21302 0.06342 0.21393 0.06412 C 0.21563 0.0655 0.21888 0.06713 0.21888 0.06713 C 0.22058 0.06921 0.22201 0.07199 0.22383 0.07291 C 0.22552 0.07407 0.22735 0.0743 0.22878 0.07592 C 0.22969 0.07685 0.23034 0.07847 0.23125 0.07893 C 0.23321 0.07986 0.23516 0.07986 0.23711 0.08032 C 0.24115 0.08518 0.23802 0.08217 0.24362 0.08472 C 0.24753 0.08657 0.24479 0.08634 0.24948 0.08773 C 0.25156 0.08819 0.25378 0.08865 0.25599 0.08912 C 0.2569 0.08958 0.25768 0.09027 0.25847 0.0905 C 0.26992 0.0956 0.2862 0.09305 0.29479 0.09351 C 0.29675 0.09398 0.29857 0.0949 0.30052 0.0949 C 0.31641 0.0949 0.32005 0.09421 0.33268 0.09213 L 0.37227 0.09351 C 0.37604 0.09375 0.38073 0.09537 0.38464 0.09652 C 0.39089 0.09606 0.39727 0.09629 0.40352 0.0949 C 0.40456 0.09467 0.40508 0.09282 0.40599 0.09213 C 0.40677 0.09143 0.40768 0.09097 0.40847 0.0905 C 0.40964 0.08912 0.41068 0.0875 0.41185 0.08611 C 0.41263 0.08518 0.41354 0.08449 0.41433 0.08333 C 0.41511 0.08194 0.41589 0.08009 0.4168 0.07893 C 0.41836 0.07662 0.42031 0.07546 0.42175 0.07291 C 0.42279 0.07106 0.42383 0.06898 0.425 0.06713 C 0.42578 0.06597 0.4267 0.06527 0.42748 0.06412 C 0.43242 0.05787 0.42891 0.06157 0.43399 0.05694 C 0.43724 0.04838 0.43373 0.05578 0.43893 0.05092 C 0.43985 0.05023 0.44479 0.04398 0.44636 0.04236 C 0.45 0.03819 0.45196 0.0368 0.45547 0.03194 C 0.45651 0.03055 0.45781 0.02939 0.45873 0.02754 C 0.45977 0.02592 0.46042 0.02361 0.4612 0.02175 C 0.46198 0.02013 0.46302 0.01898 0.46367 0.01736 C 0.46433 0.01597 0.46472 0.01412 0.46537 0.01296 C 0.47162 0.00185 0.46328 0.02175 0.4711 0.00416 C 0.4724 0.00138 0.47331 -0.00162 0.47448 -0.00463 C 0.475 -0.00602 0.47539 -0.00787 0.47604 -0.00903 C 0.47904 -0.01436 0.47839 -0.01274 0.48099 -0.01922 C 0.48164 -0.02061 0.48229 -0.022 0.48268 -0.02362 C 0.48464 -0.03056 0.48373 -0.03056 0.48594 -0.03681 C 0.48672 -0.03889 0.48776 -0.04075 0.48841 -0.0426 C 0.48998 -0.04723 0.4905 -0.05116 0.4918 -0.05579 C 0.49219 -0.05787 0.49284 -0.05973 0.49336 -0.06181 C 0.49675 -0.09144 0.49141 -0.04584 0.49584 -0.07639 C 0.50183 -0.11621 0.49571 -0.08311 0.5 -0.10579 C 0.50091 -0.11505 0.50183 -0.12385 0.5017 -0.13357 C 0.50143 -0.14051 0.50091 -0.14723 0.5 -0.15394 C 0.49948 -0.15718 0.49844 -0.15996 0.49753 -0.16274 C 0.49662 -0.16575 0.49492 -0.16991 0.49336 -0.17153 C 0.4918 -0.17338 0.49011 -0.17454 0.48841 -0.17593 C 0.48242 -0.18195 0.48659 -0.1794 0.48099 -0.18195 C 0.47917 -0.18403 0.47735 -0.18658 0.47526 -0.18774 C 0.47396 -0.18843 0.47253 -0.18866 0.4711 -0.18912 C 0.46706 -0.19098 0.47005 -0.19051 0.46537 -0.19352 C 0.46433 -0.19422 0.46315 -0.19445 0.46211 -0.19514 C 0.4612 -0.19537 0.46042 -0.19607 0.45964 -0.19653 C 0.45495 -0.19607 0.45026 -0.19584 0.44558 -0.19514 C 0.44414 -0.19491 0.44284 -0.19399 0.44141 -0.19352 C 0.43906 -0.19306 0.43646 -0.1926 0.43399 -0.19213 C 0.43321 -0.19005 0.43242 -0.1882 0.43164 -0.18635 C 0.42748 -0.17778 0.43034 -0.18635 0.42578 -0.17454 C 0.42435 -0.17084 0.42318 -0.16644 0.42175 -0.16274 C 0.41914 -0.15695 0.41888 -0.15649 0.4168 -0.14954 C 0.41537 -0.14491 0.41354 -0.13866 0.41263 -0.13357 C 0.41042 -0.12153 0.41354 -0.1338 0.41016 -0.12176 C 0.40964 -0.1169 0.40873 -0.11204 0.40847 -0.10718 C 0.40742 -0.08704 0.40808 -0.0963 0.4069 -0.0794 C 0.40742 -0.07338 0.40781 -0.0676 0.40847 -0.06181 C 0.40899 -0.05741 0.41003 -0.05556 0.41094 -0.05139 C 0.41459 -0.03635 0.40716 -0.0632 0.41433 -0.03982 C 0.41654 -0.03218 0.41654 -0.03056 0.41927 -0.02362 C 0.42774 -0.00186 0.42097 -0.01899 0.4267 -0.00764 C 0.42774 -0.0051 0.42878 -0.00255 0.42995 -0.00024 C 0.43073 0.00138 0.43164 0.00254 0.43242 0.00416 C 0.43438 0.0081 0.43659 0.01388 0.43893 0.01736 C 0.43972 0.01851 0.44076 0.01921 0.44141 0.02037 C 0.44232 0.02152 0.44297 0.02361 0.44388 0.02476 C 0.44466 0.02546 0.44558 0.02546 0.44636 0.02615 C 0.44766 0.02731 0.45143 0.03148 0.453 0.03356 C 0.45417 0.03495 0.45508 0.03657 0.45625 0.03796 C 0.45899 0.0405 0.46172 0.04305 0.46459 0.04513 C 0.46589 0.04606 0.46745 0.04675 0.46862 0.04814 C 0.47097 0.05069 0.47292 0.05416 0.47526 0.05694 C 0.47604 0.05787 0.47683 0.05902 0.47774 0.05972 C 0.47852 0.06041 0.47943 0.06088 0.48021 0.06134 C 0.48646 0.06875 0.47852 0.05995 0.48594 0.06574 C 0.49336 0.07129 0.48216 0.06643 0.49258 0.07013 C 0.49388 0.07106 0.49531 0.07222 0.49675 0.07291 C 0.49805 0.07361 0.49948 0.07361 0.50078 0.07453 C 0.5017 0.075 0.50235 0.07685 0.50326 0.07731 C 0.50521 0.07847 0.51472 0.08009 0.51563 0.08032 C 0.51706 0.08078 0.51836 0.08148 0.51979 0.08171 C 0.52162 0.0824 0.52357 0.08287 0.52552 0.08333 L 0.55599 0.08032 C 0.55847 0.08009 0.56094 0.0787 0.56341 0.07893 C 0.57266 0.07939 0.57722 0.08101 0.5849 0.08333 C 0.58893 0.08171 0.59323 0.08125 0.59727 0.07893 C 0.59883 0.07777 0.60052 0.07638 0.60222 0.07592 C 0.60677 0.07453 0.61146 0.07407 0.61615 0.07291 C 0.61836 0.07152 0.62058 0.07013 0.62279 0.06851 C 0.62709 0.0655 0.62943 0.06412 0.63268 0.05972 C 0.63542 0.05601 0.63776 0.05277 0.64011 0.04814 C 0.64232 0.04375 0.64401 0.03819 0.64584 0.03356 C 0.64688 0.03101 0.64818 0.0287 0.64922 0.02615 C 0.65013 0.02338 0.65065 0.02013 0.65156 0.01736 C 0.65339 0.0118 0.65599 0.00717 0.65742 0.00115 C 0.65821 -0.00209 0.65886 -0.00579 0.6599 -0.00903 C 0.66901 -0.03912 0.65703 0.00555 0.66641 -0.02801 C 0.67005 -0.04051 0.66628 -0.03033 0.66979 -0.04121 C 0.67031 -0.04283 0.67097 -0.04399 0.67136 -0.04561 C 0.67201 -0.04792 0.67253 -0.05047 0.67305 -0.05301 C 0.67344 -0.05487 0.67331 -0.05718 0.67383 -0.0588 C 0.67448 -0.06065 0.67552 -0.06181 0.6763 -0.0632 C 0.67656 -0.06459 0.67683 -0.06621 0.67722 -0.0676 C 0.67761 -0.06968 0.67878 -0.0713 0.67878 -0.07338 C 0.67878 -0.13102 0.67943 -0.09977 0.6763 -0.11899 C 0.67539 -0.125 0.67591 -0.12477 0.67383 -0.13056 C 0.67318 -0.13264 0.67227 -0.1345 0.67136 -0.13635 C 0.67084 -0.13797 0.67031 -0.13936 0.66979 -0.14075 C 0.66836 -0.14862 0.66992 -0.14237 0.66641 -0.14954 C 0.66393 -0.15487 0.66446 -0.1588 0.6599 -0.16274 C 0.65873 -0.16389 0.65768 -0.16459 0.65651 -0.16575 C 0.65482 -0.1676 0.65352 -0.17061 0.65156 -0.17153 C 0.65078 -0.172 0.65 -0.17269 0.64922 -0.17315 C 0.64714 -0.17408 0.64375 -0.17547 0.6418 -0.17593 C 0.63985 -0.17662 0.63789 -0.17686 0.63594 -0.17755 C 0.63464 -0.17778 0.63321 -0.17848 0.6319 -0.17894 C 0.62982 -0.17963 0.62123 -0.18149 0.61953 -0.18195 C 0.61537 -0.18241 0.6112 -0.18287 0.60716 -0.18334 C 0.6069 -0.18311 0.60196 -0.18125 0.6013 -0.18033 C 0.5974 -0.175 0.59701 -0.17315 0.59479 -0.16713 C 0.59453 -0.16528 0.5944 -0.1632 0.59388 -0.16135 C 0.59349 -0.15926 0.59024 -0.15209 0.58985 -0.15116 C 0.5892 -0.14931 0.5888 -0.14723 0.58815 -0.14514 C 0.58763 -0.14375 0.58698 -0.14237 0.58646 -0.14075 C 0.58164 -0.12524 0.58607 -0.1375 0.58242 -0.12755 L 0.58073 -0.11899 C 0.58047 -0.11737 0.58008 -0.11598 0.57995 -0.11459 L 0.57904 -0.10857 C 0.57878 -0.09931 0.57878 -0.09005 0.57826 -0.08079 C 0.57813 -0.07871 0.57748 -0.07686 0.57748 -0.075 C 0.57748 -0.06575 0.57761 -0.05625 0.57826 -0.047 C 0.57865 -0.0419 0.58112 -0.03403 0.58242 -0.02963 C 0.58268 -0.02709 0.58281 -0.02454 0.58321 -0.02223 C 0.58425 -0.01667 0.58568 -0.01436 0.58815 -0.01042 C 0.59115 -0.00602 0.59727 0.00277 0.59727 0.00277 C 0.59922 0.00972 0.60013 0.01481 0.60378 0.02037 C 0.60547 0.02268 0.60781 0.02384 0.60964 0.02615 C 0.61133 0.02824 0.61276 0.03125 0.61459 0.03356 C 0.61615 0.03564 0.61797 0.03703 0.61953 0.03935 C 0.6211 0.04189 0.62201 0.0456 0.62357 0.04814 C 0.62474 0.05 0.62643 0.05092 0.62774 0.05254 C 0.62995 0.05532 0.63203 0.05856 0.63438 0.06134 C 0.63516 0.06226 0.63594 0.06319 0.63685 0.06412 C 0.63789 0.06574 0.63893 0.06736 0.64011 0.06851 C 0.64219 0.07083 0.64427 0.07384 0.64675 0.07453 L 0.65156 0.07592 C 0.65873 0.08101 0.65287 0.07708 0.65899 0.08032 C 0.66341 0.08263 0.65964 0.08125 0.66485 0.08333 C 0.66758 0.08425 0.67305 0.08611 0.67305 0.08611 C 0.68216 0.08564 0.69115 0.08564 0.70026 0.08472 C 0.70143 0.08472 0.70248 0.08356 0.70352 0.08333 C 0.70677 0.08217 0.71016 0.08125 0.71341 0.08032 C 0.71537 0.07986 0.71732 0.07916 0.71927 0.07893 C 0.72552 0.078 0.7319 0.078 0.73815 0.07731 C 0.74558 0.07662 0.753 0.07546 0.76042 0.07453 C 0.76537 0.07476 0.78893 0.07754 0.79753 0.07453 C 0.80287 0.07245 0.80795 0.06828 0.81315 0.06574 C 0.81602 0.06435 0.83177 0.05833 0.8362 0.05532 C 0.83854 0.05393 0.84063 0.05162 0.84284 0.04953 C 0.84427 0.04814 0.84571 0.04699 0.84701 0.04513 C 0.8487 0.04259 0.85026 0.03935 0.85196 0.03634 C 0.85274 0.03495 0.85352 0.03333 0.85443 0.03194 C 0.85612 0.02939 0.86042 0.02384 0.86185 0.02037 C 0.87136 -0.0044 0.86446 0.01088 0.87005 -0.00602 C 0.87097 -0.00903 0.8724 -0.01181 0.87331 -0.01482 C 0.87409 -0.0176 0.8763 -0.03149 0.87656 -0.03403 C 0.87604 -0.06274 0.87591 -0.09167 0.875 -0.12037 C 0.87487 -0.12385 0.87383 -0.12709 0.87331 -0.13056 C 0.87279 -0.1345 0.87227 -0.13843 0.87162 -0.14237 C 0.87071 -0.14815 0.86784 -0.16158 0.8668 -0.16575 C 0.86615 -0.1676 0.8655 -0.16945 0.86511 -0.17153 C 0.86472 -0.17338 0.86485 -0.1757 0.86433 -0.17755 C 0.86367 -0.17917 0.8625 -0.18033 0.86185 -0.18195 C 0.85977 -0.18612 0.85873 -0.19028 0.85599 -0.19352 C 0.85339 -0.19676 0.85 -0.197 0.84701 -0.19792 C 0.84558 -0.19885 0.84427 -0.20024 0.84284 -0.20093 C 0.84089 -0.20162 0.83893 -0.20186 0.83711 -0.20232 C 0.82513 -0.20579 0.8444 -0.20278 0.81732 -0.20533 C 0.81146 -0.20741 0.8099 -0.20811 0.80248 -0.20811 C 0.79909 -0.20811 0.79584 -0.20718 0.79258 -0.20672 C 0.79076 -0.20579 0.78828 -0.2044 0.78685 -0.20232 C 0.77891 -0.19098 0.7849 -0.19537 0.77943 -0.19213 C 0.77526 -0.18727 0.778 -0.19144 0.77448 -0.18195 C 0.76836 -0.16575 0.77513 -0.18588 0.77031 -0.17014 C 0.76927 -0.16667 0.76797 -0.16343 0.76706 -0.15996 C 0.76576 -0.15556 0.76498 -0.15093 0.76367 -0.14676 C 0.76276 -0.14329 0.76133 -0.14005 0.76042 -0.13635 C 0.75352 -0.10811 0.76068 -0.13473 0.75716 -0.11598 C 0.75651 -0.11274 0.75378 -0.1051 0.753 -0.10278 C 0.75274 -0.09931 0.75261 -0.09584 0.75222 -0.0926 C 0.75183 -0.08959 0.75052 -0.08681 0.75052 -0.0838 C 0.75026 -0.07014 0.75065 -0.05625 0.7513 -0.0426 C 0.75143 -0.04005 0.75235 -0.03774 0.753 -0.03542 C 0.75352 -0.03334 0.75417 -0.03149 0.75469 -0.02963 C 0.75521 -0.02709 0.7556 -0.02454 0.75625 -0.02223 C 0.75729 -0.01922 0.7586 -0.01644 0.75964 -0.01343 C 0.76172 -0.00672 0.76289 0.00092 0.76537 0.00717 C 0.78203 0.05 0.76393 0.0074 0.78021 0.03634 C 0.78295 0.0412 0.78503 0.04768 0.78841 0.05092 C 0.79089 0.05347 0.79349 0.05578 0.79584 0.05833 C 0.79753 0.06018 0.79909 0.0625 0.80078 0.06412 C 0.803 0.06643 0.8056 0.06689 0.80742 0.07013 C 0.80899 0.07291 0.81029 0.07708 0.81237 0.07893 C 0.81693 0.08287 0.82201 0.0868 0.8263 0.09213 C 0.82748 0.09351 0.82852 0.09513 0.82969 0.09652 C 0.83034 0.09722 0.83138 0.09722 0.83216 0.09791 C 0.83386 0.0993 0.83542 0.10069 0.83711 0.10231 C 0.84037 0.10555 0.84336 0.11018 0.84701 0.1125 C 0.85 0.11458 0.853 0.11666 0.85599 0.11851 C 0.85873 0.12013 0.86159 0.12106 0.86433 0.12291 C 0.8668 0.12453 0.86914 0.12685 0.87162 0.1287 C 0.87292 0.12963 0.87813 0.13125 0.87904 0.13171 C 0.88789 0.13101 0.89662 0.13009 0.90547 0.13009 C 0.90938 0.13009 0.91315 0.13171 0.91706 0.13171 C 0.92604 0.13171 0.93516 0.13055 0.94414 0.13009 C 0.94558 0.1287 0.94688 0.12685 0.94831 0.12569 C 0.95078 0.12384 0.95352 0.12384 0.95573 0.12129 C 0.96055 0.11574 0.95586 0.1206 0.96315 0.1155 C 0.96563 0.11365 0.9681 0.11134 0.97058 0.10972 C 0.97305 0.10787 0.97565 0.10717 0.978 0.10532 C 0.98972 0.09606 0.97813 0.10277 0.98867 0.09351 C 0.98972 0.09259 0.99089 0.09259 0.99206 0.09213 C 0.99258 0.0905 0.99297 0.08912 0.99362 0.08773 C 0.99545 0.08356 0.99766 0.08009 0.99948 0.07592 C 1.00078 0.07268 1.0013 0.06875 1.00274 0.06574 C 1.00495 0.06088 1.00834 0.05787 1.01016 0.05254 C 1.01094 0.05 1.01159 0.04745 1.01263 0.04513 C 1.01406 0.04189 1.01771 0.03703 1.01914 0.03495 C 1.02422 0.01736 1.01563 0.04675 1.02995 0.00856 C 1.0319 0.00324 1.03164 0.00324 1.0349 -0.00162 C 1.03594 -0.00325 1.03711 -0.0044 1.03815 -0.00602 C 1.04128 -0.01135 1.04479 -0.01598 1.04727 -0.02223 C 1.04779 -0.02362 1.04818 -0.02547 1.04883 -0.02662 C 1.04987 -0.02825 1.0513 -0.02917 1.05222 -0.03102 C 1.05378 -0.03403 1.05482 -0.03797 1.05625 -0.04121 C 1.05729 -0.04375 1.05847 -0.04607 1.05964 -0.04862 C 1.06354 -0.06644 1.05847 -0.04422 1.06367 -0.06459 C 1.06433 -0.06713 1.06472 -0.06968 1.06537 -0.072 C 1.06589 -0.07408 1.06654 -0.0757 1.06706 -0.07778 C 1.06771 -0.08125 1.0681 -0.08473 1.06862 -0.0882 C 1.06888 -0.09144 1.06914 -0.09491 1.06953 -0.09838 C 1.06966 -0.10093 1.07005 -0.10325 1.07031 -0.10579 C 1.07084 -0.11297 1.07162 -0.12825 1.07201 -0.13496 C 1.07136 -0.14283 1.07149 -0.1507 1.07031 -0.15834 C 1.07005 -0.16042 1.06862 -0.16135 1.06784 -0.16274 C 1.06693 -0.16459 1.06628 -0.1669 1.06537 -0.16875 C 1.06459 -0.17014 1.06367 -0.17153 1.06289 -0.17315 C 1.06224 -0.17431 1.06198 -0.17616 1.0612 -0.17755 C 1.06055 -0.17871 1.05964 -0.1794 1.05873 -0.18033 C 1.05821 -0.18195 1.05795 -0.1838 1.05716 -0.18473 C 1.05612 -0.18588 1.05482 -0.18565 1.05378 -0.18635 C 1.05261 -0.18704 1.05156 -0.1882 1.05052 -0.18912 C 1.04662 -0.19329 1.04558 -0.19746 1.03985 -0.19954 C 1.0349 -0.20116 1.03698 -0.2 1.03321 -0.20232 C 1.02748 -0.20186 1.02162 -0.20209 1.01589 -0.20093 C 1.01472 -0.2007 1.01367 -0.19885 1.01263 -0.19792 C 1.0112 -0.197 1.0099 -0.19607 1.00847 -0.19514 C 1.00703 -0.19375 1.00404 -0.19121 1.00274 -0.18912 L 0.99531 -0.17593 L 0.99284 -0.17153 C 0.99206 -0.17014 0.99128 -0.16829 0.99037 -0.16713 C 0.98959 -0.16621 0.98854 -0.16551 0.98789 -0.16436 C 0.98685 -0.1625 0.98477 -0.15649 0.98373 -0.15394 L 0.97878 -0.12755 L 0.97722 -0.11899 C 0.97696 -0.11737 0.97656 -0.11598 0.9763 -0.11459 L 0.97552 -0.10857 C 0.97578 -0.10024 0.97578 -0.0919 0.9763 -0.0838 C 0.9767 -0.07848 0.98073 -0.06297 0.98295 -0.06181 L 0.98542 -0.06019 C 0.9862 -0.05834 0.98698 -0.05625 0.98789 -0.0544 C 0.98946 -0.05093 0.99141 -0.04792 0.99284 -0.04422 C 0.99336 -0.04283 0.99323 -0.04121 0.99362 -0.03982 C 0.99492 -0.03519 0.9974 -0.02871 0.99948 -0.02524 C 1.00013 -0.02385 1.00117 -0.02362 1.00196 -0.02223 C 1.01016 -0.00579 1.00352 -0.01436 1.00938 -0.00764 C 1.01289 0.00185 1.0086 -0.0088 1.01511 0.00416 C 1.01602 0.00601 1.01667 0.00833 1.01758 0.00995 C 1.02058 0.01597 1.02383 0.02152 1.02748 0.02615 C 1.02748 0.02615 1.03516 0.03518 1.03737 0.03796 L 1.03985 0.04074 C 1.04063 0.04166 1.04154 0.04259 1.04232 0.04375 C 1.05 0.05393 1.0405 0.04097 1.04974 0.05532 C 1.05248 0.05972 1.05638 0.06365 1.05964 0.06574 C 1.0612 0.06666 1.06289 0.06666 1.06459 0.06713 C 1.06888 0.07106 1.06862 0.07106 1.07448 0.07453 C 1.07552 0.075 1.07656 0.07546 1.07774 0.07592 C 1.07969 0.07685 1.08151 0.07777 1.08347 0.07893 C 1.08438 0.08032 1.08503 0.08194 1.08594 0.08333 C 1.08893 0.08703 1.08985 0.08611 1.09336 0.08773 C 1.0974 0.08935 1.09466 0.08958 1.1 0.0905 C 1.10378 0.0912 1.10768 0.09166 1.11146 0.09213 C 1.11511 0.09351 1.11875 0.09467 1.12227 0.09652 C 1.12852 0.09976 1.12253 0.0993 1.12878 0.10092 C 1.13177 0.10162 1.1349 0.10185 1.13789 0.10231 C 1.14883 0.10879 1.14115 0.10532 1.16172 0.10532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10" dur="2000" fill="hold"/>
                                        <p:tgtEl>
                                          <p:spTgt spid="8"/>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49427 0.20625 L 0.49675 -0.63495 C 0.49649 -0.63056 0.49636 -0.62593 0.49584 -0.62176 C 0.49571 -0.62014 0.49505 -0.61875 0.49505 -0.61736 C 0.49505 -0.60208 0.49571 -0.5963 0.49675 -0.58357 C 0.49818 -0.53079 0.49753 -0.57454 0.49675 -0.525 C 0.49545 -0.44792 0.50026 -0.47616 0.49427 -0.44445 C 0.49362 -0.43449 0.4931 -0.42477 0.49258 -0.41505 C 0.49232 -0.40972 0.49271 -0.40417 0.4918 -0.39884 C 0.49076 -0.39375 0.48998 -0.39005 0.48933 -0.38426 C 0.48867 -0.3794 0.48815 -0.37454 0.48763 -0.36968 C 0.48737 -0.33982 0.4875 -0.30995 0.48685 -0.28033 C 0.48672 -0.2757 0.48503 -0.25486 0.48438 -0.24653 C 0.48464 -0.23241 0.48464 -0.21829 0.48516 -0.20417 C 0.48529 -0.20116 0.48594 -0.19815 0.48594 -0.19537 C 0.48646 -0.16852 0.48646 -0.14167 0.48685 -0.11458 C 0.48698 -0.09607 0.48698 -0.07755 0.48763 -0.05903 C 0.48815 -0.04306 0.48776 -0.04537 0.49089 -0.03704 C 0.49115 -0.02384 0.49154 -0.01065 0.4918 0.00255 C 0.49245 0.04606 0.4875 0.09074 0.49336 0.13287 C 0.49362 0.13495 0.49401 0.1368 0.49427 0.13889 C 0.49453 0.1412 0.49479 0.14375 0.49505 0.14606 C 0.49571 0.15162 0.49584 0.15139 0.49675 0.15648 C 0.49649 0.16227 0.49623 0.16805 0.49584 0.17384 C 0.49518 0.18773 0.49584 0.18333 0.49427 0.19143 C 0.49453 0.19699 0.49466 0.20231 0.49505 0.20764 C 0.49518 0.20926 0.4961 0.21042 0.49584 0.21204 C 0.49571 0.21389 0.49479 0.21505 0.49427 0.21643 C 0.49401 0.24143 0.49388 0.2662 0.49336 0.2912 C 0.49297 0.31204 0.49271 0.30579 0.4918 0.29699 C 0.49349 0.26875 0.49336 0.27407 0.49336 0.22824 C 0.49336 0.20347 0.49414 0.20833 0.4918 0.19583 C 0.49154 0.19305 0.49128 0.19005 0.49089 0.18704 C 0.49076 0.18565 0.49037 0.18426 0.49011 0.18264 C 0.48985 0.18079 0.48959 0.17893 0.48933 0.17685 C 0.48959 0.16667 0.48946 0.15625 0.49011 0.14606 C 0.49024 0.14305 0.4918 0.13727 0.4918 0.13727 C 0.49206 0.12569 0.49219 0.11389 0.49258 0.10208 C 0.49323 0.08171 0.49258 0.08773 0.49427 0.07569 C 0.4944 0.06528 0.49388 0.01319 0.49584 -0.01204 C 0.4961 -0.01412 0.49649 -0.01597 0.49675 -0.01806 C 0.49701 -0.0213 0.49714 -0.02477 0.49753 -0.02824 C 0.49766 -0.02986 0.49818 -0.03125 0.49831 -0.03264 C 0.4987 -0.03449 0.49896 -0.03658 0.49922 -0.03843 C 0.49896 -0.04722 0.49883 -0.05602 0.49831 -0.06482 C 0.49831 -0.06644 0.49779 -0.06783 0.49753 -0.06921 C 0.49714 -0.07176 0.49688 -0.07408 0.49675 -0.07662 C 0.49636 -0.08148 0.49623 -0.08634 0.49584 -0.0912 C 0.49623 -0.09375 0.49675 -0.09607 0.49675 -0.09861 C 0.4961 -0.15625 0.49727 -0.14306 0.49427 -0.17037 C 0.49401 -0.17732 0.49362 -0.18403 0.49336 -0.19097 C 0.49219 -0.23611 0.49388 -0.21551 0.4918 -0.23773 C 0.49206 -0.24421 0.49245 -0.25046 0.49258 -0.25671 C 0.49388 -0.31042 0.49115 -0.28912 0.49427 -0.31111 C 0.49401 -0.35162 0.49336 -0.39213 0.49336 -0.43264 C 0.49336 -0.43565 0.49401 -0.43843 0.49427 -0.44144 C 0.49453 -0.44583 0.49479 -0.45023 0.49505 -0.45463 C 0.49479 -0.47523 0.49466 -0.4956 0.49427 -0.5162 C 0.49414 -0.52014 0.49336 -0.52384 0.49336 -0.52778 C 0.49336 -0.53565 0.49388 -0.54352 0.49427 -0.55139 C 0.4944 -0.55486 0.49479 -0.5581 0.49505 -0.56158 C 0.49545 -0.56644 0.49571 -0.5713 0.49584 -0.57616 C 0.49623 -0.58403 0.49623 -0.5919 0.49675 -0.59977 C 0.49675 -0.60116 0.49727 -0.60255 0.49753 -0.60417 C 0.49779 -0.60602 0.49818 -0.60787 0.49831 -0.60995 C 0.4987 -0.61389 0.49883 -0.61783 0.49922 -0.62176 C 0.49974 -0.62755 0.50091 -0.63935 0.50091 -0.63935 C 0.50052 -0.64074 0.50091 -0.64352 0.5 -0.64352 C 0.49909 -0.64352 0.49935 -0.64074 0.49922 -0.63935 C 0.49883 -0.63634 0.49883 -0.63333 0.49831 -0.63056 C 0.49792 -0.62755 0.49675 -0.62176 0.49675 -0.62176 C 0.49649 -0.61528 0.49649 -0.6088 0.49584 -0.60255 C 0.49558 -0.59954 0.49427 -0.59375 0.49427 -0.59375 C 0.49401 -0.58843 0.49388 -0.5831 0.49336 -0.57778 C 0.49323 -0.57616 0.49284 -0.57477 0.49258 -0.57338 C 0.49232 -0.5713 0.49206 -0.56945 0.4918 -0.56736 C 0.49154 -0.56597 0.49115 -0.56458 0.49089 -0.56296 C 0.49063 -0.56065 0.49037 -0.5581 0.49011 -0.55579 C 0.4905 -0.54676 0.49063 -0.53449 0.4918 -0.525 C 0.49193 -0.52338 0.49232 -0.52199 0.49258 -0.5206 C 0.49284 -0.51667 0.4931 -0.51273 0.49336 -0.5088 C 0.49362 -0.50695 0.49414 -0.50486 0.49427 -0.50301 C 0.49466 -0.49722 0.49453 -0.4912 0.49505 -0.48542 C 0.49531 -0.48241 0.49675 -0.47662 0.49675 -0.47662 C 0.49701 -0.46968 0.49701 -0.46296 0.49753 -0.45602 C 0.49779 -0.45208 0.49922 -0.44445 0.49922 -0.44445 C 0.50026 -0.42245 0.50065 -0.425 0.49922 -0.39745 C 0.49883 -0.39167 0.49779 -0.38588 0.49753 -0.37986 C 0.49701 -0.36829 0.49805 -0.35579 0.49584 -0.34468 L 0.49427 -0.33588 C 0.49401 -0.32708 0.49388 -0.31829 0.49336 -0.30949 C 0.49323 -0.30695 0.49219 -0.30185 0.4918 -0.29931 C 0.48946 -0.27431 0.49271 -0.30533 0.48933 -0.2831 C 0.4888 -0.28033 0.48867 -0.27732 0.48841 -0.27431 C 0.48724 -0.23866 0.48711 -0.24676 0.48841 -0.19815 C 0.48854 -0.1963 0.48893 -0.19421 0.48933 -0.19236 C 0.48893 -0.1757 0.48893 -0.15903 0.48841 -0.14259 C 0.48841 -0.14097 0.48776 -0.13958 0.48763 -0.1382 C 0.48724 -0.1338 0.48711 -0.1294 0.48685 -0.125 C 0.48646 -0.11273 0.48594 -0.10046 0.48594 -0.08843 C 0.48594 -0.08171 0.48711 -0.06783 0.48763 -0.06042 C 0.48815 -0.05116 0.48854 -0.0419 0.48933 -0.03264 C 0.48946 -0.03056 0.48985 -0.0287 0.49011 -0.02685 C 0.49037 -0.02431 0.49076 -0.02199 0.49089 -0.01945 C 0.49206 -0.00394 0.4918 0.00278 0.49258 0.02014 C 0.49297 0.02893 0.49336 0.03125 0.49427 0.03912 C 0.49401 0.05231 0.49414 0.06551 0.49336 0.0787 C 0.49323 0.08125 0.49219 0.08356 0.4918 0.08611 C 0.49141 0.08796 0.49115 0.09005 0.49089 0.0919 C 0.49063 0.09722 0.4905 0.10278 0.49011 0.1081 C 0.48998 0.10949 0.48933 0.11088 0.48933 0.1125 C 0.4888 0.13333 0.48867 0.1544 0.48841 0.17546 C 0.48893 0.18981 0.48828 0.19421 0.49011 0.20463 C 0.49063 0.20764 0.49115 0.21065 0.4918 0.21342 C 0.49206 0.21505 0.49245 0.21643 0.49258 0.21782 C 0.49284 0.22037 0.4931 0.22292 0.49336 0.22523 C 0.49362 0.22685 0.49427 0.22801 0.49427 0.22963 C 0.49453 0.24676 0.49427 0.26389 0.49427 0.28102 " pathEditMode="relative" ptsTypes="AAAAAAAAAAAAAAAAAAAAAAAAAAAAAAAAAAAAAAAAAAAAAAAAAAAAAAAAAAAAAAAAAAAAAAAAAAAAAAAAAAAAAAAAAAAAAAAAAAAAAAAAAAAAAAAAAAAAAA">
                                      <p:cBhvr>
                                        <p:cTn id="14" dur="2000" fill="hold"/>
                                        <p:tgtEl>
                                          <p:spTgt spid="9"/>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1.45833E-6 -0.00023 L -1.45833E-6 0.00023 C 0.00261 -0.00093 0.00534 -0.00116 0.00768 -0.00185 C 0.00873 -0.00209 0.00951 -0.00278 0.01029 -0.00324 C 0.01146 -0.00394 0.01263 -0.00417 0.0138 -0.00486 C 0.01511 -0.00648 0.01654 -0.0081 0.01797 -0.00949 C 0.01966 -0.01088 0.02149 -0.01134 0.02305 -0.0125 C 0.02513 -0.01412 0.02708 -0.01574 0.02917 -0.01713 C 0.03125 -0.01898 0.03346 -0.02107 0.03581 -0.02176 C 0.04323 -0.02384 0.05065 -0.02408 0.05807 -0.025 C 0.06485 -0.02871 0.06758 -0.02986 0.07422 -0.03426 C 0.07643 -0.03588 0.07878 -0.03704 0.08099 -0.03889 C 0.08307 -0.04074 0.0849 -0.04306 0.08698 -0.04514 C 0.08776 -0.04584 0.08867 -0.04607 0.08958 -0.04653 C 0.09154 -0.04792 0.09362 -0.04977 0.09544 -0.05116 C 0.09844 -0.05347 0.10117 -0.05625 0.10404 -0.05903 C 0.10482 -0.05996 0.10573 -0.06111 0.10664 -0.06204 C 0.10846 -0.06389 0.11055 -0.06505 0.1125 -0.06667 C 0.11537 -0.06921 0.11823 -0.07176 0.12096 -0.07431 C 0.12357 -0.07685 0.12617 -0.07986 0.12865 -0.08218 C 0.13151 -0.08449 0.13451 -0.08588 0.13711 -0.0882 C 0.14037 -0.09144 0.14336 -0.0956 0.14649 -0.09931 C 0.1487 -0.10162 0.15078 -0.10533 0.15326 -0.10671 L 0.15586 -0.10857 L 0.16602 -0.1206 C 0.16888 -0.12431 0.17149 -0.12871 0.17461 -0.13148 C 0.17565 -0.13264 0.17682 -0.13334 0.17787 -0.13472 C 0.1888 -0.14746 0.18685 -0.14722 0.19675 -0.15625 C 0.19753 -0.15718 0.19831 -0.15741 0.19935 -0.15787 C 0.20143 -0.16088 0.20365 -0.16435 0.20599 -0.16713 C 0.2112 -0.17246 0.21589 -0.17431 0.22136 -0.17778 C 0.22513 -0.18033 0.22878 -0.1831 0.23242 -0.18565 C 0.23333 -0.18611 0.23412 -0.18634 0.2349 -0.18704 C 0.25391 -0.2044 0.22995 -0.18426 0.25208 -0.20556 C 0.2556 -0.20926 0.25925 -0.21273 0.26289 -0.21667 C 0.26393 -0.21736 0.26472 -0.21852 0.2655 -0.21968 C 0.2681 -0.22222 0.27057 -0.225 0.27318 -0.22732 C 0.27396 -0.22801 0.27487 -0.22801 0.27578 -0.22894 C 0.28698 -0.23912 0.27982 -0.23449 0.28594 -0.2382 C 0.2918 -0.24584 0.29349 -0.24838 0.30052 -0.25533 C 0.3013 -0.25602 0.30208 -0.25625 0.303 -0.25671 C 0.30469 -0.25926 0.30625 -0.26227 0.3082 -0.26459 C 0.31419 -0.27107 0.32005 -0.27894 0.32682 -0.2831 C 0.33177 -0.28588 0.32956 -0.28426 0.33711 -0.29236 C 0.34245 -0.29792 0.33659 -0.29329 0.34479 -0.30301 C 0.34544 -0.30394 0.34649 -0.30371 0.34727 -0.30463 C 0.35847 -0.31644 0.35117 -0.31158 0.35755 -0.31551 C 0.35912 -0.31852 0.36068 -0.32176 0.36263 -0.32477 C 0.36354 -0.32593 0.36498 -0.32639 0.36602 -0.32778 C 0.36927 -0.33102 0.37227 -0.33496 0.37539 -0.33866 C 0.378 -0.34167 0.38034 -0.34491 0.38307 -0.34792 C 0.38529 -0.35046 0.38789 -0.35209 0.38985 -0.35556 C 0.39076 -0.35695 0.39141 -0.35903 0.39232 -0.36019 C 0.39505 -0.36366 0.39805 -0.36644 0.40091 -0.36945 C 0.40169 -0.37014 0.40274 -0.37037 0.40352 -0.37084 C 0.4069 -0.37384 0.41042 -0.37685 0.41367 -0.38009 C 0.41719 -0.38403 0.42005 -0.39028 0.42383 -0.39259 C 0.42474 -0.39306 0.42578 -0.39329 0.42643 -0.39421 C 0.42956 -0.39746 0.43255 -0.40162 0.43581 -0.40509 C 0.44115 -0.41088 0.44662 -0.41621 0.45195 -0.42199 C 0.45508 -0.425 0.4586 -0.42732 0.46133 -0.43125 C 0.46784 -0.44005 0.46198 -0.43264 0.4724 -0.44375 C 0.47331 -0.44468 0.47396 -0.44584 0.475 -0.44676 C 0.4832 -0.45463 0.49154 -0.46227 0.49974 -0.46991 C 0.50078 -0.47107 0.50195 -0.47199 0.50313 -0.47292 C 0.5069 -0.47662 0.51042 -0.48009 0.51406 -0.4838 C 0.51537 -0.48519 0.52526 -0.49584 0.52943 -0.49931 C 0.53203 -0.50116 0.53451 -0.50371 0.53711 -0.50533 C 0.53841 -0.50648 0.54011 -0.50625 0.54141 -0.50695 C 0.5457 -0.50926 0.54987 -0.51204 0.55417 -0.51459 C 0.55677 -0.51621 0.55964 -0.5169 0.56185 -0.51921 C 0.57149 -0.52986 0.55938 -0.51736 0.5737 -0.52871 C 0.57526 -0.52986 0.57656 -0.53171 0.578 -0.53334 C 0.58086 -0.53588 0.5836 -0.53866 0.58646 -0.54097 C 0.58815 -0.54236 0.59089 -0.54329 0.59258 -0.54398 C 0.5944 -0.54491 0.59649 -0.54607 0.59844 -0.54722 C 0.59922 -0.54769 0.6 -0.54838 0.60104 -0.54861 C 0.60469 -0.55023 0.60847 -0.55162 0.61198 -0.55324 C 0.6138 -0.55417 0.61537 -0.55556 0.61719 -0.55648 L 0.62656 -0.56111 C 0.6349 -0.57014 0.62669 -0.56227 0.64011 -0.57037 C 0.64141 -0.57107 0.64245 -0.57246 0.64349 -0.57361 C 0.64662 -0.5757 0.64987 -0.57755 0.653 -0.57963 C 0.65404 -0.58033 0.65521 -0.58056 0.65625 -0.58102 C 0.65677 -0.58125 0.66563 -0.58634 0.66823 -0.5875 C 0.67344 -0.58912 0.67826 -0.58959 0.6836 -0.59028 C 0.71159 -0.60996 0.67865 -0.58796 0.70482 -0.60278 C 0.70612 -0.60347 0.70716 -0.60509 0.7082 -0.60579 C 0.70938 -0.60671 0.71068 -0.60671 0.71172 -0.60741 C 0.7138 -0.60857 0.71563 -0.61065 0.71758 -0.61204 C 0.71875 -0.61273 0.71992 -0.61296 0.72097 -0.61366 C 0.72201 -0.61412 0.72279 -0.61459 0.72357 -0.61505 C 0.72591 -0.61667 0.72813 -0.61829 0.73047 -0.61968 C 0.73125 -0.62037 0.73216 -0.62084 0.73294 -0.6213 C 0.73633 -0.62292 0.73985 -0.62454 0.74323 -0.62593 C 0.74453 -0.62639 0.74597 -0.62662 0.74753 -0.62755 C 0.74935 -0.62847 0.75143 -0.62963 0.75339 -0.63056 C 0.75508 -0.63125 0.75677 -0.63125 0.7586 -0.63218 C 0.77031 -0.63704 0.75977 -0.63287 0.76784 -0.6382 C 0.76901 -0.63889 0.77005 -0.63912 0.77136 -0.63982 C 0.77214 -0.64028 0.77292 -0.64097 0.77383 -0.64144 C 0.7836 -0.64584 0.78164 -0.64445 0.79336 -0.64607 L 0.80612 -0.64908 L 0.81224 -0.6507 C 0.8138 -0.65116 0.81563 -0.65185 0.81732 -0.65209 C 0.8207 -0.65278 0.82409 -0.65324 0.82748 -0.65371 C 0.83347 -0.65741 0.8263 -0.65301 0.83763 -0.65857 C 0.84766 -0.66296 0.82461 -0.65556 0.84883 -0.66459 C 0.85274 -0.66597 0.85677 -0.66644 0.86068 -0.66783 C 0.89141 -0.67639 0.84831 -0.66482 0.88281 -0.67384 C 0.88919 -0.67778 0.88177 -0.67338 0.89479 -0.67986 C 0.89557 -0.68033 0.89649 -0.68125 0.89727 -0.68171 C 0.90052 -0.6831 0.90352 -0.68449 0.90664 -0.68634 C 0.90847 -0.68704 0.91003 -0.68843 0.91172 -0.68912 C 0.91432 -0.69051 0.91693 -0.69121 0.9194 -0.69236 C 0.93529 -0.7 0.91354 -0.69028 0.92969 -0.70023 C 0.93125 -0.70116 0.93307 -0.70116 0.93477 -0.70162 C 0.93581 -0.70255 0.93698 -0.70417 0.93815 -0.70486 C 0.94557 -0.70926 0.93932 -0.70255 0.94753 -0.70926 C 0.94909 -0.71065 0.95026 -0.71273 0.95182 -0.71389 C 0.953 -0.71482 0.95417 -0.71482 0.95521 -0.71551 C 0.95599 -0.71597 0.95677 -0.71644 0.95781 -0.71713 C 0.95886 -0.71783 0.96003 -0.71783 0.9612 -0.71852 C 0.97617 -0.72871 0.96667 -0.72408 0.97474 -0.72778 C 0.97565 -0.72894 0.97643 -0.73033 0.97735 -0.73102 C 0.98008 -0.73334 0.98347 -0.7338 0.98594 -0.73704 C 0.9944 -0.74884 0.9836 -0.73472 0.99362 -0.7463 C 0.99466 -0.74769 0.99557 -0.75 0.99688 -0.75093 C 1.0043 -0.75741 1.00547 -0.75787 1.01146 -0.76019 C 1.01537 -0.76505 1.0155 -0.76551 1.02162 -0.76945 C 1.02305 -0.7706 1.02448 -0.77084 1.02578 -0.7713 C 1.02761 -0.77269 1.02917 -0.77431 1.03099 -0.77593 C 1.03985 -0.78241 1.03229 -0.77454 1.04193 -0.78334 C 1.04297 -0.78449 1.04362 -0.78588 1.04453 -0.78658 C 1.04714 -0.78866 1.04961 -0.78982 1.05222 -0.79121 C 1.05313 -0.79167 1.05391 -0.7919 1.05482 -0.79283 C 1.05651 -0.79445 1.05807 -0.79584 1.0599 -0.79746 C 1.06068 -0.79815 1.06159 -0.79838 1.0625 -0.79908 C 1.06485 -0.8007 1.06706 -0.80347 1.06927 -0.80509 C 1.07031 -0.80579 1.07162 -0.80579 1.07266 -0.80671 C 1.08229 -0.8125 1.07227 -0.80764 1.08034 -0.81134 C 1.08216 -0.8132 1.08581 -0.81759 1.08802 -0.81898 C 1.08906 -0.81991 1.09024 -0.82014 1.09154 -0.8206 C 1.09362 -0.82269 1.0961 -0.82431 1.09818 -0.82662 C 1.10417 -0.83403 1.10143 -0.83171 1.10586 -0.83449 C 1.11068 -0.84329 1.10573 -0.83588 1.11276 -0.84051 C 1.11367 -0.84121 1.11432 -0.84283 1.11537 -0.84375 C 1.11927 -0.84792 1.11849 -0.84607 1.12292 -0.84977 C 1.12474 -0.85139 1.1263 -0.85301 1.12813 -0.8544 C 1.12891 -0.85556 1.12969 -0.85695 1.1306 -0.85764 C 1.14193 -0.86644 1.12448 -0.84977 1.13828 -0.86227 C 1.14701 -0.87037 1.13737 -0.86412 1.14857 -0.87014 C 1.14987 -0.87153 1.1513 -0.87315 1.15274 -0.87477 C 1.15391 -0.8757 1.15495 -0.87662 1.15625 -0.87755 C 1.15703 -0.87871 1.15781 -0.88009 1.15873 -0.88079 C 1.16068 -0.88264 1.16276 -0.88357 1.16472 -0.88542 C 1.1806 -0.90093 1.15847 -0.88148 1.17487 -0.89931 C 1.17578 -0.90046 1.17722 -0.90046 1.17826 -0.90093 C 1.1806 -0.90394 1.18307 -0.90648 1.18516 -0.91019 C 1.18841 -0.91621 1.18659 -0.91343 1.19024 -0.91783 C 1.19102 -0.91991 1.19167 -0.92222 1.19284 -0.92408 C 1.19349 -0.92546 1.19453 -0.92593 1.19531 -0.92732 C 1.20169 -0.93866 1.1944 -0.92917 1.20052 -0.93658 C 1.20195 -0.94445 1.20013 -0.93843 1.20469 -0.94584 C 1.20651 -0.94861 1.20977 -0.95509 1.20977 -0.95486 C 1.21003 -0.95648 1.21003 -0.95857 1.21068 -0.95972 C 1.21146 -0.96158 1.21302 -0.9625 1.21406 -0.96435 C 1.2155 -0.96667 1.21693 -0.96945 1.21836 -0.97199 C 1.21966 -0.97963 1.21823 -0.97384 1.22175 -0.98102 C 1.22266 -0.98287 1.22409 -0.98449 1.22422 -0.98727 C 1.22513 -1.01181 1.22422 -1.03658 1.22422 -1.06134 " pathEditMode="relative" rAng="0" ptsTypes="AAAAAAAAAAAAAAAAAAAAAAAAAAAAAAAAAAAAAAAAAAAAAAAAAAAAAAAAAAAAAAAAAAAAAAAAAAAAAAAAAAAAAAAAAAAAAAAAAAAAAAAAAAAAAAAAAAAAAAAAAAAAAAAAAAAAAAAAAAAAAAAAAAAAAAAAAAAAAAAAAAAAAAAAAAA">
                                      <p:cBhvr>
                                        <p:cTn id="18" dur="2500" fill="hold"/>
                                        <p:tgtEl>
                                          <p:spTgt spid="10"/>
                                        </p:tgtEl>
                                        <p:attrNameLst>
                                          <p:attrName>ppt_x</p:attrName>
                                          <p:attrName>ppt_y</p:attrName>
                                        </p:attrNameLst>
                                      </p:cBhvr>
                                      <p:rCtr x="61224" y="-53032"/>
                                    </p:animMotion>
                                  </p:childTnLst>
                                </p:cTn>
                              </p:par>
                              <p:par>
                                <p:cTn id="19" presetID="0" presetClass="path" presetSubtype="0" accel="50000" decel="50000" fill="hold" nodeType="withEffect">
                                  <p:stCondLst>
                                    <p:cond delay="0"/>
                                  </p:stCondLst>
                                  <p:childTnLst>
                                    <p:animMotion origin="layout" path="M 2.5E-6 -0.00023 L 2.5E-6 0.00023 C 0.0026 -0.00093 0.00534 -0.00116 0.00781 -0.00185 C 0.00872 -0.00208 0.0095 -0.00278 0.01028 -0.00347 C 0.01159 -0.00417 0.01263 -0.0044 0.0138 -0.00486 C 0.01523 -0.00671 0.01653 -0.00833 0.0181 -0.00972 C 0.01979 -0.01111 0.02161 -0.01157 0.02317 -0.01296 C 0.02526 -0.01435 0.02721 -0.0162 0.02929 -0.01759 C 0.03151 -0.01944 0.03359 -0.02153 0.03607 -0.02245 C 0.04349 -0.02431 0.05091 -0.02454 0.05833 -0.02569 C 0.06523 -0.0294 0.06797 -0.03056 0.07461 -0.03519 C 0.07695 -0.03657 0.07916 -0.03796 0.08151 -0.03982 C 0.08359 -0.04167 0.08541 -0.04421 0.0875 -0.04607 C 0.08828 -0.04676 0.08919 -0.04722 0.0901 -0.04769 C 0.09205 -0.04907 0.09414 -0.05093 0.09596 -0.05232 C 0.09896 -0.05486 0.10182 -0.05764 0.10468 -0.06042 C 0.10547 -0.06134 0.10625 -0.0625 0.10716 -0.06366 C 0.10911 -0.06528 0.1112 -0.06667 0.11315 -0.06829 C 0.11588 -0.07083 0.11875 -0.07338 0.12161 -0.07616 C 0.12409 -0.0787 0.12669 -0.08194 0.12929 -0.08403 C 0.13216 -0.08657 0.13515 -0.08796 0.13776 -0.09028 C 0.14101 -0.09352 0.14401 -0.09792 0.14713 -0.10162 C 0.14948 -0.10417 0.15143 -0.10787 0.15403 -0.10926 L 0.15664 -0.11111 L 0.16692 -0.12361 C 0.16979 -0.12732 0.17226 -0.13194 0.17539 -0.13449 C 0.17656 -0.13588 0.17773 -0.13657 0.17877 -0.13773 C 0.18971 -0.15116 0.18776 -0.15093 0.19778 -0.15995 C 0.19857 -0.16088 0.19935 -0.16111 0.20026 -0.16157 C 0.20247 -0.16482 0.20469 -0.16829 0.20703 -0.17107 C 0.21224 -0.17662 0.21692 -0.17847 0.22252 -0.18194 C 0.2263 -0.18449 0.22995 -0.1875 0.23359 -0.19005 C 0.2345 -0.19051 0.23541 -0.19074 0.2362 -0.19167 C 0.25521 -0.20926 0.23112 -0.18866 0.25338 -0.21065 C 0.25703 -0.21435 0.2608 -0.21782 0.26445 -0.22176 C 0.26536 -0.22245 0.26614 -0.22384 0.26705 -0.22477 C 0.26953 -0.22755 0.27213 -0.23032 0.27474 -0.23287 C 0.27552 -0.23357 0.27643 -0.23357 0.27734 -0.23426 C 0.28867 -0.24468 0.28138 -0.24005 0.28763 -0.24375 C 0.29349 -0.25185 0.29518 -0.25417 0.30221 -0.26134 C 0.30299 -0.26204 0.30377 -0.26227 0.30482 -0.26273 C 0.30638 -0.26551 0.30807 -0.26852 0.30989 -0.27083 C 0.31601 -0.27755 0.322 -0.28542 0.32877 -0.28982 C 0.33372 -0.29282 0.33138 -0.29097 0.33906 -0.29931 C 0.3444 -0.30509 0.33841 -0.30023 0.34674 -0.31019 C 0.34739 -0.31134 0.34844 -0.31111 0.34922 -0.31181 C 0.36054 -0.32407 0.35325 -0.31898 0.3595 -0.32292 C 0.3612 -0.32593 0.36276 -0.3294 0.36471 -0.33241 C 0.36562 -0.3338 0.36705 -0.33426 0.3681 -0.33542 C 0.37135 -0.33889 0.37448 -0.34306 0.3776 -0.34676 C 0.38008 -0.34977 0.38255 -0.35301 0.38528 -0.35625 C 0.3875 -0.3588 0.3901 -0.36042 0.39205 -0.36389 C 0.39297 -0.36551 0.39362 -0.36759 0.39466 -0.36875 C 0.39726 -0.37222 0.40026 -0.37523 0.40325 -0.37824 C 0.4039 -0.37894 0.40508 -0.37917 0.40586 -0.37963 C 0.40924 -0.38264 0.41276 -0.38565 0.41601 -0.38912 C 0.41966 -0.39329 0.42252 -0.39954 0.4263 -0.40208 C 0.42721 -0.40255 0.42812 -0.40278 0.42877 -0.40347 C 0.43203 -0.40694 0.43502 -0.41111 0.43828 -0.41482 C 0.44375 -0.4206 0.44909 -0.42616 0.45455 -0.43194 C 0.45768 -0.43519 0.4612 -0.4375 0.46406 -0.44144 C 0.47057 -0.45046 0.46471 -0.44306 0.47513 -0.45417 C 0.47604 -0.45509 0.47669 -0.45648 0.47773 -0.45741 C 0.48594 -0.46551 0.49427 -0.47315 0.5026 -0.48125 C 0.50364 -0.48218 0.50482 -0.4831 0.50599 -0.48426 C 0.50976 -0.48796 0.51341 -0.49144 0.51705 -0.49514 C 0.51823 -0.49676 0.52825 -0.50764 0.53242 -0.51111 C 0.53502 -0.51319 0.53763 -0.51574 0.54023 -0.51736 C 0.54153 -0.51852 0.54323 -0.51829 0.54453 -0.51898 C 0.54883 -0.52153 0.55299 -0.52407 0.55742 -0.52685 C 0.55989 -0.52847 0.56276 -0.52917 0.5651 -0.53171 C 0.57487 -0.54236 0.56263 -0.52963 0.57695 -0.5412 C 0.57864 -0.54236 0.57982 -0.54444 0.58138 -0.54583 C 0.58411 -0.54861 0.58698 -0.55139 0.58984 -0.55394 C 0.5914 -0.55509 0.59427 -0.55625 0.59596 -0.55694 C 0.59778 -0.55787 0.59987 -0.55926 0.60182 -0.56019 C 0.60273 -0.56065 0.60351 -0.56134 0.60442 -0.56157 C 0.60807 -0.56343 0.61185 -0.56458 0.61549 -0.56644 C 0.61732 -0.56736 0.61888 -0.56875 0.6207 -0.56968 L 0.63021 -0.57431 C 0.63854 -0.58357 0.63034 -0.57569 0.64388 -0.5838 C 0.64505 -0.58472 0.64609 -0.58611 0.64726 -0.58704 C 0.65026 -0.58935 0.65351 -0.59144 0.65664 -0.59329 C 0.65781 -0.59421 0.65898 -0.59444 0.66002 -0.59491 C 0.66054 -0.59514 0.6694 -0.60046 0.67213 -0.60139 C 0.67721 -0.60324 0.68216 -0.6037 0.6875 -0.6044 C 0.71562 -0.62431 0.68255 -0.60185 0.70885 -0.61713 C 0.71015 -0.61782 0.7112 -0.61944 0.71224 -0.62014 C 0.71354 -0.62107 0.71471 -0.62107 0.71575 -0.62199 C 0.71784 -0.62315 0.71979 -0.62523 0.72174 -0.62662 C 0.72278 -0.62732 0.72409 -0.62755 0.72513 -0.62824 C 0.72604 -0.6287 0.72695 -0.62917 0.72773 -0.62963 C 0.73008 -0.63148 0.73229 -0.63287 0.73463 -0.63426 C 0.73541 -0.63519 0.73633 -0.63565 0.73724 -0.63611 C 0.74062 -0.63773 0.74414 -0.63935 0.74752 -0.64097 C 0.74883 -0.64144 0.75026 -0.64167 0.75182 -0.64236 C 0.75364 -0.64329 0.75573 -0.64468 0.75781 -0.6456 C 0.75937 -0.6463 0.7612 -0.6463 0.76289 -0.64722 C 0.77474 -0.65208 0.76406 -0.64792 0.77226 -0.65347 C 0.77344 -0.65417 0.77448 -0.6544 0.77578 -0.65509 C 0.77656 -0.65556 0.77734 -0.65602 0.77825 -0.65671 C 0.78802 -0.66111 0.7862 -0.65995 0.79791 -0.66134 L 0.8108 -0.66458 L 0.81692 -0.6662 C 0.81849 -0.66667 0.82031 -0.66736 0.822 -0.66759 C 0.82539 -0.66829 0.82877 -0.66875 0.83216 -0.66944 C 0.83828 -0.67315 0.83112 -0.66852 0.84245 -0.67407 C 0.85247 -0.6787 0.82929 -0.67107 0.85364 -0.68032 C 0.85755 -0.68194 0.86172 -0.68241 0.86562 -0.68357 C 0.89661 -0.69236 0.85312 -0.68056 0.88789 -0.68982 C 0.89427 -0.69375 0.88685 -0.68935 0.9 -0.69607 C 0.90078 -0.69653 0.90156 -0.69745 0.90234 -0.69792 C 0.9056 -0.69931 0.90872 -0.70093 0.91185 -0.70255 C 0.91367 -0.70324 0.91523 -0.70486 0.91705 -0.70556 C 0.91953 -0.70694 0.92213 -0.70764 0.92474 -0.7088 C 0.94062 -0.71667 0.91875 -0.70648 0.93502 -0.7169 C 0.93659 -0.71782 0.93841 -0.71782 0.9401 -0.71829 C 0.94127 -0.71944 0.94232 -0.72083 0.94349 -0.72153 C 0.95091 -0.72616 0.94479 -0.71944 0.95299 -0.72616 C 0.95442 -0.72755 0.95573 -0.72963 0.95729 -0.73079 C 0.95846 -0.73194 0.95963 -0.73194 0.96067 -0.73264 C 0.96146 -0.7331 0.96237 -0.73357 0.96328 -0.73403 C 0.96432 -0.73472 0.96562 -0.73472 0.96666 -0.73565 C 0.98177 -0.74607 0.97226 -0.74144 0.98034 -0.74514 C 0.98125 -0.7463 0.98203 -0.74769 0.98294 -0.74838 C 0.98567 -0.75093 0.98906 -0.75139 0.99153 -0.75463 C 1.00013 -0.76667 0.98919 -0.75208 0.99922 -0.76412 C 1.00039 -0.76551 1.0013 -0.76782 1.0026 -0.76875 C 1.01002 -0.77523 1.01133 -0.77593 1.01732 -0.77824 C 1.02122 -0.78333 1.02135 -0.7838 1.0276 -0.78773 C 1.0289 -0.78889 1.03034 -0.78912 1.03177 -0.78958 C 1.03346 -0.79097 1.03515 -0.79282 1.03685 -0.79421 C 1.04583 -0.80116 1.03828 -0.79306 1.04791 -0.80208 C 1.04896 -0.80301 1.04961 -0.80463 1.05052 -0.80532 C 1.05312 -0.80741 1.05573 -0.80857 1.0582 -0.80995 C 1.05924 -0.81065 1.06002 -0.81088 1.0608 -0.81157 C 1.06263 -0.81319 1.06419 -0.81482 1.06601 -0.8162 C 1.06679 -0.81713 1.06771 -0.81736 1.06849 -0.81806 C 1.07096 -0.81991 1.07317 -0.82245 1.07539 -0.82431 C 1.07656 -0.825 1.07773 -0.825 1.07877 -0.82569 C 1.08854 -0.83171 1.07838 -0.82685 1.08659 -0.83056 C 1.08841 -0.83264 1.09205 -0.83704 1.09427 -0.83843 C 1.09531 -0.83935 1.09648 -0.83958 1.09778 -0.84005 C 1.09987 -0.84236 1.10234 -0.84375 1.10455 -0.8463 C 1.11041 -0.8537 1.10781 -0.85162 1.11224 -0.8544 C 1.11705 -0.86319 1.11211 -0.85579 1.11914 -0.86042 C 1.12005 -0.86134 1.1207 -0.86273 1.12174 -0.86389 C 1.12565 -0.86806 1.125 -0.8662 1.12942 -0.87014 C 1.13112 -0.87153 1.13281 -0.87338 1.1345 -0.87477 C 1.13541 -0.87569 1.1362 -0.87732 1.13711 -0.87801 C 1.14844 -0.88704 1.13086 -0.87014 1.14479 -0.88287 C 1.15364 -0.89097 1.14388 -0.88472 1.15508 -0.89074 C 1.15651 -0.89236 1.15794 -0.89398 1.15937 -0.8956 C 1.16054 -0.89653 1.16159 -0.89745 1.16289 -0.89861 C 1.16367 -0.89954 1.16445 -0.90093 1.16536 -0.90185 C 1.16732 -0.90347 1.16953 -0.90463 1.17135 -0.90648 C 1.18737 -0.92222 1.1651 -0.90255 1.18164 -0.92083 C 1.18255 -0.92176 1.18398 -0.92176 1.18502 -0.92222 C 1.18737 -0.92546 1.18984 -0.92801 1.19192 -0.93171 C 1.19518 -0.93796 1.19336 -0.93519 1.19713 -0.93982 C 1.19791 -0.94167 1.19857 -0.94421 1.19961 -0.94607 C 1.20026 -0.94745 1.20143 -0.94792 1.20221 -0.94931 C 1.20859 -0.96088 1.2013 -0.95116 1.20729 -0.9588 C 1.20885 -0.9669 1.20703 -0.96065 1.21159 -0.96829 C 1.21341 -0.9713 1.21666 -0.97778 1.21666 -0.97755 C 1.21692 -0.97917 1.21692 -0.98102 1.21758 -0.98218 C 1.21849 -0.98426 1.21992 -0.98519 1.22096 -0.98704 C 1.22252 -0.98958 1.22383 -0.99236 1.22539 -0.99468 C 1.22669 -1.00301 1.22526 -0.99676 1.22877 -1.00417 C 1.22969 -1.00625 1.23112 -1.0081 1.23125 -1.01065 C 1.23216 -1.03588 1.23125 -1.06111 1.23125 -1.08657 " pathEditMode="relative" rAng="0" ptsTypes="AAAAAAAAAAAAAAAAAAAAAAAAAAAAAAAAAAAAAAAAAAAAAAAAAAAAAAAAAAAAAAAAAAAAAAAAAAAAAAAAAAAAAAAAAAAAAAAAAAAAAAAAAAAAAAAAAAAAAAAAAAAAAAAAAAAAAAAAAAAAAAAAAAAAAAAAAAAAAAAAAAAAAAAAAAA">
                                      <p:cBhvr>
                                        <p:cTn id="20" dur="2500" fill="hold"/>
                                        <p:tgtEl>
                                          <p:spTgt spid="11"/>
                                        </p:tgtEl>
                                        <p:attrNameLst>
                                          <p:attrName>ppt_x</p:attrName>
                                          <p:attrName>ppt_y</p:attrName>
                                        </p:attrNameLst>
                                      </p:cBhvr>
                                      <p:rCtr x="61576" y="-543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1CE4A-3297-4554-B367-99175F777135}"/>
              </a:ext>
            </a:extLst>
          </p:cNvPr>
          <p:cNvSpPr>
            <a:spLocks noGrp="1"/>
          </p:cNvSpPr>
          <p:nvPr>
            <p:ph type="title"/>
          </p:nvPr>
        </p:nvSpPr>
        <p:spPr/>
        <p:txBody>
          <a:bodyPr/>
          <a:lstStyle/>
          <a:p>
            <a:r>
              <a:rPr lang="en-US" dirty="0"/>
              <a:t>(PRUNED) OUTLINE</a:t>
            </a:r>
          </a:p>
        </p:txBody>
      </p:sp>
      <p:sp>
        <p:nvSpPr>
          <p:cNvPr id="3" name="Content Placeholder 2">
            <a:extLst>
              <a:ext uri="{FF2B5EF4-FFF2-40B4-BE49-F238E27FC236}">
                <a16:creationId xmlns:a16="http://schemas.microsoft.com/office/drawing/2014/main" id="{08EF50CE-2926-43C4-A170-BE155E1F3305}"/>
              </a:ext>
            </a:extLst>
          </p:cNvPr>
          <p:cNvSpPr>
            <a:spLocks noGrp="1"/>
          </p:cNvSpPr>
          <p:nvPr>
            <p:ph sz="quarter" idx="13"/>
          </p:nvPr>
        </p:nvSpPr>
        <p:spPr/>
        <p:txBody>
          <a:bodyPr>
            <a:normAutofit/>
          </a:bodyPr>
          <a:lstStyle/>
          <a:p>
            <a:r>
              <a:rPr lang="en-US" dirty="0"/>
              <a:t>Motivations &amp; Background concepts</a:t>
            </a:r>
          </a:p>
          <a:p>
            <a:r>
              <a:rPr lang="en-US" dirty="0"/>
              <a:t>Methodology</a:t>
            </a:r>
          </a:p>
          <a:p>
            <a:pPr lvl="1"/>
            <a:r>
              <a:rPr lang="en-US" dirty="0"/>
              <a:t>Game – Design and implementation</a:t>
            </a:r>
          </a:p>
          <a:p>
            <a:pPr lvl="1"/>
            <a:r>
              <a:rPr lang="en-US" dirty="0"/>
              <a:t>User study</a:t>
            </a:r>
          </a:p>
          <a:p>
            <a:r>
              <a:rPr lang="en-US" dirty="0"/>
              <a:t>Study Results</a:t>
            </a:r>
          </a:p>
          <a:p>
            <a:r>
              <a:rPr lang="en-US" dirty="0"/>
              <a:t>conclusions</a:t>
            </a:r>
          </a:p>
          <a:p>
            <a:endParaRPr lang="en-US" dirty="0"/>
          </a:p>
        </p:txBody>
      </p:sp>
      <p:sp>
        <p:nvSpPr>
          <p:cNvPr id="4" name="Slide Number Placeholder 3">
            <a:extLst>
              <a:ext uri="{FF2B5EF4-FFF2-40B4-BE49-F238E27FC236}">
                <a16:creationId xmlns:a16="http://schemas.microsoft.com/office/drawing/2014/main" id="{954B0678-61A9-43AC-A7D3-8EA2505F2CFB}"/>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3617904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6BADE-76F1-4F39-9816-2BB8F6E49C6B}"/>
              </a:ext>
            </a:extLst>
          </p:cNvPr>
          <p:cNvSpPr>
            <a:spLocks noGrp="1"/>
          </p:cNvSpPr>
          <p:nvPr>
            <p:ph type="title"/>
          </p:nvPr>
        </p:nvSpPr>
        <p:spPr>
          <a:xfrm>
            <a:off x="913774" y="162232"/>
            <a:ext cx="10364451" cy="562875"/>
          </a:xfrm>
        </p:spPr>
        <p:txBody>
          <a:bodyPr>
            <a:normAutofit fontScale="90000"/>
          </a:bodyPr>
          <a:lstStyle/>
          <a:p>
            <a:r>
              <a:rPr lang="en-US" sz="4800" b="1" dirty="0"/>
              <a:t>Motivations – </a:t>
            </a:r>
            <a:r>
              <a:rPr lang="en-US" sz="4000" dirty="0"/>
              <a:t>cont’d</a:t>
            </a:r>
            <a:endParaRPr lang="en-US" sz="4000" b="1" dirty="0"/>
          </a:p>
        </p:txBody>
      </p:sp>
      <p:sp>
        <p:nvSpPr>
          <p:cNvPr id="3" name="Content Placeholder 2">
            <a:extLst>
              <a:ext uri="{FF2B5EF4-FFF2-40B4-BE49-F238E27FC236}">
                <a16:creationId xmlns:a16="http://schemas.microsoft.com/office/drawing/2014/main" id="{034C6364-EF78-4713-9C29-93B973581F33}"/>
              </a:ext>
            </a:extLst>
          </p:cNvPr>
          <p:cNvSpPr>
            <a:spLocks noGrp="1"/>
          </p:cNvSpPr>
          <p:nvPr>
            <p:ph sz="quarter" idx="13"/>
          </p:nvPr>
        </p:nvSpPr>
        <p:spPr>
          <a:xfrm>
            <a:off x="913774" y="725107"/>
            <a:ext cx="10131425" cy="3856951"/>
          </a:xfrm>
        </p:spPr>
        <p:txBody>
          <a:bodyPr>
            <a:normAutofit/>
          </a:bodyPr>
          <a:lstStyle/>
          <a:p>
            <a:pPr>
              <a:lnSpc>
                <a:spcPct val="150000"/>
              </a:lnSpc>
            </a:pPr>
            <a:r>
              <a:rPr lang="en-US" sz="3200" dirty="0"/>
              <a:t>Latency compensation techniques</a:t>
            </a:r>
            <a:endParaRPr lang="en-US" sz="3000" dirty="0"/>
          </a:p>
          <a:p>
            <a:pPr lvl="1">
              <a:lnSpc>
                <a:spcPct val="150000"/>
              </a:lnSpc>
            </a:pPr>
            <a:r>
              <a:rPr lang="en-US" sz="3000" dirty="0"/>
              <a:t>Example: player prediction</a:t>
            </a:r>
          </a:p>
        </p:txBody>
      </p:sp>
      <p:pic>
        <p:nvPicPr>
          <p:cNvPr id="5" name="Picture 4">
            <a:extLst>
              <a:ext uri="{FF2B5EF4-FFF2-40B4-BE49-F238E27FC236}">
                <a16:creationId xmlns:a16="http://schemas.microsoft.com/office/drawing/2014/main" id="{AC256CD0-08AD-42D4-AD72-05D4C38719C7}"/>
              </a:ext>
            </a:extLst>
          </p:cNvPr>
          <p:cNvPicPr>
            <a:picLocks noChangeAspect="1"/>
          </p:cNvPicPr>
          <p:nvPr/>
        </p:nvPicPr>
        <p:blipFill>
          <a:blip r:embed="rId3"/>
          <a:stretch>
            <a:fillRect/>
          </a:stretch>
        </p:blipFill>
        <p:spPr>
          <a:xfrm>
            <a:off x="3404157" y="2482223"/>
            <a:ext cx="5383686" cy="3957905"/>
          </a:xfrm>
          <a:prstGeom prst="rect">
            <a:avLst/>
          </a:prstGeom>
        </p:spPr>
      </p:pic>
      <p:sp>
        <p:nvSpPr>
          <p:cNvPr id="6" name="TextBox 5">
            <a:extLst>
              <a:ext uri="{FF2B5EF4-FFF2-40B4-BE49-F238E27FC236}">
                <a16:creationId xmlns:a16="http://schemas.microsoft.com/office/drawing/2014/main" id="{E6DED670-EDCE-4745-9328-EED0DDF035A2}"/>
              </a:ext>
            </a:extLst>
          </p:cNvPr>
          <p:cNvSpPr txBox="1"/>
          <p:nvPr/>
        </p:nvSpPr>
        <p:spPr>
          <a:xfrm>
            <a:off x="8787843" y="6070796"/>
            <a:ext cx="1758323" cy="369332"/>
          </a:xfrm>
          <a:prstGeom prst="rect">
            <a:avLst/>
          </a:prstGeom>
          <a:noFill/>
        </p:spPr>
        <p:txBody>
          <a:bodyPr wrap="square" rtlCol="0">
            <a:spAutoFit/>
          </a:bodyPr>
          <a:lstStyle/>
          <a:p>
            <a:r>
              <a:rPr lang="en-US" dirty="0"/>
              <a:t>[1]</a:t>
            </a:r>
          </a:p>
        </p:txBody>
      </p:sp>
      <p:sp>
        <p:nvSpPr>
          <p:cNvPr id="4" name="Slide Number Placeholder 3">
            <a:extLst>
              <a:ext uri="{FF2B5EF4-FFF2-40B4-BE49-F238E27FC236}">
                <a16:creationId xmlns:a16="http://schemas.microsoft.com/office/drawing/2014/main" id="{24F506B8-FA98-4737-B08F-DE7399DC2110}"/>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2996774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Weapons</a:t>
            </a:r>
          </a:p>
        </p:txBody>
      </p:sp>
      <p:pic>
        <p:nvPicPr>
          <p:cNvPr id="7" name="Content Placeholder 6">
            <a:extLst>
              <a:ext uri="{FF2B5EF4-FFF2-40B4-BE49-F238E27FC236}">
                <a16:creationId xmlns:a16="http://schemas.microsoft.com/office/drawing/2014/main" id="{A29EAAAF-C63A-4782-8098-645D96B24E39}"/>
              </a:ext>
            </a:extLst>
          </p:cNvPr>
          <p:cNvPicPr>
            <a:picLocks noGrp="1" noChangeAspect="1"/>
          </p:cNvPicPr>
          <p:nvPr>
            <p:ph sz="quarter" idx="13"/>
          </p:nvPr>
        </p:nvPicPr>
        <p:blipFill rotWithShape="1">
          <a:blip r:embed="rId3"/>
          <a:srcRect l="9014" t="33518" r="72037" b="44965"/>
          <a:stretch/>
        </p:blipFill>
        <p:spPr>
          <a:xfrm>
            <a:off x="238902" y="2224572"/>
            <a:ext cx="3786571" cy="2418735"/>
          </a:xfrm>
          <a:prstGeom prst="rect">
            <a:avLst/>
          </a:prstGeom>
        </p:spPr>
      </p:pic>
      <p:pic>
        <p:nvPicPr>
          <p:cNvPr id="8" name="Picture 7">
            <a:extLst>
              <a:ext uri="{FF2B5EF4-FFF2-40B4-BE49-F238E27FC236}">
                <a16:creationId xmlns:a16="http://schemas.microsoft.com/office/drawing/2014/main" id="{9F4A500A-ED52-4F3A-A852-546310DE7D1C}"/>
              </a:ext>
            </a:extLst>
          </p:cNvPr>
          <p:cNvPicPr>
            <a:picLocks noChangeAspect="1"/>
          </p:cNvPicPr>
          <p:nvPr/>
        </p:nvPicPr>
        <p:blipFill rotWithShape="1">
          <a:blip r:embed="rId4"/>
          <a:srcRect l="9618" t="22795" r="72151" b="56416"/>
          <a:stretch/>
        </p:blipFill>
        <p:spPr>
          <a:xfrm>
            <a:off x="4548883" y="2224571"/>
            <a:ext cx="3786571" cy="2428613"/>
          </a:xfrm>
          <a:prstGeom prst="rect">
            <a:avLst/>
          </a:prstGeom>
        </p:spPr>
      </p:pic>
      <p:pic>
        <p:nvPicPr>
          <p:cNvPr id="9" name="Picture 8">
            <a:extLst>
              <a:ext uri="{FF2B5EF4-FFF2-40B4-BE49-F238E27FC236}">
                <a16:creationId xmlns:a16="http://schemas.microsoft.com/office/drawing/2014/main" id="{EE798603-A3D8-4B34-8149-4B76B245EC9E}"/>
              </a:ext>
            </a:extLst>
          </p:cNvPr>
          <p:cNvPicPr>
            <a:picLocks noChangeAspect="1"/>
          </p:cNvPicPr>
          <p:nvPr/>
        </p:nvPicPr>
        <p:blipFill rotWithShape="1">
          <a:blip r:embed="rId5"/>
          <a:srcRect l="11291" t="23512" r="74838" b="57133"/>
          <a:stretch/>
        </p:blipFill>
        <p:spPr>
          <a:xfrm>
            <a:off x="8858864" y="2224572"/>
            <a:ext cx="3094234" cy="2428613"/>
          </a:xfrm>
          <a:prstGeom prst="rect">
            <a:avLst/>
          </a:prstGeom>
        </p:spPr>
      </p:pic>
      <p:sp>
        <p:nvSpPr>
          <p:cNvPr id="10" name="TextBox 9">
            <a:extLst>
              <a:ext uri="{FF2B5EF4-FFF2-40B4-BE49-F238E27FC236}">
                <a16:creationId xmlns:a16="http://schemas.microsoft.com/office/drawing/2014/main" id="{F765D670-849A-4387-BA34-17046EB32DE1}"/>
              </a:ext>
            </a:extLst>
          </p:cNvPr>
          <p:cNvSpPr txBox="1"/>
          <p:nvPr/>
        </p:nvSpPr>
        <p:spPr>
          <a:xfrm>
            <a:off x="238902" y="5075971"/>
            <a:ext cx="3786571" cy="646331"/>
          </a:xfrm>
          <a:prstGeom prst="rect">
            <a:avLst/>
          </a:prstGeom>
          <a:noFill/>
        </p:spPr>
        <p:txBody>
          <a:bodyPr wrap="square" rtlCol="0">
            <a:spAutoFit/>
          </a:bodyPr>
          <a:lstStyle/>
          <a:p>
            <a:pPr algn="ctr"/>
            <a:r>
              <a:rPr lang="en-US" sz="3600" dirty="0">
                <a:solidFill>
                  <a:srgbClr val="C00000"/>
                </a:solidFill>
              </a:rPr>
              <a:t>AK47</a:t>
            </a:r>
          </a:p>
        </p:txBody>
      </p:sp>
      <p:sp>
        <p:nvSpPr>
          <p:cNvPr id="11" name="TextBox 10">
            <a:extLst>
              <a:ext uri="{FF2B5EF4-FFF2-40B4-BE49-F238E27FC236}">
                <a16:creationId xmlns:a16="http://schemas.microsoft.com/office/drawing/2014/main" id="{8D7E6587-52A0-4221-B8C1-20AAA8BA3508}"/>
              </a:ext>
            </a:extLst>
          </p:cNvPr>
          <p:cNvSpPr txBox="1"/>
          <p:nvPr/>
        </p:nvSpPr>
        <p:spPr>
          <a:xfrm>
            <a:off x="4379958" y="5075971"/>
            <a:ext cx="3786571" cy="646331"/>
          </a:xfrm>
          <a:prstGeom prst="rect">
            <a:avLst/>
          </a:prstGeom>
          <a:noFill/>
        </p:spPr>
        <p:txBody>
          <a:bodyPr wrap="square" rtlCol="0">
            <a:spAutoFit/>
          </a:bodyPr>
          <a:lstStyle/>
          <a:p>
            <a:pPr algn="ctr"/>
            <a:r>
              <a:rPr lang="en-US" sz="3600" dirty="0">
                <a:solidFill>
                  <a:srgbClr val="C00000"/>
                </a:solidFill>
              </a:rPr>
              <a:t>AWP</a:t>
            </a:r>
          </a:p>
        </p:txBody>
      </p:sp>
      <p:sp>
        <p:nvSpPr>
          <p:cNvPr id="12" name="TextBox 11">
            <a:extLst>
              <a:ext uri="{FF2B5EF4-FFF2-40B4-BE49-F238E27FC236}">
                <a16:creationId xmlns:a16="http://schemas.microsoft.com/office/drawing/2014/main" id="{7FE6FE37-3770-4077-861B-646654EDFBCA}"/>
              </a:ext>
            </a:extLst>
          </p:cNvPr>
          <p:cNvSpPr txBox="1"/>
          <p:nvPr/>
        </p:nvSpPr>
        <p:spPr>
          <a:xfrm>
            <a:off x="8335454" y="5075971"/>
            <a:ext cx="3856546" cy="646331"/>
          </a:xfrm>
          <a:prstGeom prst="rect">
            <a:avLst/>
          </a:prstGeom>
          <a:noFill/>
        </p:spPr>
        <p:txBody>
          <a:bodyPr wrap="square" rtlCol="0">
            <a:spAutoFit/>
          </a:bodyPr>
          <a:lstStyle/>
          <a:p>
            <a:pPr algn="ctr"/>
            <a:r>
              <a:rPr lang="en-US" sz="3600" dirty="0">
                <a:solidFill>
                  <a:srgbClr val="C00000"/>
                </a:solidFill>
              </a:rPr>
              <a:t>Grenade launcher</a:t>
            </a:r>
          </a:p>
        </p:txBody>
      </p:sp>
      <p:sp>
        <p:nvSpPr>
          <p:cNvPr id="3" name="Slide Number Placeholder 2">
            <a:extLst>
              <a:ext uri="{FF2B5EF4-FFF2-40B4-BE49-F238E27FC236}">
                <a16:creationId xmlns:a16="http://schemas.microsoft.com/office/drawing/2014/main" id="{94A4467D-4C0B-4B6A-9156-51AB8A4962FA}"/>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3239413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888" y="368995"/>
            <a:ext cx="11278224" cy="738335"/>
          </a:xfrm>
        </p:spPr>
        <p:txBody>
          <a:bodyPr>
            <a:noAutofit/>
          </a:bodyPr>
          <a:lstStyle/>
          <a:p>
            <a:r>
              <a:rPr lang="en-US" sz="3200" b="1" dirty="0"/>
              <a:t>2. Evaluation of player prediction </a:t>
            </a:r>
          </a:p>
        </p:txBody>
      </p:sp>
      <p:pic>
        <p:nvPicPr>
          <p:cNvPr id="1034" name="Picture 10">
            <a:extLst>
              <a:ext uri="{FF2B5EF4-FFF2-40B4-BE49-F238E27FC236}">
                <a16:creationId xmlns:a16="http://schemas.microsoft.com/office/drawing/2014/main" id="{D7E3117D-7B52-4FE9-9263-0468ACBC9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6611" y="1389621"/>
            <a:ext cx="6998778" cy="40787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72EA628-0EBC-47A7-97E0-E892AE1DFC63}"/>
              </a:ext>
            </a:extLst>
          </p:cNvPr>
          <p:cNvSpPr txBox="1"/>
          <p:nvPr/>
        </p:nvSpPr>
        <p:spPr>
          <a:xfrm>
            <a:off x="3628103" y="5750670"/>
            <a:ext cx="4935794" cy="430887"/>
          </a:xfrm>
          <a:prstGeom prst="rect">
            <a:avLst/>
          </a:prstGeom>
          <a:noFill/>
        </p:spPr>
        <p:txBody>
          <a:bodyPr wrap="square" rtlCol="0">
            <a:spAutoFit/>
          </a:bodyPr>
          <a:lstStyle/>
          <a:p>
            <a:pPr algn="ctr"/>
            <a:r>
              <a:rPr lang="en-US" sz="2200" dirty="0"/>
              <a:t>How much did lag affect your gameplay?</a:t>
            </a:r>
          </a:p>
        </p:txBody>
      </p:sp>
      <p:sp>
        <p:nvSpPr>
          <p:cNvPr id="4" name="Slide Number Placeholder 3">
            <a:extLst>
              <a:ext uri="{FF2B5EF4-FFF2-40B4-BE49-F238E27FC236}">
                <a16:creationId xmlns:a16="http://schemas.microsoft.com/office/drawing/2014/main" id="{039B849D-138E-4863-B49F-7D6B78CFD1CB}"/>
              </a:ext>
            </a:extLst>
          </p:cNvPr>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2971310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6BADE-76F1-4F39-9816-2BB8F6E49C6B}"/>
              </a:ext>
            </a:extLst>
          </p:cNvPr>
          <p:cNvSpPr>
            <a:spLocks noGrp="1"/>
          </p:cNvSpPr>
          <p:nvPr>
            <p:ph type="title"/>
          </p:nvPr>
        </p:nvSpPr>
        <p:spPr>
          <a:xfrm>
            <a:off x="913774" y="225226"/>
            <a:ext cx="10364451" cy="1121793"/>
          </a:xfrm>
        </p:spPr>
        <p:txBody>
          <a:bodyPr>
            <a:normAutofit/>
          </a:bodyPr>
          <a:lstStyle/>
          <a:p>
            <a:r>
              <a:rPr lang="en-US" sz="4800" b="1" dirty="0"/>
              <a:t>Motivations – </a:t>
            </a:r>
            <a:r>
              <a:rPr lang="en-US" sz="4000" dirty="0"/>
              <a:t>cont’d</a:t>
            </a:r>
            <a:endParaRPr lang="en-US" sz="4000" b="1" dirty="0"/>
          </a:p>
        </p:txBody>
      </p:sp>
      <p:sp>
        <p:nvSpPr>
          <p:cNvPr id="3" name="Content Placeholder 2">
            <a:extLst>
              <a:ext uri="{FF2B5EF4-FFF2-40B4-BE49-F238E27FC236}">
                <a16:creationId xmlns:a16="http://schemas.microsoft.com/office/drawing/2014/main" id="{034C6364-EF78-4713-9C29-93B973581F33}"/>
              </a:ext>
            </a:extLst>
          </p:cNvPr>
          <p:cNvSpPr>
            <a:spLocks noGrp="1"/>
          </p:cNvSpPr>
          <p:nvPr>
            <p:ph sz="quarter" idx="13"/>
          </p:nvPr>
        </p:nvSpPr>
        <p:spPr>
          <a:xfrm>
            <a:off x="1030286" y="1338975"/>
            <a:ext cx="10131425" cy="4180049"/>
          </a:xfrm>
        </p:spPr>
        <p:txBody>
          <a:bodyPr>
            <a:noAutofit/>
          </a:bodyPr>
          <a:lstStyle/>
          <a:p>
            <a:pPr>
              <a:lnSpc>
                <a:spcPct val="150000"/>
              </a:lnSpc>
            </a:pPr>
            <a:r>
              <a:rPr lang="en-US" sz="2400" dirty="0"/>
              <a:t>Latency compensation used but not fully studied and evaluated</a:t>
            </a:r>
          </a:p>
          <a:p>
            <a:pPr>
              <a:lnSpc>
                <a:spcPct val="150000"/>
              </a:lnSpc>
            </a:pPr>
            <a:r>
              <a:rPr lang="en-US" sz="2400" dirty="0"/>
              <a:t>Benefits not fully understood</a:t>
            </a:r>
          </a:p>
          <a:p>
            <a:pPr lvl="1">
              <a:lnSpc>
                <a:spcPct val="150000"/>
              </a:lnSpc>
            </a:pPr>
            <a:r>
              <a:rPr lang="en-US" sz="2100" dirty="0"/>
              <a:t>Different game actions</a:t>
            </a:r>
          </a:p>
          <a:p>
            <a:pPr lvl="1">
              <a:lnSpc>
                <a:spcPct val="150000"/>
              </a:lnSpc>
            </a:pPr>
            <a:r>
              <a:rPr lang="en-US" sz="2100" dirty="0"/>
              <a:t>Different game genres</a:t>
            </a:r>
          </a:p>
          <a:p>
            <a:pPr>
              <a:lnSpc>
                <a:spcPct val="150000"/>
              </a:lnSpc>
            </a:pPr>
            <a:r>
              <a:rPr lang="en-US" sz="2400" dirty="0"/>
              <a:t>Studies done in popular genres (first person shooters [2], sports [3], real-time strategies [4])</a:t>
            </a:r>
          </a:p>
          <a:p>
            <a:pPr>
              <a:lnSpc>
                <a:spcPct val="150000"/>
              </a:lnSpc>
            </a:pPr>
            <a:r>
              <a:rPr lang="en-US" sz="2400" dirty="0"/>
              <a:t>Less is known for 2D platformers</a:t>
            </a:r>
          </a:p>
          <a:p>
            <a:pPr>
              <a:lnSpc>
                <a:spcPct val="150000"/>
              </a:lnSpc>
            </a:pPr>
            <a:r>
              <a:rPr lang="en-US" sz="2400" dirty="0">
                <a:solidFill>
                  <a:srgbClr val="C00000"/>
                </a:solidFill>
              </a:rPr>
              <a:t>Thesis: study latency and player prediction for platformers</a:t>
            </a:r>
          </a:p>
        </p:txBody>
      </p:sp>
      <p:sp>
        <p:nvSpPr>
          <p:cNvPr id="4" name="Slide Number Placeholder 3">
            <a:extLst>
              <a:ext uri="{FF2B5EF4-FFF2-40B4-BE49-F238E27FC236}">
                <a16:creationId xmlns:a16="http://schemas.microsoft.com/office/drawing/2014/main" id="{63E6B60C-AEAB-47E9-B800-89E43A5D6291}"/>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2297983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263C-2D78-4F17-98E9-8DDACA3EA32B}"/>
              </a:ext>
            </a:extLst>
          </p:cNvPr>
          <p:cNvSpPr>
            <a:spLocks noGrp="1"/>
          </p:cNvSpPr>
          <p:nvPr>
            <p:ph type="title"/>
          </p:nvPr>
        </p:nvSpPr>
        <p:spPr>
          <a:xfrm>
            <a:off x="913774" y="268712"/>
            <a:ext cx="10364451" cy="1596177"/>
          </a:xfrm>
        </p:spPr>
        <p:txBody>
          <a:bodyPr>
            <a:normAutofit/>
          </a:bodyPr>
          <a:lstStyle/>
          <a:p>
            <a:r>
              <a:rPr lang="en-US" sz="6000" b="1" dirty="0"/>
              <a:t>METHODOLOGY</a:t>
            </a:r>
          </a:p>
        </p:txBody>
      </p:sp>
      <p:sp>
        <p:nvSpPr>
          <p:cNvPr id="3" name="Content Placeholder 2">
            <a:extLst>
              <a:ext uri="{FF2B5EF4-FFF2-40B4-BE49-F238E27FC236}">
                <a16:creationId xmlns:a16="http://schemas.microsoft.com/office/drawing/2014/main" id="{3B2A2A19-E896-41CB-802F-D9B2B5EA49E8}"/>
              </a:ext>
            </a:extLst>
          </p:cNvPr>
          <p:cNvSpPr>
            <a:spLocks noGrp="1"/>
          </p:cNvSpPr>
          <p:nvPr>
            <p:ph sz="quarter" idx="13"/>
          </p:nvPr>
        </p:nvSpPr>
        <p:spPr>
          <a:xfrm>
            <a:off x="913774" y="1716946"/>
            <a:ext cx="10363826" cy="3424107"/>
          </a:xfrm>
        </p:spPr>
        <p:txBody>
          <a:bodyPr>
            <a:noAutofit/>
          </a:bodyPr>
          <a:lstStyle/>
          <a:p>
            <a:r>
              <a:rPr lang="en-US" sz="2500" dirty="0"/>
              <a:t>Design game</a:t>
            </a:r>
          </a:p>
          <a:p>
            <a:r>
              <a:rPr lang="en-US" sz="2500" dirty="0"/>
              <a:t>Implement game with dragonfly in </a:t>
            </a:r>
            <a:r>
              <a:rPr lang="en-US" sz="2500" dirty="0" err="1"/>
              <a:t>c++</a:t>
            </a:r>
            <a:endParaRPr lang="en-US" sz="2500" dirty="0"/>
          </a:p>
          <a:p>
            <a:pPr lvl="1"/>
            <a:r>
              <a:rPr lang="en-US" sz="2100" dirty="0"/>
              <a:t>Non-networked single player version</a:t>
            </a:r>
          </a:p>
          <a:p>
            <a:pPr lvl="1"/>
            <a:r>
              <a:rPr lang="en-US" sz="2100" dirty="0"/>
              <a:t>Online version</a:t>
            </a:r>
          </a:p>
          <a:p>
            <a:pPr lvl="1"/>
            <a:r>
              <a:rPr lang="en-US" sz="2100" dirty="0"/>
              <a:t>Player prediction for movement</a:t>
            </a:r>
          </a:p>
          <a:p>
            <a:r>
              <a:rPr lang="en-US" sz="2500" dirty="0"/>
              <a:t>Design and run User Study</a:t>
            </a:r>
          </a:p>
          <a:p>
            <a:r>
              <a:rPr lang="en-US" sz="2500" dirty="0"/>
              <a:t>Analyze results</a:t>
            </a:r>
          </a:p>
        </p:txBody>
      </p:sp>
      <p:sp>
        <p:nvSpPr>
          <p:cNvPr id="4" name="Slide Number Placeholder 3">
            <a:extLst>
              <a:ext uri="{FF2B5EF4-FFF2-40B4-BE49-F238E27FC236}">
                <a16:creationId xmlns:a16="http://schemas.microsoft.com/office/drawing/2014/main" id="{FD8213A8-3C5C-4456-BF25-92EE1DFD58CB}"/>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3483463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inspirations – frustration vs satisfaction</a:t>
            </a:r>
          </a:p>
        </p:txBody>
      </p:sp>
      <p:sp>
        <p:nvSpPr>
          <p:cNvPr id="3" name="Content Placeholder 2"/>
          <p:cNvSpPr>
            <a:spLocks noGrp="1"/>
          </p:cNvSpPr>
          <p:nvPr>
            <p:ph sz="quarter" idx="13"/>
          </p:nvPr>
        </p:nvSpPr>
        <p:spPr>
          <a:xfrm>
            <a:off x="913775" y="5412658"/>
            <a:ext cx="4572000" cy="530941"/>
          </a:xfrm>
        </p:spPr>
        <p:txBody>
          <a:bodyPr/>
          <a:lstStyle/>
          <a:p>
            <a:pPr marL="0" indent="0" algn="ctr">
              <a:buNone/>
            </a:pPr>
            <a:r>
              <a:rPr lang="en-US" dirty="0" err="1"/>
              <a:t>Megaman</a:t>
            </a:r>
            <a:r>
              <a:rPr lang="en-US" dirty="0"/>
              <a:t> franchise</a:t>
            </a:r>
          </a:p>
        </p:txBody>
      </p:sp>
      <p:pic>
        <p:nvPicPr>
          <p:cNvPr id="5" name="Picture 4">
            <a:extLst>
              <a:ext uri="{FF2B5EF4-FFF2-40B4-BE49-F238E27FC236}">
                <a16:creationId xmlns:a16="http://schemas.microsoft.com/office/drawing/2014/main" id="{5FA9C679-56DF-4AE9-89EB-9E5AA6DF344E}"/>
              </a:ext>
            </a:extLst>
          </p:cNvPr>
          <p:cNvPicPr>
            <a:picLocks noChangeAspect="1"/>
          </p:cNvPicPr>
          <p:nvPr/>
        </p:nvPicPr>
        <p:blipFill>
          <a:blip r:embed="rId3"/>
          <a:stretch>
            <a:fillRect/>
          </a:stretch>
        </p:blipFill>
        <p:spPr>
          <a:xfrm>
            <a:off x="6706226" y="2367092"/>
            <a:ext cx="4572000" cy="2571750"/>
          </a:xfrm>
          <a:prstGeom prst="rect">
            <a:avLst/>
          </a:prstGeom>
        </p:spPr>
      </p:pic>
      <p:pic>
        <p:nvPicPr>
          <p:cNvPr id="7" name="Picture 6">
            <a:extLst>
              <a:ext uri="{FF2B5EF4-FFF2-40B4-BE49-F238E27FC236}">
                <a16:creationId xmlns:a16="http://schemas.microsoft.com/office/drawing/2014/main" id="{74CBECDC-2E27-44EF-B5C7-7D110A3E33C1}"/>
              </a:ext>
            </a:extLst>
          </p:cNvPr>
          <p:cNvPicPr>
            <a:picLocks noChangeAspect="1"/>
          </p:cNvPicPr>
          <p:nvPr/>
        </p:nvPicPr>
        <p:blipFill>
          <a:blip r:embed="rId4"/>
          <a:stretch>
            <a:fillRect/>
          </a:stretch>
        </p:blipFill>
        <p:spPr>
          <a:xfrm>
            <a:off x="913775" y="2367092"/>
            <a:ext cx="4572000" cy="2571750"/>
          </a:xfrm>
          <a:prstGeom prst="rect">
            <a:avLst/>
          </a:prstGeom>
        </p:spPr>
      </p:pic>
      <p:sp>
        <p:nvSpPr>
          <p:cNvPr id="8" name="Content Placeholder 2">
            <a:extLst>
              <a:ext uri="{FF2B5EF4-FFF2-40B4-BE49-F238E27FC236}">
                <a16:creationId xmlns:a16="http://schemas.microsoft.com/office/drawing/2014/main" id="{0FA11AA7-5965-41ED-8669-332AD170C92D}"/>
              </a:ext>
            </a:extLst>
          </p:cNvPr>
          <p:cNvSpPr txBox="1">
            <a:spLocks/>
          </p:cNvSpPr>
          <p:nvPr/>
        </p:nvSpPr>
        <p:spPr>
          <a:xfrm>
            <a:off x="6858626" y="5412658"/>
            <a:ext cx="4572000" cy="53094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Font typeface="Arial" panose="020B0604020202020204" pitchFamily="34" charset="0"/>
              <a:buNone/>
            </a:pPr>
            <a:r>
              <a:rPr lang="en-US"/>
              <a:t>Cuphead (2017)</a:t>
            </a:r>
            <a:endParaRPr lang="en-US" dirty="0"/>
          </a:p>
        </p:txBody>
      </p:sp>
      <p:sp>
        <p:nvSpPr>
          <p:cNvPr id="4" name="Slide Number Placeholder 3">
            <a:extLst>
              <a:ext uri="{FF2B5EF4-FFF2-40B4-BE49-F238E27FC236}">
                <a16:creationId xmlns:a16="http://schemas.microsoft.com/office/drawing/2014/main" id="{09CE040E-8F39-41F5-B5A9-DFEA7CBFAE76}"/>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1458691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inspirations – realistic firing mechanics</a:t>
            </a:r>
          </a:p>
        </p:txBody>
      </p:sp>
      <p:pic>
        <p:nvPicPr>
          <p:cNvPr id="10" name="Content Placeholder 9">
            <a:extLst>
              <a:ext uri="{FF2B5EF4-FFF2-40B4-BE49-F238E27FC236}">
                <a16:creationId xmlns:a16="http://schemas.microsoft.com/office/drawing/2014/main" id="{E28AE702-C9BC-4245-A0D5-67C14D66D05F}"/>
              </a:ext>
            </a:extLst>
          </p:cNvPr>
          <p:cNvPicPr>
            <a:picLocks noGrp="1" noChangeAspect="1"/>
          </p:cNvPicPr>
          <p:nvPr>
            <p:ph sz="quarter" idx="13"/>
          </p:nvPr>
        </p:nvPicPr>
        <p:blipFill>
          <a:blip r:embed="rId3"/>
          <a:stretch>
            <a:fillRect/>
          </a:stretch>
        </p:blipFill>
        <p:spPr>
          <a:xfrm>
            <a:off x="3181756" y="2366963"/>
            <a:ext cx="5828488" cy="3424237"/>
          </a:xfrm>
        </p:spPr>
      </p:pic>
      <p:sp>
        <p:nvSpPr>
          <p:cNvPr id="3" name="Slide Number Placeholder 2">
            <a:extLst>
              <a:ext uri="{FF2B5EF4-FFF2-40B4-BE49-F238E27FC236}">
                <a16:creationId xmlns:a16="http://schemas.microsoft.com/office/drawing/2014/main" id="{D6D1FCCC-758B-4940-824F-F4BCA8BE17EA}"/>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3595824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68712"/>
            <a:ext cx="10364451" cy="1220875"/>
          </a:xfrm>
        </p:spPr>
        <p:txBody>
          <a:bodyPr/>
          <a:lstStyle/>
          <a:p>
            <a:r>
              <a:rPr lang="en-US" b="1" dirty="0"/>
              <a:t>Features</a:t>
            </a:r>
          </a:p>
        </p:txBody>
      </p:sp>
      <p:sp>
        <p:nvSpPr>
          <p:cNvPr id="3" name="Content Placeholder 2"/>
          <p:cNvSpPr>
            <a:spLocks noGrp="1"/>
          </p:cNvSpPr>
          <p:nvPr>
            <p:ph sz="quarter" idx="13"/>
          </p:nvPr>
        </p:nvSpPr>
        <p:spPr>
          <a:xfrm>
            <a:off x="914399" y="1489587"/>
            <a:ext cx="10363826" cy="3424107"/>
          </a:xfrm>
        </p:spPr>
        <p:txBody>
          <a:bodyPr/>
          <a:lstStyle/>
          <a:p>
            <a:r>
              <a:rPr lang="en-US" dirty="0"/>
              <a:t>Robot themed ascii graphics</a:t>
            </a:r>
          </a:p>
          <a:p>
            <a:r>
              <a:rPr lang="en-US" dirty="0"/>
              <a:t>Realistic attacking mechanics</a:t>
            </a:r>
          </a:p>
          <a:p>
            <a:r>
              <a:rPr lang="en-US" dirty="0"/>
              <a:t>Fast paced actions</a:t>
            </a:r>
          </a:p>
          <a:p>
            <a:endParaRPr lang="en-US" dirty="0"/>
          </a:p>
        </p:txBody>
      </p:sp>
      <p:pic>
        <p:nvPicPr>
          <p:cNvPr id="4098" name="Picture 2">
            <a:extLst>
              <a:ext uri="{FF2B5EF4-FFF2-40B4-BE49-F238E27FC236}">
                <a16:creationId xmlns:a16="http://schemas.microsoft.com/office/drawing/2014/main" id="{F48C5153-7F65-43B0-BD46-C85B5479A3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605" b="11796"/>
          <a:stretch/>
        </p:blipFill>
        <p:spPr bwMode="auto">
          <a:xfrm>
            <a:off x="1802099" y="3201640"/>
            <a:ext cx="8587799" cy="281048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9881E04-3A16-4C44-9B73-BC9BC8561BDC}"/>
              </a:ext>
            </a:extLst>
          </p:cNvPr>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1066038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2019-04-18 00-14-22">
            <a:hlinkClick r:id="" action="ppaction://media"/>
            <a:extLst>
              <a:ext uri="{FF2B5EF4-FFF2-40B4-BE49-F238E27FC236}">
                <a16:creationId xmlns:a16="http://schemas.microsoft.com/office/drawing/2014/main" id="{087C4A74-0927-4601-86DE-657A47245C7E}"/>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0" y="0"/>
            <a:ext cx="12193062" cy="6858000"/>
          </a:xfrm>
        </p:spPr>
      </p:pic>
      <p:sp>
        <p:nvSpPr>
          <p:cNvPr id="2" name="Title 1">
            <a:extLst>
              <a:ext uri="{FF2B5EF4-FFF2-40B4-BE49-F238E27FC236}">
                <a16:creationId xmlns:a16="http://schemas.microsoft.com/office/drawing/2014/main" id="{61EC164C-EE78-4C5E-A020-DD0AEFB49CC3}"/>
              </a:ext>
            </a:extLst>
          </p:cNvPr>
          <p:cNvSpPr>
            <a:spLocks noGrp="1"/>
          </p:cNvSpPr>
          <p:nvPr>
            <p:ph type="title"/>
          </p:nvPr>
        </p:nvSpPr>
        <p:spPr>
          <a:xfrm>
            <a:off x="0" y="1"/>
            <a:ext cx="12191999" cy="1012722"/>
          </a:xfrm>
          <a:solidFill>
            <a:schemeClr val="bg1"/>
          </a:solidFill>
        </p:spPr>
        <p:txBody>
          <a:bodyPr>
            <a:normAutofit/>
          </a:bodyPr>
          <a:lstStyle/>
          <a:p>
            <a:r>
              <a:rPr lang="en-US" sz="6600" b="1" spc="300" dirty="0">
                <a:solidFill>
                  <a:srgbClr val="C00000"/>
                </a:solidFill>
                <a:effectLst>
                  <a:outerShdw blurRad="38100" dist="38100" dir="2700000" algn="tl">
                    <a:srgbClr val="000000">
                      <a:alpha val="43137"/>
                    </a:srgbClr>
                  </a:outerShdw>
                </a:effectLst>
              </a:rPr>
              <a:t>AK47</a:t>
            </a:r>
          </a:p>
        </p:txBody>
      </p:sp>
      <p:sp>
        <p:nvSpPr>
          <p:cNvPr id="9" name="TextBox 8">
            <a:extLst>
              <a:ext uri="{FF2B5EF4-FFF2-40B4-BE49-F238E27FC236}">
                <a16:creationId xmlns:a16="http://schemas.microsoft.com/office/drawing/2014/main" id="{246CFC2E-0342-4FA8-AAAF-A304682C204B}"/>
              </a:ext>
            </a:extLst>
          </p:cNvPr>
          <p:cNvSpPr txBox="1"/>
          <p:nvPr/>
        </p:nvSpPr>
        <p:spPr>
          <a:xfrm>
            <a:off x="579477" y="1258529"/>
            <a:ext cx="6892413" cy="2769989"/>
          </a:xfrm>
          <a:prstGeom prst="rect">
            <a:avLst/>
          </a:prstGeom>
          <a:noFill/>
          <a:effectLst>
            <a:glow>
              <a:srgbClr val="C00000"/>
            </a:glow>
          </a:effectLst>
        </p:spPr>
        <p:txBody>
          <a:bodyPr wrap="square" rtlCol="0">
            <a:spAutoFit/>
          </a:bodyPr>
          <a:lstStyle/>
          <a:p>
            <a:pPr marL="285750" indent="-285750">
              <a:buFont typeface="Arial" panose="020B0604020202020204" pitchFamily="34" charset="0"/>
              <a:buChar char="•"/>
            </a:pPr>
            <a:r>
              <a:rPr lang="en-US" sz="4000" dirty="0">
                <a:solidFill>
                  <a:schemeClr val="bg1"/>
                </a:solidFill>
              </a:rPr>
              <a:t>High fire rate</a:t>
            </a:r>
          </a:p>
          <a:p>
            <a:pPr marL="285750" indent="-285750">
              <a:buFont typeface="Arial" panose="020B0604020202020204" pitchFamily="34" charset="0"/>
              <a:buChar char="•"/>
            </a:pPr>
            <a:r>
              <a:rPr lang="en-US" sz="4000" dirty="0">
                <a:solidFill>
                  <a:schemeClr val="bg1"/>
                </a:solidFill>
              </a:rPr>
              <a:t>Average damage</a:t>
            </a:r>
          </a:p>
          <a:p>
            <a:pPr marL="285750" indent="-285750">
              <a:buFont typeface="Arial" panose="020B0604020202020204" pitchFamily="34" charset="0"/>
              <a:buChar char="•"/>
            </a:pPr>
            <a:r>
              <a:rPr lang="en-US" sz="4000" dirty="0">
                <a:solidFill>
                  <a:schemeClr val="bg1"/>
                </a:solidFill>
              </a:rPr>
              <a:t>Good accuracy</a:t>
            </a:r>
          </a:p>
          <a:p>
            <a:endParaRPr lang="en-US" sz="5400" dirty="0">
              <a:solidFill>
                <a:schemeClr val="bg1"/>
              </a:solidFill>
            </a:endParaRPr>
          </a:p>
        </p:txBody>
      </p:sp>
      <p:sp>
        <p:nvSpPr>
          <p:cNvPr id="3" name="Slide Number Placeholder 2">
            <a:extLst>
              <a:ext uri="{FF2B5EF4-FFF2-40B4-BE49-F238E27FC236}">
                <a16:creationId xmlns:a16="http://schemas.microsoft.com/office/drawing/2014/main" id="{1F38C55C-7DAA-466F-9AB7-4ACCC3EFDEEA}"/>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83893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TM04033925[[fn=Droplet]]</Template>
  <TotalTime>4598</TotalTime>
  <Words>2759</Words>
  <Application>Microsoft Office PowerPoint</Application>
  <PresentationFormat>Widescreen</PresentationFormat>
  <Paragraphs>243</Paragraphs>
  <Slides>31</Slides>
  <Notes>29</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Tw Cen MT</vt:lpstr>
      <vt:lpstr>Droplet</vt:lpstr>
      <vt:lpstr>360 Gunner –  a 2d platformer to evaluate network latency compensation</vt:lpstr>
      <vt:lpstr>motivations</vt:lpstr>
      <vt:lpstr>Motivations – cont’d</vt:lpstr>
      <vt:lpstr>Motivations – cont’d</vt:lpstr>
      <vt:lpstr>METHODOLOGY</vt:lpstr>
      <vt:lpstr> inspirations – frustration vs satisfaction</vt:lpstr>
      <vt:lpstr> inspirations – realistic firing mechanics</vt:lpstr>
      <vt:lpstr>Features</vt:lpstr>
      <vt:lpstr>AK47</vt:lpstr>
      <vt:lpstr>Grenade launcher</vt:lpstr>
      <vt:lpstr>awp</vt:lpstr>
      <vt:lpstr>Non-networked version </vt:lpstr>
      <vt:lpstr>Game implementation – online game</vt:lpstr>
      <vt:lpstr>Study objectives</vt:lpstr>
      <vt:lpstr>experiment</vt:lpstr>
      <vt:lpstr>results</vt:lpstr>
      <vt:lpstr>1. Effects of network latency on game actions</vt:lpstr>
      <vt:lpstr>1. Effects of network latency on game actions – cont’d</vt:lpstr>
      <vt:lpstr>2. Evaluation of player prediction </vt:lpstr>
      <vt:lpstr>2. Evaluation of player prediction – cont’d </vt:lpstr>
      <vt:lpstr>2. Evaluation of player prediction – cont’d </vt:lpstr>
      <vt:lpstr>2. Evaluation of player prediction – cont’d </vt:lpstr>
      <vt:lpstr>Conclusions</vt:lpstr>
      <vt:lpstr>Future work</vt:lpstr>
      <vt:lpstr>360 Gunner –  a 2d platformer to evaluate network latency compensation</vt:lpstr>
      <vt:lpstr>PowerPoint Presentation</vt:lpstr>
      <vt:lpstr>(PRUNED) Study objectives</vt:lpstr>
      <vt:lpstr>(PRUNED) Levels</vt:lpstr>
      <vt:lpstr>(PRUNED) OUTLINE</vt:lpstr>
      <vt:lpstr>Weapons</vt:lpstr>
      <vt:lpstr>2. Evaluation of player prediction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360 Gunner –  a 2d platform game to evaluate network latency compensation</dc:title>
  <dc:creator>Long Vu</dc:creator>
  <cp:lastModifiedBy>Long Vu</cp:lastModifiedBy>
  <cp:revision>170</cp:revision>
  <dcterms:created xsi:type="dcterms:W3CDTF">2018-12-11T03:17:19Z</dcterms:created>
  <dcterms:modified xsi:type="dcterms:W3CDTF">2019-12-11T23:05:05Z</dcterms:modified>
</cp:coreProperties>
</file>