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9" r:id="rId3"/>
    <p:sldId id="268" r:id="rId4"/>
    <p:sldId id="261" r:id="rId5"/>
    <p:sldId id="266" r:id="rId6"/>
    <p:sldId id="258" r:id="rId7"/>
    <p:sldId id="260" r:id="rId8"/>
    <p:sldId id="265" r:id="rId9"/>
    <p:sldId id="262" r:id="rId10"/>
    <p:sldId id="263" r:id="rId11"/>
    <p:sldId id="264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506" autoAdjust="0"/>
    <p:restoredTop sz="94645" autoAdjust="0"/>
  </p:normalViewPr>
  <p:slideViewPr>
    <p:cSldViewPr>
      <p:cViewPr varScale="1">
        <p:scale>
          <a:sx n="75" d="100"/>
          <a:sy n="75" d="100"/>
        </p:scale>
        <p:origin x="-8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Nate\My%20Documents\My%20Schoolwork\My%20Homework\Senior%20Year\MQP\C%20term\graphs\Tank_Size_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er\Desktop\Project%20Files\bullet%20speed%20final%20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scatterChart>
        <c:scatterStyle val="lineMarker"/>
        <c:ser>
          <c:idx val="0"/>
          <c:order val="0"/>
          <c:tx>
            <c:v>0 ms</c:v>
          </c:tx>
          <c:xVal>
            <c:numRef>
              <c:f>'Sheet1 (2)'!$B$2:$B$6</c:f>
              <c:numCache>
                <c:formatCode>0.00</c:formatCode>
                <c:ptCount val="5"/>
                <c:pt idx="0">
                  <c:v>0.25</c:v>
                </c:pt>
                <c:pt idx="1">
                  <c:v>0.5</c:v>
                </c:pt>
                <c:pt idx="2">
                  <c:v>1</c:v>
                </c:pt>
                <c:pt idx="3">
                  <c:v>2</c:v>
                </c:pt>
                <c:pt idx="4">
                  <c:v>4</c:v>
                </c:pt>
              </c:numCache>
            </c:numRef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</c:numLit>
          </c:yVal>
        </c:ser>
        <c:ser>
          <c:idx val="1"/>
          <c:order val="1"/>
          <c:tx>
            <c:v>100 ms</c:v>
          </c:tx>
          <c:xVal>
            <c:numRef>
              <c:f>'Sheet1 (2)'!$B$7:$B$11</c:f>
              <c:numCache>
                <c:formatCode>0.00</c:formatCode>
                <c:ptCount val="5"/>
                <c:pt idx="0">
                  <c:v>0.25</c:v>
                </c:pt>
                <c:pt idx="1">
                  <c:v>0.5</c:v>
                </c:pt>
                <c:pt idx="2">
                  <c:v>1</c:v>
                </c:pt>
                <c:pt idx="3">
                  <c:v>2</c:v>
                </c:pt>
                <c:pt idx="4">
                  <c:v>4</c:v>
                </c:pt>
              </c:numCache>
            </c:numRef>
          </c:xVal>
          <c:yVal>
            <c:numRef>
              <c:f>'Sheet1 (2)'!$H$7:$H$11</c:f>
              <c:numCache>
                <c:formatCode>General</c:formatCode>
                <c:ptCount val="5"/>
                <c:pt idx="0">
                  <c:v>-81</c:v>
                </c:pt>
                <c:pt idx="1">
                  <c:v>-40</c:v>
                </c:pt>
                <c:pt idx="2">
                  <c:v>-24</c:v>
                </c:pt>
                <c:pt idx="3">
                  <c:v>-36</c:v>
                </c:pt>
                <c:pt idx="4">
                  <c:v>0</c:v>
                </c:pt>
              </c:numCache>
            </c:numRef>
          </c:yVal>
        </c:ser>
        <c:ser>
          <c:idx val="2"/>
          <c:order val="2"/>
          <c:tx>
            <c:v>500 ms</c:v>
          </c:tx>
          <c:xVal>
            <c:numRef>
              <c:f>'Sheet1 (2)'!$B$12:$B$16</c:f>
              <c:numCache>
                <c:formatCode>0.00</c:formatCode>
                <c:ptCount val="5"/>
                <c:pt idx="0">
                  <c:v>0.25</c:v>
                </c:pt>
                <c:pt idx="1">
                  <c:v>0.5</c:v>
                </c:pt>
                <c:pt idx="2">
                  <c:v>1</c:v>
                </c:pt>
                <c:pt idx="3">
                  <c:v>2</c:v>
                </c:pt>
                <c:pt idx="4">
                  <c:v>4</c:v>
                </c:pt>
              </c:numCache>
            </c:numRef>
          </c:xVal>
          <c:yVal>
            <c:numRef>
              <c:f>'Sheet1 (2)'!$H$12:$H$16</c:f>
              <c:numCache>
                <c:formatCode>General</c:formatCode>
                <c:ptCount val="5"/>
                <c:pt idx="0">
                  <c:v>-160</c:v>
                </c:pt>
                <c:pt idx="1">
                  <c:v>-111</c:v>
                </c:pt>
                <c:pt idx="2">
                  <c:v>-115</c:v>
                </c:pt>
                <c:pt idx="3">
                  <c:v>-83</c:v>
                </c:pt>
                <c:pt idx="4">
                  <c:v>-19</c:v>
                </c:pt>
              </c:numCache>
            </c:numRef>
          </c:yVal>
        </c:ser>
        <c:ser>
          <c:idx val="3"/>
          <c:order val="3"/>
          <c:tx>
            <c:v>1000 ms</c:v>
          </c:tx>
          <c:marker>
            <c:symbol val="x"/>
            <c:size val="7"/>
          </c:marker>
          <c:xVal>
            <c:numRef>
              <c:f>'Sheet1 (2)'!$B$17:$B$21</c:f>
              <c:numCache>
                <c:formatCode>0.00</c:formatCode>
                <c:ptCount val="5"/>
                <c:pt idx="0">
                  <c:v>0.25</c:v>
                </c:pt>
                <c:pt idx="1">
                  <c:v>0.5</c:v>
                </c:pt>
                <c:pt idx="2">
                  <c:v>1</c:v>
                </c:pt>
                <c:pt idx="3">
                  <c:v>2</c:v>
                </c:pt>
                <c:pt idx="4">
                  <c:v>4</c:v>
                </c:pt>
              </c:numCache>
            </c:numRef>
          </c:xVal>
          <c:yVal>
            <c:numRef>
              <c:f>'Sheet1 (2)'!$H$17:$H$21</c:f>
              <c:numCache>
                <c:formatCode>General</c:formatCode>
                <c:ptCount val="5"/>
                <c:pt idx="0">
                  <c:v>-151</c:v>
                </c:pt>
                <c:pt idx="1">
                  <c:v>-96</c:v>
                </c:pt>
                <c:pt idx="2">
                  <c:v>-126</c:v>
                </c:pt>
                <c:pt idx="3">
                  <c:v>-123</c:v>
                </c:pt>
                <c:pt idx="4">
                  <c:v>-103</c:v>
                </c:pt>
              </c:numCache>
            </c:numRef>
          </c:yVal>
        </c:ser>
        <c:axId val="63566208"/>
        <c:axId val="63568128"/>
      </c:scatterChart>
      <c:valAx>
        <c:axId val="63566208"/>
        <c:scaling>
          <c:orientation val="minMax"/>
          <c:max val="4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Tank Size (Precision)</a:t>
                </a:r>
              </a:p>
            </c:rich>
          </c:tx>
          <c:layout/>
        </c:title>
        <c:numFmt formatCode="0.00" sourceLinked="1"/>
        <c:majorTickMark val="none"/>
        <c:tickLblPos val="low"/>
        <c:crossAx val="63568128"/>
        <c:crosses val="autoZero"/>
        <c:crossBetween val="midCat"/>
      </c:valAx>
      <c:valAx>
        <c:axId val="63568128"/>
        <c:scaling>
          <c:orientation val="minMax"/>
          <c:max val="40"/>
          <c:min val="-175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Score</a:t>
                </a:r>
              </a:p>
            </c:rich>
          </c:tx>
          <c:layout/>
        </c:title>
        <c:numFmt formatCode="General" sourceLinked="1"/>
        <c:tickLblPos val="nextTo"/>
        <c:crossAx val="63566208"/>
        <c:crosses val="autoZero"/>
        <c:crossBetween val="midCat"/>
        <c:majorUnit val="25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0"/>
          <c:order val="0"/>
          <c:tx>
            <c:strRef>
              <c:f>Sheet1!$B$7</c:f>
              <c:strCache>
                <c:ptCount val="1"/>
                <c:pt idx="0">
                  <c:v>None</c:v>
                </c:pt>
              </c:strCache>
            </c:strRef>
          </c:tx>
          <c:xVal>
            <c:numRef>
              <c:f>Sheet1!$A$8:$A$12</c:f>
              <c:numCache>
                <c:formatCode>General</c:formatCode>
                <c:ptCount val="5"/>
                <c:pt idx="0">
                  <c:v>25</c:v>
                </c:pt>
                <c:pt idx="1">
                  <c:v>50</c:v>
                </c:pt>
                <c:pt idx="2">
                  <c:v>100</c:v>
                </c:pt>
                <c:pt idx="3">
                  <c:v>200</c:v>
                </c:pt>
                <c:pt idx="4">
                  <c:v>400</c:v>
                </c:pt>
              </c:numCache>
            </c:numRef>
          </c:xVal>
          <c:yVal>
            <c:numRef>
              <c:f>Sheet1!$B$8:$B$12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yVal>
        </c:ser>
        <c:ser>
          <c:idx val="1"/>
          <c:order val="1"/>
          <c:tx>
            <c:strRef>
              <c:f>Sheet1!$C$7</c:f>
              <c:strCache>
                <c:ptCount val="1"/>
                <c:pt idx="0">
                  <c:v>100ms</c:v>
                </c:pt>
              </c:strCache>
            </c:strRef>
          </c:tx>
          <c:xVal>
            <c:numRef>
              <c:f>Sheet1!$A$8:$A$12</c:f>
              <c:numCache>
                <c:formatCode>General</c:formatCode>
                <c:ptCount val="5"/>
                <c:pt idx="0">
                  <c:v>25</c:v>
                </c:pt>
                <c:pt idx="1">
                  <c:v>50</c:v>
                </c:pt>
                <c:pt idx="2">
                  <c:v>100</c:v>
                </c:pt>
                <c:pt idx="3">
                  <c:v>200</c:v>
                </c:pt>
                <c:pt idx="4">
                  <c:v>400</c:v>
                </c:pt>
              </c:numCache>
            </c:numRef>
          </c:xVal>
          <c:yVal>
            <c:numRef>
              <c:f>Sheet1!$C$8:$C$12</c:f>
              <c:numCache>
                <c:formatCode>General</c:formatCode>
                <c:ptCount val="5"/>
                <c:pt idx="0">
                  <c:v>10</c:v>
                </c:pt>
                <c:pt idx="1">
                  <c:v>17</c:v>
                </c:pt>
                <c:pt idx="2">
                  <c:v>-38</c:v>
                </c:pt>
                <c:pt idx="3">
                  <c:v>-13</c:v>
                </c:pt>
                <c:pt idx="4">
                  <c:v>-45</c:v>
                </c:pt>
              </c:numCache>
            </c:numRef>
          </c:yVal>
        </c:ser>
        <c:ser>
          <c:idx val="2"/>
          <c:order val="2"/>
          <c:tx>
            <c:strRef>
              <c:f>Sheet1!$D$7</c:f>
              <c:strCache>
                <c:ptCount val="1"/>
                <c:pt idx="0">
                  <c:v>500ms</c:v>
                </c:pt>
              </c:strCache>
            </c:strRef>
          </c:tx>
          <c:xVal>
            <c:numRef>
              <c:f>Sheet1!$A$8:$A$12</c:f>
              <c:numCache>
                <c:formatCode>General</c:formatCode>
                <c:ptCount val="5"/>
                <c:pt idx="0">
                  <c:v>25</c:v>
                </c:pt>
                <c:pt idx="1">
                  <c:v>50</c:v>
                </c:pt>
                <c:pt idx="2">
                  <c:v>100</c:v>
                </c:pt>
                <c:pt idx="3">
                  <c:v>200</c:v>
                </c:pt>
                <c:pt idx="4">
                  <c:v>400</c:v>
                </c:pt>
              </c:numCache>
            </c:numRef>
          </c:xVal>
          <c:yVal>
            <c:numRef>
              <c:f>Sheet1!$D$8:$D$12</c:f>
              <c:numCache>
                <c:formatCode>General</c:formatCode>
                <c:ptCount val="5"/>
                <c:pt idx="0">
                  <c:v>-54</c:v>
                </c:pt>
                <c:pt idx="1">
                  <c:v>-17</c:v>
                </c:pt>
                <c:pt idx="2">
                  <c:v>-64</c:v>
                </c:pt>
                <c:pt idx="3">
                  <c:v>-104</c:v>
                </c:pt>
                <c:pt idx="4">
                  <c:v>-186</c:v>
                </c:pt>
              </c:numCache>
            </c:numRef>
          </c:yVal>
        </c:ser>
        <c:ser>
          <c:idx val="3"/>
          <c:order val="3"/>
          <c:tx>
            <c:strRef>
              <c:f>Sheet1!$E$7</c:f>
              <c:strCache>
                <c:ptCount val="1"/>
                <c:pt idx="0">
                  <c:v>1000ms</c:v>
                </c:pt>
              </c:strCache>
            </c:strRef>
          </c:tx>
          <c:xVal>
            <c:numRef>
              <c:f>Sheet1!$A$8:$A$12</c:f>
              <c:numCache>
                <c:formatCode>General</c:formatCode>
                <c:ptCount val="5"/>
                <c:pt idx="0">
                  <c:v>25</c:v>
                </c:pt>
                <c:pt idx="1">
                  <c:v>50</c:v>
                </c:pt>
                <c:pt idx="2">
                  <c:v>100</c:v>
                </c:pt>
                <c:pt idx="3">
                  <c:v>200</c:v>
                </c:pt>
                <c:pt idx="4">
                  <c:v>400</c:v>
                </c:pt>
              </c:numCache>
            </c:numRef>
          </c:xVal>
          <c:yVal>
            <c:numRef>
              <c:f>Sheet1!$E$8:$E$12</c:f>
              <c:numCache>
                <c:formatCode>General</c:formatCode>
                <c:ptCount val="5"/>
                <c:pt idx="0">
                  <c:v>-77</c:v>
                </c:pt>
                <c:pt idx="1">
                  <c:v>-86</c:v>
                </c:pt>
                <c:pt idx="2">
                  <c:v>-102</c:v>
                </c:pt>
                <c:pt idx="3">
                  <c:v>-230</c:v>
                </c:pt>
                <c:pt idx="4">
                  <c:v>-280</c:v>
                </c:pt>
              </c:numCache>
            </c:numRef>
          </c:yVal>
        </c:ser>
        <c:axId val="64066304"/>
        <c:axId val="64068224"/>
      </c:scatterChart>
      <c:valAx>
        <c:axId val="64066304"/>
        <c:scaling>
          <c:orientation val="minMax"/>
          <c:max val="40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Bullet Speed</a:t>
                </a:r>
                <a:r>
                  <a:rPr lang="en-US" baseline="0"/>
                  <a:t> (m/s)</a:t>
                </a:r>
              </a:p>
            </c:rich>
          </c:tx>
        </c:title>
        <c:numFmt formatCode="General" sourceLinked="1"/>
        <c:tickLblPos val="low"/>
        <c:crossAx val="64068224"/>
        <c:crosses val="autoZero"/>
        <c:crossBetween val="midCat"/>
      </c:valAx>
      <c:valAx>
        <c:axId val="6406822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Score</a:t>
                </a:r>
              </a:p>
            </c:rich>
          </c:tx>
        </c:title>
        <c:numFmt formatCode="General" sourceLinked="1"/>
        <c:tickLblPos val="nextTo"/>
        <c:crossAx val="64066304"/>
        <c:crosses val="autoZero"/>
        <c:crossBetween val="midCat"/>
      </c:valAx>
    </c:plotArea>
    <c:legend>
      <c:legendPos val="r"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6FF4A4A-94A0-40B3-B4F2-308342D6C24C}" type="datetimeFigureOut">
              <a:rPr lang="en-US"/>
              <a:pPr>
                <a:defRPr/>
              </a:pPr>
              <a:t>4/22/2009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CC53F5A-6421-415B-84F2-876BFFC1F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6307A-6663-4220-929C-A96E9354313E}" type="datetime1">
              <a:rPr lang="en-US"/>
              <a:pPr>
                <a:defRPr/>
              </a:pPr>
              <a:t>4/22/2009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F2692-B5C9-46C9-895D-3A41163D4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28922-205B-4EB6-81FC-26532603F1BD}" type="datetime1">
              <a:rPr lang="en-US"/>
              <a:pPr>
                <a:defRPr/>
              </a:pPr>
              <a:t>4/22/2009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97123-F7BF-4A9A-B365-609C1BF41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0F35E-6D97-41D5-B98B-E61CE4398F1C}" type="datetime1">
              <a:rPr lang="en-US"/>
              <a:pPr>
                <a:defRPr/>
              </a:pPr>
              <a:t>4/22/2009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9515B-A093-4257-990F-9EC63E8B9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BC7C6-45C9-4883-804C-120D0749A6EA}" type="datetime1">
              <a:rPr lang="en-US"/>
              <a:pPr>
                <a:defRPr/>
              </a:pPr>
              <a:t>4/22/2009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DD712-09EE-4519-BE29-FD945B043D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B7A23-702E-483B-B137-3CA7A039D259}" type="datetime1">
              <a:rPr lang="en-US"/>
              <a:pPr>
                <a:defRPr/>
              </a:pPr>
              <a:t>4/22/2009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E9D59-44A5-4F2D-9141-B7A477A55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347A7-DAD1-48DD-BDE4-169D5A6280B7}" type="datetime1">
              <a:rPr lang="en-US"/>
              <a:pPr>
                <a:defRPr/>
              </a:pPr>
              <a:t>4/22/2009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4E2E2-CCA5-4508-8A43-3FE03BCA1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12335-B178-483B-AA90-FA55F26FE6BC}" type="datetime1">
              <a:rPr lang="en-US"/>
              <a:pPr>
                <a:defRPr/>
              </a:pPr>
              <a:t>4/22/2009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0DF78-8520-4EDA-9780-DFBBBB9953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FF2B4-838E-4087-A2B6-B4E6A5B77CCD}" type="datetime1">
              <a:rPr lang="en-US"/>
              <a:pPr>
                <a:defRPr/>
              </a:pPr>
              <a:t>4/22/2009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C43BF-3117-4737-B4DE-3F0823356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D7EF8-A724-4EEF-956F-CF48AB58ADE3}" type="datetime1">
              <a:rPr lang="en-US"/>
              <a:pPr>
                <a:defRPr/>
              </a:pPr>
              <a:t>4/22/2009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B6DCE-CE37-4E05-A86D-D6B574E3D0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AB865-989B-423A-8008-679FADCE98FB}" type="datetime1">
              <a:rPr lang="en-US"/>
              <a:pPr>
                <a:defRPr/>
              </a:pPr>
              <a:t>4/22/2009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C8DAA-9B4E-4972-A445-4D47F67F4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0CC0F-41B3-4663-8245-19F1487E999B}" type="datetime1">
              <a:rPr lang="en-US"/>
              <a:pPr>
                <a:defRPr/>
              </a:pPr>
              <a:t>4/22/2009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AF00E-1BAE-4F10-92BA-5C5131A272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EC9E19D-34D1-438B-A20E-AE17F9890785}" type="datetime1">
              <a:rPr lang="en-US"/>
              <a:pPr>
                <a:defRPr/>
              </a:pPr>
              <a:t>4/22/2009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B42FD16-BA91-4E06-A708-DE021C177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8" r:id="rId2"/>
    <p:sldLayoutId id="2147483697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8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CF51FE-A88D-4B0E-9F56-C3852F3377A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>Quantifying the Effect of Latency on Game Actions in BZFlag </a:t>
            </a:r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/>
          <a:p>
            <a:pPr marR="0" eaLnBrk="1" hangingPunct="1"/>
            <a:r>
              <a:rPr lang="en-US" smtClean="0"/>
              <a:t>By: Christopher Burgess (CS)  </a:t>
            </a:r>
          </a:p>
          <a:p>
            <a:pPr marR="0" eaLnBrk="1" hangingPunct="1"/>
            <a:r>
              <a:rPr lang="en-US" smtClean="0"/>
              <a:t>and Nathan Roy (IMGD)</a:t>
            </a:r>
          </a:p>
          <a:p>
            <a:pPr marR="0" eaLnBrk="1" hangingPunct="1"/>
            <a:r>
              <a:rPr lang="en-US" smtClean="0"/>
              <a:t>Advisor:    Mark Claypool	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18FA87-08E8-4390-850D-A4B9DBA70A7A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Score vs. Bullet Speed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377EDC-7F39-4001-BAC4-6D34B851E1FD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Conclusions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Precision and deadline of a game’s actions have a significant impact on susceptibility to latency</a:t>
            </a:r>
          </a:p>
          <a:p>
            <a:pPr eaLnBrk="1" hangingPunct="1"/>
            <a:r>
              <a:rPr lang="en-US" smtClean="0"/>
              <a:t>Data supports the precision-deadline hypothesis</a:t>
            </a:r>
          </a:p>
          <a:p>
            <a:pPr eaLnBrk="1" hangingPunct="1"/>
            <a:r>
              <a:rPr lang="en-US" smtClean="0"/>
              <a:t>More testing could help improve accuracy of data</a:t>
            </a:r>
          </a:p>
          <a:p>
            <a:pPr eaLnBrk="1" hangingPunct="1"/>
            <a:r>
              <a:rPr lang="en-US" smtClean="0"/>
              <a:t>Results can still be applied to other games as a general indication of performance changes due to latency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6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C1F2EC7-BACF-4635-8A8B-3F166B56C91C}" type="slidenum">
              <a:rPr lang="en-US" sz="1200">
                <a:solidFill>
                  <a:schemeClr val="tx2">
                    <a:shade val="90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en-US" sz="1200">
              <a:solidFill>
                <a:schemeClr val="tx2">
                  <a:shade val="90000"/>
                </a:schemeClr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533400" y="1371600"/>
            <a:ext cx="7851648" cy="1828800"/>
          </a:xfrm>
          <a:noFill/>
        </p:spPr>
        <p:txBody>
          <a:bodyPr tIns="0" rIns="18288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6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Quantifying the Effect of Latency on Game Actions in BZFlag </a:t>
            </a:r>
          </a:p>
        </p:txBody>
      </p:sp>
      <p:sp>
        <p:nvSpPr>
          <p:cNvPr id="27652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4038600"/>
            <a:ext cx="6400800" cy="1752600"/>
          </a:xfrm>
        </p:spPr>
        <p:txBody>
          <a:bodyPr lIns="0" rIns="18288"/>
          <a:lstStyle/>
          <a:p>
            <a:pPr marL="0" indent="0" algn="r" eaLnBrk="1" hangingPunct="1">
              <a:buFont typeface="Wingdings 2" pitchFamily="18" charset="2"/>
              <a:buNone/>
            </a:pPr>
            <a:r>
              <a:rPr lang="en-US" smtClean="0"/>
              <a:t>By: Christopher Burgess (CS)  </a:t>
            </a:r>
          </a:p>
          <a:p>
            <a:pPr marL="0" indent="0" algn="r" eaLnBrk="1" hangingPunct="1">
              <a:buFont typeface="Wingdings 2" pitchFamily="18" charset="2"/>
              <a:buNone/>
            </a:pPr>
            <a:r>
              <a:rPr lang="en-US" smtClean="0"/>
              <a:t>and Nathan Roy (IMGD)</a:t>
            </a:r>
          </a:p>
          <a:p>
            <a:pPr marL="0" indent="0" algn="r" eaLnBrk="1" hangingPunct="1">
              <a:buFont typeface="Wingdings 2" pitchFamily="18" charset="2"/>
              <a:buNone/>
            </a:pPr>
            <a:r>
              <a:rPr lang="en-US" smtClean="0"/>
              <a:t>Advisor:    Mark Claypool	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E581D6-B1A2-4B8D-B064-179E9CD7B3E4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Background: Precision and Deadline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Online games are not equally affected by network latency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Classifying actions based on precision and deadline characteristics can help determine a game’s susceptibility to network latency</a:t>
            </a:r>
          </a:p>
          <a:p>
            <a:pPr marL="742950" lvl="1" indent="-285750" eaLnBrk="1" hangingPunct="1">
              <a:lnSpc>
                <a:spcPct val="80000"/>
              </a:lnSpc>
            </a:pPr>
            <a:r>
              <a:rPr lang="en-US" sz="2200" smtClean="0"/>
              <a:t>Precision is the accuracy required to execute an action successfully</a:t>
            </a:r>
          </a:p>
          <a:p>
            <a:pPr marL="742950" lvl="1" indent="-285750" eaLnBrk="1" hangingPunct="1">
              <a:lnSpc>
                <a:spcPct val="80000"/>
              </a:lnSpc>
            </a:pPr>
            <a:r>
              <a:rPr lang="en-US" sz="2200" smtClean="0"/>
              <a:t>Deadline is the speed which an action must be completed in order to be successful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High precision and short deadline requirements make that action very susceptible to latency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Low precision and long deadline requirements are much less susceptible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4DD712-09EE-4519-BE29-FD945B043D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04" name="Rectangle 64"/>
          <p:cNvSpPr>
            <a:spLocks noChangeArrowheads="1"/>
          </p:cNvSpPr>
          <p:nvPr/>
        </p:nvSpPr>
        <p:spPr bwMode="auto">
          <a:xfrm>
            <a:off x="1447800" y="1219200"/>
            <a:ext cx="5943600" cy="4156075"/>
          </a:xfrm>
          <a:prstGeom prst="rect">
            <a:avLst/>
          </a:prstGeom>
          <a:solidFill>
            <a:srgbClr val="E3FF9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" name="Line 5"/>
          <p:cNvSpPr>
            <a:spLocks noChangeShapeType="1"/>
          </p:cNvSpPr>
          <p:nvPr/>
        </p:nvSpPr>
        <p:spPr bwMode="auto">
          <a:xfrm>
            <a:off x="1447800" y="914400"/>
            <a:ext cx="0" cy="4508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" name="Line 6"/>
          <p:cNvSpPr>
            <a:spLocks noChangeShapeType="1"/>
          </p:cNvSpPr>
          <p:nvPr/>
        </p:nvSpPr>
        <p:spPr bwMode="auto">
          <a:xfrm flipH="1">
            <a:off x="1447800" y="5410200"/>
            <a:ext cx="630936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" name="Rectangle 7"/>
          <p:cNvSpPr>
            <a:spLocks noChangeArrowheads="1"/>
          </p:cNvSpPr>
          <p:nvPr/>
        </p:nvSpPr>
        <p:spPr bwMode="auto">
          <a:xfrm>
            <a:off x="3429000" y="5562600"/>
            <a:ext cx="18415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eaLnBrk="1" hangingPunct="1"/>
            <a:r>
              <a:rPr lang="en-US" sz="3200" dirty="0">
                <a:latin typeface="Gill Sans" pitchFamily="80" charset="0"/>
                <a:sym typeface="Gill Sans" pitchFamily="80" charset="0"/>
              </a:rPr>
              <a:t>Deadline</a:t>
            </a:r>
          </a:p>
        </p:txBody>
      </p:sp>
      <p:sp>
        <p:nvSpPr>
          <p:cNvPr id="108" name="Oval 9"/>
          <p:cNvSpPr>
            <a:spLocks noChangeArrowheads="1"/>
          </p:cNvSpPr>
          <p:nvPr/>
        </p:nvSpPr>
        <p:spPr bwMode="auto">
          <a:xfrm>
            <a:off x="2971800" y="4572000"/>
            <a:ext cx="266700" cy="254000"/>
          </a:xfrm>
          <a:prstGeom prst="ellipse">
            <a:avLst/>
          </a:prstGeom>
          <a:solidFill>
            <a:srgbClr val="F80A1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" name="Rectangle 10"/>
          <p:cNvSpPr>
            <a:spLocks noChangeArrowheads="1"/>
          </p:cNvSpPr>
          <p:nvPr/>
        </p:nvSpPr>
        <p:spPr bwMode="auto">
          <a:xfrm>
            <a:off x="2743200" y="4876800"/>
            <a:ext cx="79508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400" dirty="0">
                <a:latin typeface="Comic Sans MS" pitchFamily="80" charset="0"/>
                <a:sym typeface="Comic Sans MS" pitchFamily="80" charset="0"/>
              </a:rPr>
              <a:t>Shooting </a:t>
            </a:r>
          </a:p>
          <a:p>
            <a:pPr algn="ctr" eaLnBrk="1" hangingPunct="1"/>
            <a:r>
              <a:rPr lang="en-US" sz="1400" dirty="0" smtClean="0">
                <a:latin typeface="Comic Sans MS" pitchFamily="80" charset="0"/>
                <a:sym typeface="Comic Sans MS" pitchFamily="80" charset="0"/>
              </a:rPr>
              <a:t>Laser</a:t>
            </a:r>
          </a:p>
        </p:txBody>
      </p:sp>
      <p:sp>
        <p:nvSpPr>
          <p:cNvPr id="110" name="Oval 11"/>
          <p:cNvSpPr>
            <a:spLocks noChangeArrowheads="1"/>
          </p:cNvSpPr>
          <p:nvPr/>
        </p:nvSpPr>
        <p:spPr bwMode="auto">
          <a:xfrm>
            <a:off x="3657600" y="3200400"/>
            <a:ext cx="266700" cy="254000"/>
          </a:xfrm>
          <a:prstGeom prst="ellipse">
            <a:avLst/>
          </a:prstGeom>
          <a:solidFill>
            <a:srgbClr val="DF0507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" name="Rectangle 12"/>
          <p:cNvSpPr>
            <a:spLocks noChangeArrowheads="1"/>
          </p:cNvSpPr>
          <p:nvPr/>
        </p:nvSpPr>
        <p:spPr bwMode="auto">
          <a:xfrm>
            <a:off x="3429000" y="3581400"/>
            <a:ext cx="74219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400" dirty="0" smtClean="0">
                <a:latin typeface="Comic Sans MS" pitchFamily="80" charset="0"/>
                <a:sym typeface="Comic Sans MS" pitchFamily="80" charset="0"/>
              </a:rPr>
              <a:t>Shooting</a:t>
            </a:r>
          </a:p>
          <a:p>
            <a:pPr algn="ctr" eaLnBrk="1" hangingPunct="1"/>
            <a:r>
              <a:rPr lang="en-US" sz="1400" dirty="0" smtClean="0">
                <a:latin typeface="Comic Sans MS" pitchFamily="80" charset="0"/>
                <a:sym typeface="Comic Sans MS" pitchFamily="80" charset="0"/>
              </a:rPr>
              <a:t>Bullet</a:t>
            </a:r>
          </a:p>
        </p:txBody>
      </p:sp>
      <p:sp>
        <p:nvSpPr>
          <p:cNvPr id="112" name="Oval 14"/>
          <p:cNvSpPr>
            <a:spLocks noChangeArrowheads="1"/>
          </p:cNvSpPr>
          <p:nvPr/>
        </p:nvSpPr>
        <p:spPr bwMode="auto">
          <a:xfrm>
            <a:off x="2122488" y="3260725"/>
            <a:ext cx="266700" cy="254000"/>
          </a:xfrm>
          <a:prstGeom prst="ellipse">
            <a:avLst/>
          </a:prstGeom>
          <a:solidFill>
            <a:srgbClr val="F80A1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" name="Oval 15"/>
          <p:cNvSpPr>
            <a:spLocks noChangeArrowheads="1"/>
          </p:cNvSpPr>
          <p:nvPr/>
        </p:nvSpPr>
        <p:spPr bwMode="auto">
          <a:xfrm>
            <a:off x="5029200" y="2590800"/>
            <a:ext cx="266700" cy="254000"/>
          </a:xfrm>
          <a:prstGeom prst="ellipse">
            <a:avLst/>
          </a:prstGeom>
          <a:solidFill>
            <a:srgbClr val="F80A1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4" name="Rectangle 19"/>
          <p:cNvSpPr>
            <a:spLocks noChangeArrowheads="1"/>
          </p:cNvSpPr>
          <p:nvPr/>
        </p:nvSpPr>
        <p:spPr bwMode="auto">
          <a:xfrm>
            <a:off x="1735138" y="3532188"/>
            <a:ext cx="104140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400">
                <a:latin typeface="Comic Sans MS" pitchFamily="80" charset="0"/>
                <a:sym typeface="Comic Sans MS" pitchFamily="80" charset="0"/>
              </a:rPr>
              <a:t>Shooting</a:t>
            </a:r>
          </a:p>
          <a:p>
            <a:pPr algn="ctr" eaLnBrk="1" hangingPunct="1"/>
            <a:r>
              <a:rPr lang="en-US" sz="1400">
                <a:latin typeface="Comic Sans MS" pitchFamily="80" charset="0"/>
                <a:sym typeface="Comic Sans MS" pitchFamily="80" charset="0"/>
              </a:rPr>
              <a:t>Machine Gun</a:t>
            </a:r>
          </a:p>
        </p:txBody>
      </p:sp>
      <p:sp>
        <p:nvSpPr>
          <p:cNvPr id="115" name="Rectangle 20"/>
          <p:cNvSpPr>
            <a:spLocks noChangeArrowheads="1"/>
          </p:cNvSpPr>
          <p:nvPr/>
        </p:nvSpPr>
        <p:spPr bwMode="auto">
          <a:xfrm>
            <a:off x="4724400" y="2971800"/>
            <a:ext cx="85440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400" dirty="0" smtClean="0">
                <a:latin typeface="Comic Sans MS" pitchFamily="80" charset="0"/>
                <a:sym typeface="Comic Sans MS" pitchFamily="80" charset="0"/>
              </a:rPr>
              <a:t>Tank </a:t>
            </a:r>
          </a:p>
          <a:p>
            <a:pPr algn="ctr" eaLnBrk="1" hangingPunct="1"/>
            <a:r>
              <a:rPr lang="en-US" sz="1400" dirty="0" smtClean="0">
                <a:latin typeface="Comic Sans MS" pitchFamily="80" charset="0"/>
                <a:sym typeface="Comic Sans MS" pitchFamily="80" charset="0"/>
              </a:rPr>
              <a:t>Movement</a:t>
            </a:r>
            <a:endParaRPr lang="en-US" sz="1400" dirty="0">
              <a:latin typeface="Comic Sans MS" pitchFamily="80" charset="0"/>
              <a:sym typeface="Comic Sans MS" pitchFamily="80" charset="0"/>
            </a:endParaRPr>
          </a:p>
        </p:txBody>
      </p:sp>
      <p:sp>
        <p:nvSpPr>
          <p:cNvPr id="116" name="Rectangle 8"/>
          <p:cNvSpPr>
            <a:spLocks noChangeArrowheads="1"/>
          </p:cNvSpPr>
          <p:nvPr/>
        </p:nvSpPr>
        <p:spPr bwMode="auto">
          <a:xfrm rot="16200000">
            <a:off x="-914400" y="2743200"/>
            <a:ext cx="3733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eaLnBrk="1" hangingPunct="1"/>
            <a:r>
              <a:rPr lang="en-US" sz="3200" dirty="0" smtClean="0">
                <a:latin typeface="Gill Sans" pitchFamily="80" charset="0"/>
                <a:sym typeface="Gill Sans" pitchFamily="80" charset="0"/>
              </a:rPr>
              <a:t>Precision</a:t>
            </a:r>
            <a:endParaRPr lang="en-US" sz="3200" dirty="0">
              <a:latin typeface="Gill Sans" pitchFamily="80" charset="0"/>
              <a:sym typeface="Gill Sans" pitchFamily="80" charset="0"/>
            </a:endParaRPr>
          </a:p>
        </p:txBody>
      </p:sp>
      <p:sp>
        <p:nvSpPr>
          <p:cNvPr id="117" name="Oval 11"/>
          <p:cNvSpPr>
            <a:spLocks noChangeArrowheads="1"/>
          </p:cNvSpPr>
          <p:nvPr/>
        </p:nvSpPr>
        <p:spPr bwMode="auto">
          <a:xfrm>
            <a:off x="3124200" y="1828800"/>
            <a:ext cx="266700" cy="254000"/>
          </a:xfrm>
          <a:prstGeom prst="ellipse">
            <a:avLst/>
          </a:prstGeom>
          <a:solidFill>
            <a:srgbClr val="DF0507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" name="Rectangle 12"/>
          <p:cNvSpPr>
            <a:spLocks noChangeArrowheads="1"/>
          </p:cNvSpPr>
          <p:nvPr/>
        </p:nvSpPr>
        <p:spPr bwMode="auto">
          <a:xfrm>
            <a:off x="2895600" y="2133600"/>
            <a:ext cx="79508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400" dirty="0" smtClean="0">
                <a:latin typeface="Comic Sans MS" pitchFamily="80" charset="0"/>
                <a:sym typeface="Comic Sans MS" pitchFamily="80" charset="0"/>
              </a:rPr>
              <a:t>Hit Large</a:t>
            </a:r>
          </a:p>
          <a:p>
            <a:pPr algn="ctr" eaLnBrk="1" hangingPunct="1"/>
            <a:r>
              <a:rPr lang="en-US" sz="1400" dirty="0" smtClean="0">
                <a:latin typeface="Comic Sans MS" pitchFamily="80" charset="0"/>
                <a:sym typeface="Comic Sans MS" pitchFamily="80" charset="0"/>
              </a:rPr>
              <a:t>Target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90395-A38F-4B4B-8249-9CB0776D018E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Test Hypothesis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Provide concrete test data to confirm the precision-deadline hypothesis</a:t>
            </a:r>
          </a:p>
          <a:p>
            <a:pPr eaLnBrk="1" hangingPunct="1"/>
            <a:r>
              <a:rPr lang="en-US" smtClean="0"/>
              <a:t>Methodology:</a:t>
            </a:r>
          </a:p>
          <a:p>
            <a:pPr marL="742950" lvl="1" indent="-285750" eaLnBrk="1" hangingPunct="1"/>
            <a:r>
              <a:rPr lang="en-US" smtClean="0"/>
              <a:t>Modify a readily available game to create artificial latency</a:t>
            </a:r>
          </a:p>
          <a:p>
            <a:pPr marL="742950" lvl="1" indent="-285750" eaLnBrk="1" hangingPunct="1"/>
            <a:r>
              <a:rPr lang="en-US" smtClean="0"/>
              <a:t>Modify game’s actions to simulate precision/deadline changes</a:t>
            </a:r>
          </a:p>
          <a:p>
            <a:pPr marL="742950" lvl="1" indent="-285750" eaLnBrk="1" hangingPunct="1"/>
            <a:r>
              <a:rPr lang="en-US" smtClean="0"/>
              <a:t>Run experiments with varying degrees of latency and analyze the results</a:t>
            </a:r>
          </a:p>
          <a:p>
            <a:pPr marL="742950" lvl="1" indent="-285750" eaLnBrk="1" hangingPunct="1"/>
            <a:r>
              <a:rPr lang="en-US" smtClean="0"/>
              <a:t>Show how the results can be applied to predicting the effects of latency on other games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98BB62-8CD3-421A-927F-CFEFBBC0D449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BZFlag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89438"/>
          </a:xfrm>
        </p:spPr>
        <p:txBody>
          <a:bodyPr/>
          <a:lstStyle/>
          <a:p>
            <a:pPr eaLnBrk="1" hangingPunct="1"/>
            <a:r>
              <a:rPr lang="en-US" smtClean="0"/>
              <a:t>Freely available open source game</a:t>
            </a:r>
          </a:p>
          <a:p>
            <a:pPr eaLnBrk="1" hangingPunct="1"/>
            <a:r>
              <a:rPr lang="en-US" smtClean="0"/>
              <a:t>Simple, only two action types – moving and shooting</a:t>
            </a:r>
          </a:p>
          <a:p>
            <a:pPr eaLnBrk="1" hangingPunct="1"/>
            <a:r>
              <a:rPr lang="en-US" smtClean="0"/>
              <a:t>Game already tracks score, hit percentage, and number of shots fired</a:t>
            </a:r>
          </a:p>
          <a:p>
            <a:pPr eaLnBrk="1" hangingPunct="1"/>
            <a:r>
              <a:rPr lang="en-US" smtClean="0"/>
              <a:t>Bullet speed and tank size freely able to be modified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FFE10-FF8D-4A6B-9AA4-8091CAAD842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43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381000"/>
            <a:ext cx="12192000" cy="76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C6201E-7B39-4218-B4CE-FE74F414A3C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Modifications to BZFlag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Added code to induce artificial latency to any number of tanks</a:t>
            </a:r>
          </a:p>
          <a:p>
            <a:pPr lvl="1" eaLnBrk="1" hangingPunct="1"/>
            <a:r>
              <a:rPr lang="en-US" smtClean="0"/>
              <a:t>Created Latency Manager class that stores packets sent from a client and delays message for a specified time</a:t>
            </a:r>
          </a:p>
          <a:p>
            <a:pPr lvl="1" eaLnBrk="1" hangingPunct="1"/>
            <a:r>
              <a:rPr lang="en-US" smtClean="0"/>
              <a:t>Delay time can be changed for all tanks</a:t>
            </a:r>
          </a:p>
          <a:p>
            <a:pPr lvl="1" eaLnBrk="1" hangingPunct="1"/>
            <a:r>
              <a:rPr lang="en-US" smtClean="0"/>
              <a:t>Only the tanks’ shots are lagged, not movement</a:t>
            </a:r>
          </a:p>
          <a:p>
            <a:pPr eaLnBrk="1" hangingPunct="1"/>
            <a:r>
              <a:rPr lang="en-US" smtClean="0"/>
              <a:t>Modified tank AI to be more selective with its shots</a:t>
            </a:r>
          </a:p>
          <a:p>
            <a:pPr eaLnBrk="1" hangingPunct="1"/>
            <a:r>
              <a:rPr lang="en-US" smtClean="0"/>
              <a:t>Modified bullet speed and tank size to simulate precision and deadline adjustments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77A0D-91BD-4B12-AE0A-12676AFCD25E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Experiment Design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hour test runs</a:t>
            </a:r>
          </a:p>
          <a:p>
            <a:pPr eaLnBrk="1" hangingPunct="1"/>
            <a:r>
              <a:rPr lang="en-US" smtClean="0"/>
              <a:t>Eight computer controlled players in four teams of two in a free-for all match</a:t>
            </a:r>
          </a:p>
          <a:p>
            <a:pPr marL="742950" lvl="1" indent="-285750" eaLnBrk="1" hangingPunct="1"/>
            <a:r>
              <a:rPr lang="en-US" smtClean="0"/>
              <a:t>8 players is common for multiplayer online games</a:t>
            </a:r>
          </a:p>
          <a:p>
            <a:pPr eaLnBrk="1" hangingPunct="1"/>
            <a:r>
              <a:rPr lang="en-US" smtClean="0"/>
              <a:t>Score is used to determine performance</a:t>
            </a:r>
          </a:p>
          <a:p>
            <a:pPr eaLnBrk="1" hangingPunct="1"/>
            <a:r>
              <a:rPr lang="en-US" smtClean="0"/>
              <a:t>One tank was given a latency value of 100ms, 500ms, or 1000ms</a:t>
            </a:r>
          </a:p>
          <a:p>
            <a:pPr marL="742950" lvl="1" indent="-285750" eaLnBrk="1" hangingPunct="1"/>
            <a:r>
              <a:rPr lang="en-US" smtClean="0"/>
              <a:t>Latency values represent close Internet to far Internet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80A0E-EC28-4D41-8AA8-F54EAC97C8FD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Score vs. Tank Size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749</TotalTime>
  <Words>451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Quantifying the Effect of Latency on Game Actions in BZFlag </vt:lpstr>
      <vt:lpstr>Background: Precision and Deadline</vt:lpstr>
      <vt:lpstr>Slide 3</vt:lpstr>
      <vt:lpstr>Test Hypothesis</vt:lpstr>
      <vt:lpstr>BZFlag</vt:lpstr>
      <vt:lpstr>Slide 6</vt:lpstr>
      <vt:lpstr>Modifications to BZFlag</vt:lpstr>
      <vt:lpstr>Experiment Design</vt:lpstr>
      <vt:lpstr>Score vs. Tank Size</vt:lpstr>
      <vt:lpstr>Score vs. Bullet Speed</vt:lpstr>
      <vt:lpstr>Conclusions</vt:lpstr>
      <vt:lpstr>Quantifying the Effect of Latency on Game Actions in BZFlag </vt:lpstr>
    </vt:vector>
  </TitlesOfParts>
  <Company>Worcester Polytechnic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Your User Name</cp:lastModifiedBy>
  <cp:revision>72</cp:revision>
  <dcterms:created xsi:type="dcterms:W3CDTF">2009-04-21T23:17:37Z</dcterms:created>
  <dcterms:modified xsi:type="dcterms:W3CDTF">2009-04-23T00:14:07Z</dcterms:modified>
</cp:coreProperties>
</file>