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67" d="100"/>
          <a:sy n="67" d="100"/>
        </p:scale>
        <p:origin x="216" y="-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71C45-7346-40CA-BA32-984022B8C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580AE-1766-4CA6-AA4F-BAE53B14B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A64FF-5388-4953-A36A-BF792227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65E8E-B7BD-4CCE-B679-4AC7C420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4E56-F315-4C0D-8A8B-86E47A02D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1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86222-64D1-4954-9324-D7AA39659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8E566-F00D-43E1-89D2-0890C6F54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F9405-C2F3-4757-B702-A4D7BC36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6B09D-4856-4F16-B494-C9DB93CB6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57320-52D3-4461-BBD4-5FB707BBA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0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4CCBE4-C08C-4F8E-B299-E7A6E3039A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8F3C5-E189-4F68-A6BD-AF2EA05D6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E6B0E-1131-47E9-A1EA-10551E17F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D2278-7349-40C8-9565-24D26E7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B98D-271E-4726-9751-1506118C0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1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7E913-F23C-4454-AD48-1B28101BA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C95F4-5DA8-4897-B2C5-217BE09A2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8D251-C79A-4F0F-84D3-6C41F0C6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8B661-D2E1-4F4D-B495-ECD104B60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78402-A91D-4876-95B6-D3B4A7111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1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0270E-BE91-4910-ACB3-F785ABB2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C78C0-CF8F-4ECB-B4C2-7EE45052A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5CF51-4626-49F8-8B83-964F5D66F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DA07A-550A-4685-8267-1EF64F58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B44DB-13BC-4964-8D8A-B00D5B9C5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2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27CFF-2D53-4F12-992E-60C62092F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EC3C8-3ED3-4725-A902-523A07616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9872A-C50B-4AB3-B587-512FD2927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D6059-80DF-45AB-AFCA-1B62EAB57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11AA3-B0CA-40CB-96B2-FA580C27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9F335-B4A1-40B3-BABB-49BC755EE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9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CA43A-50D2-427B-B7E8-037B0F2D8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41D1D-0EBA-4F8D-9ED6-13A90E514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E1584-8BCB-4A0E-B9C2-CFF99D779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8FB5FE-E547-410F-B049-A8CBA3DB01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24ACCA-2ADA-4F71-8577-83ADA8BC3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C6F7D5-D940-490A-BA47-3D3EA8E43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B541EF-B27B-4FC7-854F-D2B228E2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89D773-3525-4ECB-9A51-64F20991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0BF5B-92A1-44FB-9830-4F95E8157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D554D7-F298-4B1E-9039-26598FE7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74FB4-8F81-4DFB-8BF6-94F799BB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3C38B-1B5E-4E2B-AAA3-331D0995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4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A3BF40-A5D5-4CB1-9F89-47C8B886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06D5EE-BFDB-4EBF-B175-901CE9D5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AD609-E8E7-440B-A405-0B215EAC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B8235-1D35-4790-9F35-B937BFC34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71476-12FC-47B7-A7B9-8037319E9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462F15-8CED-40EF-95C7-D4DCCEA21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55995D-BE46-4B13-AA09-D917BD64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5AA1B-88E0-4DA1-94DD-50FDAF69B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628FF-B449-463B-8290-F5278F514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5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99028-9529-4866-A582-A5ABBE2BE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CD104E-6554-42F1-A9AB-1BBA03649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9DB52-D39C-4B1B-BFD8-347D3E123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44C65-E459-431E-998B-AD6549B6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08F04-6BC1-445D-ABB2-9EE63FC20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5AA96-C06A-45F8-803F-19F556BEA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1AEB64-850F-449C-87A9-99B35835F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3B448-C6A9-4ED8-BF51-C3E782EE0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11D12-9B1D-4508-999D-CF7AAE43A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096CF-AC7B-4DDD-AC88-D0C2E9977AD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68EE2-6A61-446D-BE28-55CD6286E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06AD1-98AF-4E00-9B26-D2FFC36A2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0832C-9216-4C5B-A484-E6EDD699B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0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A7EAF-A3A5-ADAB-854B-C8682163F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34" y="365125"/>
            <a:ext cx="10932459" cy="1325563"/>
          </a:xfr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r"/>
            <a:r>
              <a:rPr lang="en-US" dirty="0"/>
              <a:t> LGRG – Latency and Games Research Group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F76A4-FB0D-906F-52B7-2AF69A9B3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8031" y="1973517"/>
            <a:ext cx="9344494" cy="4166628"/>
          </a:xfrm>
        </p:spPr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Game Systems </a:t>
            </a:r>
            <a:r>
              <a:rPr lang="en-US" dirty="0"/>
              <a:t>research – Engine, PC, Network</a:t>
            </a:r>
          </a:p>
          <a:p>
            <a:r>
              <a:rPr lang="en-US" b="1" dirty="0"/>
              <a:t>Measure</a:t>
            </a:r>
            <a:r>
              <a:rPr lang="en-US" dirty="0"/>
              <a:t> and </a:t>
            </a:r>
            <a:r>
              <a:rPr lang="en-US" b="1" dirty="0"/>
              <a:t>improve</a:t>
            </a:r>
            <a:r>
              <a:rPr lang="en-US" dirty="0"/>
              <a:t> systems</a:t>
            </a:r>
          </a:p>
          <a:p>
            <a:r>
              <a:rPr lang="en-US" dirty="0"/>
              <a:t>Better </a:t>
            </a:r>
            <a:r>
              <a:rPr lang="en-US" dirty="0">
                <a:solidFill>
                  <a:srgbClr val="0070C0"/>
                </a:solidFill>
              </a:rPr>
              <a:t>performance</a:t>
            </a:r>
            <a:r>
              <a:rPr lang="en-US" dirty="0"/>
              <a:t>? Better </a:t>
            </a:r>
            <a:r>
              <a:rPr lang="en-US" dirty="0">
                <a:solidFill>
                  <a:srgbClr val="0070C0"/>
                </a:solidFill>
              </a:rPr>
              <a:t>player experience</a:t>
            </a:r>
            <a:r>
              <a:rPr lang="en-US" dirty="0"/>
              <a:t>?</a:t>
            </a:r>
          </a:p>
          <a:p>
            <a:r>
              <a:rPr lang="en-US" dirty="0"/>
              <a:t>Teams of grad students + undergrad students</a:t>
            </a:r>
          </a:p>
        </p:txBody>
      </p:sp>
      <p:pic>
        <p:nvPicPr>
          <p:cNvPr id="4" name="Picture 6" descr="Video Computer Game  Logo">
            <a:extLst>
              <a:ext uri="{FF2B5EF4-FFF2-40B4-BE49-F238E27FC236}">
                <a16:creationId xmlns:a16="http://schemas.microsoft.com/office/drawing/2014/main" id="{D9E90BB5-B98C-5A28-D6AA-295892429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299" y="4481874"/>
            <a:ext cx="1243699" cy="124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ue4 logo">
            <a:extLst>
              <a:ext uri="{FF2B5EF4-FFF2-40B4-BE49-F238E27FC236}">
                <a16:creationId xmlns:a16="http://schemas.microsoft.com/office/drawing/2014/main" id="{1DFE8539-B389-B033-3ADA-0BD696B5D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06" y="2225594"/>
            <a:ext cx="720622" cy="79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EDFBFEF-F5B9-B914-D1CC-81355704D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1" y="3372867"/>
            <a:ext cx="1002857" cy="36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76B5D58-234D-7B1A-D3E1-C2C76D8BAD70}"/>
              </a:ext>
            </a:extLst>
          </p:cNvPr>
          <p:cNvGrpSpPr/>
          <p:nvPr/>
        </p:nvGrpSpPr>
        <p:grpSpPr>
          <a:xfrm>
            <a:off x="7701289" y="4277029"/>
            <a:ext cx="2263474" cy="533017"/>
            <a:chOff x="1353391" y="1104450"/>
            <a:chExt cx="2263474" cy="53301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B1EB274-A55A-1E1E-C47A-36CD0B3DD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76860" y="1104450"/>
              <a:ext cx="640005" cy="533017"/>
            </a:xfrm>
            <a:prstGeom prst="rect">
              <a:avLst/>
            </a:prstGeom>
          </p:spPr>
        </p:pic>
        <p:pic>
          <p:nvPicPr>
            <p:cNvPr id="9" name="Picture 8" descr="Graphical user interface, text&#10;&#10;Description automatically generated">
              <a:extLst>
                <a:ext uri="{FF2B5EF4-FFF2-40B4-BE49-F238E27FC236}">
                  <a16:creationId xmlns:a16="http://schemas.microsoft.com/office/drawing/2014/main" id="{8A804A69-C93B-82BE-65C9-8AD8E9B41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2619" y="1122971"/>
              <a:ext cx="712963" cy="495974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71F2F5A4-1D49-361C-A33A-D26187300B0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3391" y="1108095"/>
              <a:ext cx="701425" cy="525726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F2AAEC-80B8-76AC-90E3-07644E6C8C9D}"/>
              </a:ext>
            </a:extLst>
          </p:cNvPr>
          <p:cNvGrpSpPr/>
          <p:nvPr/>
        </p:nvGrpSpPr>
        <p:grpSpPr>
          <a:xfrm>
            <a:off x="6358914" y="4724226"/>
            <a:ext cx="5135049" cy="1898105"/>
            <a:chOff x="514994" y="3429000"/>
            <a:chExt cx="8019406" cy="2641093"/>
          </a:xfrm>
        </p:grpSpPr>
        <p:sp>
          <p:nvSpPr>
            <p:cNvPr id="12" name="Cloud">
              <a:extLst>
                <a:ext uri="{FF2B5EF4-FFF2-40B4-BE49-F238E27FC236}">
                  <a16:creationId xmlns:a16="http://schemas.microsoft.com/office/drawing/2014/main" id="{71342131-60BB-A1DC-2ADB-90A371909FD2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6001714" y="3429000"/>
              <a:ext cx="2532686" cy="2209800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latinLnBrk="1" hangingPunct="1">
                <a:lnSpc>
                  <a:spcPct val="160000"/>
                </a:lnSpc>
              </a:pPr>
              <a:endParaRPr kumimoji="1" lang="en-US" altLang="ko-KR" sz="800" dirty="0">
                <a:ea typeface="굴림" pitchFamily="50" charset="-127"/>
              </a:endParaRPr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5099E9EC-DCA1-331E-3290-A184AECE8B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4754" y="4561133"/>
              <a:ext cx="366081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00"/>
            </a:p>
          </p:txBody>
        </p:sp>
        <p:pic>
          <p:nvPicPr>
            <p:cNvPr id="14" name="Picture 2" descr="http://www.polyvore.com/cgi/img-thing?.out=jpg&amp;size=l&amp;tid=58829231">
              <a:extLst>
                <a:ext uri="{FF2B5EF4-FFF2-40B4-BE49-F238E27FC236}">
                  <a16:creationId xmlns:a16="http://schemas.microsoft.com/office/drawing/2014/main" id="{A2082B18-996D-0375-64DA-E93B2A27E7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3470" y="3940116"/>
              <a:ext cx="1291284" cy="12709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ight Arrow 20">
              <a:extLst>
                <a:ext uri="{FF2B5EF4-FFF2-40B4-BE49-F238E27FC236}">
                  <a16:creationId xmlns:a16="http://schemas.microsoft.com/office/drawing/2014/main" id="{2683C56B-76BD-CC0F-3A9E-28B1D162E0C0}"/>
                </a:ext>
              </a:extLst>
            </p:cNvPr>
            <p:cNvSpPr/>
            <p:nvPr/>
          </p:nvSpPr>
          <p:spPr>
            <a:xfrm rot="10800000">
              <a:off x="2851209" y="4173346"/>
              <a:ext cx="609600" cy="24296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pic>
          <p:nvPicPr>
            <p:cNvPr id="16" name="Picture 6" descr="http://www.clker.com/cliparts/U/2/w/h/l/f/mouse-pointer-hi.png">
              <a:extLst>
                <a:ext uri="{FF2B5EF4-FFF2-40B4-BE49-F238E27FC236}">
                  <a16:creationId xmlns:a16="http://schemas.microsoft.com/office/drawing/2014/main" id="{65BFF5B8-0550-AE2B-3391-CA01C45E60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8472" y="4726113"/>
              <a:ext cx="195798" cy="212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8" descr="http://cdns2.freepik.com/free-photo/game-controller_318-2146.jpg">
              <a:extLst>
                <a:ext uri="{FF2B5EF4-FFF2-40B4-BE49-F238E27FC236}">
                  <a16:creationId xmlns:a16="http://schemas.microsoft.com/office/drawing/2014/main" id="{C495C32D-D2C8-1A6D-8426-0ADB5310F3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3947" y="4660481"/>
              <a:ext cx="430419" cy="338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ight Arrow 47">
              <a:extLst>
                <a:ext uri="{FF2B5EF4-FFF2-40B4-BE49-F238E27FC236}">
                  <a16:creationId xmlns:a16="http://schemas.microsoft.com/office/drawing/2014/main" id="{9E7E8AAE-172A-0FAA-C233-856A191203D9}"/>
                </a:ext>
              </a:extLst>
            </p:cNvPr>
            <p:cNvSpPr/>
            <p:nvPr/>
          </p:nvSpPr>
          <p:spPr>
            <a:xfrm rot="10800000" flipH="1">
              <a:off x="3736591" y="4773126"/>
              <a:ext cx="609600" cy="13106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85468D0-5E3E-7A2D-E33B-C0145CDF02BD}"/>
                </a:ext>
              </a:extLst>
            </p:cNvPr>
            <p:cNvSpPr txBox="1"/>
            <p:nvPr/>
          </p:nvSpPr>
          <p:spPr>
            <a:xfrm>
              <a:off x="1576413" y="5587259"/>
              <a:ext cx="1509958" cy="428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Thin Client</a:t>
              </a:r>
              <a:endParaRPr lang="en-US" sz="11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A0E1DB4-7E69-9CB7-22C9-752CB5A3CD6D}"/>
                </a:ext>
              </a:extLst>
            </p:cNvPr>
            <p:cNvSpPr txBox="1"/>
            <p:nvPr/>
          </p:nvSpPr>
          <p:spPr>
            <a:xfrm>
              <a:off x="6380458" y="5641841"/>
              <a:ext cx="1845614" cy="428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Cloud Servers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51815BD-6A85-CDD5-F9F0-D8C06788301D}"/>
                </a:ext>
              </a:extLst>
            </p:cNvPr>
            <p:cNvSpPr txBox="1"/>
            <p:nvPr/>
          </p:nvSpPr>
          <p:spPr>
            <a:xfrm>
              <a:off x="2956381" y="5012874"/>
              <a:ext cx="1257214" cy="342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/>
                <a:t>Player input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8949B47-18DC-E399-123A-93D767E4ABBA}"/>
                </a:ext>
              </a:extLst>
            </p:cNvPr>
            <p:cNvSpPr/>
            <p:nvPr/>
          </p:nvSpPr>
          <p:spPr>
            <a:xfrm>
              <a:off x="1547410" y="4118224"/>
              <a:ext cx="1166241" cy="7024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FEC57A1-454C-D769-56CA-39D5FDC6308B}"/>
                </a:ext>
              </a:extLst>
            </p:cNvPr>
            <p:cNvGrpSpPr/>
            <p:nvPr/>
          </p:nvGrpSpPr>
          <p:grpSpPr>
            <a:xfrm>
              <a:off x="1570177" y="4201916"/>
              <a:ext cx="1121176" cy="513902"/>
              <a:chOff x="2442930" y="2212479"/>
              <a:chExt cx="1121176" cy="513902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CEBA883A-9026-BBE0-32C9-0FB1920E9EEA}"/>
                  </a:ext>
                </a:extLst>
              </p:cNvPr>
              <p:cNvSpPr/>
              <p:nvPr/>
            </p:nvSpPr>
            <p:spPr>
              <a:xfrm>
                <a:off x="2873186" y="2244510"/>
                <a:ext cx="690920" cy="385427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600" b="1" dirty="0">
                    <a:solidFill>
                      <a:srgbClr val="008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____ </a:t>
                </a:r>
              </a:p>
              <a:p>
                <a:r>
                  <a:rPr lang="en-US" sz="600" b="1" dirty="0">
                    <a:solidFill>
                      <a:srgbClr val="008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/___o\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3C8CCB4-595D-0F6D-67CE-823A9604A09B}"/>
                  </a:ext>
                </a:extLst>
              </p:cNvPr>
              <p:cNvSpPr/>
              <p:nvPr/>
            </p:nvSpPr>
            <p:spPr>
              <a:xfrm>
                <a:off x="2442930" y="2212479"/>
                <a:ext cx="568409" cy="513902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600" b="1" dirty="0">
                    <a:solidFill>
                      <a:srgbClr val="0033CC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\   </a:t>
                </a:r>
              </a:p>
              <a:p>
                <a:r>
                  <a:rPr lang="en-US" sz="600" b="1" dirty="0">
                    <a:solidFill>
                      <a:srgbClr val="0033CC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~==-</a:t>
                </a:r>
              </a:p>
              <a:p>
                <a:r>
                  <a:rPr lang="en-US" sz="600" b="1" dirty="0">
                    <a:solidFill>
                      <a:srgbClr val="0033CC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/ 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2DFDA41-8D08-C6A1-B5A2-D7A17D0EBE23}"/>
                </a:ext>
              </a:extLst>
            </p:cNvPr>
            <p:cNvSpPr txBox="1"/>
            <p:nvPr/>
          </p:nvSpPr>
          <p:spPr>
            <a:xfrm>
              <a:off x="4152557" y="3686638"/>
              <a:ext cx="1374872" cy="342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/>
                <a:t>Game frames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4A531D8-880B-A19A-AE36-0D702AD85EEA}"/>
                </a:ext>
              </a:extLst>
            </p:cNvPr>
            <p:cNvGrpSpPr/>
            <p:nvPr/>
          </p:nvGrpSpPr>
          <p:grpSpPr>
            <a:xfrm>
              <a:off x="3572516" y="4003224"/>
              <a:ext cx="2459412" cy="474603"/>
              <a:chOff x="4531593" y="1984044"/>
              <a:chExt cx="2459412" cy="474603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FAB19E90-FA67-B4B1-CC8C-C0E49A97556F}"/>
                  </a:ext>
                </a:extLst>
              </p:cNvPr>
              <p:cNvGrpSpPr/>
              <p:nvPr/>
            </p:nvGrpSpPr>
            <p:grpSpPr>
              <a:xfrm>
                <a:off x="4531593" y="2017272"/>
                <a:ext cx="866140" cy="441374"/>
                <a:chOff x="4735434" y="4851786"/>
                <a:chExt cx="866140" cy="441374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D57C48CC-9073-6CB7-F559-79C59623A231}"/>
                    </a:ext>
                  </a:extLst>
                </p:cNvPr>
                <p:cNvSpPr/>
                <p:nvPr/>
              </p:nvSpPr>
              <p:spPr>
                <a:xfrm>
                  <a:off x="4735434" y="4860727"/>
                  <a:ext cx="757167" cy="432433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711E76C0-66F8-7A4E-CEC6-4A918F5DC226}"/>
                    </a:ext>
                  </a:extLst>
                </p:cNvPr>
                <p:cNvSpPr/>
                <p:nvPr/>
              </p:nvSpPr>
              <p:spPr>
                <a:xfrm>
                  <a:off x="5066578" y="4881554"/>
                  <a:ext cx="534996" cy="153888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" b="1" dirty="0">
                      <a:solidFill>
                        <a:srgbClr val="008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 ____ </a:t>
                  </a:r>
                </a:p>
                <a:p>
                  <a:r>
                    <a:rPr lang="en-US" sz="200" b="1" dirty="0">
                      <a:solidFill>
                        <a:srgbClr val="008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/___o\</a:t>
                  </a: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0E6CD85B-E4DC-4828-7653-F2AB446449F3}"/>
                    </a:ext>
                  </a:extLst>
                </p:cNvPr>
                <p:cNvSpPr/>
                <p:nvPr/>
              </p:nvSpPr>
              <p:spPr>
                <a:xfrm>
                  <a:off x="4777358" y="4851786"/>
                  <a:ext cx="426452" cy="184666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\   </a:t>
                  </a:r>
                </a:p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~==-</a:t>
                  </a:r>
                </a:p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/ </a:t>
                  </a:r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0E429F58-FE31-896D-25EC-9752357ED2C9}"/>
                  </a:ext>
                </a:extLst>
              </p:cNvPr>
              <p:cNvGrpSpPr/>
              <p:nvPr/>
            </p:nvGrpSpPr>
            <p:grpSpPr>
              <a:xfrm>
                <a:off x="5355164" y="2017272"/>
                <a:ext cx="866140" cy="441374"/>
                <a:chOff x="4735434" y="4851786"/>
                <a:chExt cx="866140" cy="441374"/>
              </a:xfrm>
            </p:grpSpPr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21290CCA-38B0-4F27-0892-272B29F4438C}"/>
                    </a:ext>
                  </a:extLst>
                </p:cNvPr>
                <p:cNvSpPr/>
                <p:nvPr/>
              </p:nvSpPr>
              <p:spPr>
                <a:xfrm>
                  <a:off x="4735434" y="4860727"/>
                  <a:ext cx="757167" cy="432433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7B2AB940-E90F-9339-8C64-BA4D23FE1D19}"/>
                    </a:ext>
                  </a:extLst>
                </p:cNvPr>
                <p:cNvSpPr/>
                <p:nvPr/>
              </p:nvSpPr>
              <p:spPr>
                <a:xfrm>
                  <a:off x="5066578" y="4881554"/>
                  <a:ext cx="534996" cy="153888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" b="1" dirty="0">
                      <a:solidFill>
                        <a:srgbClr val="008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 ____ </a:t>
                  </a:r>
                </a:p>
                <a:p>
                  <a:r>
                    <a:rPr lang="en-US" sz="200" b="1" dirty="0">
                      <a:solidFill>
                        <a:srgbClr val="008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/___o\</a:t>
                  </a: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FDB7D80E-CAAE-8393-BB52-4E86FA3B892F}"/>
                    </a:ext>
                  </a:extLst>
                </p:cNvPr>
                <p:cNvSpPr/>
                <p:nvPr/>
              </p:nvSpPr>
              <p:spPr>
                <a:xfrm>
                  <a:off x="4777358" y="4851786"/>
                  <a:ext cx="426452" cy="184666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\   </a:t>
                  </a:r>
                </a:p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~==-</a:t>
                  </a:r>
                </a:p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/ </a:t>
                  </a:r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DC2E5B22-42B0-A672-7266-4D6FE4E598CC}"/>
                  </a:ext>
                </a:extLst>
              </p:cNvPr>
              <p:cNvGrpSpPr/>
              <p:nvPr/>
            </p:nvGrpSpPr>
            <p:grpSpPr>
              <a:xfrm>
                <a:off x="6154255" y="1984044"/>
                <a:ext cx="836750" cy="474603"/>
                <a:chOff x="6314191" y="5039244"/>
                <a:chExt cx="836750" cy="474603"/>
              </a:xfrm>
            </p:grpSpPr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37A5D8F4-C1DA-453C-6D1F-B8DF80BCCBA6}"/>
                    </a:ext>
                  </a:extLst>
                </p:cNvPr>
                <p:cNvSpPr/>
                <p:nvPr/>
              </p:nvSpPr>
              <p:spPr>
                <a:xfrm>
                  <a:off x="6314191" y="5081414"/>
                  <a:ext cx="757167" cy="432433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1897EFE4-DFB2-1D02-3905-D95C766BFBFD}"/>
                    </a:ext>
                  </a:extLst>
                </p:cNvPr>
                <p:cNvSpPr/>
                <p:nvPr/>
              </p:nvSpPr>
              <p:spPr>
                <a:xfrm>
                  <a:off x="6356115" y="5072473"/>
                  <a:ext cx="426452" cy="184666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\   </a:t>
                  </a:r>
                </a:p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~==-</a:t>
                  </a:r>
                </a:p>
                <a:p>
                  <a:r>
                    <a:rPr lang="en-US" sz="200" b="1" dirty="0">
                      <a:solidFill>
                        <a:srgbClr val="0033CC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/ </a:t>
                  </a: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75928BC7-92BD-DB79-726E-483BB57055E4}"/>
                    </a:ext>
                  </a:extLst>
                </p:cNvPr>
                <p:cNvSpPr/>
                <p:nvPr/>
              </p:nvSpPr>
              <p:spPr>
                <a:xfrm>
                  <a:off x="6617541" y="5039244"/>
                  <a:ext cx="533400" cy="27699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400" b="1" dirty="0">
                      <a:solidFill>
                        <a:srgbClr val="C00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 .** </a:t>
                  </a:r>
                </a:p>
                <a:p>
                  <a:r>
                    <a:rPr lang="en-US" sz="400" b="1" dirty="0">
                      <a:solidFill>
                        <a:srgbClr val="C00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**.**</a:t>
                  </a:r>
                </a:p>
                <a:p>
                  <a:r>
                    <a:rPr lang="en-US" sz="400" b="1" dirty="0">
                      <a:solidFill>
                        <a:srgbClr val="C00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 *.* </a:t>
                  </a:r>
                </a:p>
              </p:txBody>
            </p:sp>
          </p:grp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27C5A293-6EC3-B717-AD63-F76CBF6C2C1A}"/>
                </a:ext>
              </a:extLst>
            </p:cNvPr>
            <p:cNvGrpSpPr/>
            <p:nvPr/>
          </p:nvGrpSpPr>
          <p:grpSpPr>
            <a:xfrm>
              <a:off x="6555933" y="3625375"/>
              <a:ext cx="813972" cy="794134"/>
              <a:chOff x="3292827" y="1560678"/>
              <a:chExt cx="813972" cy="794134"/>
            </a:xfrm>
          </p:grpSpPr>
          <p:sp>
            <p:nvSpPr>
              <p:cNvPr id="37" name="Rectangle 5" descr="25%">
                <a:extLst>
                  <a:ext uri="{FF2B5EF4-FFF2-40B4-BE49-F238E27FC236}">
                    <a16:creationId xmlns:a16="http://schemas.microsoft.com/office/drawing/2014/main" id="{96F46821-9F39-E466-9AC8-F71CB7358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2827" y="1760541"/>
                <a:ext cx="813972" cy="58051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000"/>
              </a:p>
            </p:txBody>
          </p:sp>
          <p:pic>
            <p:nvPicPr>
              <p:cNvPr id="38" name="Graphic 37">
                <a:extLst>
                  <a:ext uri="{FF2B5EF4-FFF2-40B4-BE49-F238E27FC236}">
                    <a16:creationId xmlns:a16="http://schemas.microsoft.com/office/drawing/2014/main" id="{E1F14C08-6C5C-629E-1588-D439D17BC5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3367433" y="1560678"/>
                <a:ext cx="664760" cy="794134"/>
              </a:xfrm>
              <a:prstGeom prst="rect">
                <a:avLst/>
              </a:prstGeom>
            </p:spPr>
          </p:pic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BB60374-1950-2404-B31C-AC33940CB778}"/>
                </a:ext>
              </a:extLst>
            </p:cNvPr>
            <p:cNvSpPr txBox="1"/>
            <p:nvPr/>
          </p:nvSpPr>
          <p:spPr>
            <a:xfrm>
              <a:off x="6691050" y="4109584"/>
              <a:ext cx="41389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/>
                <a:t>server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CF9FB10D-E418-07F1-3BB6-BC342ED29692}"/>
                </a:ext>
              </a:extLst>
            </p:cNvPr>
            <p:cNvGrpSpPr/>
            <p:nvPr/>
          </p:nvGrpSpPr>
          <p:grpSpPr>
            <a:xfrm>
              <a:off x="6650483" y="4540129"/>
              <a:ext cx="813972" cy="794134"/>
              <a:chOff x="3292827" y="1560678"/>
              <a:chExt cx="813972" cy="794134"/>
            </a:xfrm>
          </p:grpSpPr>
          <p:sp>
            <p:nvSpPr>
              <p:cNvPr id="35" name="Rectangle 5" descr="25%">
                <a:extLst>
                  <a:ext uri="{FF2B5EF4-FFF2-40B4-BE49-F238E27FC236}">
                    <a16:creationId xmlns:a16="http://schemas.microsoft.com/office/drawing/2014/main" id="{E9AC57D5-ABCD-73AD-3E0D-B37B0F110E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2827" y="1760541"/>
                <a:ext cx="813972" cy="58051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000"/>
              </a:p>
            </p:txBody>
          </p:sp>
          <p:pic>
            <p:nvPicPr>
              <p:cNvPr id="36" name="Graphic 35">
                <a:extLst>
                  <a:ext uri="{FF2B5EF4-FFF2-40B4-BE49-F238E27FC236}">
                    <a16:creationId xmlns:a16="http://schemas.microsoft.com/office/drawing/2014/main" id="{FD05A21A-0F36-26DF-EFEB-B87088D029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3367433" y="1560678"/>
                <a:ext cx="664760" cy="794134"/>
              </a:xfrm>
              <a:prstGeom prst="rect">
                <a:avLst/>
              </a:prstGeom>
            </p:spPr>
          </p:pic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2929FC7-1F3F-D97A-6BB3-0EFF3EE31314}"/>
                </a:ext>
              </a:extLst>
            </p:cNvPr>
            <p:cNvSpPr txBox="1"/>
            <p:nvPr/>
          </p:nvSpPr>
          <p:spPr>
            <a:xfrm>
              <a:off x="6785600" y="5024338"/>
              <a:ext cx="41389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/>
                <a:t>server</a:t>
              </a: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8552ECB-5BDD-4D78-7EB4-565BC812A007}"/>
                </a:ext>
              </a:extLst>
            </p:cNvPr>
            <p:cNvGrpSpPr/>
            <p:nvPr/>
          </p:nvGrpSpPr>
          <p:grpSpPr>
            <a:xfrm>
              <a:off x="7564647" y="3825238"/>
              <a:ext cx="813972" cy="794134"/>
              <a:chOff x="3292827" y="1560678"/>
              <a:chExt cx="813972" cy="794134"/>
            </a:xfrm>
          </p:grpSpPr>
          <p:sp>
            <p:nvSpPr>
              <p:cNvPr id="33" name="Rectangle 5" descr="25%">
                <a:extLst>
                  <a:ext uri="{FF2B5EF4-FFF2-40B4-BE49-F238E27FC236}">
                    <a16:creationId xmlns:a16="http://schemas.microsoft.com/office/drawing/2014/main" id="{45030AF4-A636-32AF-1C13-B421968F7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2827" y="1760541"/>
                <a:ext cx="813972" cy="58051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000"/>
              </a:p>
            </p:txBody>
          </p:sp>
          <p:pic>
            <p:nvPicPr>
              <p:cNvPr id="34" name="Graphic 33">
                <a:extLst>
                  <a:ext uri="{FF2B5EF4-FFF2-40B4-BE49-F238E27FC236}">
                    <a16:creationId xmlns:a16="http://schemas.microsoft.com/office/drawing/2014/main" id="{E74D6EF2-A2D4-DAA1-83C5-0242792A83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3367433" y="1560678"/>
                <a:ext cx="664760" cy="794134"/>
              </a:xfrm>
              <a:prstGeom prst="rect">
                <a:avLst/>
              </a:prstGeom>
            </p:spPr>
          </p:pic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7E242EA-A417-812A-EC5A-ABA0327150CD}"/>
                </a:ext>
              </a:extLst>
            </p:cNvPr>
            <p:cNvSpPr txBox="1"/>
            <p:nvPr/>
          </p:nvSpPr>
          <p:spPr>
            <a:xfrm>
              <a:off x="7699764" y="4309447"/>
              <a:ext cx="41389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/>
                <a:t>server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3D74865-604B-FEFF-E090-533954030631}"/>
                </a:ext>
              </a:extLst>
            </p:cNvPr>
            <p:cNvSpPr txBox="1"/>
            <p:nvPr/>
          </p:nvSpPr>
          <p:spPr>
            <a:xfrm rot="16200000">
              <a:off x="-70681" y="4494599"/>
              <a:ext cx="1700070" cy="5287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Cloud-based</a:t>
              </a:r>
            </a:p>
          </p:txBody>
        </p:sp>
      </p:grpSp>
      <p:pic>
        <p:nvPicPr>
          <p:cNvPr id="53" name="Picture 4" descr="https://render.bitstrips.com/v2/cpanel/76c3b171-f0cf-4dd6-b91f-91bd86693f61-cc868533-a4f5-4e14-93a6-3939ebfdc313-v1.png?transparent=1&amp;palette=1">
            <a:extLst>
              <a:ext uri="{FF2B5EF4-FFF2-40B4-BE49-F238E27FC236}">
                <a16:creationId xmlns:a16="http://schemas.microsoft.com/office/drawing/2014/main" id="{ED1A3409-C7B7-03C0-7F73-62AF018EB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06" y="428384"/>
            <a:ext cx="946521" cy="94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eamwork - Free people icons">
            <a:extLst>
              <a:ext uri="{FF2B5EF4-FFF2-40B4-BE49-F238E27FC236}">
                <a16:creationId xmlns:a16="http://schemas.microsoft.com/office/drawing/2014/main" id="{9FF0AC2C-25BA-CD60-6F89-BCBB04605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3291" y="2743653"/>
            <a:ext cx="1091026" cy="109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Nvidia Logo, history, meaning, symbol, PNG">
            <a:extLst>
              <a:ext uri="{FF2B5EF4-FFF2-40B4-BE49-F238E27FC236}">
                <a16:creationId xmlns:a16="http://schemas.microsoft.com/office/drawing/2014/main" id="{0D88D165-257B-AB35-2AF2-A775B9C09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9247" y="2052176"/>
            <a:ext cx="1205354" cy="67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C4CA624B-F551-772F-0376-45D09DDD1ED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16830" y="4301023"/>
            <a:ext cx="3362350" cy="1414473"/>
          </a:xfrm>
          <a:prstGeom prst="rect">
            <a:avLst/>
          </a:prstGeom>
        </p:spPr>
      </p:pic>
      <p:grpSp>
        <p:nvGrpSpPr>
          <p:cNvPr id="1025" name="Group 1024">
            <a:extLst>
              <a:ext uri="{FF2B5EF4-FFF2-40B4-BE49-F238E27FC236}">
                <a16:creationId xmlns:a16="http://schemas.microsoft.com/office/drawing/2014/main" id="{7196C32B-0BD8-3CB0-74A6-23CB9F67DF44}"/>
              </a:ext>
            </a:extLst>
          </p:cNvPr>
          <p:cNvGrpSpPr/>
          <p:nvPr/>
        </p:nvGrpSpPr>
        <p:grpSpPr>
          <a:xfrm>
            <a:off x="563547" y="6108748"/>
            <a:ext cx="5486619" cy="566303"/>
            <a:chOff x="563547" y="6108748"/>
            <a:chExt cx="5486619" cy="566303"/>
          </a:xfrm>
        </p:grpSpPr>
        <p:sp>
          <p:nvSpPr>
            <p:cNvPr id="1024" name="Rectangle 1023">
              <a:extLst>
                <a:ext uri="{FF2B5EF4-FFF2-40B4-BE49-F238E27FC236}">
                  <a16:creationId xmlns:a16="http://schemas.microsoft.com/office/drawing/2014/main" id="{3CB05E74-F9F5-B667-4073-762D9991A4E5}"/>
                </a:ext>
              </a:extLst>
            </p:cNvPr>
            <p:cNvSpPr/>
            <p:nvPr/>
          </p:nvSpPr>
          <p:spPr>
            <a:xfrm>
              <a:off x="579723" y="6108748"/>
              <a:ext cx="5454266" cy="5663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4CFFFF9-7744-9E6E-FC07-FC1CEDCA1DA7}"/>
                </a:ext>
              </a:extLst>
            </p:cNvPr>
            <p:cNvGrpSpPr/>
            <p:nvPr/>
          </p:nvGrpSpPr>
          <p:grpSpPr>
            <a:xfrm>
              <a:off x="563547" y="6130289"/>
              <a:ext cx="5486619" cy="523220"/>
              <a:chOff x="7648269" y="5731951"/>
              <a:chExt cx="5486619" cy="523220"/>
            </a:xfrm>
          </p:grpSpPr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78FDB3D5-35BE-8937-38B9-0FDFAC104919}"/>
                  </a:ext>
                </a:extLst>
              </p:cNvPr>
              <p:cNvSpPr txBox="1"/>
              <p:nvPr/>
            </p:nvSpPr>
            <p:spPr>
              <a:xfrm>
                <a:off x="7648269" y="5731951"/>
                <a:ext cx="22827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Mark Claypool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F716A88-7070-7547-8F0D-8F44AD4E6F0D}"/>
                  </a:ext>
                </a:extLst>
              </p:cNvPr>
              <p:cNvSpPr txBox="1"/>
              <p:nvPr/>
            </p:nvSpPr>
            <p:spPr>
              <a:xfrm>
                <a:off x="9891692" y="5776501"/>
                <a:ext cx="32431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&lt;claypool@wpi.edu&gt;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67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CE6E3-7780-C916-2DD0-45EC48944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9BA7-0B05-9AFA-84F0-819AA0DDE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34" y="365125"/>
            <a:ext cx="10932459" cy="1325563"/>
          </a:xfr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r"/>
            <a:r>
              <a:rPr lang="en-US" dirty="0"/>
              <a:t> CCRG – Congestion Control Research Group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E93C-16FC-8690-1079-F88897ED6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7365" y="1973517"/>
            <a:ext cx="8865160" cy="4166628"/>
          </a:xfrm>
        </p:spPr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Network Protocol </a:t>
            </a:r>
            <a:r>
              <a:rPr lang="en-US" dirty="0"/>
              <a:t>research – Systems: OS and Network</a:t>
            </a:r>
          </a:p>
          <a:p>
            <a:r>
              <a:rPr lang="en-US" b="1" dirty="0"/>
              <a:t>Measure</a:t>
            </a:r>
            <a:r>
              <a:rPr lang="en-US" dirty="0"/>
              <a:t> and </a:t>
            </a:r>
            <a:r>
              <a:rPr lang="en-US" b="1" dirty="0"/>
              <a:t>improve</a:t>
            </a:r>
            <a:r>
              <a:rPr lang="en-US" dirty="0"/>
              <a:t> systems</a:t>
            </a:r>
          </a:p>
          <a:p>
            <a:r>
              <a:rPr lang="en-US" dirty="0"/>
              <a:t>TCP - Better slow start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Teams of grad student </a:t>
            </a:r>
          </a:p>
          <a:p>
            <a:pPr marL="0" indent="0">
              <a:buNone/>
            </a:pPr>
            <a:r>
              <a:rPr lang="en-US" dirty="0"/>
              <a:t>+ undergrad students</a:t>
            </a:r>
          </a:p>
        </p:txBody>
      </p:sp>
      <p:pic>
        <p:nvPicPr>
          <p:cNvPr id="53" name="Picture 4" descr="https://render.bitstrips.com/v2/cpanel/76c3b171-f0cf-4dd6-b91f-91bd86693f61-cc868533-a4f5-4e14-93a6-3939ebfdc313-v1.png?transparent=1&amp;palette=1">
            <a:extLst>
              <a:ext uri="{FF2B5EF4-FFF2-40B4-BE49-F238E27FC236}">
                <a16:creationId xmlns:a16="http://schemas.microsoft.com/office/drawing/2014/main" id="{3FCE7851-9420-D47F-714B-5DA095C1D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06" y="434734"/>
            <a:ext cx="946521" cy="94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5" name="Group 1024">
            <a:extLst>
              <a:ext uri="{FF2B5EF4-FFF2-40B4-BE49-F238E27FC236}">
                <a16:creationId xmlns:a16="http://schemas.microsoft.com/office/drawing/2014/main" id="{73C58848-9A68-044D-9F69-67FA3699FE23}"/>
              </a:ext>
            </a:extLst>
          </p:cNvPr>
          <p:cNvGrpSpPr/>
          <p:nvPr/>
        </p:nvGrpSpPr>
        <p:grpSpPr>
          <a:xfrm>
            <a:off x="563547" y="6108748"/>
            <a:ext cx="5486619" cy="566303"/>
            <a:chOff x="563547" y="6108748"/>
            <a:chExt cx="5486619" cy="566303"/>
          </a:xfrm>
        </p:grpSpPr>
        <p:sp>
          <p:nvSpPr>
            <p:cNvPr id="1024" name="Rectangle 1023">
              <a:extLst>
                <a:ext uri="{FF2B5EF4-FFF2-40B4-BE49-F238E27FC236}">
                  <a16:creationId xmlns:a16="http://schemas.microsoft.com/office/drawing/2014/main" id="{05002B07-360D-E1A8-C68B-60AC3EEE75B1}"/>
                </a:ext>
              </a:extLst>
            </p:cNvPr>
            <p:cNvSpPr/>
            <p:nvPr/>
          </p:nvSpPr>
          <p:spPr>
            <a:xfrm>
              <a:off x="579723" y="6108748"/>
              <a:ext cx="5454266" cy="5663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3B98E83-B94C-F103-4A79-DCB51DDE1AA1}"/>
                </a:ext>
              </a:extLst>
            </p:cNvPr>
            <p:cNvGrpSpPr/>
            <p:nvPr/>
          </p:nvGrpSpPr>
          <p:grpSpPr>
            <a:xfrm>
              <a:off x="563547" y="6130289"/>
              <a:ext cx="5486619" cy="523220"/>
              <a:chOff x="7648269" y="5731951"/>
              <a:chExt cx="5486619" cy="523220"/>
            </a:xfrm>
          </p:grpSpPr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CE2DF350-4D2D-DC6F-0488-DA24809BC555}"/>
                  </a:ext>
                </a:extLst>
              </p:cNvPr>
              <p:cNvSpPr txBox="1"/>
              <p:nvPr/>
            </p:nvSpPr>
            <p:spPr>
              <a:xfrm>
                <a:off x="7648269" y="5731951"/>
                <a:ext cx="22827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Mark Claypool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C6EA0EC-453E-214D-832C-A38F6D35C523}"/>
                  </a:ext>
                </a:extLst>
              </p:cNvPr>
              <p:cNvSpPr txBox="1"/>
              <p:nvPr/>
            </p:nvSpPr>
            <p:spPr>
              <a:xfrm>
                <a:off x="9891692" y="5776501"/>
                <a:ext cx="32431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  <a:latin typeface="Consolas" panose="020B0609020204030204" pitchFamily="49" charset="0"/>
                  </a:rPr>
                  <a:t>&lt;claypool@wpi.edu&gt;</a:t>
                </a:r>
              </a:p>
            </p:txBody>
          </p:sp>
        </p:grpSp>
      </p:grpSp>
      <p:pic>
        <p:nvPicPr>
          <p:cNvPr id="54" name="Picture 8" descr="Airbus to install black box recorder that sends flight data to 'cloud'  automatically | Daily Mail Online">
            <a:extLst>
              <a:ext uri="{FF2B5EF4-FFF2-40B4-BE49-F238E27FC236}">
                <a16:creationId xmlns:a16="http://schemas.microsoft.com/office/drawing/2014/main" id="{CB7533E2-7BBD-2895-1DC6-04CA9A6C6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417" y="4512060"/>
            <a:ext cx="3223776" cy="20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BC0A2F75-B08B-5937-FE68-B80C4B713D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686" y="2790323"/>
            <a:ext cx="2163559" cy="1926598"/>
          </a:xfrm>
          <a:prstGeom prst="rect">
            <a:avLst/>
          </a:prstGeom>
        </p:spPr>
      </p:pic>
      <p:pic>
        <p:nvPicPr>
          <p:cNvPr id="59" name="Picture 2" descr="Netflix, macOS, BigSur Icon in MacOs Big Sur">
            <a:extLst>
              <a:ext uri="{FF2B5EF4-FFF2-40B4-BE49-F238E27FC236}">
                <a16:creationId xmlns:a16="http://schemas.microsoft.com/office/drawing/2014/main" id="{D14BCC10-D61A-4CB1-BF5C-70E936D65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2883" y="2681291"/>
            <a:ext cx="676620" cy="6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[SEARCH]">
            <a:extLst>
              <a:ext uri="{FF2B5EF4-FFF2-40B4-BE49-F238E27FC236}">
                <a16:creationId xmlns:a16="http://schemas.microsoft.com/office/drawing/2014/main" id="{872EF313-241E-A02F-1D55-E8E11CB41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404" y="3490898"/>
            <a:ext cx="3767418" cy="94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iasat (American company) - Wikipedia">
            <a:extLst>
              <a:ext uri="{FF2B5EF4-FFF2-40B4-BE49-F238E27FC236}">
                <a16:creationId xmlns:a16="http://schemas.microsoft.com/office/drawing/2014/main" id="{E30A6B15-E073-1BF4-465A-3E99D2720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641" y="3668786"/>
            <a:ext cx="1767327" cy="58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tarlink Expands to Costa Rica: High-Speed Satellite Internet Coming Soon :  The Tico Times | Costa Rica News | Travel | Real Estate">
            <a:extLst>
              <a:ext uri="{FF2B5EF4-FFF2-40B4-BE49-F238E27FC236}">
                <a16:creationId xmlns:a16="http://schemas.microsoft.com/office/drawing/2014/main" id="{2887275B-F810-68A7-FC5A-B00A596FC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968" y="4744943"/>
            <a:ext cx="1258172" cy="754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161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FD9A5-56CA-DA6E-79C1-ED72EEF96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350" y="2455228"/>
            <a:ext cx="10515600" cy="3347085"/>
          </a:xfrm>
        </p:spPr>
        <p:txBody>
          <a:bodyPr/>
          <a:lstStyle/>
          <a:p>
            <a:r>
              <a:rPr lang="en-US" dirty="0"/>
              <a:t>Build shader algorithms for YouTube UI</a:t>
            </a:r>
          </a:p>
          <a:p>
            <a:r>
              <a:rPr lang="en-US" dirty="0"/>
              <a:t>Reusability, performance</a:t>
            </a:r>
          </a:p>
          <a:p>
            <a:r>
              <a:rPr lang="en-US" dirty="0"/>
              <a:t>Design, build, evaluate</a:t>
            </a:r>
          </a:p>
          <a:p>
            <a:r>
              <a:rPr lang="en-US" dirty="0"/>
              <a:t>Team of grad student + undergrad students</a:t>
            </a:r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4AC2085-F788-4312-B992-6AE34E009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4883101"/>
            <a:ext cx="3695700" cy="15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8DBE333-94D5-7077-7388-26C561917417}"/>
              </a:ext>
            </a:extLst>
          </p:cNvPr>
          <p:cNvGrpSpPr/>
          <p:nvPr/>
        </p:nvGrpSpPr>
        <p:grpSpPr>
          <a:xfrm>
            <a:off x="1035610" y="792186"/>
            <a:ext cx="10120779" cy="1325563"/>
            <a:chOff x="1441450" y="500062"/>
            <a:chExt cx="10120779" cy="1325563"/>
          </a:xfrm>
        </p:grpSpPr>
        <p:sp>
          <p:nvSpPr>
            <p:cNvPr id="4" name="Title 1">
              <a:extLst>
                <a:ext uri="{FF2B5EF4-FFF2-40B4-BE49-F238E27FC236}">
                  <a16:creationId xmlns:a16="http://schemas.microsoft.com/office/drawing/2014/main" id="{70D13F74-0C4E-88FD-4F49-2B1112903DEB}"/>
                </a:ext>
              </a:extLst>
            </p:cNvPr>
            <p:cNvSpPr txBox="1">
              <a:spLocks/>
            </p:cNvSpPr>
            <p:nvPr/>
          </p:nvSpPr>
          <p:spPr>
            <a:xfrm>
              <a:off x="1441450" y="500062"/>
              <a:ext cx="10120779" cy="1325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dirty="0" err="1"/>
                <a:t>Resuable</a:t>
              </a:r>
              <a:r>
                <a:rPr lang="en-US" dirty="0"/>
                <a:t> UI Shaders for Mobile Devices  </a:t>
              </a:r>
            </a:p>
          </p:txBody>
        </p:sp>
        <p:pic>
          <p:nvPicPr>
            <p:cNvPr id="7" name="Picture 4" descr="https://render.bitstrips.com/v2/cpanel/76c3b171-f0cf-4dd6-b91f-91bd86693f61-cc868533-a4f5-4e14-93a6-3939ebfdc313-v1.png?transparent=1&amp;palette=1">
              <a:extLst>
                <a:ext uri="{FF2B5EF4-FFF2-40B4-BE49-F238E27FC236}">
                  <a16:creationId xmlns:a16="http://schemas.microsoft.com/office/drawing/2014/main" id="{70EE5FEE-8F84-D303-5063-C920AF0C26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8256" y="549882"/>
              <a:ext cx="946521" cy="946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2" name="Picture 4" descr="Rough Shader to Shader Comparison (Excluding Bottom Row) : r/destiny2">
            <a:extLst>
              <a:ext uri="{FF2B5EF4-FFF2-40B4-BE49-F238E27FC236}">
                <a16:creationId xmlns:a16="http://schemas.microsoft.com/office/drawing/2014/main" id="{995F5926-0332-E8D1-E2AC-24E6EA52D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4848510"/>
            <a:ext cx="3963988" cy="157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User interface - Free ui icons">
            <a:extLst>
              <a:ext uri="{FF2B5EF4-FFF2-40B4-BE49-F238E27FC236}">
                <a16:creationId xmlns:a16="http://schemas.microsoft.com/office/drawing/2014/main" id="{8FCA6181-A4C0-3261-CEB3-53E4AE1BE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950" y="2298700"/>
            <a:ext cx="1917700" cy="191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634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156</Words>
  <Application>Microsoft Office PowerPoint</Application>
  <PresentationFormat>Widescreen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굴림</vt:lpstr>
      <vt:lpstr>Arial</vt:lpstr>
      <vt:lpstr>Calibri</vt:lpstr>
      <vt:lpstr>Calibri Light</vt:lpstr>
      <vt:lpstr>Consolas</vt:lpstr>
      <vt:lpstr>Office Theme</vt:lpstr>
      <vt:lpstr> LGRG – Latency and Games Research Group </vt:lpstr>
      <vt:lpstr> CCRG – Congestion Control Research Group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Claypool</dc:creator>
  <cp:lastModifiedBy>Claypool, Mark</cp:lastModifiedBy>
  <cp:revision>30</cp:revision>
  <dcterms:created xsi:type="dcterms:W3CDTF">2020-02-24T02:17:12Z</dcterms:created>
  <dcterms:modified xsi:type="dcterms:W3CDTF">2026-02-19T16:44:09Z</dcterms:modified>
</cp:coreProperties>
</file>