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385" y="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B3191-77C3-4B44-8A1C-150CB89D46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48F4-F835-44C5-9843-E0C50434F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0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7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0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7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8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0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1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0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2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02BF-D56C-4621-8DC2-E0278687B69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AD63-1A98-4D5B-82E4-E8147B8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9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w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D02CD3B-B2DE-4E5A-8987-616E7728CBB4}"/>
              </a:ext>
            </a:extLst>
          </p:cNvPr>
          <p:cNvSpPr txBox="1">
            <a:spLocks noChangeArrowheads="1"/>
          </p:cNvSpPr>
          <p:nvPr/>
        </p:nvSpPr>
        <p:spPr>
          <a:xfrm>
            <a:off x="414810" y="2387162"/>
            <a:ext cx="2785585" cy="8454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dirty="0"/>
              <a:t>Build game and </a:t>
            </a:r>
            <a:r>
              <a:rPr lang="en-US" sz="1500" dirty="0">
                <a:solidFill>
                  <a:srgbClr val="008000"/>
                </a:solidFill>
              </a:rPr>
              <a:t>game engine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Implement </a:t>
            </a:r>
            <a:r>
              <a:rPr lang="en-US" sz="1500" dirty="0">
                <a:solidFill>
                  <a:srgbClr val="008000"/>
                </a:solidFill>
              </a:rPr>
              <a:t>latency compensation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Run </a:t>
            </a:r>
            <a:r>
              <a:rPr lang="en-US" sz="1500" dirty="0">
                <a:solidFill>
                  <a:srgbClr val="008000"/>
                </a:solidFill>
              </a:rPr>
              <a:t>experiments</a:t>
            </a: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F131BEE6-E26B-4854-B6F0-7D47EFCAD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45" y="184997"/>
            <a:ext cx="2659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Calibri" pitchFamily="34" charset="0"/>
              </a:rPr>
              <a:t>Latency and Games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1DA3AE-3174-4184-B869-31CF8FDAEF79}"/>
              </a:ext>
            </a:extLst>
          </p:cNvPr>
          <p:cNvCxnSpPr/>
          <p:nvPr/>
        </p:nvCxnSpPr>
        <p:spPr>
          <a:xfrm>
            <a:off x="4648200" y="38100"/>
            <a:ext cx="0" cy="678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CE3029-ADF2-43EF-92F6-7C451E75E7E4}"/>
              </a:ext>
            </a:extLst>
          </p:cNvPr>
          <p:cNvCxnSpPr>
            <a:cxnSpLocks/>
          </p:cNvCxnSpPr>
          <p:nvPr/>
        </p:nvCxnSpPr>
        <p:spPr>
          <a:xfrm flipH="1" flipV="1">
            <a:off x="125187" y="3380123"/>
            <a:ext cx="8991599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1">
            <a:extLst>
              <a:ext uri="{FF2B5EF4-FFF2-40B4-BE49-F238E27FC236}">
                <a16:creationId xmlns:a16="http://schemas.microsoft.com/office/drawing/2014/main" id="{F8996AAE-F85B-4351-824A-5F834935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623" y="157783"/>
            <a:ext cx="2622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Calibri" pitchFamily="34" charset="0"/>
              </a:rPr>
              <a:t>Congestion Control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DAF858-31C9-40B7-B1C7-1E7F59D3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830575"/>
            <a:ext cx="2501921" cy="1679121"/>
          </a:xfrm>
          <a:prstGeom prst="rect">
            <a:avLst/>
          </a:prstGeom>
        </p:spPr>
      </p:pic>
      <p:pic>
        <p:nvPicPr>
          <p:cNvPr id="1026" name="Picture 2" descr="http://web.cs.wpi.edu/~claypool/projects/bbr/bbr-logo.png">
            <a:extLst>
              <a:ext uri="{FF2B5EF4-FFF2-40B4-BE49-F238E27FC236}">
                <a16:creationId xmlns:a16="http://schemas.microsoft.com/office/drawing/2014/main" id="{D82F02F8-DDC8-4BDD-9946-112DD4D0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13" y="2795517"/>
            <a:ext cx="650618" cy="3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1472B8-DD27-4000-9154-F0A8958E0322}"/>
              </a:ext>
            </a:extLst>
          </p:cNvPr>
          <p:cNvSpPr txBox="1"/>
          <p:nvPr/>
        </p:nvSpPr>
        <p:spPr>
          <a:xfrm>
            <a:off x="6096000" y="2631488"/>
            <a:ext cx="2384586" cy="65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Bottleneck Bandwidth and Round-Trip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44670-422E-4CE0-B3FA-9113033697FF}"/>
              </a:ext>
            </a:extLst>
          </p:cNvPr>
          <p:cNvSpPr txBox="1"/>
          <p:nvPr/>
        </p:nvSpPr>
        <p:spPr>
          <a:xfrm>
            <a:off x="4965269" y="1186231"/>
            <a:ext cx="109669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 TCP fast!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A4E080-033D-4474-8215-1F026691F6B2}"/>
              </a:ext>
            </a:extLst>
          </p:cNvPr>
          <p:cNvSpPr txBox="1"/>
          <p:nvPr/>
        </p:nvSpPr>
        <p:spPr>
          <a:xfrm>
            <a:off x="7568324" y="1680434"/>
            <a:ext cx="1258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current TCP operating point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6D04D8-4845-4983-895B-6E4501D35749}"/>
              </a:ext>
            </a:extLst>
          </p:cNvPr>
          <p:cNvSpPr/>
          <p:nvPr/>
        </p:nvSpPr>
        <p:spPr>
          <a:xfrm>
            <a:off x="8610600" y="1230355"/>
            <a:ext cx="163280" cy="196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96D5A5-EF18-48A6-BA40-D19BE11D2892}"/>
              </a:ext>
            </a:extLst>
          </p:cNvPr>
          <p:cNvCxnSpPr/>
          <p:nvPr/>
        </p:nvCxnSpPr>
        <p:spPr>
          <a:xfrm flipH="1">
            <a:off x="8534400" y="1431834"/>
            <a:ext cx="152400" cy="250009"/>
          </a:xfrm>
          <a:prstGeom prst="line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>
            <a:extLst>
              <a:ext uri="{FF2B5EF4-FFF2-40B4-BE49-F238E27FC236}">
                <a16:creationId xmlns:a16="http://schemas.microsoft.com/office/drawing/2014/main" id="{77E6E26C-48B4-4A43-A31F-640181E6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169" y="744688"/>
            <a:ext cx="2222428" cy="154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68C589-194F-47E9-8FD9-C2CB12F67ADE}"/>
              </a:ext>
            </a:extLst>
          </p:cNvPr>
          <p:cNvSpPr txBox="1"/>
          <p:nvPr/>
        </p:nvSpPr>
        <p:spPr>
          <a:xfrm>
            <a:off x="410015" y="1186231"/>
            <a:ext cx="1274388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Lag can kill!</a:t>
            </a:r>
          </a:p>
          <a:p>
            <a:pPr algn="ctr"/>
            <a:r>
              <a:rPr lang="en-US" dirty="0"/>
              <a:t>(your fun)</a:t>
            </a:r>
          </a:p>
        </p:txBody>
      </p:sp>
      <p:sp>
        <p:nvSpPr>
          <p:cNvPr id="26" name="Text Box 41">
            <a:extLst>
              <a:ext uri="{FF2B5EF4-FFF2-40B4-BE49-F238E27FC236}">
                <a16:creationId xmlns:a16="http://schemas.microsoft.com/office/drawing/2014/main" id="{4ECC9823-3D32-4C83-881C-A715082B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990" y="3541012"/>
            <a:ext cx="2300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Calibri" pitchFamily="34" charset="0"/>
              </a:rPr>
              <a:t>Video Streaming</a:t>
            </a:r>
          </a:p>
        </p:txBody>
      </p:sp>
      <p:sp>
        <p:nvSpPr>
          <p:cNvPr id="27" name="Text Box 41">
            <a:extLst>
              <a:ext uri="{FF2B5EF4-FFF2-40B4-BE49-F238E27FC236}">
                <a16:creationId xmlns:a16="http://schemas.microsoft.com/office/drawing/2014/main" id="{DD034869-B36E-4B8A-8B73-1EEC9774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142" y="4828378"/>
            <a:ext cx="2023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alibri" pitchFamily="34" charset="0"/>
              </a:rPr>
              <a:t>Network Games</a:t>
            </a:r>
          </a:p>
        </p:txBody>
      </p:sp>
      <p:grpSp>
        <p:nvGrpSpPr>
          <p:cNvPr id="28" name="Group 64">
            <a:extLst>
              <a:ext uri="{FF2B5EF4-FFF2-40B4-BE49-F238E27FC236}">
                <a16:creationId xmlns:a16="http://schemas.microsoft.com/office/drawing/2014/main" id="{90D29E3D-7793-41E0-9E50-D7A3B2F2E365}"/>
              </a:ext>
            </a:extLst>
          </p:cNvPr>
          <p:cNvGrpSpPr>
            <a:grpSpLocks/>
          </p:cNvGrpSpPr>
          <p:nvPr/>
        </p:nvGrpSpPr>
        <p:grpSpPr bwMode="auto">
          <a:xfrm>
            <a:off x="5238297" y="3951107"/>
            <a:ext cx="1130730" cy="698686"/>
            <a:chOff x="2045" y="115"/>
            <a:chExt cx="3360" cy="1204"/>
          </a:xfrm>
        </p:grpSpPr>
        <p:pic>
          <p:nvPicPr>
            <p:cNvPr id="29" name="Picture 54">
              <a:extLst>
                <a:ext uri="{FF2B5EF4-FFF2-40B4-BE49-F238E27FC236}">
                  <a16:creationId xmlns:a16="http://schemas.microsoft.com/office/drawing/2014/main" id="{2CDD5C54-3ACE-43D8-AE10-04A575090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26987">
              <a:off x="4781" y="451"/>
              <a:ext cx="624" cy="469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30" name="Picture 55">
              <a:extLst>
                <a:ext uri="{FF2B5EF4-FFF2-40B4-BE49-F238E27FC236}">
                  <a16:creationId xmlns:a16="http://schemas.microsoft.com/office/drawing/2014/main" id="{966A8EF5-CAE9-4B45-9563-03BE6EB30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3080">
              <a:off x="3773" y="163"/>
              <a:ext cx="1047" cy="78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1" name="Picture 56">
              <a:extLst>
                <a:ext uri="{FF2B5EF4-FFF2-40B4-BE49-F238E27FC236}">
                  <a16:creationId xmlns:a16="http://schemas.microsoft.com/office/drawing/2014/main" id="{2C7BA350-E53D-448C-A2E4-C17A281BE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442062">
              <a:off x="2045" y="403"/>
              <a:ext cx="1013" cy="76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2" name="Picture 57">
              <a:extLst>
                <a:ext uri="{FF2B5EF4-FFF2-40B4-BE49-F238E27FC236}">
                  <a16:creationId xmlns:a16="http://schemas.microsoft.com/office/drawing/2014/main" id="{CB942C21-9E63-4FEB-A9DA-1CDAA7E22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783151">
              <a:off x="2957" y="691"/>
              <a:ext cx="786" cy="5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3" name="Picture 58">
              <a:extLst>
                <a:ext uri="{FF2B5EF4-FFF2-40B4-BE49-F238E27FC236}">
                  <a16:creationId xmlns:a16="http://schemas.microsoft.com/office/drawing/2014/main" id="{4862778E-23D9-457C-A523-9DAEE0995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11393">
              <a:off x="2237" y="1027"/>
              <a:ext cx="384" cy="23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4" name="Picture 59">
              <a:extLst>
                <a:ext uri="{FF2B5EF4-FFF2-40B4-BE49-F238E27FC236}">
                  <a16:creationId xmlns:a16="http://schemas.microsoft.com/office/drawing/2014/main" id="{24315764-6087-48C7-84BF-3C9DD88AD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427408">
              <a:off x="4733" y="115"/>
              <a:ext cx="534" cy="43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35" name="Picture 60">
              <a:extLst>
                <a:ext uri="{FF2B5EF4-FFF2-40B4-BE49-F238E27FC236}">
                  <a16:creationId xmlns:a16="http://schemas.microsoft.com/office/drawing/2014/main" id="{5348D6F0-C74C-42EB-88CB-035562BEA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220470">
              <a:off x="4445" y="883"/>
              <a:ext cx="778" cy="43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6" name="Picture 61">
              <a:extLst>
                <a:ext uri="{FF2B5EF4-FFF2-40B4-BE49-F238E27FC236}">
                  <a16:creationId xmlns:a16="http://schemas.microsoft.com/office/drawing/2014/main" id="{E737281F-5143-42BD-9156-7CFB48EB9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755114">
              <a:off x="3677" y="835"/>
              <a:ext cx="624" cy="44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37" name="Picture 62">
              <a:extLst>
                <a:ext uri="{FF2B5EF4-FFF2-40B4-BE49-F238E27FC236}">
                  <a16:creationId xmlns:a16="http://schemas.microsoft.com/office/drawing/2014/main" id="{926D99D3-DF48-49EE-8F72-6278B35D5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425745">
              <a:off x="2525" y="115"/>
              <a:ext cx="852" cy="48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8" name="Picture 63">
              <a:extLst>
                <a:ext uri="{FF2B5EF4-FFF2-40B4-BE49-F238E27FC236}">
                  <a16:creationId xmlns:a16="http://schemas.microsoft.com/office/drawing/2014/main" id="{0920E298-E91F-451C-8958-D2625D031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-365892">
              <a:off x="3341" y="163"/>
              <a:ext cx="624" cy="469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39" name="Text Box 53">
            <a:extLst>
              <a:ext uri="{FF2B5EF4-FFF2-40B4-BE49-F238E27FC236}">
                <a16:creationId xmlns:a16="http://schemas.microsoft.com/office/drawing/2014/main" id="{02BD89CC-3AB2-4F81-BF8C-047548D9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185" y="4828378"/>
            <a:ext cx="2098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Calibri" pitchFamily="34" charset="0"/>
              </a:rPr>
              <a:t>Streaming Media</a:t>
            </a:r>
          </a:p>
        </p:txBody>
      </p:sp>
      <p:grpSp>
        <p:nvGrpSpPr>
          <p:cNvPr id="40" name="Group 68">
            <a:extLst>
              <a:ext uri="{FF2B5EF4-FFF2-40B4-BE49-F238E27FC236}">
                <a16:creationId xmlns:a16="http://schemas.microsoft.com/office/drawing/2014/main" id="{CCD2AF45-C9B7-442C-BE4C-393C90777BD6}"/>
              </a:ext>
            </a:extLst>
          </p:cNvPr>
          <p:cNvGrpSpPr>
            <a:grpSpLocks/>
          </p:cNvGrpSpPr>
          <p:nvPr/>
        </p:nvGrpSpPr>
        <p:grpSpPr bwMode="auto">
          <a:xfrm>
            <a:off x="7269592" y="3756631"/>
            <a:ext cx="1264808" cy="1066075"/>
            <a:chOff x="4368" y="1392"/>
            <a:chExt cx="1296" cy="1092"/>
          </a:xfrm>
        </p:grpSpPr>
        <p:pic>
          <p:nvPicPr>
            <p:cNvPr id="41" name="Picture 67">
              <a:extLst>
                <a:ext uri="{FF2B5EF4-FFF2-40B4-BE49-F238E27FC236}">
                  <a16:creationId xmlns:a16="http://schemas.microsoft.com/office/drawing/2014/main" id="{E11246EB-E7A7-4E4D-AB7D-F85DD64A7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482145">
              <a:off x="5040" y="1392"/>
              <a:ext cx="62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2" name="Group 48">
              <a:extLst>
                <a:ext uri="{FF2B5EF4-FFF2-40B4-BE49-F238E27FC236}">
                  <a16:creationId xmlns:a16="http://schemas.microsoft.com/office/drawing/2014/main" id="{D7B4E823-BFC8-4B67-A7FD-F99C66410C89}"/>
                </a:ext>
              </a:extLst>
            </p:cNvPr>
            <p:cNvGrpSpPr>
              <a:grpSpLocks/>
            </p:cNvGrpSpPr>
            <p:nvPr/>
          </p:nvGrpSpPr>
          <p:grpSpPr bwMode="auto">
            <a:xfrm rot="495152">
              <a:off x="4896" y="1728"/>
              <a:ext cx="480" cy="528"/>
              <a:chOff x="4464" y="1056"/>
              <a:chExt cx="1008" cy="982"/>
            </a:xfrm>
          </p:grpSpPr>
          <p:pic>
            <p:nvPicPr>
              <p:cNvPr id="45" name="Picture 49">
                <a:extLst>
                  <a:ext uri="{FF2B5EF4-FFF2-40B4-BE49-F238E27FC236}">
                    <a16:creationId xmlns:a16="http://schemas.microsoft.com/office/drawing/2014/main" id="{FDB71F69-A9C9-4743-9652-50ADC789C0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464" y="1056"/>
                <a:ext cx="1008" cy="98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6" name="Picture 50" descr="boomer-1199">
                <a:extLst>
                  <a:ext uri="{FF2B5EF4-FFF2-40B4-BE49-F238E27FC236}">
                    <a16:creationId xmlns:a16="http://schemas.microsoft.com/office/drawing/2014/main" id="{01C08C0E-2FFF-4BAB-B976-2CF9D4B39C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16779" t="21196" r="13914" b="11403"/>
              <a:stretch>
                <a:fillRect/>
              </a:stretch>
            </p:blipFill>
            <p:spPr bwMode="auto">
              <a:xfrm>
                <a:off x="4512" y="1296"/>
                <a:ext cx="912" cy="56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pic>
          <p:nvPicPr>
            <p:cNvPr id="43" name="Picture 65">
              <a:extLst>
                <a:ext uri="{FF2B5EF4-FFF2-40B4-BE49-F238E27FC236}">
                  <a16:creationId xmlns:a16="http://schemas.microsoft.com/office/drawing/2014/main" id="{DEC1A76A-8FCF-4FBB-A71B-060E11F1E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464" y="2016"/>
              <a:ext cx="624" cy="4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44" name="Picture 66">
              <a:extLst>
                <a:ext uri="{FF2B5EF4-FFF2-40B4-BE49-F238E27FC236}">
                  <a16:creationId xmlns:a16="http://schemas.microsoft.com/office/drawing/2014/main" id="{CAA19B21-1715-4630-8A3B-23C46294B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-984514">
              <a:off x="4368" y="1536"/>
              <a:ext cx="654" cy="3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9F2B11-2ADD-4FC5-9D54-F998EA9B8FDB}"/>
              </a:ext>
            </a:extLst>
          </p:cNvPr>
          <p:cNvSpPr txBox="1"/>
          <p:nvPr/>
        </p:nvSpPr>
        <p:spPr>
          <a:xfrm>
            <a:off x="6033417" y="5531761"/>
            <a:ext cx="1685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Mark Claypool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F85DC7-1A63-4261-A53E-C16F1CC206DE}"/>
              </a:ext>
            </a:extLst>
          </p:cNvPr>
          <p:cNvSpPr txBox="1"/>
          <p:nvPr/>
        </p:nvSpPr>
        <p:spPr>
          <a:xfrm>
            <a:off x="5668215" y="5998937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claypool</a:t>
            </a:r>
            <a:r>
              <a:rPr lang="en-US" dirty="0">
                <a:latin typeface="Comic Sans MS" panose="030F0702030302020204" pitchFamily="66" charset="0"/>
              </a:rPr>
              <a:t>@cs.wpi.edu</a:t>
            </a:r>
          </a:p>
        </p:txBody>
      </p:sp>
      <p:pic>
        <p:nvPicPr>
          <p:cNvPr id="1028" name="Picture 4" descr="https://render.bitstrips.com/v2/cpanel/76c3b171-f0cf-4dd6-b91f-91bd86693f61-cc868533-a4f5-4e14-93a6-3939ebfdc313-v1.png?transparent=1&amp;palette=1">
            <a:extLst>
              <a:ext uri="{FF2B5EF4-FFF2-40B4-BE49-F238E27FC236}">
                <a16:creationId xmlns:a16="http://schemas.microsoft.com/office/drawing/2014/main" id="{661382F6-FB56-47E4-8EF4-185E08555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73" y="5426166"/>
            <a:ext cx="824900" cy="8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DCA328C-5DF8-4467-B0D5-86BBABCAAA81}"/>
              </a:ext>
            </a:extLst>
          </p:cNvPr>
          <p:cNvSpPr txBox="1"/>
          <p:nvPr/>
        </p:nvSpPr>
        <p:spPr>
          <a:xfrm>
            <a:off x="457628" y="4655710"/>
            <a:ext cx="1136131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How’s My Video?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AD889C9-DEEE-4190-A4BA-FBF9EF0A267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38501" y="4008091"/>
            <a:ext cx="2417708" cy="1478835"/>
          </a:xfrm>
          <a:prstGeom prst="rect">
            <a:avLst/>
          </a:prstGeom>
        </p:spPr>
      </p:pic>
      <p:sp>
        <p:nvSpPr>
          <p:cNvPr id="52" name="Rectangle 3">
            <a:extLst>
              <a:ext uri="{FF2B5EF4-FFF2-40B4-BE49-F238E27FC236}">
                <a16:creationId xmlns:a16="http://schemas.microsoft.com/office/drawing/2014/main" id="{B770CF6B-F3C7-42FA-94A5-931D26E1A0F2}"/>
              </a:ext>
            </a:extLst>
          </p:cNvPr>
          <p:cNvSpPr txBox="1">
            <a:spLocks noChangeArrowheads="1"/>
          </p:cNvSpPr>
          <p:nvPr/>
        </p:nvSpPr>
        <p:spPr>
          <a:xfrm>
            <a:off x="179615" y="5671769"/>
            <a:ext cx="2369085" cy="9120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dirty="0"/>
              <a:t>Build video monitoring</a:t>
            </a:r>
            <a:endParaRPr lang="en-US" sz="1500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500" dirty="0"/>
              <a:t>Measure urban streaming video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Run </a:t>
            </a:r>
            <a:r>
              <a:rPr lang="en-US" sz="1500" dirty="0">
                <a:solidFill>
                  <a:srgbClr val="008000"/>
                </a:solidFill>
              </a:rPr>
              <a:t>experiments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71C8A98-E0A6-4DA6-8BE3-3E91C2F106F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1000" y="5622314"/>
            <a:ext cx="1718139" cy="95229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A73A696-C919-4C92-B923-75C522CB87FF}"/>
              </a:ext>
            </a:extLst>
          </p:cNvPr>
          <p:cNvSpPr txBox="1"/>
          <p:nvPr/>
        </p:nvSpPr>
        <p:spPr>
          <a:xfrm rot="5400000">
            <a:off x="6096356" y="4161951"/>
            <a:ext cx="983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Cloud games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C62978-A968-4DC4-9028-C6B487B55835}"/>
              </a:ext>
            </a:extLst>
          </p:cNvPr>
          <p:cNvSpPr txBox="1"/>
          <p:nvPr/>
        </p:nvSpPr>
        <p:spPr>
          <a:xfrm rot="16200000">
            <a:off x="4572723" y="4161951"/>
            <a:ext cx="894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Thin clients</a:t>
            </a:r>
          </a:p>
        </p:txBody>
      </p:sp>
    </p:spTree>
    <p:extLst>
      <p:ext uri="{BB962C8B-B14F-4D97-AF65-F5344CB8AC3E}">
        <p14:creationId xmlns:p14="http://schemas.microsoft.com/office/powerpoint/2010/main" val="206790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68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Claypool’s MQP Projects</dc:title>
  <dc:creator>Mark Claypool</dc:creator>
  <cp:lastModifiedBy>Mark Claypool</cp:lastModifiedBy>
  <cp:revision>18</cp:revision>
  <cp:lastPrinted>2013-03-28T14:29:44Z</cp:lastPrinted>
  <dcterms:created xsi:type="dcterms:W3CDTF">2013-03-28T14:15:50Z</dcterms:created>
  <dcterms:modified xsi:type="dcterms:W3CDTF">2018-03-22T19:50:29Z</dcterms:modified>
</cp:coreProperties>
</file>