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0"/>
  </p:notesMasterIdLst>
  <p:handoutMasterIdLst>
    <p:handoutMasterId r:id="rId11"/>
  </p:handoutMasterIdLst>
  <p:sldIdLst>
    <p:sldId id="256" r:id="rId2"/>
    <p:sldId id="262" r:id="rId3"/>
    <p:sldId id="265" r:id="rId4"/>
    <p:sldId id="269" r:id="rId5"/>
    <p:sldId id="272" r:id="rId6"/>
    <p:sldId id="273" r:id="rId7"/>
    <p:sldId id="266" r:id="rId8"/>
    <p:sldId id="267" r:id="rId9"/>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0000"/>
    <a:srgbClr val="336600"/>
    <a:srgbClr val="FF5050"/>
    <a:srgbClr val="CC0000"/>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6248" autoAdjust="0"/>
  </p:normalViewPr>
  <p:slideViewPr>
    <p:cSldViewPr>
      <p:cViewPr>
        <p:scale>
          <a:sx n="90" d="100"/>
          <a:sy n="90" d="100"/>
        </p:scale>
        <p:origin x="-2232" y="-22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92"/>
    </p:cViewPr>
  </p:sorterViewPr>
  <p:notesViewPr>
    <p:cSldViewPr>
      <p:cViewPr varScale="1">
        <p:scale>
          <a:sx n="61" d="100"/>
          <a:sy n="61" d="100"/>
        </p:scale>
        <p:origin x="-171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defTabSz="966788">
              <a:defRPr sz="1300"/>
            </a:lvl1pPr>
          </a:lstStyle>
          <a:p>
            <a:endParaRPr lang="en-US"/>
          </a:p>
        </p:txBody>
      </p:sp>
      <p:sp>
        <p:nvSpPr>
          <p:cNvPr id="2048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algn="r" defTabSz="966788">
              <a:defRPr sz="1300"/>
            </a:lvl1pPr>
          </a:lstStyle>
          <a:p>
            <a:endParaRPr lang="en-US"/>
          </a:p>
        </p:txBody>
      </p:sp>
      <p:sp>
        <p:nvSpPr>
          <p:cNvPr id="2048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defTabSz="966788">
              <a:defRPr sz="1300"/>
            </a:lvl1pPr>
          </a:lstStyle>
          <a:p>
            <a:endParaRPr lang="en-US"/>
          </a:p>
        </p:txBody>
      </p:sp>
      <p:sp>
        <p:nvSpPr>
          <p:cNvPr id="2048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algn="r" defTabSz="966788">
              <a:defRPr sz="1300"/>
            </a:lvl1pPr>
          </a:lstStyle>
          <a:p>
            <a:fld id="{9BC574D8-7E40-48B9-892E-D53905DCADE3}" type="slidenum">
              <a:rPr lang="en-US"/>
              <a:pPr/>
              <a:t>‹#›</a:t>
            </a:fld>
            <a:endParaRPr lang="en-US"/>
          </a:p>
        </p:txBody>
      </p:sp>
    </p:spTree>
    <p:extLst>
      <p:ext uri="{BB962C8B-B14F-4D97-AF65-F5344CB8AC3E}">
        <p14:creationId xmlns:p14="http://schemas.microsoft.com/office/powerpoint/2010/main" val="2247308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defTabSz="966788">
              <a:defRPr sz="1300"/>
            </a:lvl1pPr>
          </a:lstStyle>
          <a:p>
            <a:endParaRPr lang="en-US"/>
          </a:p>
        </p:txBody>
      </p:sp>
      <p:sp>
        <p:nvSpPr>
          <p:cNvPr id="81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algn="r" defTabSz="966788">
              <a:defRPr sz="1300"/>
            </a:lvl1pPr>
          </a:lstStyle>
          <a:p>
            <a:endParaRPr lang="en-US"/>
          </a:p>
        </p:txBody>
      </p:sp>
      <p:sp>
        <p:nvSpPr>
          <p:cNvPr id="81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defTabSz="966788">
              <a:defRPr sz="1300"/>
            </a:lvl1pPr>
          </a:lstStyle>
          <a:p>
            <a:endParaRPr lang="en-US"/>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algn="r" defTabSz="966788">
              <a:defRPr sz="1300"/>
            </a:lvl1pPr>
          </a:lstStyle>
          <a:p>
            <a:fld id="{BA8C0BC5-EFFA-47A9-A874-0AE9976400A8}" type="slidenum">
              <a:rPr lang="en-US"/>
              <a:pPr/>
              <a:t>‹#›</a:t>
            </a:fld>
            <a:endParaRPr lang="en-US"/>
          </a:p>
        </p:txBody>
      </p:sp>
    </p:spTree>
    <p:extLst>
      <p:ext uri="{BB962C8B-B14F-4D97-AF65-F5344CB8AC3E}">
        <p14:creationId xmlns:p14="http://schemas.microsoft.com/office/powerpoint/2010/main" val="4195094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98" name="Rectangle 26"/>
          <p:cNvSpPr>
            <a:spLocks noGrp="1" noChangeArrowheads="1"/>
          </p:cNvSpPr>
          <p:nvPr>
            <p:ph type="subTitle" idx="1"/>
          </p:nvPr>
        </p:nvSpPr>
        <p:spPr>
          <a:xfrm>
            <a:off x="1166813" y="3886200"/>
            <a:ext cx="6400800" cy="1752600"/>
          </a:xfrm>
        </p:spPr>
        <p:txBody>
          <a:bodyPr/>
          <a:lstStyle>
            <a:lvl1pPr marL="0" indent="0" algn="ctr">
              <a:buFontTx/>
              <a:buNone/>
              <a:defRPr sz="3200"/>
            </a:lvl1pPr>
          </a:lstStyle>
          <a:p>
            <a:r>
              <a:rPr lang="en-US"/>
              <a:t>Click to edit Master subtitle style</a:t>
            </a:r>
          </a:p>
        </p:txBody>
      </p:sp>
      <p:sp>
        <p:nvSpPr>
          <p:cNvPr id="3101" name="Rectangle 29"/>
          <p:cNvSpPr>
            <a:spLocks noGrp="1" noChangeArrowheads="1"/>
          </p:cNvSpPr>
          <p:nvPr>
            <p:ph type="sldNum" sz="quarter" idx="4"/>
          </p:nvPr>
        </p:nvSpPr>
        <p:spPr>
          <a:xfrm>
            <a:off x="7010400" y="6248400"/>
            <a:ext cx="1905000" cy="457200"/>
          </a:xfrm>
        </p:spPr>
        <p:txBody>
          <a:bodyPr/>
          <a:lstStyle>
            <a:lvl1pPr algn="r">
              <a:defRPr sz="1400">
                <a:solidFill>
                  <a:srgbClr val="000000"/>
                </a:solidFill>
                <a:latin typeface="Arial" charset="0"/>
              </a:defRPr>
            </a:lvl1pPr>
          </a:lstStyle>
          <a:p>
            <a:fld id="{3CFC386F-B9AB-4BBE-B604-F208E6946E08}" type="slidenum">
              <a:rPr lang="en-US"/>
              <a:pPr/>
              <a:t>‹#›</a:t>
            </a:fld>
            <a:endParaRPr lang="en-US"/>
          </a:p>
        </p:txBody>
      </p:sp>
      <p:graphicFrame>
        <p:nvGraphicFramePr>
          <p:cNvPr id="3102" name="Object 30"/>
          <p:cNvGraphicFramePr>
            <a:graphicFrameLocks noChangeAspect="1"/>
          </p:cNvGraphicFramePr>
          <p:nvPr/>
        </p:nvGraphicFramePr>
        <p:xfrm>
          <a:off x="152400" y="0"/>
          <a:ext cx="800100" cy="6764338"/>
        </p:xfrm>
        <a:graphic>
          <a:graphicData uri="http://schemas.openxmlformats.org/presentationml/2006/ole">
            <mc:AlternateContent xmlns:mc="http://schemas.openxmlformats.org/markup-compatibility/2006">
              <mc:Choice xmlns:v="urn:schemas-microsoft-com:vml" Requires="v">
                <p:oleObj spid="_x0000_s3115" name="Bitmap Image" r:id="rId3" imgW="800212" imgH="6761905" progId="PBrush">
                  <p:embed/>
                </p:oleObj>
              </mc:Choice>
              <mc:Fallback>
                <p:oleObj name="Bitmap Image" r:id="rId3" imgW="800212" imgH="6761905" progId="PBrush">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800100" cy="676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8" name="Rectangle 36"/>
          <p:cNvSpPr>
            <a:spLocks noGrp="1" noChangeArrowheads="1"/>
          </p:cNvSpPr>
          <p:nvPr>
            <p:ph type="dt" sz="half" idx="2"/>
          </p:nvPr>
        </p:nvSpPr>
        <p:spPr>
          <a:xfrm>
            <a:off x="1066800" y="6535738"/>
            <a:ext cx="1905000" cy="246062"/>
          </a:xfrm>
        </p:spPr>
        <p:txBody>
          <a:bodyPr/>
          <a:lstStyle>
            <a:lvl1pPr>
              <a:defRPr sz="1400"/>
            </a:lvl1pPr>
          </a:lstStyle>
          <a:p>
            <a:r>
              <a:rPr lang="en-US" smtClean="0"/>
              <a:t>April 2009</a:t>
            </a:r>
            <a:endParaRPr lang="en-US"/>
          </a:p>
        </p:txBody>
      </p:sp>
      <p:sp>
        <p:nvSpPr>
          <p:cNvPr id="3109" name="Rectangle 37"/>
          <p:cNvSpPr>
            <a:spLocks noGrp="1" noChangeArrowheads="1"/>
          </p:cNvSpPr>
          <p:nvPr>
            <p:ph type="ftr" sz="quarter" idx="3"/>
          </p:nvPr>
        </p:nvSpPr>
        <p:spPr>
          <a:xfrm>
            <a:off x="3200400" y="6535738"/>
            <a:ext cx="3352800" cy="228600"/>
          </a:xfrm>
        </p:spPr>
        <p:txBody>
          <a:bodyPr/>
          <a:lstStyle>
            <a:lvl1pPr algn="ctr">
              <a:defRPr sz="1400"/>
            </a:lvl1pPr>
          </a:lstStyle>
          <a:p>
            <a:r>
              <a:rPr lang="en-US"/>
              <a:t>FDG, Orlando, FL, USA</a:t>
            </a:r>
          </a:p>
        </p:txBody>
      </p:sp>
      <p:pic>
        <p:nvPicPr>
          <p:cNvPr id="3110" name="Picture 38" descr="Wpi"/>
          <p:cNvPicPr>
            <a:picLocks noChangeAspect="1" noChangeArrowheads="1"/>
          </p:cNvPicPr>
          <p:nvPr userDrawn="1"/>
        </p:nvPicPr>
        <p:blipFill>
          <a:blip r:embed="rId5" cstate="print"/>
          <a:srcRect/>
          <a:stretch>
            <a:fillRect/>
          </a:stretch>
        </p:blipFill>
        <p:spPr bwMode="auto">
          <a:xfrm>
            <a:off x="7772400" y="6042025"/>
            <a:ext cx="1219200" cy="701675"/>
          </a:xfrm>
          <a:prstGeom prst="rect">
            <a:avLst/>
          </a:prstGeom>
          <a:noFill/>
        </p:spPr>
      </p:pic>
    </p:spTree>
  </p:cSld>
  <p:clrMapOvr>
    <a:masterClrMapping/>
  </p:clrMapOvr>
  <p:transition>
    <p:cover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April 2009</a:t>
            </a:r>
            <a:endParaRPr lang="en-US"/>
          </a:p>
        </p:txBody>
      </p:sp>
      <p:sp>
        <p:nvSpPr>
          <p:cNvPr id="5" name="Footer Placeholder 4"/>
          <p:cNvSpPr>
            <a:spLocks noGrp="1"/>
          </p:cNvSpPr>
          <p:nvPr>
            <p:ph type="ftr" sz="quarter" idx="11"/>
          </p:nvPr>
        </p:nvSpPr>
        <p:spPr/>
        <p:txBody>
          <a:bodyPr/>
          <a:lstStyle>
            <a:lvl1pPr>
              <a:defRPr/>
            </a:lvl1pPr>
          </a:lstStyle>
          <a:p>
            <a:r>
              <a:rPr lang="en-US"/>
              <a:t>FDG, Orlando, FL, USA</a:t>
            </a:r>
          </a:p>
        </p:txBody>
      </p:sp>
      <p:sp>
        <p:nvSpPr>
          <p:cNvPr id="6" name="Slide Number Placeholder 5"/>
          <p:cNvSpPr>
            <a:spLocks noGrp="1"/>
          </p:cNvSpPr>
          <p:nvPr>
            <p:ph type="sldNum" sz="quarter" idx="12"/>
          </p:nvPr>
        </p:nvSpPr>
        <p:spPr/>
        <p:txBody>
          <a:bodyPr/>
          <a:lstStyle>
            <a:lvl1pPr>
              <a:defRPr/>
            </a:lvl1pPr>
          </a:lstStyle>
          <a:p>
            <a:fld id="{2704E9A7-2BBE-4255-BE1E-067DC7208B26}" type="slidenum">
              <a:rPr lang="en-US"/>
              <a:pPr/>
              <a:t>‹#›</a:t>
            </a:fld>
            <a:endParaRPr lang="en-US"/>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April 2009</a:t>
            </a:r>
            <a:endParaRPr lang="en-US"/>
          </a:p>
        </p:txBody>
      </p:sp>
      <p:sp>
        <p:nvSpPr>
          <p:cNvPr id="5" name="Footer Placeholder 4"/>
          <p:cNvSpPr>
            <a:spLocks noGrp="1"/>
          </p:cNvSpPr>
          <p:nvPr>
            <p:ph type="ftr" sz="quarter" idx="11"/>
          </p:nvPr>
        </p:nvSpPr>
        <p:spPr/>
        <p:txBody>
          <a:bodyPr/>
          <a:lstStyle>
            <a:lvl1pPr>
              <a:defRPr/>
            </a:lvl1pPr>
          </a:lstStyle>
          <a:p>
            <a:r>
              <a:rPr lang="en-US"/>
              <a:t>FDG, Orlando, FL, USA</a:t>
            </a:r>
          </a:p>
        </p:txBody>
      </p:sp>
      <p:sp>
        <p:nvSpPr>
          <p:cNvPr id="6" name="Slide Number Placeholder 5"/>
          <p:cNvSpPr>
            <a:spLocks noGrp="1"/>
          </p:cNvSpPr>
          <p:nvPr>
            <p:ph type="sldNum" sz="quarter" idx="12"/>
          </p:nvPr>
        </p:nvSpPr>
        <p:spPr/>
        <p:txBody>
          <a:bodyPr/>
          <a:lstStyle>
            <a:lvl1pPr>
              <a:defRPr/>
            </a:lvl1pPr>
          </a:lstStyle>
          <a:p>
            <a:fld id="{89081194-C156-4B95-8BEE-14159F21139A}" type="slidenum">
              <a:rPr lang="en-US"/>
              <a:pPr/>
              <a:t>‹#›</a:t>
            </a:fld>
            <a:endParaRPr lang="en-US"/>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March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MQP Projects</a:t>
            </a:r>
            <a:endParaRPr lang="en-US" dirty="0"/>
          </a:p>
        </p:txBody>
      </p:sp>
      <p:sp>
        <p:nvSpPr>
          <p:cNvPr id="6" name="Slide Number Placeholder 5"/>
          <p:cNvSpPr>
            <a:spLocks noGrp="1"/>
          </p:cNvSpPr>
          <p:nvPr>
            <p:ph type="sldNum" sz="quarter" idx="12"/>
          </p:nvPr>
        </p:nvSpPr>
        <p:spPr/>
        <p:txBody>
          <a:bodyPr/>
          <a:lstStyle>
            <a:lvl1pPr>
              <a:defRPr/>
            </a:lvl1pPr>
          </a:lstStyle>
          <a:p>
            <a:fld id="{E3929AB0-B2D1-428A-8A95-8806D0312871}" type="slidenum">
              <a:rPr lang="en-US"/>
              <a:pPr/>
              <a:t>‹#›</a:t>
            </a:fld>
            <a:endParaRPr lang="en-US"/>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April 2009</a:t>
            </a:r>
            <a:endParaRPr lang="en-US"/>
          </a:p>
        </p:txBody>
      </p:sp>
      <p:sp>
        <p:nvSpPr>
          <p:cNvPr id="5" name="Footer Placeholder 4"/>
          <p:cNvSpPr>
            <a:spLocks noGrp="1"/>
          </p:cNvSpPr>
          <p:nvPr>
            <p:ph type="ftr" sz="quarter" idx="11"/>
          </p:nvPr>
        </p:nvSpPr>
        <p:spPr/>
        <p:txBody>
          <a:bodyPr/>
          <a:lstStyle>
            <a:lvl1pPr>
              <a:defRPr/>
            </a:lvl1pPr>
          </a:lstStyle>
          <a:p>
            <a:r>
              <a:rPr lang="en-US"/>
              <a:t>FDG, Orlando, FL, USA</a:t>
            </a:r>
          </a:p>
        </p:txBody>
      </p:sp>
      <p:sp>
        <p:nvSpPr>
          <p:cNvPr id="6" name="Slide Number Placeholder 5"/>
          <p:cNvSpPr>
            <a:spLocks noGrp="1"/>
          </p:cNvSpPr>
          <p:nvPr>
            <p:ph type="sldNum" sz="quarter" idx="12"/>
          </p:nvPr>
        </p:nvSpPr>
        <p:spPr/>
        <p:txBody>
          <a:bodyPr/>
          <a:lstStyle>
            <a:lvl1pPr>
              <a:defRPr/>
            </a:lvl1pPr>
          </a:lstStyle>
          <a:p>
            <a:fld id="{BE15D6CA-3868-4351-9FDD-5041A32A7C12}" type="slidenum">
              <a:rPr lang="en-US"/>
              <a:pPr/>
              <a:t>‹#›</a:t>
            </a:fld>
            <a:endParaRPr lang="en-US"/>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April 2009</a:t>
            </a:r>
            <a:endParaRPr lang="en-US"/>
          </a:p>
        </p:txBody>
      </p:sp>
      <p:sp>
        <p:nvSpPr>
          <p:cNvPr id="6" name="Footer Placeholder 5"/>
          <p:cNvSpPr>
            <a:spLocks noGrp="1"/>
          </p:cNvSpPr>
          <p:nvPr>
            <p:ph type="ftr" sz="quarter" idx="11"/>
          </p:nvPr>
        </p:nvSpPr>
        <p:spPr/>
        <p:txBody>
          <a:bodyPr/>
          <a:lstStyle>
            <a:lvl1pPr>
              <a:defRPr/>
            </a:lvl1pPr>
          </a:lstStyle>
          <a:p>
            <a:r>
              <a:rPr lang="en-US"/>
              <a:t>FDG, Orlando, FL, USA</a:t>
            </a:r>
          </a:p>
        </p:txBody>
      </p:sp>
      <p:sp>
        <p:nvSpPr>
          <p:cNvPr id="7" name="Slide Number Placeholder 6"/>
          <p:cNvSpPr>
            <a:spLocks noGrp="1"/>
          </p:cNvSpPr>
          <p:nvPr>
            <p:ph type="sldNum" sz="quarter" idx="12"/>
          </p:nvPr>
        </p:nvSpPr>
        <p:spPr/>
        <p:txBody>
          <a:bodyPr/>
          <a:lstStyle>
            <a:lvl1pPr>
              <a:defRPr/>
            </a:lvl1pPr>
          </a:lstStyle>
          <a:p>
            <a:fld id="{619E5BDE-3F28-414E-BB49-BB92A9AE1902}" type="slidenum">
              <a:rPr lang="en-US"/>
              <a:pPr/>
              <a:t>‹#›</a:t>
            </a:fld>
            <a:endParaRPr lang="en-US"/>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April 2009</a:t>
            </a:r>
            <a:endParaRPr lang="en-US"/>
          </a:p>
        </p:txBody>
      </p:sp>
      <p:sp>
        <p:nvSpPr>
          <p:cNvPr id="8" name="Footer Placeholder 7"/>
          <p:cNvSpPr>
            <a:spLocks noGrp="1"/>
          </p:cNvSpPr>
          <p:nvPr>
            <p:ph type="ftr" sz="quarter" idx="11"/>
          </p:nvPr>
        </p:nvSpPr>
        <p:spPr/>
        <p:txBody>
          <a:bodyPr/>
          <a:lstStyle>
            <a:lvl1pPr>
              <a:defRPr/>
            </a:lvl1pPr>
          </a:lstStyle>
          <a:p>
            <a:r>
              <a:rPr lang="en-US"/>
              <a:t>FDG, Orlando, FL, USA</a:t>
            </a:r>
          </a:p>
        </p:txBody>
      </p:sp>
      <p:sp>
        <p:nvSpPr>
          <p:cNvPr id="9" name="Slide Number Placeholder 8"/>
          <p:cNvSpPr>
            <a:spLocks noGrp="1"/>
          </p:cNvSpPr>
          <p:nvPr>
            <p:ph type="sldNum" sz="quarter" idx="12"/>
          </p:nvPr>
        </p:nvSpPr>
        <p:spPr/>
        <p:txBody>
          <a:bodyPr/>
          <a:lstStyle>
            <a:lvl1pPr>
              <a:defRPr/>
            </a:lvl1pPr>
          </a:lstStyle>
          <a:p>
            <a:fld id="{2EA60A13-C5B2-4F77-8BDE-47BBBDAD1F69}" type="slidenum">
              <a:rPr lang="en-US"/>
              <a:pPr/>
              <a:t>‹#›</a:t>
            </a:fld>
            <a:endParaRPr lang="en-US"/>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April 2009</a:t>
            </a:r>
            <a:endParaRPr lang="en-US"/>
          </a:p>
        </p:txBody>
      </p:sp>
      <p:sp>
        <p:nvSpPr>
          <p:cNvPr id="4" name="Footer Placeholder 3"/>
          <p:cNvSpPr>
            <a:spLocks noGrp="1"/>
          </p:cNvSpPr>
          <p:nvPr>
            <p:ph type="ftr" sz="quarter" idx="11"/>
          </p:nvPr>
        </p:nvSpPr>
        <p:spPr/>
        <p:txBody>
          <a:bodyPr/>
          <a:lstStyle>
            <a:lvl1pPr>
              <a:defRPr/>
            </a:lvl1pPr>
          </a:lstStyle>
          <a:p>
            <a:r>
              <a:rPr lang="en-US"/>
              <a:t>FDG, Orlando, FL, USA</a:t>
            </a:r>
          </a:p>
        </p:txBody>
      </p:sp>
      <p:sp>
        <p:nvSpPr>
          <p:cNvPr id="5" name="Slide Number Placeholder 4"/>
          <p:cNvSpPr>
            <a:spLocks noGrp="1"/>
          </p:cNvSpPr>
          <p:nvPr>
            <p:ph type="sldNum" sz="quarter" idx="12"/>
          </p:nvPr>
        </p:nvSpPr>
        <p:spPr/>
        <p:txBody>
          <a:bodyPr/>
          <a:lstStyle>
            <a:lvl1pPr>
              <a:defRPr/>
            </a:lvl1pPr>
          </a:lstStyle>
          <a:p>
            <a:fld id="{6F95983E-343A-4713-877B-A40F07BF10C7}" type="slidenum">
              <a:rPr lang="en-US"/>
              <a:pPr/>
              <a:t>‹#›</a:t>
            </a:fld>
            <a:endParaRPr lang="en-US"/>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April 2009</a:t>
            </a:r>
            <a:endParaRPr lang="en-US"/>
          </a:p>
        </p:txBody>
      </p:sp>
      <p:sp>
        <p:nvSpPr>
          <p:cNvPr id="3" name="Footer Placeholder 2"/>
          <p:cNvSpPr>
            <a:spLocks noGrp="1"/>
          </p:cNvSpPr>
          <p:nvPr>
            <p:ph type="ftr" sz="quarter" idx="11"/>
          </p:nvPr>
        </p:nvSpPr>
        <p:spPr/>
        <p:txBody>
          <a:bodyPr/>
          <a:lstStyle>
            <a:lvl1pPr>
              <a:defRPr/>
            </a:lvl1pPr>
          </a:lstStyle>
          <a:p>
            <a:r>
              <a:rPr lang="en-US"/>
              <a:t>FDG, Orlando, FL, USA</a:t>
            </a:r>
          </a:p>
        </p:txBody>
      </p:sp>
      <p:sp>
        <p:nvSpPr>
          <p:cNvPr id="4" name="Slide Number Placeholder 3"/>
          <p:cNvSpPr>
            <a:spLocks noGrp="1"/>
          </p:cNvSpPr>
          <p:nvPr>
            <p:ph type="sldNum" sz="quarter" idx="12"/>
          </p:nvPr>
        </p:nvSpPr>
        <p:spPr/>
        <p:txBody>
          <a:bodyPr/>
          <a:lstStyle>
            <a:lvl1pPr>
              <a:defRPr/>
            </a:lvl1pPr>
          </a:lstStyle>
          <a:p>
            <a:fld id="{48070909-D539-4DCA-8319-DD6B59706473}" type="slidenum">
              <a:rPr lang="en-US"/>
              <a:pPr/>
              <a:t>‹#›</a:t>
            </a:fld>
            <a:endParaRPr lang="en-US"/>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April 2009</a:t>
            </a:r>
            <a:endParaRPr lang="en-US"/>
          </a:p>
        </p:txBody>
      </p:sp>
      <p:sp>
        <p:nvSpPr>
          <p:cNvPr id="6" name="Footer Placeholder 5"/>
          <p:cNvSpPr>
            <a:spLocks noGrp="1"/>
          </p:cNvSpPr>
          <p:nvPr>
            <p:ph type="ftr" sz="quarter" idx="11"/>
          </p:nvPr>
        </p:nvSpPr>
        <p:spPr/>
        <p:txBody>
          <a:bodyPr/>
          <a:lstStyle>
            <a:lvl1pPr>
              <a:defRPr/>
            </a:lvl1pPr>
          </a:lstStyle>
          <a:p>
            <a:r>
              <a:rPr lang="en-US"/>
              <a:t>FDG, Orlando, FL, USA</a:t>
            </a:r>
          </a:p>
        </p:txBody>
      </p:sp>
      <p:sp>
        <p:nvSpPr>
          <p:cNvPr id="7" name="Slide Number Placeholder 6"/>
          <p:cNvSpPr>
            <a:spLocks noGrp="1"/>
          </p:cNvSpPr>
          <p:nvPr>
            <p:ph type="sldNum" sz="quarter" idx="12"/>
          </p:nvPr>
        </p:nvSpPr>
        <p:spPr/>
        <p:txBody>
          <a:bodyPr/>
          <a:lstStyle>
            <a:lvl1pPr>
              <a:defRPr/>
            </a:lvl1pPr>
          </a:lstStyle>
          <a:p>
            <a:fld id="{CD9123C4-7287-4EEB-B89D-1B86D64DDBC8}" type="slidenum">
              <a:rPr lang="en-US"/>
              <a:pPr/>
              <a:t>‹#›</a:t>
            </a:fld>
            <a:endParaRPr lang="en-US"/>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April 2009</a:t>
            </a:r>
            <a:endParaRPr lang="en-US"/>
          </a:p>
        </p:txBody>
      </p:sp>
      <p:sp>
        <p:nvSpPr>
          <p:cNvPr id="6" name="Footer Placeholder 5"/>
          <p:cNvSpPr>
            <a:spLocks noGrp="1"/>
          </p:cNvSpPr>
          <p:nvPr>
            <p:ph type="ftr" sz="quarter" idx="11"/>
          </p:nvPr>
        </p:nvSpPr>
        <p:spPr/>
        <p:txBody>
          <a:bodyPr/>
          <a:lstStyle>
            <a:lvl1pPr>
              <a:defRPr/>
            </a:lvl1pPr>
          </a:lstStyle>
          <a:p>
            <a:r>
              <a:rPr lang="en-US"/>
              <a:t>FDG, Orlando, FL, USA</a:t>
            </a:r>
          </a:p>
        </p:txBody>
      </p:sp>
      <p:sp>
        <p:nvSpPr>
          <p:cNvPr id="7" name="Slide Number Placeholder 6"/>
          <p:cNvSpPr>
            <a:spLocks noGrp="1"/>
          </p:cNvSpPr>
          <p:nvPr>
            <p:ph type="sldNum" sz="quarter" idx="12"/>
          </p:nvPr>
        </p:nvSpPr>
        <p:spPr/>
        <p:txBody>
          <a:bodyPr/>
          <a:lstStyle>
            <a:lvl1pPr>
              <a:defRPr/>
            </a:lvl1pPr>
          </a:lstStyle>
          <a:p>
            <a:fld id="{7D44B748-ECFC-44A5-AC6F-58C2CD28955E}" type="slidenum">
              <a:rPr lang="en-US"/>
              <a:pPr/>
              <a:t>‹#›</a:t>
            </a:fld>
            <a:endParaRPr lang="en-US"/>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73" name="Rectangle 25"/>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74" name="Rectangle 26"/>
          <p:cNvSpPr>
            <a:spLocks noGrp="1" noChangeArrowheads="1"/>
          </p:cNvSpPr>
          <p:nvPr>
            <p:ph type="body" idx="1"/>
          </p:nvPr>
        </p:nvSpPr>
        <p:spPr bwMode="auto">
          <a:xfrm>
            <a:off x="685800" y="18288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5" name="Rectangle 27"/>
          <p:cNvSpPr>
            <a:spLocks noGrp="1" noChangeArrowheads="1"/>
          </p:cNvSpPr>
          <p:nvPr>
            <p:ph type="dt" sz="half" idx="2"/>
          </p:nvPr>
        </p:nvSpPr>
        <p:spPr bwMode="auto">
          <a:xfrm>
            <a:off x="6248400" y="6477000"/>
            <a:ext cx="1905000" cy="246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200">
                <a:latin typeface="+mn-lt"/>
              </a:defRPr>
            </a:lvl1pPr>
          </a:lstStyle>
          <a:p>
            <a:r>
              <a:rPr lang="en-US" dirty="0" smtClean="0"/>
              <a:t>March 2010</a:t>
            </a:r>
            <a:endParaRPr lang="en-US" dirty="0"/>
          </a:p>
        </p:txBody>
      </p:sp>
      <p:sp>
        <p:nvSpPr>
          <p:cNvPr id="2076" name="Rectangle 28"/>
          <p:cNvSpPr>
            <a:spLocks noGrp="1" noChangeArrowheads="1"/>
          </p:cNvSpPr>
          <p:nvPr>
            <p:ph type="ftr" sz="quarter" idx="3"/>
          </p:nvPr>
        </p:nvSpPr>
        <p:spPr bwMode="auto">
          <a:xfrm>
            <a:off x="685800" y="6477000"/>
            <a:ext cx="3352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000">
                <a:latin typeface="+mn-lt"/>
              </a:defRPr>
            </a:lvl1pPr>
          </a:lstStyle>
          <a:p>
            <a:r>
              <a:rPr lang="en-US" dirty="0" smtClean="0"/>
              <a:t>MQP Ideas</a:t>
            </a:r>
            <a:endParaRPr lang="en-US" dirty="0"/>
          </a:p>
        </p:txBody>
      </p:sp>
      <p:sp>
        <p:nvSpPr>
          <p:cNvPr id="2077" name="Rectangle 29"/>
          <p:cNvSpPr>
            <a:spLocks noGrp="1" noChangeArrowheads="1"/>
          </p:cNvSpPr>
          <p:nvPr>
            <p:ph type="sldNum" sz="quarter" idx="4"/>
          </p:nvPr>
        </p:nvSpPr>
        <p:spPr bwMode="auto">
          <a:xfrm>
            <a:off x="36195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000">
                <a:latin typeface="+mn-lt"/>
              </a:defRPr>
            </a:lvl1pPr>
          </a:lstStyle>
          <a:p>
            <a:fld id="{43952CF2-9715-4337-8466-58CE84F36E26}" type="slidenum">
              <a:rPr lang="en-US"/>
              <a:pPr/>
              <a:t>‹#›</a:t>
            </a:fld>
            <a:endParaRPr lang="en-US"/>
          </a:p>
        </p:txBody>
      </p:sp>
      <p:graphicFrame>
        <p:nvGraphicFramePr>
          <p:cNvPr id="2079" name="Object 31"/>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2092" name="Bitmap Image" r:id="rId14" imgW="800212" imgH="6761905" progId="PBrush">
                  <p:embed/>
                </p:oleObj>
              </mc:Choice>
              <mc:Fallback>
                <p:oleObj name="Bitmap Image" r:id="rId14" imgW="800212" imgH="6761905" progId="PBrush">
                  <p:embed/>
                  <p:pic>
                    <p:nvPicPr>
                      <p:cNvPr id="0"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2082" name="Picture 34" descr="Wpi"/>
          <p:cNvPicPr>
            <a:picLocks noChangeAspect="1" noChangeArrowheads="1"/>
          </p:cNvPicPr>
          <p:nvPr/>
        </p:nvPicPr>
        <p:blipFill>
          <a:blip r:embed="rId16" cstate="print"/>
          <a:srcRect/>
          <a:stretch>
            <a:fillRect/>
          </a:stretch>
        </p:blipFill>
        <p:spPr bwMode="auto">
          <a:xfrm>
            <a:off x="7772400" y="6042025"/>
            <a:ext cx="1219200" cy="701675"/>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cover dir="d"/>
  </p:transition>
  <p:timing>
    <p:tnLst>
      <p:par>
        <p:cTn id="1" dur="indefinite" restart="never" nodeType="tmRoot"/>
      </p:par>
    </p:tnLst>
  </p:timing>
  <p:hf hdr="0" dt="0"/>
  <p:txStyles>
    <p:titleStyle>
      <a:lvl1pPr algn="ctr" rtl="0" eaLnBrk="0" fontAlgn="base" hangingPunct="0">
        <a:spcBef>
          <a:spcPct val="0"/>
        </a:spcBef>
        <a:spcAft>
          <a:spcPct val="0"/>
        </a:spcAft>
        <a:defRPr kumimoji="1" sz="3600">
          <a:solidFill>
            <a:srgbClr val="008000"/>
          </a:solidFill>
          <a:latin typeface="+mj-lt"/>
          <a:ea typeface="+mj-ea"/>
          <a:cs typeface="+mj-cs"/>
        </a:defRPr>
      </a:lvl1pPr>
      <a:lvl2pPr algn="ctr" rtl="0" eaLnBrk="0" fontAlgn="base" hangingPunct="0">
        <a:spcBef>
          <a:spcPct val="0"/>
        </a:spcBef>
        <a:spcAft>
          <a:spcPct val="0"/>
        </a:spcAft>
        <a:defRPr kumimoji="1" sz="3600">
          <a:solidFill>
            <a:srgbClr val="008000"/>
          </a:solidFill>
          <a:latin typeface="Comic Sans MS" pitchFamily="66" charset="0"/>
        </a:defRPr>
      </a:lvl2pPr>
      <a:lvl3pPr algn="ctr" rtl="0" eaLnBrk="0" fontAlgn="base" hangingPunct="0">
        <a:spcBef>
          <a:spcPct val="0"/>
        </a:spcBef>
        <a:spcAft>
          <a:spcPct val="0"/>
        </a:spcAft>
        <a:defRPr kumimoji="1" sz="3600">
          <a:solidFill>
            <a:srgbClr val="008000"/>
          </a:solidFill>
          <a:latin typeface="Comic Sans MS" pitchFamily="66" charset="0"/>
        </a:defRPr>
      </a:lvl3pPr>
      <a:lvl4pPr algn="ctr" rtl="0" eaLnBrk="0" fontAlgn="base" hangingPunct="0">
        <a:spcBef>
          <a:spcPct val="0"/>
        </a:spcBef>
        <a:spcAft>
          <a:spcPct val="0"/>
        </a:spcAft>
        <a:defRPr kumimoji="1" sz="3600">
          <a:solidFill>
            <a:srgbClr val="008000"/>
          </a:solidFill>
          <a:latin typeface="Comic Sans MS" pitchFamily="66" charset="0"/>
        </a:defRPr>
      </a:lvl4pPr>
      <a:lvl5pPr algn="ctr" rtl="0" eaLnBrk="0" fontAlgn="base" hangingPunct="0">
        <a:spcBef>
          <a:spcPct val="0"/>
        </a:spcBef>
        <a:spcAft>
          <a:spcPct val="0"/>
        </a:spcAft>
        <a:defRPr kumimoji="1" sz="3600">
          <a:solidFill>
            <a:srgbClr val="008000"/>
          </a:solidFill>
          <a:latin typeface="Comic Sans MS" pitchFamily="66" charset="0"/>
        </a:defRPr>
      </a:lvl5pPr>
      <a:lvl6pPr marL="457200" algn="ctr" rtl="0" eaLnBrk="0" fontAlgn="base" hangingPunct="0">
        <a:spcBef>
          <a:spcPct val="0"/>
        </a:spcBef>
        <a:spcAft>
          <a:spcPct val="0"/>
        </a:spcAft>
        <a:defRPr kumimoji="1" sz="3600">
          <a:solidFill>
            <a:srgbClr val="008000"/>
          </a:solidFill>
          <a:latin typeface="Comic Sans MS" pitchFamily="66" charset="0"/>
        </a:defRPr>
      </a:lvl6pPr>
      <a:lvl7pPr marL="914400" algn="ctr" rtl="0" eaLnBrk="0" fontAlgn="base" hangingPunct="0">
        <a:spcBef>
          <a:spcPct val="0"/>
        </a:spcBef>
        <a:spcAft>
          <a:spcPct val="0"/>
        </a:spcAft>
        <a:defRPr kumimoji="1" sz="3600">
          <a:solidFill>
            <a:srgbClr val="008000"/>
          </a:solidFill>
          <a:latin typeface="Comic Sans MS" pitchFamily="66" charset="0"/>
        </a:defRPr>
      </a:lvl7pPr>
      <a:lvl8pPr marL="1371600" algn="ctr" rtl="0" eaLnBrk="0" fontAlgn="base" hangingPunct="0">
        <a:spcBef>
          <a:spcPct val="0"/>
        </a:spcBef>
        <a:spcAft>
          <a:spcPct val="0"/>
        </a:spcAft>
        <a:defRPr kumimoji="1" sz="3600">
          <a:solidFill>
            <a:srgbClr val="008000"/>
          </a:solidFill>
          <a:latin typeface="Comic Sans MS" pitchFamily="66" charset="0"/>
        </a:defRPr>
      </a:lvl8pPr>
      <a:lvl9pPr marL="1828800" algn="ctr" rtl="0" eaLnBrk="0" fontAlgn="base" hangingPunct="0">
        <a:spcBef>
          <a:spcPct val="0"/>
        </a:spcBef>
        <a:spcAft>
          <a:spcPct val="0"/>
        </a:spcAft>
        <a:defRPr kumimoji="1" sz="3600">
          <a:solidFill>
            <a:srgbClr val="008000"/>
          </a:solidFill>
          <a:latin typeface="Comic Sans MS" pitchFamily="66" charset="0"/>
        </a:defRPr>
      </a:lvl9pPr>
    </p:titleStyle>
    <p:bodyStyle>
      <a:lvl1pPr marL="342900" indent="-342900" algn="l" rtl="0" eaLnBrk="0" fontAlgn="base" hangingPunct="0">
        <a:spcBef>
          <a:spcPct val="20000"/>
        </a:spcBef>
        <a:spcAft>
          <a:spcPct val="0"/>
        </a:spcAft>
        <a:buClr>
          <a:srgbClr val="009900"/>
        </a:buClr>
        <a:buSzPct val="150000"/>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5050"/>
        </a:buClr>
        <a:buChar char="–"/>
        <a:defRPr kumimoji="1" sz="2600">
          <a:solidFill>
            <a:schemeClr val="tx1"/>
          </a:solidFill>
          <a:latin typeface="+mn-lt"/>
        </a:defRPr>
      </a:lvl2pPr>
      <a:lvl3pPr marL="1143000" indent="-228600" algn="l" rtl="0" eaLnBrk="0" fontAlgn="base" hangingPunct="0">
        <a:spcBef>
          <a:spcPct val="20000"/>
        </a:spcBef>
        <a:spcAft>
          <a:spcPct val="0"/>
        </a:spcAft>
        <a:buClr>
          <a:srgbClr val="CCCC00"/>
        </a:buClr>
        <a:buSzPct val="150000"/>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2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143000" y="533400"/>
            <a:ext cx="7770813" cy="1141413"/>
          </a:xfrm>
        </p:spPr>
        <p:txBody>
          <a:bodyPr/>
          <a:lstStyle/>
          <a:p>
            <a:r>
              <a:rPr lang="en-US"/>
              <a:t>Mark Claypool’s MQP Projects</a:t>
            </a:r>
          </a:p>
        </p:txBody>
      </p:sp>
      <p:sp>
        <p:nvSpPr>
          <p:cNvPr id="254984" name="Text Box 8"/>
          <p:cNvSpPr txBox="1">
            <a:spLocks noChangeArrowheads="1"/>
          </p:cNvSpPr>
          <p:nvPr/>
        </p:nvSpPr>
        <p:spPr bwMode="auto">
          <a:xfrm>
            <a:off x="1905000" y="5334000"/>
            <a:ext cx="5565775" cy="519113"/>
          </a:xfrm>
          <a:prstGeom prst="rect">
            <a:avLst/>
          </a:prstGeom>
          <a:noFill/>
          <a:ln w="9525">
            <a:noFill/>
            <a:miter lim="800000"/>
            <a:headEnd/>
            <a:tailEnd/>
          </a:ln>
          <a:effectLst/>
        </p:spPr>
        <p:txBody>
          <a:bodyPr wrap="none">
            <a:spAutoFit/>
          </a:bodyPr>
          <a:lstStyle/>
          <a:p>
            <a:r>
              <a:rPr lang="en-US" sz="2800" dirty="0">
                <a:latin typeface="Comic Sans MS" pitchFamily="66" charset="0"/>
              </a:rPr>
              <a:t>http://www.cs.wpi.edu/~claypool</a:t>
            </a:r>
          </a:p>
        </p:txBody>
      </p:sp>
      <p:sp>
        <p:nvSpPr>
          <p:cNvPr id="255017" name="Text Box 41"/>
          <p:cNvSpPr txBox="1">
            <a:spLocks noChangeArrowheads="1"/>
          </p:cNvSpPr>
          <p:nvPr/>
        </p:nvSpPr>
        <p:spPr bwMode="auto">
          <a:xfrm>
            <a:off x="2546502" y="4267200"/>
            <a:ext cx="2069797" cy="400110"/>
          </a:xfrm>
          <a:prstGeom prst="rect">
            <a:avLst/>
          </a:prstGeom>
          <a:noFill/>
          <a:ln w="9525">
            <a:noFill/>
            <a:miter lim="800000"/>
            <a:headEnd/>
            <a:tailEnd/>
          </a:ln>
          <a:effectLst/>
        </p:spPr>
        <p:txBody>
          <a:bodyPr wrap="none">
            <a:spAutoFit/>
          </a:bodyPr>
          <a:lstStyle/>
          <a:p>
            <a:pPr algn="ctr"/>
            <a:r>
              <a:rPr lang="en-US" dirty="0">
                <a:solidFill>
                  <a:srgbClr val="009900"/>
                </a:solidFill>
                <a:latin typeface="Comic Sans MS" pitchFamily="66" charset="0"/>
              </a:rPr>
              <a:t>Network Games</a:t>
            </a:r>
          </a:p>
        </p:txBody>
      </p:sp>
      <p:sp>
        <p:nvSpPr>
          <p:cNvPr id="255029" name="Text Box 53"/>
          <p:cNvSpPr txBox="1">
            <a:spLocks noChangeArrowheads="1"/>
          </p:cNvSpPr>
          <p:nvPr/>
        </p:nvSpPr>
        <p:spPr bwMode="auto">
          <a:xfrm>
            <a:off x="6392863" y="4191000"/>
            <a:ext cx="2598737" cy="822325"/>
          </a:xfrm>
          <a:prstGeom prst="rect">
            <a:avLst/>
          </a:prstGeom>
          <a:noFill/>
          <a:ln w="9525">
            <a:noFill/>
            <a:miter lim="800000"/>
            <a:headEnd/>
            <a:tailEnd/>
          </a:ln>
          <a:effectLst/>
        </p:spPr>
        <p:txBody>
          <a:bodyPr wrap="none">
            <a:spAutoFit/>
          </a:bodyPr>
          <a:lstStyle/>
          <a:p>
            <a:pPr algn="ctr"/>
            <a:r>
              <a:rPr lang="en-US">
                <a:solidFill>
                  <a:srgbClr val="009900"/>
                </a:solidFill>
                <a:latin typeface="Comic Sans MS" pitchFamily="66" charset="0"/>
              </a:rPr>
              <a:t>Streaming Media</a:t>
            </a:r>
          </a:p>
          <a:p>
            <a:pPr algn="ctr"/>
            <a:endParaRPr lang="en-US">
              <a:solidFill>
                <a:srgbClr val="009900"/>
              </a:solidFill>
              <a:latin typeface="Comic Sans MS" pitchFamily="66" charset="0"/>
            </a:endParaRPr>
          </a:p>
        </p:txBody>
      </p:sp>
      <p:grpSp>
        <p:nvGrpSpPr>
          <p:cNvPr id="2" name="Group 64"/>
          <p:cNvGrpSpPr>
            <a:grpSpLocks/>
          </p:cNvGrpSpPr>
          <p:nvPr/>
        </p:nvGrpSpPr>
        <p:grpSpPr bwMode="auto">
          <a:xfrm>
            <a:off x="990600" y="2286000"/>
            <a:ext cx="5181600" cy="1752600"/>
            <a:chOff x="2045" y="115"/>
            <a:chExt cx="3360" cy="1204"/>
          </a:xfrm>
        </p:grpSpPr>
        <p:pic>
          <p:nvPicPr>
            <p:cNvPr id="255030" name="Picture 54"/>
            <p:cNvPicPr>
              <a:picLocks noChangeAspect="1" noChangeArrowheads="1"/>
            </p:cNvPicPr>
            <p:nvPr/>
          </p:nvPicPr>
          <p:blipFill>
            <a:blip r:embed="rId2" cstate="print"/>
            <a:srcRect/>
            <a:stretch>
              <a:fillRect/>
            </a:stretch>
          </p:blipFill>
          <p:spPr bwMode="auto">
            <a:xfrm rot="-526987">
              <a:off x="4781" y="451"/>
              <a:ext cx="624" cy="469"/>
            </a:xfrm>
            <a:prstGeom prst="rect">
              <a:avLst/>
            </a:prstGeom>
            <a:noFill/>
            <a:ln w="12700">
              <a:solidFill>
                <a:schemeClr val="bg1"/>
              </a:solidFill>
              <a:miter lim="800000"/>
              <a:headEnd/>
              <a:tailEnd/>
            </a:ln>
            <a:effectLst/>
          </p:spPr>
        </p:pic>
        <p:pic>
          <p:nvPicPr>
            <p:cNvPr id="255031" name="Picture 55"/>
            <p:cNvPicPr>
              <a:picLocks noChangeAspect="1" noChangeArrowheads="1"/>
            </p:cNvPicPr>
            <p:nvPr/>
          </p:nvPicPr>
          <p:blipFill>
            <a:blip r:embed="rId3" cstate="print"/>
            <a:srcRect/>
            <a:stretch>
              <a:fillRect/>
            </a:stretch>
          </p:blipFill>
          <p:spPr bwMode="auto">
            <a:xfrm rot="183080">
              <a:off x="3773" y="163"/>
              <a:ext cx="1047" cy="787"/>
            </a:xfrm>
            <a:prstGeom prst="rect">
              <a:avLst/>
            </a:prstGeom>
            <a:noFill/>
            <a:ln w="12700">
              <a:solidFill>
                <a:schemeClr val="bg1"/>
              </a:solidFill>
              <a:miter lim="800000"/>
              <a:headEnd/>
              <a:tailEnd/>
            </a:ln>
          </p:spPr>
        </p:pic>
        <p:pic>
          <p:nvPicPr>
            <p:cNvPr id="255032" name="Picture 56"/>
            <p:cNvPicPr>
              <a:picLocks noChangeAspect="1" noChangeArrowheads="1"/>
            </p:cNvPicPr>
            <p:nvPr/>
          </p:nvPicPr>
          <p:blipFill>
            <a:blip r:embed="rId4" cstate="print"/>
            <a:srcRect/>
            <a:stretch>
              <a:fillRect/>
            </a:stretch>
          </p:blipFill>
          <p:spPr bwMode="auto">
            <a:xfrm rot="-442062">
              <a:off x="2045" y="403"/>
              <a:ext cx="1013" cy="762"/>
            </a:xfrm>
            <a:prstGeom prst="rect">
              <a:avLst/>
            </a:prstGeom>
            <a:noFill/>
            <a:ln w="12700">
              <a:solidFill>
                <a:schemeClr val="bg1"/>
              </a:solidFill>
              <a:miter lim="800000"/>
              <a:headEnd/>
              <a:tailEnd/>
            </a:ln>
          </p:spPr>
        </p:pic>
        <p:pic>
          <p:nvPicPr>
            <p:cNvPr id="255033" name="Picture 57"/>
            <p:cNvPicPr>
              <a:picLocks noChangeAspect="1" noChangeArrowheads="1"/>
            </p:cNvPicPr>
            <p:nvPr/>
          </p:nvPicPr>
          <p:blipFill>
            <a:blip r:embed="rId5" cstate="print"/>
            <a:srcRect/>
            <a:stretch>
              <a:fillRect/>
            </a:stretch>
          </p:blipFill>
          <p:spPr bwMode="auto">
            <a:xfrm rot="783151">
              <a:off x="2957" y="691"/>
              <a:ext cx="786" cy="592"/>
            </a:xfrm>
            <a:prstGeom prst="rect">
              <a:avLst/>
            </a:prstGeom>
            <a:noFill/>
            <a:ln w="12700">
              <a:solidFill>
                <a:schemeClr val="bg1"/>
              </a:solidFill>
              <a:miter lim="800000"/>
              <a:headEnd/>
              <a:tailEnd/>
            </a:ln>
          </p:spPr>
        </p:pic>
        <p:pic>
          <p:nvPicPr>
            <p:cNvPr id="255034" name="Picture 58"/>
            <p:cNvPicPr>
              <a:picLocks noChangeAspect="1" noChangeArrowheads="1"/>
            </p:cNvPicPr>
            <p:nvPr/>
          </p:nvPicPr>
          <p:blipFill>
            <a:blip r:embed="rId6" cstate="print"/>
            <a:srcRect/>
            <a:stretch>
              <a:fillRect/>
            </a:stretch>
          </p:blipFill>
          <p:spPr bwMode="auto">
            <a:xfrm rot="211393">
              <a:off x="2237" y="1027"/>
              <a:ext cx="384" cy="236"/>
            </a:xfrm>
            <a:prstGeom prst="rect">
              <a:avLst/>
            </a:prstGeom>
            <a:noFill/>
            <a:ln w="12700">
              <a:solidFill>
                <a:schemeClr val="bg1"/>
              </a:solidFill>
              <a:miter lim="800000"/>
              <a:headEnd/>
              <a:tailEnd/>
            </a:ln>
          </p:spPr>
        </p:pic>
        <p:pic>
          <p:nvPicPr>
            <p:cNvPr id="255035" name="Picture 59"/>
            <p:cNvPicPr>
              <a:picLocks noChangeAspect="1" noChangeArrowheads="1"/>
            </p:cNvPicPr>
            <p:nvPr/>
          </p:nvPicPr>
          <p:blipFill>
            <a:blip r:embed="rId7" cstate="print"/>
            <a:srcRect/>
            <a:stretch>
              <a:fillRect/>
            </a:stretch>
          </p:blipFill>
          <p:spPr bwMode="auto">
            <a:xfrm rot="427408">
              <a:off x="4733" y="115"/>
              <a:ext cx="534" cy="433"/>
            </a:xfrm>
            <a:prstGeom prst="rect">
              <a:avLst/>
            </a:prstGeom>
            <a:noFill/>
            <a:ln w="12700">
              <a:solidFill>
                <a:schemeClr val="bg1"/>
              </a:solidFill>
              <a:miter lim="800000"/>
              <a:headEnd/>
              <a:tailEnd/>
            </a:ln>
            <a:effectLst/>
          </p:spPr>
        </p:pic>
        <p:pic>
          <p:nvPicPr>
            <p:cNvPr id="255036" name="Picture 60"/>
            <p:cNvPicPr>
              <a:picLocks noChangeAspect="1" noChangeArrowheads="1"/>
            </p:cNvPicPr>
            <p:nvPr/>
          </p:nvPicPr>
          <p:blipFill>
            <a:blip r:embed="rId8" cstate="print"/>
            <a:srcRect/>
            <a:stretch>
              <a:fillRect/>
            </a:stretch>
          </p:blipFill>
          <p:spPr bwMode="auto">
            <a:xfrm rot="220470">
              <a:off x="4445" y="883"/>
              <a:ext cx="778" cy="436"/>
            </a:xfrm>
            <a:prstGeom prst="rect">
              <a:avLst/>
            </a:prstGeom>
            <a:noFill/>
            <a:ln w="12700">
              <a:solidFill>
                <a:schemeClr val="bg1"/>
              </a:solidFill>
              <a:miter lim="800000"/>
              <a:headEnd/>
              <a:tailEnd/>
            </a:ln>
          </p:spPr>
        </p:pic>
        <p:pic>
          <p:nvPicPr>
            <p:cNvPr id="255037" name="Picture 61"/>
            <p:cNvPicPr>
              <a:picLocks noChangeAspect="1" noChangeArrowheads="1"/>
            </p:cNvPicPr>
            <p:nvPr/>
          </p:nvPicPr>
          <p:blipFill>
            <a:blip r:embed="rId9" cstate="print"/>
            <a:srcRect/>
            <a:stretch>
              <a:fillRect/>
            </a:stretch>
          </p:blipFill>
          <p:spPr bwMode="auto">
            <a:xfrm rot="-755114">
              <a:off x="3677" y="835"/>
              <a:ext cx="624" cy="440"/>
            </a:xfrm>
            <a:prstGeom prst="rect">
              <a:avLst/>
            </a:prstGeom>
            <a:noFill/>
            <a:ln w="12700">
              <a:solidFill>
                <a:schemeClr val="bg1"/>
              </a:solidFill>
              <a:miter lim="800000"/>
              <a:headEnd/>
              <a:tailEnd/>
            </a:ln>
            <a:effectLst/>
          </p:spPr>
        </p:pic>
        <p:pic>
          <p:nvPicPr>
            <p:cNvPr id="255038" name="Picture 62"/>
            <p:cNvPicPr>
              <a:picLocks noChangeAspect="1" noChangeArrowheads="1"/>
            </p:cNvPicPr>
            <p:nvPr/>
          </p:nvPicPr>
          <p:blipFill>
            <a:blip r:embed="rId10" cstate="print"/>
            <a:srcRect/>
            <a:stretch>
              <a:fillRect/>
            </a:stretch>
          </p:blipFill>
          <p:spPr bwMode="auto">
            <a:xfrm rot="425745">
              <a:off x="2525" y="115"/>
              <a:ext cx="852" cy="484"/>
            </a:xfrm>
            <a:prstGeom prst="rect">
              <a:avLst/>
            </a:prstGeom>
            <a:noFill/>
            <a:ln w="12700">
              <a:solidFill>
                <a:schemeClr val="bg1"/>
              </a:solidFill>
              <a:miter lim="800000"/>
              <a:headEnd/>
              <a:tailEnd/>
            </a:ln>
          </p:spPr>
        </p:pic>
        <p:pic>
          <p:nvPicPr>
            <p:cNvPr id="255039" name="Picture 63"/>
            <p:cNvPicPr>
              <a:picLocks noChangeAspect="1" noChangeArrowheads="1"/>
            </p:cNvPicPr>
            <p:nvPr/>
          </p:nvPicPr>
          <p:blipFill>
            <a:blip r:embed="rId11" cstate="print"/>
            <a:srcRect/>
            <a:stretch>
              <a:fillRect/>
            </a:stretch>
          </p:blipFill>
          <p:spPr bwMode="auto">
            <a:xfrm rot="-365892">
              <a:off x="3341" y="163"/>
              <a:ext cx="624" cy="469"/>
            </a:xfrm>
            <a:prstGeom prst="rect">
              <a:avLst/>
            </a:prstGeom>
            <a:noFill/>
            <a:ln w="12700">
              <a:solidFill>
                <a:schemeClr val="bg1"/>
              </a:solidFill>
              <a:miter lim="800000"/>
              <a:headEnd/>
              <a:tailEnd/>
            </a:ln>
          </p:spPr>
        </p:pic>
      </p:grpSp>
      <p:grpSp>
        <p:nvGrpSpPr>
          <p:cNvPr id="3" name="Group 68"/>
          <p:cNvGrpSpPr>
            <a:grpSpLocks/>
          </p:cNvGrpSpPr>
          <p:nvPr/>
        </p:nvGrpSpPr>
        <p:grpSpPr bwMode="auto">
          <a:xfrm>
            <a:off x="6663531" y="2286000"/>
            <a:ext cx="2057400" cy="1733550"/>
            <a:chOff x="4368" y="1392"/>
            <a:chExt cx="1296" cy="1092"/>
          </a:xfrm>
        </p:grpSpPr>
        <p:pic>
          <p:nvPicPr>
            <p:cNvPr id="255043" name="Picture 67"/>
            <p:cNvPicPr>
              <a:picLocks noChangeAspect="1" noChangeArrowheads="1"/>
            </p:cNvPicPr>
            <p:nvPr/>
          </p:nvPicPr>
          <p:blipFill>
            <a:blip r:embed="rId12" cstate="print"/>
            <a:srcRect/>
            <a:stretch>
              <a:fillRect/>
            </a:stretch>
          </p:blipFill>
          <p:spPr bwMode="auto">
            <a:xfrm rot="1482145">
              <a:off x="5040" y="1392"/>
              <a:ext cx="624" cy="334"/>
            </a:xfrm>
            <a:prstGeom prst="rect">
              <a:avLst/>
            </a:prstGeom>
            <a:noFill/>
            <a:ln w="9525">
              <a:noFill/>
              <a:miter lim="800000"/>
              <a:headEnd/>
              <a:tailEnd/>
            </a:ln>
            <a:effectLst/>
          </p:spPr>
        </p:pic>
        <p:grpSp>
          <p:nvGrpSpPr>
            <p:cNvPr id="4" name="Group 48"/>
            <p:cNvGrpSpPr>
              <a:grpSpLocks/>
            </p:cNvGrpSpPr>
            <p:nvPr/>
          </p:nvGrpSpPr>
          <p:grpSpPr bwMode="auto">
            <a:xfrm rot="495152">
              <a:off x="4896" y="1728"/>
              <a:ext cx="480" cy="528"/>
              <a:chOff x="4464" y="1056"/>
              <a:chExt cx="1008" cy="982"/>
            </a:xfrm>
          </p:grpSpPr>
          <p:pic>
            <p:nvPicPr>
              <p:cNvPr id="255025" name="Picture 49"/>
              <p:cNvPicPr>
                <a:picLocks noChangeAspect="1" noChangeArrowheads="1"/>
              </p:cNvPicPr>
              <p:nvPr/>
            </p:nvPicPr>
            <p:blipFill>
              <a:blip r:embed="rId13" cstate="print"/>
              <a:srcRect/>
              <a:stretch>
                <a:fillRect/>
              </a:stretch>
            </p:blipFill>
            <p:spPr bwMode="auto">
              <a:xfrm>
                <a:off x="4464" y="1056"/>
                <a:ext cx="1008" cy="982"/>
              </a:xfrm>
              <a:prstGeom prst="rect">
                <a:avLst/>
              </a:prstGeom>
              <a:noFill/>
              <a:ln w="9525">
                <a:solidFill>
                  <a:schemeClr val="bg1"/>
                </a:solidFill>
                <a:miter lim="800000"/>
                <a:headEnd/>
                <a:tailEnd/>
              </a:ln>
              <a:effectLst/>
            </p:spPr>
          </p:pic>
          <p:pic>
            <p:nvPicPr>
              <p:cNvPr id="255026" name="Picture 50" descr="boomer-1199"/>
              <p:cNvPicPr>
                <a:picLocks noChangeAspect="1" noChangeArrowheads="1"/>
              </p:cNvPicPr>
              <p:nvPr/>
            </p:nvPicPr>
            <p:blipFill>
              <a:blip r:embed="rId14" cstate="print"/>
              <a:srcRect l="16779" t="21196" r="13914" b="11403"/>
              <a:stretch>
                <a:fillRect/>
              </a:stretch>
            </p:blipFill>
            <p:spPr bwMode="auto">
              <a:xfrm>
                <a:off x="4512" y="1296"/>
                <a:ext cx="912" cy="560"/>
              </a:xfrm>
              <a:prstGeom prst="rect">
                <a:avLst/>
              </a:prstGeom>
              <a:noFill/>
              <a:ln w="9525">
                <a:solidFill>
                  <a:schemeClr val="bg1"/>
                </a:solidFill>
                <a:miter lim="800000"/>
                <a:headEnd/>
                <a:tailEnd/>
              </a:ln>
            </p:spPr>
          </p:pic>
        </p:grpSp>
        <p:pic>
          <p:nvPicPr>
            <p:cNvPr id="255041" name="Picture 65"/>
            <p:cNvPicPr>
              <a:picLocks noChangeAspect="1" noChangeArrowheads="1"/>
            </p:cNvPicPr>
            <p:nvPr/>
          </p:nvPicPr>
          <p:blipFill>
            <a:blip r:embed="rId15" cstate="print"/>
            <a:srcRect/>
            <a:stretch>
              <a:fillRect/>
            </a:stretch>
          </p:blipFill>
          <p:spPr bwMode="auto">
            <a:xfrm>
              <a:off x="4464" y="2016"/>
              <a:ext cx="624" cy="468"/>
            </a:xfrm>
            <a:prstGeom prst="rect">
              <a:avLst/>
            </a:prstGeom>
            <a:noFill/>
            <a:ln w="9525">
              <a:solidFill>
                <a:schemeClr val="bg1"/>
              </a:solidFill>
              <a:miter lim="800000"/>
              <a:headEnd/>
              <a:tailEnd/>
            </a:ln>
            <a:effectLst/>
          </p:spPr>
        </p:pic>
        <p:pic>
          <p:nvPicPr>
            <p:cNvPr id="255042" name="Picture 66"/>
            <p:cNvPicPr>
              <a:picLocks noChangeAspect="1" noChangeArrowheads="1"/>
            </p:cNvPicPr>
            <p:nvPr/>
          </p:nvPicPr>
          <p:blipFill>
            <a:blip r:embed="rId16" cstate="print"/>
            <a:srcRect/>
            <a:stretch>
              <a:fillRect/>
            </a:stretch>
          </p:blipFill>
          <p:spPr bwMode="auto">
            <a:xfrm rot="-984514">
              <a:off x="4368" y="1536"/>
              <a:ext cx="654" cy="337"/>
            </a:xfrm>
            <a:prstGeom prst="rect">
              <a:avLst/>
            </a:prstGeom>
            <a:noFill/>
            <a:ln w="9525">
              <a:solidFill>
                <a:schemeClr val="bg1"/>
              </a:solidFill>
              <a:miter lim="800000"/>
              <a:headEnd/>
              <a:tailEnd/>
            </a:ln>
            <a:effectLst/>
          </p:spPr>
        </p:pic>
      </p:gr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762000" y="304800"/>
            <a:ext cx="7772400" cy="1143000"/>
          </a:xfrm>
        </p:spPr>
        <p:txBody>
          <a:bodyPr/>
          <a:lstStyle/>
          <a:p>
            <a:r>
              <a:rPr lang="en-US" sz="4000" dirty="0"/>
              <a:t>Latency and Games</a:t>
            </a:r>
          </a:p>
        </p:txBody>
      </p:sp>
      <p:sp>
        <p:nvSpPr>
          <p:cNvPr id="284675" name="Rectangle 3"/>
          <p:cNvSpPr>
            <a:spLocks noGrp="1" noChangeArrowheads="1"/>
          </p:cNvSpPr>
          <p:nvPr>
            <p:ph idx="1"/>
          </p:nvPr>
        </p:nvSpPr>
        <p:spPr>
          <a:xfrm>
            <a:off x="685800" y="1371600"/>
            <a:ext cx="7772400" cy="4267200"/>
          </a:xfrm>
        </p:spPr>
        <p:txBody>
          <a:bodyPr/>
          <a:lstStyle/>
          <a:p>
            <a:pPr>
              <a:lnSpc>
                <a:spcPct val="80000"/>
              </a:lnSpc>
            </a:pPr>
            <a:r>
              <a:rPr lang="en-US" dirty="0"/>
              <a:t>Latency </a:t>
            </a:r>
            <a:r>
              <a:rPr lang="en-US" dirty="0" smtClean="0"/>
              <a:t>affects how </a:t>
            </a:r>
            <a:r>
              <a:rPr lang="en-US" dirty="0"/>
              <a:t>players experience online gameplay</a:t>
            </a:r>
          </a:p>
          <a:p>
            <a:pPr>
              <a:lnSpc>
                <a:spcPct val="80000"/>
              </a:lnSpc>
            </a:pPr>
            <a:r>
              <a:rPr lang="en-US" i="1" dirty="0"/>
              <a:t>Latency compensation</a:t>
            </a:r>
            <a:r>
              <a:rPr lang="en-US" dirty="0"/>
              <a:t> techniques to mitigate latency </a:t>
            </a:r>
            <a:r>
              <a:rPr lang="en-US" dirty="0">
                <a:sym typeface="Wingdings" pitchFamily="2" charset="2"/>
              </a:rPr>
              <a:t> how effective?</a:t>
            </a:r>
            <a:endParaRPr lang="en-US" dirty="0"/>
          </a:p>
          <a:p>
            <a:pPr>
              <a:lnSpc>
                <a:spcPct val="80000"/>
              </a:lnSpc>
            </a:pPr>
            <a:r>
              <a:rPr lang="en-US" dirty="0">
                <a:solidFill>
                  <a:srgbClr val="009900"/>
                </a:solidFill>
              </a:rPr>
              <a:t>Goal</a:t>
            </a:r>
            <a:r>
              <a:rPr lang="en-US" dirty="0"/>
              <a:t>: Test effects of latency on </a:t>
            </a:r>
            <a:r>
              <a:rPr lang="en-US" dirty="0" err="1"/>
              <a:t>gameplay</a:t>
            </a:r>
            <a:endParaRPr lang="en-US" dirty="0"/>
          </a:p>
          <a:p>
            <a:pPr>
              <a:lnSpc>
                <a:spcPct val="80000"/>
              </a:lnSpc>
            </a:pPr>
            <a:r>
              <a:rPr lang="en-US" dirty="0">
                <a:solidFill>
                  <a:srgbClr val="009900"/>
                </a:solidFill>
              </a:rPr>
              <a:t>Methodology</a:t>
            </a:r>
            <a:r>
              <a:rPr lang="en-US" dirty="0"/>
              <a:t>: </a:t>
            </a:r>
          </a:p>
          <a:p>
            <a:pPr lvl="1">
              <a:lnSpc>
                <a:spcPct val="80000"/>
              </a:lnSpc>
            </a:pPr>
            <a:r>
              <a:rPr lang="en-US" sz="2400" dirty="0"/>
              <a:t>build/mod game</a:t>
            </a:r>
          </a:p>
          <a:p>
            <a:pPr lvl="1">
              <a:lnSpc>
                <a:spcPct val="80000"/>
              </a:lnSpc>
            </a:pPr>
            <a:r>
              <a:rPr lang="en-US" sz="2400" dirty="0"/>
              <a:t>design game maps</a:t>
            </a:r>
          </a:p>
          <a:p>
            <a:pPr lvl="1">
              <a:lnSpc>
                <a:spcPct val="80000"/>
              </a:lnSpc>
            </a:pPr>
            <a:r>
              <a:rPr lang="en-US" sz="2400" dirty="0"/>
              <a:t>run user studies</a:t>
            </a:r>
          </a:p>
          <a:p>
            <a:pPr lvl="1">
              <a:lnSpc>
                <a:spcPct val="80000"/>
              </a:lnSpc>
            </a:pPr>
            <a:r>
              <a:rPr lang="en-US" sz="2400" dirty="0"/>
              <a:t>analyze </a:t>
            </a:r>
            <a:r>
              <a:rPr lang="en-US" sz="2400" dirty="0" smtClean="0"/>
              <a:t>data</a:t>
            </a:r>
            <a:endParaRPr lang="en-US" sz="2400" dirty="0"/>
          </a:p>
        </p:txBody>
      </p:sp>
      <p:pic>
        <p:nvPicPr>
          <p:cNvPr id="284676" name="Picture 4"/>
          <p:cNvPicPr>
            <a:picLocks noChangeAspect="1" noChangeArrowheads="1"/>
          </p:cNvPicPr>
          <p:nvPr/>
        </p:nvPicPr>
        <p:blipFill>
          <a:blip r:embed="rId2" cstate="print"/>
          <a:srcRect/>
          <a:stretch>
            <a:fillRect/>
          </a:stretch>
        </p:blipFill>
        <p:spPr bwMode="auto">
          <a:xfrm>
            <a:off x="4572000" y="3429000"/>
            <a:ext cx="3825302" cy="2667000"/>
          </a:xfrm>
          <a:prstGeom prst="rect">
            <a:avLst/>
          </a:prstGeom>
          <a:noFill/>
          <a:ln w="9525">
            <a:noFill/>
            <a:miter lim="800000"/>
            <a:headEnd/>
            <a:tailEnd/>
          </a:ln>
          <a:effectLst/>
        </p:spPr>
      </p:pic>
      <p:sp>
        <p:nvSpPr>
          <p:cNvPr id="5" name="Footer Placeholder 3"/>
          <p:cNvSpPr>
            <a:spLocks noGrp="1"/>
          </p:cNvSpPr>
          <p:nvPr>
            <p:ph type="ftr" sz="quarter" idx="11"/>
          </p:nvPr>
        </p:nvSpPr>
        <p:spPr>
          <a:xfrm>
            <a:off x="685800" y="6477000"/>
            <a:ext cx="3352800" cy="228600"/>
          </a:xfrm>
        </p:spPr>
        <p:txBody>
          <a:bodyPr/>
          <a:lstStyle/>
          <a:p>
            <a:r>
              <a:rPr lang="en-US" dirty="0" smtClean="0"/>
              <a:t>MQP Projects</a:t>
            </a:r>
            <a:endParaRPr lang="en-US" dirty="0"/>
          </a:p>
        </p:txBody>
      </p:sp>
      <p:sp>
        <p:nvSpPr>
          <p:cNvPr id="6" name="Slide Number Placeholder 4"/>
          <p:cNvSpPr>
            <a:spLocks noGrp="1"/>
          </p:cNvSpPr>
          <p:nvPr>
            <p:ph type="sldNum" sz="quarter" idx="12"/>
          </p:nvPr>
        </p:nvSpPr>
        <p:spPr>
          <a:xfrm>
            <a:off x="3619500" y="6477000"/>
            <a:ext cx="1905000" cy="228600"/>
          </a:xfrm>
        </p:spPr>
        <p:txBody>
          <a:bodyPr/>
          <a:lstStyle/>
          <a:p>
            <a:fld id="{E3929AB0-B2D1-428A-8A95-8806D0312871}" type="slidenum">
              <a:rPr lang="en-US" smtClean="0"/>
              <a:pPr/>
              <a:t>2</a:t>
            </a:fld>
            <a:endParaRPr lang="en-US" dirty="0"/>
          </a:p>
        </p:txBody>
      </p:sp>
    </p:spTree>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477000" y="4799263"/>
            <a:ext cx="2667000" cy="2058737"/>
          </a:xfrm>
          <a:prstGeom prst="rect">
            <a:avLst/>
          </a:prstGeom>
          <a:noFill/>
          <a:ln w="9525">
            <a:noFill/>
            <a:miter lim="800000"/>
            <a:headEnd/>
            <a:tailEnd/>
          </a:ln>
        </p:spPr>
      </p:pic>
      <p:sp>
        <p:nvSpPr>
          <p:cNvPr id="287746" name="Rectangle 2"/>
          <p:cNvSpPr>
            <a:spLocks noGrp="1" noChangeArrowheads="1"/>
          </p:cNvSpPr>
          <p:nvPr>
            <p:ph type="title"/>
          </p:nvPr>
        </p:nvSpPr>
        <p:spPr>
          <a:xfrm>
            <a:off x="685800" y="152400"/>
            <a:ext cx="7772400" cy="1143000"/>
          </a:xfrm>
        </p:spPr>
        <p:txBody>
          <a:bodyPr/>
          <a:lstStyle/>
          <a:p>
            <a:r>
              <a:rPr lang="en-US" dirty="0"/>
              <a:t>Games on Thin Clients</a:t>
            </a:r>
          </a:p>
        </p:txBody>
      </p:sp>
      <p:sp>
        <p:nvSpPr>
          <p:cNvPr id="287747" name="Rectangle 3"/>
          <p:cNvSpPr>
            <a:spLocks noGrp="1" noChangeArrowheads="1"/>
          </p:cNvSpPr>
          <p:nvPr>
            <p:ph type="body" idx="1"/>
          </p:nvPr>
        </p:nvSpPr>
        <p:spPr>
          <a:xfrm>
            <a:off x="685800" y="1256631"/>
            <a:ext cx="7772400" cy="4572000"/>
          </a:xfrm>
        </p:spPr>
        <p:txBody>
          <a:bodyPr/>
          <a:lstStyle/>
          <a:p>
            <a:pPr>
              <a:lnSpc>
                <a:spcPct val="90000"/>
              </a:lnSpc>
            </a:pPr>
            <a:r>
              <a:rPr lang="en-US" sz="2400" dirty="0" smtClean="0"/>
              <a:t>Server streams game </a:t>
            </a:r>
            <a:r>
              <a:rPr lang="en-US" sz="2400" dirty="0"/>
              <a:t>to </a:t>
            </a:r>
            <a:r>
              <a:rPr lang="en-US" sz="2400" dirty="0" smtClean="0"/>
              <a:t>lightweight (“thin”) client </a:t>
            </a:r>
            <a:endParaRPr lang="en-US" sz="2400" dirty="0"/>
          </a:p>
          <a:p>
            <a:pPr lvl="1">
              <a:lnSpc>
                <a:spcPct val="90000"/>
              </a:lnSpc>
            </a:pPr>
            <a:r>
              <a:rPr lang="en-US" sz="2200" dirty="0"/>
              <a:t>Mobile phone, PDA, Sony PSP (remote play</a:t>
            </a:r>
            <a:r>
              <a:rPr lang="en-US" sz="2200" dirty="0" smtClean="0"/>
              <a:t>)</a:t>
            </a:r>
          </a:p>
          <a:p>
            <a:pPr lvl="1">
              <a:lnSpc>
                <a:spcPct val="90000"/>
              </a:lnSpc>
            </a:pPr>
            <a:r>
              <a:rPr lang="en-US" sz="2200" dirty="0" err="1" smtClean="0"/>
              <a:t>Onlive</a:t>
            </a:r>
            <a:endParaRPr lang="en-US" sz="2200" dirty="0"/>
          </a:p>
          <a:p>
            <a:pPr>
              <a:lnSpc>
                <a:spcPct val="90000"/>
              </a:lnSpc>
            </a:pPr>
            <a:r>
              <a:rPr lang="en-US" sz="2400" dirty="0" smtClean="0"/>
              <a:t>What is the network </a:t>
            </a:r>
            <a:r>
              <a:rPr lang="en-US" sz="2400" i="1" dirty="0" smtClean="0"/>
              <a:t>turbulence</a:t>
            </a:r>
            <a:r>
              <a:rPr lang="en-US" sz="2400" dirty="0" smtClean="0"/>
              <a:t>?  Best </a:t>
            </a:r>
            <a:r>
              <a:rPr lang="en-US" sz="2400" dirty="0"/>
              <a:t>way to use bandwidth </a:t>
            </a:r>
            <a:r>
              <a:rPr lang="en-US" sz="2400" i="1" dirty="0"/>
              <a:t>with low latency?</a:t>
            </a:r>
            <a:endParaRPr lang="en-US" sz="2400" dirty="0"/>
          </a:p>
          <a:p>
            <a:pPr>
              <a:lnSpc>
                <a:spcPct val="90000"/>
              </a:lnSpc>
            </a:pPr>
            <a:r>
              <a:rPr lang="en-US" sz="2400" dirty="0">
                <a:solidFill>
                  <a:srgbClr val="009900"/>
                </a:solidFill>
              </a:rPr>
              <a:t>Goal</a:t>
            </a:r>
            <a:r>
              <a:rPr lang="en-US" sz="2400" dirty="0"/>
              <a:t>: Measure thin client performance for games, propose improvements, implement and evaluate</a:t>
            </a:r>
          </a:p>
          <a:p>
            <a:pPr>
              <a:lnSpc>
                <a:spcPct val="90000"/>
              </a:lnSpc>
            </a:pPr>
            <a:r>
              <a:rPr lang="en-US" sz="2400" dirty="0">
                <a:solidFill>
                  <a:srgbClr val="009900"/>
                </a:solidFill>
              </a:rPr>
              <a:t>Methodology</a:t>
            </a:r>
            <a:r>
              <a:rPr lang="en-US" sz="2400" dirty="0"/>
              <a:t>:</a:t>
            </a:r>
          </a:p>
          <a:p>
            <a:pPr lvl="1">
              <a:lnSpc>
                <a:spcPct val="90000"/>
              </a:lnSpc>
            </a:pPr>
            <a:r>
              <a:rPr lang="en-US" sz="2200" dirty="0"/>
              <a:t>Determine “streaming” game environment</a:t>
            </a:r>
          </a:p>
          <a:p>
            <a:pPr lvl="1">
              <a:lnSpc>
                <a:spcPct val="90000"/>
              </a:lnSpc>
            </a:pPr>
            <a:r>
              <a:rPr lang="en-US" sz="2200" dirty="0"/>
              <a:t>Performance evaluation of thin clients </a:t>
            </a:r>
            <a:r>
              <a:rPr lang="en-US" sz="2200" dirty="0" smtClean="0"/>
              <a:t>(</a:t>
            </a:r>
            <a:r>
              <a:rPr lang="en-US" sz="2200" dirty="0" err="1" smtClean="0"/>
              <a:t>Onlive</a:t>
            </a:r>
            <a:r>
              <a:rPr lang="en-US" sz="2200" dirty="0" smtClean="0"/>
              <a:t>, Sony</a:t>
            </a:r>
            <a:r>
              <a:rPr lang="en-US" sz="2200" dirty="0"/>
              <a:t>, RDP, X, VNC …)</a:t>
            </a:r>
          </a:p>
          <a:p>
            <a:pPr lvl="1">
              <a:lnSpc>
                <a:spcPct val="90000"/>
              </a:lnSpc>
            </a:pPr>
            <a:r>
              <a:rPr lang="en-US" sz="2200" dirty="0"/>
              <a:t>Run experiments</a:t>
            </a:r>
          </a:p>
          <a:p>
            <a:pPr lvl="1">
              <a:lnSpc>
                <a:spcPct val="90000"/>
              </a:lnSpc>
            </a:pPr>
            <a:r>
              <a:rPr lang="en-US" sz="2200" dirty="0"/>
              <a:t>Feedback to drive </a:t>
            </a:r>
            <a:r>
              <a:rPr lang="en-US" sz="2200" dirty="0" smtClean="0"/>
              <a:t>innovation</a:t>
            </a:r>
            <a:endParaRPr lang="en-US" sz="2200" dirty="0"/>
          </a:p>
        </p:txBody>
      </p:sp>
      <p:sp>
        <p:nvSpPr>
          <p:cNvPr id="5" name="Footer Placeholder 3"/>
          <p:cNvSpPr>
            <a:spLocks noGrp="1"/>
          </p:cNvSpPr>
          <p:nvPr>
            <p:ph type="ftr" sz="quarter" idx="11"/>
          </p:nvPr>
        </p:nvSpPr>
        <p:spPr>
          <a:xfrm>
            <a:off x="685800" y="6477000"/>
            <a:ext cx="3352800" cy="228600"/>
          </a:xfrm>
        </p:spPr>
        <p:txBody>
          <a:bodyPr/>
          <a:lstStyle/>
          <a:p>
            <a:r>
              <a:rPr lang="en-US" dirty="0" smtClean="0"/>
              <a:t>MQP Projects</a:t>
            </a:r>
            <a:endParaRPr lang="en-US" dirty="0"/>
          </a:p>
        </p:txBody>
      </p:sp>
      <p:sp>
        <p:nvSpPr>
          <p:cNvPr id="6" name="Slide Number Placeholder 4"/>
          <p:cNvSpPr>
            <a:spLocks noGrp="1"/>
          </p:cNvSpPr>
          <p:nvPr>
            <p:ph type="sldNum" sz="quarter" idx="12"/>
          </p:nvPr>
        </p:nvSpPr>
        <p:spPr>
          <a:xfrm>
            <a:off x="3619500" y="6477000"/>
            <a:ext cx="1905000" cy="228600"/>
          </a:xfrm>
        </p:spPr>
        <p:txBody>
          <a:bodyPr/>
          <a:lstStyle/>
          <a:p>
            <a:fld id="{E3929AB0-B2D1-428A-8A95-8806D0312871}" type="slidenum">
              <a:rPr lang="en-US" smtClean="0"/>
              <a:pPr/>
              <a:t>3</a:t>
            </a:fld>
            <a:endParaRPr lang="en-US" dirty="0"/>
          </a:p>
        </p:txBody>
      </p:sp>
      <p:sp>
        <p:nvSpPr>
          <p:cNvPr id="2" name="TextBox 1"/>
          <p:cNvSpPr txBox="1"/>
          <p:nvPr/>
        </p:nvSpPr>
        <p:spPr>
          <a:xfrm>
            <a:off x="3276600" y="6276945"/>
            <a:ext cx="2970685" cy="400110"/>
          </a:xfrm>
          <a:prstGeom prst="rect">
            <a:avLst/>
          </a:prstGeom>
          <a:solidFill>
            <a:schemeClr val="bg1"/>
          </a:solidFill>
        </p:spPr>
        <p:txBody>
          <a:bodyPr wrap="none" rtlCol="0">
            <a:spAutoFit/>
          </a:bodyPr>
          <a:lstStyle/>
          <a:p>
            <a:r>
              <a:rPr lang="en-US" dirty="0" smtClean="0">
                <a:solidFill>
                  <a:srgbClr val="0000FF"/>
                </a:solidFill>
                <a:latin typeface="+mn-lt"/>
              </a:rPr>
              <a:t>Co-advisor</a:t>
            </a:r>
            <a:r>
              <a:rPr lang="en-US" dirty="0" smtClean="0">
                <a:latin typeface="+mn-lt"/>
              </a:rPr>
              <a:t>: Prof. </a:t>
            </a:r>
            <a:r>
              <a:rPr lang="en-US" dirty="0" err="1" smtClean="0">
                <a:latin typeface="+mn-lt"/>
              </a:rPr>
              <a:t>Finkel</a:t>
            </a:r>
            <a:endParaRPr lang="en-US" dirty="0">
              <a:latin typeface="+mn-lt"/>
            </a:endParaRPr>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dirty="0" smtClean="0"/>
              <a:t>HTTP Streaming Tracker</a:t>
            </a:r>
            <a:endParaRPr lang="en-US" dirty="0"/>
          </a:p>
        </p:txBody>
      </p:sp>
      <p:sp>
        <p:nvSpPr>
          <p:cNvPr id="3" name="Content Placeholder 2"/>
          <p:cNvSpPr>
            <a:spLocks noGrp="1"/>
          </p:cNvSpPr>
          <p:nvPr>
            <p:ph idx="1"/>
          </p:nvPr>
        </p:nvSpPr>
        <p:spPr>
          <a:xfrm>
            <a:off x="609600" y="1295400"/>
            <a:ext cx="8382000" cy="4572000"/>
          </a:xfrm>
        </p:spPr>
        <p:txBody>
          <a:bodyPr/>
          <a:lstStyle/>
          <a:p>
            <a:r>
              <a:rPr lang="en-US" sz="2400" dirty="0" smtClean="0"/>
              <a:t>Video streaming is becoming HTTP streaming</a:t>
            </a:r>
          </a:p>
          <a:p>
            <a:pPr lvl="1"/>
            <a:r>
              <a:rPr lang="en-US" sz="2000" dirty="0" smtClean="0"/>
              <a:t>YouTube </a:t>
            </a:r>
            <a:r>
              <a:rPr lang="en-US" sz="2000" dirty="0" smtClean="0"/>
              <a:t>over HTTP ~15</a:t>
            </a:r>
            <a:r>
              <a:rPr lang="en-US" sz="2000" dirty="0" smtClean="0"/>
              <a:t>% of the Internet's global traffic</a:t>
            </a:r>
          </a:p>
          <a:p>
            <a:pPr lvl="1"/>
            <a:r>
              <a:rPr lang="en-US" sz="2000" dirty="0" smtClean="0"/>
              <a:t>Apple HTTP Live Streaming (HLS)</a:t>
            </a:r>
          </a:p>
          <a:p>
            <a:pPr lvl="1"/>
            <a:r>
              <a:rPr lang="en-US" sz="2000" dirty="0" smtClean="0"/>
              <a:t>Microsoft Silverlight Smooth Streaming</a:t>
            </a:r>
          </a:p>
          <a:p>
            <a:r>
              <a:rPr lang="en-US" sz="2400" dirty="0" smtClean="0"/>
              <a:t>Performance of commercial HTTP streaming </a:t>
            </a:r>
            <a:r>
              <a:rPr lang="en-US" sz="2400" dirty="0" smtClean="0"/>
              <a:t>video? </a:t>
            </a:r>
            <a:endParaRPr lang="en-US" sz="2400" dirty="0" smtClean="0"/>
          </a:p>
          <a:p>
            <a:pPr lvl="1"/>
            <a:r>
              <a:rPr lang="en-US" sz="2000" dirty="0" smtClean="0"/>
              <a:t>Largely unknown, but important to design better networks</a:t>
            </a:r>
          </a:p>
          <a:p>
            <a:r>
              <a:rPr lang="en-US" sz="2400" dirty="0" smtClean="0"/>
              <a:t>Build tool and run experiments!</a:t>
            </a:r>
          </a:p>
          <a:p>
            <a:pPr lvl="1"/>
            <a:r>
              <a:rPr lang="en-US" sz="2000" dirty="0" smtClean="0"/>
              <a:t>Done a </a:t>
            </a:r>
            <a:r>
              <a:rPr lang="en-US" sz="2000" i="1" dirty="0" smtClean="0">
                <a:solidFill>
                  <a:srgbClr val="009900"/>
                </a:solidFill>
              </a:rPr>
              <a:t>Media Tracker</a:t>
            </a:r>
            <a:r>
              <a:rPr lang="en-US" sz="2000" dirty="0" smtClean="0"/>
              <a:t> and </a:t>
            </a:r>
            <a:r>
              <a:rPr lang="en-US" sz="2000" i="1" dirty="0" smtClean="0">
                <a:solidFill>
                  <a:srgbClr val="009900"/>
                </a:solidFill>
              </a:rPr>
              <a:t>Real Tracker</a:t>
            </a:r>
            <a:r>
              <a:rPr lang="en-US" sz="2000" dirty="0" smtClean="0"/>
              <a:t>, now </a:t>
            </a:r>
            <a:r>
              <a:rPr lang="en-US" sz="2000" i="1" dirty="0" smtClean="0">
                <a:solidFill>
                  <a:srgbClr val="FF0000"/>
                </a:solidFill>
              </a:rPr>
              <a:t>HTTP Streaming Tracker</a:t>
            </a:r>
          </a:p>
          <a:p>
            <a:pPr>
              <a:lnSpc>
                <a:spcPct val="90000"/>
              </a:lnSpc>
            </a:pPr>
            <a:r>
              <a:rPr lang="en-US" sz="2000" dirty="0" smtClean="0">
                <a:solidFill>
                  <a:srgbClr val="009900"/>
                </a:solidFill>
              </a:rPr>
              <a:t>Methodology</a:t>
            </a:r>
            <a:r>
              <a:rPr lang="en-US" sz="2000" dirty="0" smtClean="0"/>
              <a:t>:</a:t>
            </a:r>
          </a:p>
          <a:p>
            <a:pPr lvl="1">
              <a:lnSpc>
                <a:spcPct val="90000"/>
              </a:lnSpc>
            </a:pPr>
            <a:r>
              <a:rPr lang="en-US" sz="1800" dirty="0" smtClean="0"/>
              <a:t>Understand players (e.g. YouTube API, </a:t>
            </a:r>
            <a:r>
              <a:rPr lang="en-US" sz="1800" dirty="0" err="1" smtClean="0"/>
              <a:t>Javascript</a:t>
            </a:r>
            <a:r>
              <a:rPr lang="en-US" sz="1800" dirty="0" smtClean="0"/>
              <a:t>)</a:t>
            </a:r>
          </a:p>
          <a:p>
            <a:pPr lvl="1">
              <a:lnSpc>
                <a:spcPct val="90000"/>
              </a:lnSpc>
            </a:pPr>
            <a:r>
              <a:rPr lang="en-US" sz="1800" dirty="0" smtClean="0"/>
              <a:t>Write wrapper to control/instrument application</a:t>
            </a:r>
          </a:p>
          <a:p>
            <a:pPr lvl="1">
              <a:lnSpc>
                <a:spcPct val="90000"/>
              </a:lnSpc>
            </a:pPr>
            <a:r>
              <a:rPr lang="en-US" sz="2000" dirty="0" smtClean="0"/>
              <a:t>Run experiments to evaluate performance</a:t>
            </a:r>
          </a:p>
        </p:txBody>
      </p:sp>
      <p:sp>
        <p:nvSpPr>
          <p:cNvPr id="4" name="Footer Placeholder 3"/>
          <p:cNvSpPr>
            <a:spLocks noGrp="1"/>
          </p:cNvSpPr>
          <p:nvPr>
            <p:ph type="ftr" sz="quarter" idx="11"/>
          </p:nvPr>
        </p:nvSpPr>
        <p:spPr/>
        <p:txBody>
          <a:bodyPr/>
          <a:lstStyle/>
          <a:p>
            <a:r>
              <a:rPr lang="en-US" smtClean="0"/>
              <a:t>MQP Projects</a:t>
            </a:r>
            <a:endParaRPr lang="en-US" dirty="0"/>
          </a:p>
        </p:txBody>
      </p:sp>
      <p:sp>
        <p:nvSpPr>
          <p:cNvPr id="5" name="Slide Number Placeholder 4"/>
          <p:cNvSpPr>
            <a:spLocks noGrp="1"/>
          </p:cNvSpPr>
          <p:nvPr>
            <p:ph type="sldNum" sz="quarter" idx="12"/>
          </p:nvPr>
        </p:nvSpPr>
        <p:spPr/>
        <p:txBody>
          <a:bodyPr/>
          <a:lstStyle/>
          <a:p>
            <a:fld id="{E3929AB0-B2D1-428A-8A95-8806D0312871}" type="slidenum">
              <a:rPr lang="en-US" smtClean="0"/>
              <a:pPr/>
              <a:t>4</a:t>
            </a:fld>
            <a:endParaRPr lang="en-US"/>
          </a:p>
        </p:txBody>
      </p:sp>
      <p:pic>
        <p:nvPicPr>
          <p:cNvPr id="4099" name="Picture 3"/>
          <p:cNvPicPr>
            <a:picLocks noChangeAspect="1" noChangeArrowheads="1"/>
          </p:cNvPicPr>
          <p:nvPr/>
        </p:nvPicPr>
        <p:blipFill>
          <a:blip r:embed="rId2" cstate="print"/>
          <a:srcRect/>
          <a:stretch>
            <a:fillRect/>
          </a:stretch>
        </p:blipFill>
        <p:spPr bwMode="auto">
          <a:xfrm>
            <a:off x="7313992" y="5562601"/>
            <a:ext cx="1830008" cy="1295399"/>
          </a:xfrm>
          <a:prstGeom prst="rect">
            <a:avLst/>
          </a:prstGeom>
          <a:noFill/>
          <a:ln w="9525">
            <a:noFill/>
            <a:miter lim="800000"/>
            <a:headEnd/>
            <a:tailEnd/>
          </a:ln>
        </p:spPr>
      </p:pic>
    </p:spTree>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1143000"/>
          </a:xfrm>
        </p:spPr>
        <p:txBody>
          <a:bodyPr/>
          <a:lstStyle/>
          <a:p>
            <a:r>
              <a:rPr lang="en-US" dirty="0" smtClean="0"/>
              <a:t>Mobile Network Measurements</a:t>
            </a:r>
            <a:endParaRPr lang="en-US" dirty="0"/>
          </a:p>
        </p:txBody>
      </p:sp>
      <p:sp>
        <p:nvSpPr>
          <p:cNvPr id="3" name="Content Placeholder 2"/>
          <p:cNvSpPr>
            <a:spLocks noGrp="1"/>
          </p:cNvSpPr>
          <p:nvPr>
            <p:ph idx="1"/>
          </p:nvPr>
        </p:nvSpPr>
        <p:spPr>
          <a:xfrm>
            <a:off x="565704" y="1219200"/>
            <a:ext cx="8458200" cy="4267200"/>
          </a:xfrm>
        </p:spPr>
        <p:txBody>
          <a:bodyPr/>
          <a:lstStyle/>
          <a:p>
            <a:r>
              <a:rPr lang="en-US" dirty="0" smtClean="0"/>
              <a:t>New networks deployed promising greatness</a:t>
            </a:r>
          </a:p>
          <a:p>
            <a:pPr lvl="1"/>
            <a:r>
              <a:rPr lang="en-US" sz="2400" dirty="0" smtClean="0"/>
              <a:t>                    versus </a:t>
            </a:r>
          </a:p>
          <a:p>
            <a:r>
              <a:rPr lang="en-US" dirty="0" smtClean="0"/>
              <a:t>Actual </a:t>
            </a:r>
            <a:r>
              <a:rPr lang="en-US" dirty="0" smtClean="0"/>
              <a:t>performance largely </a:t>
            </a:r>
            <a:r>
              <a:rPr lang="en-US" dirty="0" smtClean="0"/>
              <a:t>marketing</a:t>
            </a:r>
            <a:endParaRPr lang="en-US" dirty="0" smtClean="0"/>
          </a:p>
          <a:p>
            <a:pPr lvl="1"/>
            <a:r>
              <a:rPr lang="en-US" sz="2000" dirty="0" smtClean="0"/>
              <a:t>What does computer </a:t>
            </a:r>
            <a:r>
              <a:rPr lang="en-US" sz="2000" i="1" dirty="0" smtClean="0"/>
              <a:t>science</a:t>
            </a:r>
            <a:r>
              <a:rPr lang="en-US" sz="2000" dirty="0" smtClean="0"/>
              <a:t> say abou</a:t>
            </a:r>
            <a:r>
              <a:rPr lang="en-US" sz="2000" dirty="0" smtClean="0"/>
              <a:t>t </a:t>
            </a:r>
            <a:r>
              <a:rPr lang="en-US" sz="2000" dirty="0" err="1" smtClean="0"/>
              <a:t>performace</a:t>
            </a:r>
            <a:r>
              <a:rPr lang="en-US" sz="2000" dirty="0" smtClean="0"/>
              <a:t>?</a:t>
            </a:r>
            <a:endParaRPr lang="en-US" sz="2000" dirty="0" smtClean="0"/>
          </a:p>
          <a:p>
            <a:r>
              <a:rPr lang="en-US" dirty="0" smtClean="0">
                <a:solidFill>
                  <a:srgbClr val="009900"/>
                </a:solidFill>
              </a:rPr>
              <a:t>Goal</a:t>
            </a:r>
            <a:r>
              <a:rPr lang="en-US" dirty="0" smtClean="0"/>
              <a:t>: Measure performance for existing 4G </a:t>
            </a:r>
            <a:r>
              <a:rPr lang="en-US" dirty="0" smtClean="0"/>
              <a:t>network through experiments</a:t>
            </a:r>
            <a:endParaRPr lang="en-US" dirty="0" smtClean="0"/>
          </a:p>
          <a:p>
            <a:r>
              <a:rPr lang="en-US" dirty="0" smtClean="0">
                <a:solidFill>
                  <a:srgbClr val="009900"/>
                </a:solidFill>
              </a:rPr>
              <a:t>Methodology</a:t>
            </a:r>
            <a:r>
              <a:rPr lang="en-US" dirty="0" smtClean="0"/>
              <a:t>:</a:t>
            </a:r>
          </a:p>
          <a:p>
            <a:pPr lvl="1"/>
            <a:r>
              <a:rPr lang="en-US" sz="2000" dirty="0" smtClean="0"/>
              <a:t>Setup end host (network card)</a:t>
            </a:r>
          </a:p>
          <a:p>
            <a:pPr lvl="1"/>
            <a:r>
              <a:rPr lang="en-US" sz="2000" dirty="0" smtClean="0"/>
              <a:t>Develop measurement software (e.g. bandwidth estimation)</a:t>
            </a:r>
          </a:p>
          <a:p>
            <a:pPr lvl="1"/>
            <a:r>
              <a:rPr lang="en-US" sz="2000" dirty="0" smtClean="0"/>
              <a:t>Design experiments (location, parameters)</a:t>
            </a:r>
          </a:p>
          <a:p>
            <a:pPr lvl="1"/>
            <a:r>
              <a:rPr lang="en-US" sz="2000" dirty="0" smtClean="0"/>
              <a:t>Run and analyze </a:t>
            </a:r>
            <a:r>
              <a:rPr lang="en-US" sz="2000" dirty="0" smtClean="0">
                <a:sym typeface="Wingdings" pitchFamily="2" charset="2"/>
              </a:rPr>
              <a:t> apply to applications</a:t>
            </a:r>
            <a:endParaRPr lang="en-US" sz="2000" dirty="0"/>
          </a:p>
        </p:txBody>
      </p:sp>
      <p:sp>
        <p:nvSpPr>
          <p:cNvPr id="4" name="Footer Placeholder 3"/>
          <p:cNvSpPr>
            <a:spLocks noGrp="1"/>
          </p:cNvSpPr>
          <p:nvPr>
            <p:ph type="ftr" sz="quarter" idx="11"/>
          </p:nvPr>
        </p:nvSpPr>
        <p:spPr/>
        <p:txBody>
          <a:bodyPr/>
          <a:lstStyle/>
          <a:p>
            <a:r>
              <a:rPr lang="en-US" smtClean="0"/>
              <a:t>MQP Projects</a:t>
            </a:r>
            <a:endParaRPr lang="en-US" dirty="0"/>
          </a:p>
        </p:txBody>
      </p:sp>
      <p:sp>
        <p:nvSpPr>
          <p:cNvPr id="5" name="Slide Number Placeholder 4"/>
          <p:cNvSpPr>
            <a:spLocks noGrp="1"/>
          </p:cNvSpPr>
          <p:nvPr>
            <p:ph type="sldNum" sz="quarter" idx="12"/>
          </p:nvPr>
        </p:nvSpPr>
        <p:spPr/>
        <p:txBody>
          <a:bodyPr/>
          <a:lstStyle/>
          <a:p>
            <a:fld id="{E3929AB0-B2D1-428A-8A95-8806D0312871}" type="slidenum">
              <a:rPr lang="en-US" smtClean="0"/>
              <a:pPr/>
              <a:t>5</a:t>
            </a:fld>
            <a:endParaRPr 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9504" y="1751176"/>
            <a:ext cx="1066800" cy="484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104" y="1745967"/>
            <a:ext cx="1219200" cy="481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276600" y="6276945"/>
            <a:ext cx="3036409" cy="400110"/>
          </a:xfrm>
          <a:prstGeom prst="rect">
            <a:avLst/>
          </a:prstGeom>
          <a:solidFill>
            <a:schemeClr val="bg1"/>
          </a:solidFill>
        </p:spPr>
        <p:txBody>
          <a:bodyPr wrap="none" rtlCol="0">
            <a:spAutoFit/>
          </a:bodyPr>
          <a:lstStyle/>
          <a:p>
            <a:r>
              <a:rPr lang="en-US" dirty="0" smtClean="0">
                <a:solidFill>
                  <a:srgbClr val="0000FF"/>
                </a:solidFill>
                <a:latin typeface="+mn-lt"/>
              </a:rPr>
              <a:t>Co-advisor</a:t>
            </a:r>
            <a:r>
              <a:rPr lang="en-US" dirty="0" smtClean="0">
                <a:latin typeface="+mn-lt"/>
              </a:rPr>
              <a:t>: Prof. </a:t>
            </a:r>
            <a:r>
              <a:rPr lang="en-US" dirty="0" err="1" smtClean="0">
                <a:latin typeface="+mn-lt"/>
              </a:rPr>
              <a:t>Kinicki</a:t>
            </a:r>
            <a:endParaRPr lang="en-US" dirty="0">
              <a:latin typeface="+mn-lt"/>
            </a:endParaRPr>
          </a:p>
        </p:txBody>
      </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334000"/>
            <a:ext cx="1457325" cy="12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487554"/>
      </p:ext>
    </p:extLst>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1143000"/>
          </a:xfrm>
        </p:spPr>
        <p:txBody>
          <a:bodyPr/>
          <a:lstStyle/>
          <a:p>
            <a:r>
              <a:rPr lang="en-US" dirty="0" smtClean="0"/>
              <a:t>Video Buffer Sizing</a:t>
            </a:r>
            <a:endParaRPr lang="en-US" dirty="0"/>
          </a:p>
        </p:txBody>
      </p:sp>
      <p:sp>
        <p:nvSpPr>
          <p:cNvPr id="3" name="Content Placeholder 2"/>
          <p:cNvSpPr>
            <a:spLocks noGrp="1"/>
          </p:cNvSpPr>
          <p:nvPr>
            <p:ph idx="1"/>
          </p:nvPr>
        </p:nvSpPr>
        <p:spPr>
          <a:xfrm>
            <a:off x="685799" y="1219200"/>
            <a:ext cx="8351065" cy="4267200"/>
          </a:xfrm>
        </p:spPr>
        <p:txBody>
          <a:bodyPr/>
          <a:lstStyle/>
          <a:p>
            <a:r>
              <a:rPr lang="en-US" sz="2400" dirty="0" smtClean="0"/>
              <a:t>Client side buffer critical for streaming video</a:t>
            </a:r>
          </a:p>
          <a:p>
            <a:pPr lvl="1"/>
            <a:r>
              <a:rPr lang="en-US" sz="2400" dirty="0" smtClean="0"/>
              <a:t>Avoid dreaded “</a:t>
            </a:r>
            <a:r>
              <a:rPr lang="en-US" sz="2400" dirty="0" err="1" smtClean="0"/>
              <a:t>rebuffering</a:t>
            </a:r>
            <a:r>
              <a:rPr lang="en-US" sz="2400" dirty="0" smtClean="0"/>
              <a:t>”</a:t>
            </a:r>
          </a:p>
          <a:p>
            <a:r>
              <a:rPr lang="en-US" sz="2400" dirty="0" smtClean="0"/>
              <a:t>But how is buffer size chosen?</a:t>
            </a:r>
          </a:p>
          <a:p>
            <a:pPr lvl="1"/>
            <a:r>
              <a:rPr lang="en-US" sz="2400" dirty="0" smtClean="0"/>
              <a:t>Unknown!  But </a:t>
            </a:r>
            <a:r>
              <a:rPr lang="en-US" sz="2400" dirty="0" smtClean="0"/>
              <a:t>evidence </a:t>
            </a:r>
            <a:r>
              <a:rPr lang="en-US" sz="2400" dirty="0" smtClean="0"/>
              <a:t>suggests poor (e.g</a:t>
            </a:r>
            <a:r>
              <a:rPr lang="en-US" sz="2400" dirty="0" smtClean="0"/>
              <a:t>. fixed size)</a:t>
            </a:r>
          </a:p>
          <a:p>
            <a:r>
              <a:rPr lang="en-US" sz="2400" dirty="0" smtClean="0"/>
              <a:t>We have: method </a:t>
            </a:r>
            <a:r>
              <a:rPr lang="en-US" sz="2400" dirty="0" smtClean="0"/>
              <a:t>to determine optimal buffer size</a:t>
            </a:r>
          </a:p>
          <a:p>
            <a:pPr lvl="1"/>
            <a:r>
              <a:rPr lang="en-US" sz="2400" dirty="0" smtClean="0"/>
              <a:t>Includes heuristic to approximate optimal</a:t>
            </a:r>
          </a:p>
          <a:p>
            <a:r>
              <a:rPr lang="en-US" sz="2400" dirty="0" smtClean="0">
                <a:solidFill>
                  <a:srgbClr val="009900"/>
                </a:solidFill>
              </a:rPr>
              <a:t>Goal: </a:t>
            </a:r>
            <a:r>
              <a:rPr lang="en-US" sz="2400" dirty="0" smtClean="0"/>
              <a:t>Measure existing buffering, compare to optimal</a:t>
            </a:r>
          </a:p>
          <a:p>
            <a:r>
              <a:rPr lang="en-US" sz="2400" dirty="0" smtClean="0">
                <a:solidFill>
                  <a:srgbClr val="009900"/>
                </a:solidFill>
              </a:rPr>
              <a:t>Methodology:</a:t>
            </a:r>
          </a:p>
          <a:p>
            <a:pPr lvl="1"/>
            <a:r>
              <a:rPr lang="en-US" sz="2200" dirty="0" smtClean="0"/>
              <a:t>Setup </a:t>
            </a:r>
            <a:r>
              <a:rPr lang="en-US" sz="2200" dirty="0" err="1" smtClean="0"/>
              <a:t>testbed</a:t>
            </a:r>
            <a:endParaRPr lang="en-US" sz="2200" dirty="0" smtClean="0"/>
          </a:p>
          <a:p>
            <a:pPr lvl="1"/>
            <a:r>
              <a:rPr lang="en-US" sz="2200" dirty="0" smtClean="0"/>
              <a:t>Design and Run experiments</a:t>
            </a:r>
          </a:p>
          <a:p>
            <a:pPr lvl="1"/>
            <a:r>
              <a:rPr lang="en-US" sz="2200" dirty="0" smtClean="0"/>
              <a:t>Analyze data</a:t>
            </a:r>
          </a:p>
          <a:p>
            <a:endParaRPr lang="en-US" sz="2400" dirty="0"/>
          </a:p>
        </p:txBody>
      </p:sp>
      <p:sp>
        <p:nvSpPr>
          <p:cNvPr id="4" name="Footer Placeholder 3"/>
          <p:cNvSpPr>
            <a:spLocks noGrp="1"/>
          </p:cNvSpPr>
          <p:nvPr>
            <p:ph type="ftr" sz="quarter" idx="11"/>
          </p:nvPr>
        </p:nvSpPr>
        <p:spPr/>
        <p:txBody>
          <a:bodyPr/>
          <a:lstStyle/>
          <a:p>
            <a:r>
              <a:rPr lang="en-US" smtClean="0"/>
              <a:t>MQP Projects</a:t>
            </a:r>
            <a:endParaRPr lang="en-US" dirty="0"/>
          </a:p>
        </p:txBody>
      </p:sp>
      <p:sp>
        <p:nvSpPr>
          <p:cNvPr id="5" name="Slide Number Placeholder 4"/>
          <p:cNvSpPr>
            <a:spLocks noGrp="1"/>
          </p:cNvSpPr>
          <p:nvPr>
            <p:ph type="sldNum" sz="quarter" idx="12"/>
          </p:nvPr>
        </p:nvSpPr>
        <p:spPr/>
        <p:txBody>
          <a:bodyPr/>
          <a:lstStyle/>
          <a:p>
            <a:fld id="{E3929AB0-B2D1-428A-8A95-8806D0312871}" type="slidenum">
              <a:rPr lang="en-US" smtClean="0"/>
              <a:pPr/>
              <a:t>6</a:t>
            </a:fld>
            <a:endParaRPr lang="en-US"/>
          </a:p>
        </p:txBody>
      </p:sp>
      <p:pic>
        <p:nvPicPr>
          <p:cNvPr id="4098" name="Picture 2" descr="http://thedigitalmediazone.com/wp-content/uploads/2011/08/netflix-buffer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3120" y="152400"/>
            <a:ext cx="1853745" cy="1039483"/>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5267960" y="4784406"/>
            <a:ext cx="3830320" cy="1257851"/>
            <a:chOff x="1488057" y="4038600"/>
            <a:chExt cx="6284343" cy="1939925"/>
          </a:xfrm>
        </p:grpSpPr>
        <p:sp>
          <p:nvSpPr>
            <p:cNvPr id="33" name="Line 9"/>
            <p:cNvSpPr>
              <a:spLocks noChangeShapeType="1"/>
            </p:cNvSpPr>
            <p:nvPr/>
          </p:nvSpPr>
          <p:spPr bwMode="auto">
            <a:xfrm>
              <a:off x="3302342" y="4876800"/>
              <a:ext cx="3022258"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grpSp>
          <p:nvGrpSpPr>
            <p:cNvPr id="34" name="Group 4"/>
            <p:cNvGrpSpPr>
              <a:grpSpLocks/>
            </p:cNvGrpSpPr>
            <p:nvPr/>
          </p:nvGrpSpPr>
          <p:grpSpPr bwMode="auto">
            <a:xfrm>
              <a:off x="6324600" y="4038600"/>
              <a:ext cx="1447800" cy="1600200"/>
              <a:chOff x="768" y="960"/>
              <a:chExt cx="912" cy="1008"/>
            </a:xfrm>
          </p:grpSpPr>
          <p:sp>
            <p:nvSpPr>
              <p:cNvPr id="40" name="Rectangle 5" descr="25%"/>
              <p:cNvSpPr>
                <a:spLocks noChangeArrowheads="1"/>
              </p:cNvSpPr>
              <p:nvPr/>
            </p:nvSpPr>
            <p:spPr bwMode="auto">
              <a:xfrm>
                <a:off x="768" y="960"/>
                <a:ext cx="912" cy="1008"/>
              </a:xfrm>
              <a:prstGeom prst="rect">
                <a:avLst/>
              </a:prstGeom>
              <a:pattFill prst="pct25">
                <a:fgClr>
                  <a:srgbClr val="0099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p>
            </p:txBody>
          </p:sp>
          <p:sp>
            <p:nvSpPr>
              <p:cNvPr id="41" name="Text Box 6"/>
              <p:cNvSpPr txBox="1">
                <a:spLocks noChangeArrowheads="1"/>
              </p:cNvSpPr>
              <p:nvPr/>
            </p:nvSpPr>
            <p:spPr bwMode="auto">
              <a:xfrm>
                <a:off x="768" y="1632"/>
                <a:ext cx="912"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t>Server</a:t>
                </a:r>
              </a:p>
            </p:txBody>
          </p:sp>
          <p:grpSp>
            <p:nvGrpSpPr>
              <p:cNvPr id="42" name="Group 7"/>
              <p:cNvGrpSpPr>
                <a:grpSpLocks/>
              </p:cNvGrpSpPr>
              <p:nvPr/>
            </p:nvGrpSpPr>
            <p:grpSpPr bwMode="auto">
              <a:xfrm>
                <a:off x="984" y="1152"/>
                <a:ext cx="480" cy="480"/>
                <a:chOff x="1680" y="3456"/>
                <a:chExt cx="480" cy="480"/>
              </a:xfrm>
            </p:grpSpPr>
            <p:sp>
              <p:nvSpPr>
                <p:cNvPr id="43" name="Rectangle 8"/>
                <p:cNvSpPr>
                  <a:spLocks noChangeArrowheads="1"/>
                </p:cNvSpPr>
                <p:nvPr/>
              </p:nvSpPr>
              <p:spPr bwMode="auto">
                <a:xfrm>
                  <a:off x="1680" y="3552"/>
                  <a:ext cx="480" cy="336"/>
                </a:xfrm>
                <a:prstGeom prst="rect">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4" name="Oval 9"/>
                <p:cNvSpPr>
                  <a:spLocks noChangeArrowheads="1"/>
                </p:cNvSpPr>
                <p:nvPr/>
              </p:nvSpPr>
              <p:spPr bwMode="auto">
                <a:xfrm>
                  <a:off x="1680" y="3792"/>
                  <a:ext cx="480" cy="144"/>
                </a:xfrm>
                <a:prstGeom prst="ellipse">
                  <a:avLst/>
                </a:prstGeom>
                <a:solidFill>
                  <a:srgbClr val="FF5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5" name="Oval 10"/>
                <p:cNvSpPr>
                  <a:spLocks noChangeArrowheads="1"/>
                </p:cNvSpPr>
                <p:nvPr/>
              </p:nvSpPr>
              <p:spPr bwMode="auto">
                <a:xfrm>
                  <a:off x="1680" y="3456"/>
                  <a:ext cx="480" cy="144"/>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5" name="Group 30"/>
            <p:cNvGrpSpPr>
              <a:grpSpLocks/>
            </p:cNvGrpSpPr>
            <p:nvPr/>
          </p:nvGrpSpPr>
          <p:grpSpPr bwMode="auto">
            <a:xfrm>
              <a:off x="1488057" y="4038600"/>
              <a:ext cx="1905000" cy="1939925"/>
              <a:chOff x="4464" y="1056"/>
              <a:chExt cx="1008" cy="982"/>
            </a:xfrm>
          </p:grpSpPr>
          <p:pic>
            <p:nvPicPr>
              <p:cNvPr id="38"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4" y="1056"/>
                <a:ext cx="1008"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2" descr="boomer-1199"/>
              <p:cNvPicPr>
                <a:picLocks noChangeAspect="1" noChangeArrowheads="1"/>
              </p:cNvPicPr>
              <p:nvPr/>
            </p:nvPicPr>
            <p:blipFill>
              <a:blip r:embed="rId4" cstate="print">
                <a:extLst>
                  <a:ext uri="{28A0092B-C50C-407E-A947-70E740481C1C}">
                    <a14:useLocalDpi xmlns:a14="http://schemas.microsoft.com/office/drawing/2010/main" val="0"/>
                  </a:ext>
                </a:extLst>
              </a:blip>
              <a:srcRect l="16779" t="21196" r="13914" b="11403"/>
              <a:stretch>
                <a:fillRect/>
              </a:stretch>
            </p:blipFill>
            <p:spPr bwMode="auto">
              <a:xfrm>
                <a:off x="4512" y="1296"/>
                <a:ext cx="912" cy="560"/>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mainfrm"/>
            <p:cNvSpPr>
              <a:spLocks noEditPoints="1" noChangeArrowheads="1"/>
            </p:cNvSpPr>
            <p:nvPr/>
          </p:nvSpPr>
          <p:spPr bwMode="auto">
            <a:xfrm>
              <a:off x="3810000" y="4343400"/>
              <a:ext cx="457200" cy="1066800"/>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sz="1600"/>
            </a:p>
          </p:txBody>
        </p:sp>
        <p:sp>
          <p:nvSpPr>
            <p:cNvPr id="37" name="Cloud"/>
            <p:cNvSpPr>
              <a:spLocks noChangeAspect="1" noEditPoints="1" noChangeArrowheads="1"/>
            </p:cNvSpPr>
            <p:nvPr/>
          </p:nvSpPr>
          <p:spPr bwMode="auto">
            <a:xfrm>
              <a:off x="4632385" y="4338428"/>
              <a:ext cx="1447800" cy="9683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pPr eaLnBrk="1" latinLnBrk="1" hangingPunct="1">
                <a:lnSpc>
                  <a:spcPct val="160000"/>
                </a:lnSpc>
              </a:pPr>
              <a:r>
                <a:rPr kumimoji="1" lang="en-US" altLang="ko-KR" sz="1200" dirty="0" smtClean="0">
                  <a:ea typeface="굴림" pitchFamily="50" charset="-127"/>
                </a:rPr>
                <a:t>WPI</a:t>
              </a:r>
              <a:endParaRPr kumimoji="1" lang="en-US" altLang="ko-KR" sz="1200" dirty="0">
                <a:ea typeface="굴림" pitchFamily="50" charset="-127"/>
              </a:endParaRPr>
            </a:p>
          </p:txBody>
        </p:sp>
      </p:grpSp>
    </p:spTree>
    <p:extLst>
      <p:ext uri="{BB962C8B-B14F-4D97-AF65-F5344CB8AC3E}">
        <p14:creationId xmlns:p14="http://schemas.microsoft.com/office/powerpoint/2010/main" val="2182616408"/>
      </p:ext>
    </p:extLst>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62000" y="152400"/>
            <a:ext cx="7772400" cy="1143000"/>
          </a:xfrm>
        </p:spPr>
        <p:txBody>
          <a:bodyPr/>
          <a:lstStyle/>
          <a:p>
            <a:r>
              <a:rPr lang="en-US" dirty="0"/>
              <a:t>Streaming Media in the Home</a:t>
            </a:r>
          </a:p>
        </p:txBody>
      </p:sp>
      <p:sp>
        <p:nvSpPr>
          <p:cNvPr id="281603" name="Rectangle 3"/>
          <p:cNvSpPr>
            <a:spLocks noGrp="1" noChangeArrowheads="1"/>
          </p:cNvSpPr>
          <p:nvPr>
            <p:ph type="body" idx="1"/>
          </p:nvPr>
        </p:nvSpPr>
        <p:spPr>
          <a:xfrm>
            <a:off x="685800" y="1295400"/>
            <a:ext cx="7772400" cy="4267200"/>
          </a:xfrm>
        </p:spPr>
        <p:txBody>
          <a:bodyPr/>
          <a:lstStyle/>
          <a:p>
            <a:pPr>
              <a:lnSpc>
                <a:spcPct val="80000"/>
              </a:lnSpc>
            </a:pPr>
            <a:r>
              <a:rPr lang="en-US" sz="2400" dirty="0"/>
              <a:t>Many options to stream media in the home</a:t>
            </a:r>
          </a:p>
          <a:p>
            <a:pPr lvl="1">
              <a:lnSpc>
                <a:spcPct val="80000"/>
              </a:lnSpc>
            </a:pPr>
            <a:r>
              <a:rPr lang="en-US" sz="2000" dirty="0"/>
              <a:t>PCs (Orb)</a:t>
            </a:r>
          </a:p>
          <a:p>
            <a:pPr lvl="1">
              <a:lnSpc>
                <a:spcPct val="80000"/>
              </a:lnSpc>
            </a:pPr>
            <a:r>
              <a:rPr lang="en-US" sz="2000" dirty="0"/>
              <a:t>Game consoles (Sony PS3, Xbox 360)</a:t>
            </a:r>
          </a:p>
          <a:p>
            <a:pPr lvl="1">
              <a:lnSpc>
                <a:spcPct val="80000"/>
              </a:lnSpc>
            </a:pPr>
            <a:r>
              <a:rPr lang="en-US" sz="2000" dirty="0" err="1"/>
              <a:t>Slingbox</a:t>
            </a:r>
            <a:r>
              <a:rPr lang="en-US" sz="2000" dirty="0"/>
              <a:t>, </a:t>
            </a:r>
            <a:r>
              <a:rPr lang="en-US" sz="2000" dirty="0" err="1"/>
              <a:t>LocationFree</a:t>
            </a:r>
            <a:r>
              <a:rPr lang="en-US" sz="2000" dirty="0"/>
              <a:t>, Apple </a:t>
            </a:r>
            <a:r>
              <a:rPr lang="en-US" sz="2000" dirty="0" smtClean="0"/>
              <a:t>TV</a:t>
            </a:r>
            <a:endParaRPr lang="en-US" sz="2000" dirty="0"/>
          </a:p>
          <a:p>
            <a:pPr>
              <a:lnSpc>
                <a:spcPct val="80000"/>
              </a:lnSpc>
            </a:pPr>
            <a:r>
              <a:rPr lang="en-US" sz="2400" dirty="0"/>
              <a:t>Much of it now wireless (802.11),  which affects performance</a:t>
            </a:r>
          </a:p>
          <a:p>
            <a:pPr lvl="1">
              <a:lnSpc>
                <a:spcPct val="80000"/>
              </a:lnSpc>
            </a:pPr>
            <a:r>
              <a:rPr lang="en-US" sz="2000" dirty="0"/>
              <a:t>Loss rate, signal strength, other clients…</a:t>
            </a:r>
          </a:p>
          <a:p>
            <a:pPr lvl="1">
              <a:lnSpc>
                <a:spcPct val="80000"/>
              </a:lnSpc>
            </a:pPr>
            <a:r>
              <a:rPr lang="en-US" sz="2000" dirty="0"/>
              <a:t>Determines “</a:t>
            </a:r>
            <a:r>
              <a:rPr lang="en-US" sz="2000" dirty="0">
                <a:solidFill>
                  <a:srgbClr val="009900"/>
                </a:solidFill>
              </a:rPr>
              <a:t>best</a:t>
            </a:r>
            <a:r>
              <a:rPr lang="en-US" sz="2000" dirty="0"/>
              <a:t>” streaming rate for video</a:t>
            </a:r>
          </a:p>
          <a:p>
            <a:pPr>
              <a:lnSpc>
                <a:spcPct val="80000"/>
              </a:lnSpc>
            </a:pPr>
            <a:r>
              <a:rPr lang="en-US" sz="2400" dirty="0">
                <a:solidFill>
                  <a:srgbClr val="009900"/>
                </a:solidFill>
              </a:rPr>
              <a:t>Goal</a:t>
            </a:r>
            <a:r>
              <a:rPr lang="en-US" sz="2400" dirty="0"/>
              <a:t>: characterize performance (network and application) for home streaming devices</a:t>
            </a:r>
          </a:p>
          <a:p>
            <a:pPr>
              <a:lnSpc>
                <a:spcPct val="80000"/>
              </a:lnSpc>
            </a:pPr>
            <a:r>
              <a:rPr lang="en-US" sz="2400" dirty="0" smtClean="0">
                <a:solidFill>
                  <a:srgbClr val="009900"/>
                </a:solidFill>
              </a:rPr>
              <a:t>Methodology:</a:t>
            </a:r>
            <a:r>
              <a:rPr lang="en-US" sz="2400" dirty="0" smtClean="0"/>
              <a:t> </a:t>
            </a:r>
            <a:endParaRPr lang="en-US" sz="2400" dirty="0"/>
          </a:p>
          <a:p>
            <a:pPr lvl="1">
              <a:lnSpc>
                <a:spcPct val="80000"/>
              </a:lnSpc>
            </a:pPr>
            <a:r>
              <a:rPr lang="en-US" sz="2000" dirty="0"/>
              <a:t>Setup laboratory (hardware, software)</a:t>
            </a:r>
          </a:p>
          <a:p>
            <a:pPr lvl="1">
              <a:lnSpc>
                <a:spcPct val="80000"/>
              </a:lnSpc>
            </a:pPr>
            <a:r>
              <a:rPr lang="en-US" sz="2000" dirty="0"/>
              <a:t>Design experimental parameters</a:t>
            </a:r>
          </a:p>
          <a:p>
            <a:pPr lvl="1">
              <a:lnSpc>
                <a:spcPct val="80000"/>
              </a:lnSpc>
            </a:pPr>
            <a:r>
              <a:rPr lang="en-US" sz="2000" dirty="0" smtClean="0"/>
              <a:t>Measure and </a:t>
            </a:r>
            <a:r>
              <a:rPr lang="en-US" sz="2000" dirty="0"/>
              <a:t>analyze data</a:t>
            </a:r>
          </a:p>
          <a:p>
            <a:pPr lvl="1">
              <a:lnSpc>
                <a:spcPct val="80000"/>
              </a:lnSpc>
            </a:pPr>
            <a:r>
              <a:rPr lang="en-US" sz="2000" dirty="0"/>
              <a:t>Propose and build better streaming </a:t>
            </a:r>
            <a:r>
              <a:rPr lang="en-US" sz="2000" dirty="0" smtClean="0"/>
              <a:t>devices</a:t>
            </a:r>
            <a:endParaRPr lang="en-US" sz="2000" dirty="0"/>
          </a:p>
        </p:txBody>
      </p:sp>
      <p:grpSp>
        <p:nvGrpSpPr>
          <p:cNvPr id="5" name="Group 68"/>
          <p:cNvGrpSpPr>
            <a:grpSpLocks/>
          </p:cNvGrpSpPr>
          <p:nvPr/>
        </p:nvGrpSpPr>
        <p:grpSpPr bwMode="auto">
          <a:xfrm>
            <a:off x="6705600" y="4572000"/>
            <a:ext cx="2057400" cy="1733550"/>
            <a:chOff x="4368" y="1392"/>
            <a:chExt cx="1296" cy="1092"/>
          </a:xfrm>
        </p:grpSpPr>
        <p:pic>
          <p:nvPicPr>
            <p:cNvPr id="6" name="Picture 67"/>
            <p:cNvPicPr>
              <a:picLocks noChangeAspect="1" noChangeArrowheads="1"/>
            </p:cNvPicPr>
            <p:nvPr/>
          </p:nvPicPr>
          <p:blipFill>
            <a:blip r:embed="rId2" cstate="print"/>
            <a:srcRect/>
            <a:stretch>
              <a:fillRect/>
            </a:stretch>
          </p:blipFill>
          <p:spPr bwMode="auto">
            <a:xfrm rot="1482145">
              <a:off x="5040" y="1392"/>
              <a:ext cx="624" cy="334"/>
            </a:xfrm>
            <a:prstGeom prst="rect">
              <a:avLst/>
            </a:prstGeom>
            <a:noFill/>
            <a:ln w="9525">
              <a:noFill/>
              <a:miter lim="800000"/>
              <a:headEnd/>
              <a:tailEnd/>
            </a:ln>
            <a:effectLst/>
          </p:spPr>
        </p:pic>
        <p:grpSp>
          <p:nvGrpSpPr>
            <p:cNvPr id="7" name="Group 48"/>
            <p:cNvGrpSpPr>
              <a:grpSpLocks/>
            </p:cNvGrpSpPr>
            <p:nvPr/>
          </p:nvGrpSpPr>
          <p:grpSpPr bwMode="auto">
            <a:xfrm rot="495152">
              <a:off x="4896" y="1728"/>
              <a:ext cx="480" cy="528"/>
              <a:chOff x="4464" y="1056"/>
              <a:chExt cx="1008" cy="982"/>
            </a:xfrm>
          </p:grpSpPr>
          <p:pic>
            <p:nvPicPr>
              <p:cNvPr id="10" name="Picture 49"/>
              <p:cNvPicPr>
                <a:picLocks noChangeAspect="1" noChangeArrowheads="1"/>
              </p:cNvPicPr>
              <p:nvPr/>
            </p:nvPicPr>
            <p:blipFill>
              <a:blip r:embed="rId3" cstate="print"/>
              <a:srcRect/>
              <a:stretch>
                <a:fillRect/>
              </a:stretch>
            </p:blipFill>
            <p:spPr bwMode="auto">
              <a:xfrm>
                <a:off x="4464" y="1056"/>
                <a:ext cx="1008" cy="982"/>
              </a:xfrm>
              <a:prstGeom prst="rect">
                <a:avLst/>
              </a:prstGeom>
              <a:noFill/>
              <a:ln w="9525">
                <a:solidFill>
                  <a:schemeClr val="bg1"/>
                </a:solidFill>
                <a:miter lim="800000"/>
                <a:headEnd/>
                <a:tailEnd/>
              </a:ln>
              <a:effectLst/>
            </p:spPr>
          </p:pic>
          <p:pic>
            <p:nvPicPr>
              <p:cNvPr id="11" name="Picture 50" descr="boomer-1199"/>
              <p:cNvPicPr>
                <a:picLocks noChangeAspect="1" noChangeArrowheads="1"/>
              </p:cNvPicPr>
              <p:nvPr/>
            </p:nvPicPr>
            <p:blipFill>
              <a:blip r:embed="rId4" cstate="print"/>
              <a:srcRect l="16779" t="21196" r="13914" b="11403"/>
              <a:stretch>
                <a:fillRect/>
              </a:stretch>
            </p:blipFill>
            <p:spPr bwMode="auto">
              <a:xfrm>
                <a:off x="4512" y="1296"/>
                <a:ext cx="912" cy="560"/>
              </a:xfrm>
              <a:prstGeom prst="rect">
                <a:avLst/>
              </a:prstGeom>
              <a:noFill/>
              <a:ln w="9525">
                <a:solidFill>
                  <a:schemeClr val="bg1"/>
                </a:solidFill>
                <a:miter lim="800000"/>
                <a:headEnd/>
                <a:tailEnd/>
              </a:ln>
            </p:spPr>
          </p:pic>
        </p:grpSp>
        <p:pic>
          <p:nvPicPr>
            <p:cNvPr id="8" name="Picture 65"/>
            <p:cNvPicPr>
              <a:picLocks noChangeAspect="1" noChangeArrowheads="1"/>
            </p:cNvPicPr>
            <p:nvPr/>
          </p:nvPicPr>
          <p:blipFill>
            <a:blip r:embed="rId5" cstate="print"/>
            <a:srcRect/>
            <a:stretch>
              <a:fillRect/>
            </a:stretch>
          </p:blipFill>
          <p:spPr bwMode="auto">
            <a:xfrm>
              <a:off x="4464" y="2016"/>
              <a:ext cx="624" cy="468"/>
            </a:xfrm>
            <a:prstGeom prst="rect">
              <a:avLst/>
            </a:prstGeom>
            <a:noFill/>
            <a:ln w="9525">
              <a:solidFill>
                <a:schemeClr val="bg1"/>
              </a:solidFill>
              <a:miter lim="800000"/>
              <a:headEnd/>
              <a:tailEnd/>
            </a:ln>
            <a:effectLst/>
          </p:spPr>
        </p:pic>
        <p:pic>
          <p:nvPicPr>
            <p:cNvPr id="9" name="Picture 66"/>
            <p:cNvPicPr>
              <a:picLocks noChangeAspect="1" noChangeArrowheads="1"/>
            </p:cNvPicPr>
            <p:nvPr/>
          </p:nvPicPr>
          <p:blipFill>
            <a:blip r:embed="rId6" cstate="print"/>
            <a:srcRect/>
            <a:stretch>
              <a:fillRect/>
            </a:stretch>
          </p:blipFill>
          <p:spPr bwMode="auto">
            <a:xfrm rot="-984514">
              <a:off x="4368" y="1536"/>
              <a:ext cx="654" cy="337"/>
            </a:xfrm>
            <a:prstGeom prst="rect">
              <a:avLst/>
            </a:prstGeom>
            <a:noFill/>
            <a:ln w="9525">
              <a:solidFill>
                <a:schemeClr val="bg1"/>
              </a:solidFill>
              <a:miter lim="800000"/>
              <a:headEnd/>
              <a:tailEnd/>
            </a:ln>
            <a:effectLst/>
          </p:spPr>
        </p:pic>
      </p:grpSp>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dirty="0"/>
              <a:t>Questions?</a:t>
            </a:r>
          </a:p>
        </p:txBody>
      </p:sp>
      <p:sp>
        <p:nvSpPr>
          <p:cNvPr id="272387" name="Rectangle 3"/>
          <p:cNvSpPr>
            <a:spLocks noGrp="1" noChangeArrowheads="1"/>
          </p:cNvSpPr>
          <p:nvPr>
            <p:ph idx="1"/>
          </p:nvPr>
        </p:nvSpPr>
        <p:spPr/>
        <p:txBody>
          <a:bodyPr/>
          <a:lstStyle/>
          <a:p>
            <a:pPr algn="ctr">
              <a:buFontTx/>
              <a:buNone/>
            </a:pPr>
            <a:endParaRPr lang="en-US" sz="3200" dirty="0"/>
          </a:p>
          <a:p>
            <a:pPr algn="ctr">
              <a:buFontTx/>
              <a:buNone/>
            </a:pPr>
            <a:endParaRPr lang="en-US" sz="3200" dirty="0"/>
          </a:p>
          <a:p>
            <a:pPr algn="ctr">
              <a:buFontTx/>
              <a:buNone/>
            </a:pPr>
            <a:r>
              <a:rPr lang="en-US" sz="3200" dirty="0"/>
              <a:t>http://www.cs.wpi.edu/~claypool</a:t>
            </a:r>
          </a:p>
          <a:p>
            <a:pPr algn="ctr">
              <a:buFontTx/>
              <a:buNone/>
            </a:pPr>
            <a:endParaRPr lang="en-US" sz="3200" dirty="0"/>
          </a:p>
          <a:p>
            <a:pPr algn="ctr">
              <a:buFontTx/>
              <a:buNone/>
            </a:pPr>
            <a:endParaRPr lang="en-US" sz="3200" dirty="0"/>
          </a:p>
          <a:p>
            <a:pPr algn="ctr">
              <a:buFontTx/>
              <a:buNone/>
            </a:pPr>
            <a:r>
              <a:rPr lang="en-US" sz="3200" dirty="0">
                <a:latin typeface="Courier New" pitchFamily="49" charset="0"/>
                <a:cs typeface="Courier New" pitchFamily="49" charset="0"/>
              </a:rPr>
              <a:t>claypool@cs.wpi.edu</a:t>
            </a:r>
          </a:p>
        </p:txBody>
      </p:sp>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C:\Office97\Templates\Presentation Designs\Dads Tie.pot</Template>
  <TotalTime>15538</TotalTime>
  <Words>486</Words>
  <Application>Microsoft Office PowerPoint</Application>
  <PresentationFormat>On-screen Show (4:3)</PresentationFormat>
  <Paragraphs>95</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Dads Tie</vt:lpstr>
      <vt:lpstr>Bitmap Image</vt:lpstr>
      <vt:lpstr>Mark Claypool’s MQP Projects</vt:lpstr>
      <vt:lpstr>Latency and Games</vt:lpstr>
      <vt:lpstr>Games on Thin Clients</vt:lpstr>
      <vt:lpstr>HTTP Streaming Tracker</vt:lpstr>
      <vt:lpstr>Mobile Network Measurements</vt:lpstr>
      <vt:lpstr>Video Buffer Sizing</vt:lpstr>
      <vt:lpstr>Streaming Media in the Home</vt:lpstr>
      <vt:lpstr>Questions?</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MQP Projects</dc:title>
  <dc:creator>Claypool</dc:creator>
  <dc:description>Paolo Piselli, Mark Claypool and Jim Doyle.   
Relating Cognitive Models of Computer Games to User
Evaluations of Entertainment,  In Proceedings of the 4th ACM International Conference on the Foundations of Digital Games (FDG), Florida, USA, April 2009. Online at: http://www.cs.wpi.edu/~claypool/papers/game-fun/</dc:description>
  <cp:lastModifiedBy>Mark Claypool</cp:lastModifiedBy>
  <cp:revision>1077</cp:revision>
  <cp:lastPrinted>2012-03-30T14:56:13Z</cp:lastPrinted>
  <dcterms:created xsi:type="dcterms:W3CDTF">2000-04-27T03:15:31Z</dcterms:created>
  <dcterms:modified xsi:type="dcterms:W3CDTF">2012-03-30T14:56:16Z</dcterms:modified>
</cp:coreProperties>
</file>