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9" r:id="rId2"/>
    <p:sldId id="270" r:id="rId3"/>
    <p:sldId id="269" r:id="rId4"/>
    <p:sldId id="256" r:id="rId5"/>
    <p:sldId id="262" r:id="rId6"/>
    <p:sldId id="263" r:id="rId7"/>
    <p:sldId id="264" r:id="rId8"/>
    <p:sldId id="266" r:id="rId9"/>
    <p:sldId id="260" r:id="rId10"/>
    <p:sldId id="261" r:id="rId11"/>
    <p:sldId id="268" r:id="rId12"/>
    <p:sldId id="267" r:id="rId13"/>
  </p:sldIdLst>
  <p:sldSz cx="14630400" cy="82296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6633"/>
    <a:srgbClr val="C0C0C0"/>
    <a:srgbClr val="FF0066"/>
    <a:srgbClr val="00FF00"/>
    <a:srgbClr val="0000FF"/>
    <a:srgbClr val="00CC00"/>
    <a:srgbClr val="A9F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24" autoAdjust="0"/>
  </p:normalViewPr>
  <p:slideViewPr>
    <p:cSldViewPr snapToGrid="0">
      <p:cViewPr>
        <p:scale>
          <a:sx n="90" d="100"/>
          <a:sy n="90" d="100"/>
        </p:scale>
        <p:origin x="2295" y="-1731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97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064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9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31520" y="231140"/>
            <a:ext cx="11282680" cy="1764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915920" y="1995170"/>
            <a:ext cx="9098280" cy="136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t" anchorCtr="0"/>
          <a:lstStyle>
            <a:lvl1pPr lvl="0" algn="r"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ts val="4600"/>
              <a:buNone/>
              <a:defRPr>
                <a:solidFill>
                  <a:srgbClr val="0000FF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80"/>
              </a:spcBef>
              <a:spcAft>
                <a:spcPts val="0"/>
              </a:spcAft>
              <a:buClr>
                <a:srgbClr val="888888"/>
              </a:buClr>
              <a:buSzPts val="3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userDrawn="1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14775" y="532342"/>
            <a:ext cx="7461009" cy="953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 sz="5400" b="1">
                <a:solidFill>
                  <a:schemeClr val="bg1">
                    <a:lumMod val="95000"/>
                  </a:schemeClr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10246" y="1692875"/>
            <a:ext cx="3951690" cy="145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t" anchorCtr="0"/>
          <a:lstStyle>
            <a:lvl1pPr marL="571500" lvl="0" indent="-342900" algn="l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1pPr>
            <a:lvl2pPr marL="914400" lvl="1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marL="2286000" lvl="4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marL="2743200" lvl="5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marL="3200400" lvl="6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marL="3657600" lvl="7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marL="4114800" lvl="8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>
            <a:endParaRPr dirty="0"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4BAD63-ABCC-4AB7-9834-D5469CB0B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7350" y="1692875"/>
            <a:ext cx="9141529" cy="5658521"/>
          </a:xfrm>
        </p:spPr>
        <p:txBody>
          <a:bodyPr/>
          <a:lstStyle>
            <a:lvl1pPr>
              <a:buClr>
                <a:srgbClr val="0000FF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00CC0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FF0066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FFFF0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9933F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DF156-3E38-4300-9343-BF82C2F7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3EB79D-08B3-47E8-9EB3-C773F21BA39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2EE183-9718-4DA5-97E4-8A01BF391A3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EF9EB-9CA7-4D75-8A97-C1BA133B14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6" name="Google Shape;39;p6">
            <a:extLst>
              <a:ext uri="{FF2B5EF4-FFF2-40B4-BE49-F238E27FC236}">
                <a16:creationId xmlns:a16="http://schemas.microsoft.com/office/drawing/2014/main" id="{83AF555A-E73C-4C31-BE14-F202044D05B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31521" y="1915297"/>
            <a:ext cx="13167360" cy="543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t" anchorCtr="0"/>
          <a:lstStyle>
            <a:lvl1pPr marL="457200" lvl="0" indent="-444500" algn="l">
              <a:spcBef>
                <a:spcPts val="680"/>
              </a:spcBef>
              <a:spcAft>
                <a:spcPts val="0"/>
              </a:spcAft>
              <a:buClr>
                <a:srgbClr val="0000FF"/>
              </a:buClr>
              <a:buSzPts val="3400"/>
              <a:buChar char="•"/>
              <a:defRPr sz="3400">
                <a:solidFill>
                  <a:schemeClr val="bg1"/>
                </a:solidFill>
              </a:defRPr>
            </a:lvl1pPr>
            <a:lvl2pPr marL="914400" lvl="1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2pPr>
            <a:lvl3pPr marL="1371600" lvl="2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3pPr>
            <a:lvl4pPr marL="1828800" lvl="3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4pPr>
            <a:lvl5pPr marL="2286000" lvl="4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»"/>
              <a:defRPr sz="2300"/>
            </a:lvl5pPr>
            <a:lvl6pPr marL="2743200" lvl="5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6pPr>
            <a:lvl7pPr marL="3200400" lvl="6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7pPr>
            <a:lvl8pPr marL="3657600" lvl="7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8pPr>
            <a:lvl9pPr marL="4114800" lvl="8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480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b" anchorCtr="0"/>
          <a:lstStyle>
            <a:lvl1pPr marL="457200" lvl="0" indent="-2286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1">
                <a:solidFill>
                  <a:schemeClr val="bg1"/>
                </a:solidFill>
              </a:defRPr>
            </a:lvl1pPr>
            <a:lvl2pPr marL="914400" lvl="1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 b="1"/>
            </a:lvl2pPr>
            <a:lvl3pPr marL="1371600" lvl="2" indent="-2286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3pPr>
            <a:lvl4pPr marL="1828800" lvl="3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4pPr>
            <a:lvl5pPr marL="2286000" lvl="4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5pPr>
            <a:lvl6pPr marL="2743200" lvl="5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6pPr>
            <a:lvl7pPr marL="3200400" lvl="6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7pPr>
            <a:lvl8pPr marL="3657600" lvl="7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8pPr>
            <a:lvl9pPr marL="4114800" lvl="8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9pPr>
          </a:lstStyle>
          <a:p>
            <a:endParaRPr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731520" y="2609850"/>
            <a:ext cx="6464301" cy="4741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t" anchorCtr="0"/>
          <a:lstStyle>
            <a:lvl1pPr marL="457200" lvl="0" indent="-444500" algn="l">
              <a:spcBef>
                <a:spcPts val="680"/>
              </a:spcBef>
              <a:spcAft>
                <a:spcPts val="0"/>
              </a:spcAft>
              <a:buClr>
                <a:srgbClr val="0000FF"/>
              </a:buClr>
              <a:buSzPts val="3400"/>
              <a:buChar char="•"/>
              <a:defRPr sz="3400">
                <a:solidFill>
                  <a:schemeClr val="bg1"/>
                </a:solidFill>
              </a:defRPr>
            </a:lvl1pPr>
            <a:lvl2pPr marL="914400" lvl="1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2pPr>
            <a:lvl3pPr marL="1371600" lvl="2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3pPr>
            <a:lvl4pPr marL="1828800" lvl="3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4pPr>
            <a:lvl5pPr marL="2286000" lvl="4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»"/>
              <a:defRPr sz="2300"/>
            </a:lvl5pPr>
            <a:lvl6pPr marL="2743200" lvl="5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6pPr>
            <a:lvl7pPr marL="3200400" lvl="6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7pPr>
            <a:lvl8pPr marL="3657600" lvl="7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8pPr>
            <a:lvl9pPr marL="4114800" lvl="8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9pPr>
          </a:lstStyle>
          <a:p>
            <a:endParaRPr dirty="0"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7432041" y="1842136"/>
            <a:ext cx="6466840" cy="76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b" anchorCtr="0"/>
          <a:lstStyle>
            <a:lvl1pPr marL="457200" lvl="0" indent="-2286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1">
                <a:solidFill>
                  <a:schemeClr val="bg1"/>
                </a:solidFill>
              </a:defRPr>
            </a:lvl1pPr>
            <a:lvl2pPr marL="914400" lvl="1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 b="1"/>
            </a:lvl2pPr>
            <a:lvl3pPr marL="1371600" lvl="2" indent="-2286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3pPr>
            <a:lvl4pPr marL="1828800" lvl="3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4pPr>
            <a:lvl5pPr marL="2286000" lvl="4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5pPr>
            <a:lvl6pPr marL="2743200" lvl="5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6pPr>
            <a:lvl7pPr marL="3200400" lvl="6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7pPr>
            <a:lvl8pPr marL="3657600" lvl="7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8pPr>
            <a:lvl9pPr marL="4114800" lvl="8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9pPr>
          </a:lstStyle>
          <a:p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7432041" y="2609850"/>
            <a:ext cx="6466840" cy="4741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t" anchorCtr="0"/>
          <a:lstStyle>
            <a:lvl1pPr marL="457200" lvl="0" indent="-444500" algn="l">
              <a:spcBef>
                <a:spcPts val="680"/>
              </a:spcBef>
              <a:spcAft>
                <a:spcPts val="0"/>
              </a:spcAft>
              <a:buClr>
                <a:srgbClr val="0000FF"/>
              </a:buClr>
              <a:buSzPts val="3400"/>
              <a:buChar char="•"/>
              <a:defRPr sz="3400">
                <a:solidFill>
                  <a:schemeClr val="bg1"/>
                </a:solidFill>
              </a:defRPr>
            </a:lvl1pPr>
            <a:lvl2pPr marL="914400" lvl="1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2pPr>
            <a:lvl3pPr marL="1371600" lvl="2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3pPr>
            <a:lvl4pPr marL="1828800" lvl="3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4pPr>
            <a:lvl5pPr marL="2286000" lvl="4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»"/>
              <a:defRPr sz="2300"/>
            </a:lvl5pPr>
            <a:lvl6pPr marL="2743200" lvl="5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6pPr>
            <a:lvl7pPr marL="3200400" lvl="6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7pPr>
            <a:lvl8pPr marL="3657600" lvl="7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8pPr>
            <a:lvl9pPr marL="4114800" lvl="8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 sz="29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867661" y="735330"/>
            <a:ext cx="877824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t" anchorCtr="0"/>
          <a:lstStyle>
            <a:lvl1pPr marR="0" lvl="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867661" y="6440806"/>
            <a:ext cx="8778240" cy="965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t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marL="2286000" lvl="4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marL="2743200" lvl="5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marL="3200400" lvl="6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marL="3657600" lvl="7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marL="4114800" lvl="8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4599622" y="-1947862"/>
            <a:ext cx="5431156" cy="1316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bg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t" anchorCtr="0"/>
          <a:lstStyle>
            <a:lvl1pPr marL="457200" marR="0" lvl="0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»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F6EDCD9-FAC8-491F-B6C4-E2B009C02DE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2854200" y="494836"/>
            <a:ext cx="1042869" cy="104286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60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D1CDC4-B45E-4A6D-8D38-BCA411B681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baseline="30000" dirty="0"/>
              <a:t>3</a:t>
            </a:r>
            <a:r>
              <a:rPr lang="en-US" dirty="0"/>
              <a:t> - Live Lightboard Lectures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17B21D8-42B0-42FC-8FC5-9757C5B80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5920" y="1660459"/>
            <a:ext cx="7452110" cy="1369060"/>
          </a:xfrm>
        </p:spPr>
        <p:txBody>
          <a:bodyPr/>
          <a:lstStyle/>
          <a:p>
            <a:r>
              <a:rPr lang="en-US" dirty="0"/>
              <a:t>Mark Claypool</a:t>
            </a:r>
          </a:p>
        </p:txBody>
      </p:sp>
      <p:pic>
        <p:nvPicPr>
          <p:cNvPr id="3074" name="Picture 2" descr="Resources | Marketing &amp; Communications | Offices | WPI">
            <a:extLst>
              <a:ext uri="{FF2B5EF4-FFF2-40B4-BE49-F238E27FC236}">
                <a16:creationId xmlns:a16="http://schemas.microsoft.com/office/drawing/2014/main" id="{705F653B-F8C1-4DE3-99BD-D8FD06A04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924" y="1640746"/>
            <a:ext cx="1505276" cy="116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596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5690B-EF9F-4513-AB10-83A5588B8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Template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5C651-072D-487C-9E8A-DC918C96716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443C1-5EA0-4CA6-BCF5-25F86633C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Black background</a:t>
            </a:r>
          </a:p>
          <a:p>
            <a:r>
              <a:rPr lang="en-US" dirty="0"/>
              <a:t>Keep space for yourself!</a:t>
            </a:r>
          </a:p>
          <a:p>
            <a:pPr lvl="1"/>
            <a:r>
              <a:rPr lang="en-US" dirty="0"/>
              <a:t>Don’t write on your face</a:t>
            </a:r>
          </a:p>
          <a:p>
            <a:r>
              <a:rPr lang="en-US" dirty="0"/>
              <a:t>Neon logo (tell it’s working)</a:t>
            </a:r>
          </a:p>
          <a:p>
            <a:r>
              <a:rPr lang="en-US" dirty="0"/>
              <a:t>Use blank slides!</a:t>
            </a:r>
          </a:p>
          <a:p>
            <a:pPr lvl="1"/>
            <a:r>
              <a:rPr lang="en-US" dirty="0"/>
              <a:t>Reminder to pause, question, write</a:t>
            </a:r>
          </a:p>
          <a:p>
            <a:r>
              <a:rPr lang="en-US" dirty="0"/>
              <a:t>Don’t wear a “busy” shirt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A66462-0C2E-412F-843B-43802C12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4368" y="6619641"/>
            <a:ext cx="1524511" cy="1217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93CDCBD-E872-41FB-91C3-7AE69E727844}"/>
              </a:ext>
            </a:extLst>
          </p:cNvPr>
          <p:cNvGrpSpPr/>
          <p:nvPr/>
        </p:nvGrpSpPr>
        <p:grpSpPr>
          <a:xfrm>
            <a:off x="11894201" y="1967948"/>
            <a:ext cx="2094415" cy="1914939"/>
            <a:chOff x="11894201" y="1967948"/>
            <a:chExt cx="2094415" cy="19149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FDF7A46-2F76-4E66-A751-53B8CB725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83940" y="1967948"/>
              <a:ext cx="1914939" cy="191493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F97326-D0BE-4756-B21C-5A743986BC73}"/>
                </a:ext>
              </a:extLst>
            </p:cNvPr>
            <p:cNvSpPr txBox="1"/>
            <p:nvPr/>
          </p:nvSpPr>
          <p:spPr>
            <a:xfrm>
              <a:off x="11894201" y="2602251"/>
              <a:ext cx="20944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FF00"/>
                  </a:solidFill>
                </a:rPr>
                <a:t>Lecture notes across my face!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974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5A79-3748-4C19-8D4F-338E68E6A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D22B5-3FDD-4676-BE17-F38945A0B2C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90F880-D8D4-4F92-BC33-782593925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Blackout ceiling</a:t>
            </a:r>
          </a:p>
          <a:p>
            <a:r>
              <a:rPr lang="en-US" dirty="0"/>
              <a:t>Logitech Capture for adjustments</a:t>
            </a:r>
          </a:p>
          <a:p>
            <a:r>
              <a:rPr lang="en-US" dirty="0"/>
              <a:t>“Confidence” monitor</a:t>
            </a:r>
          </a:p>
          <a:p>
            <a:pPr lvl="1"/>
            <a:r>
              <a:rPr lang="en-US" dirty="0"/>
              <a:t>Polarizing lenses</a:t>
            </a:r>
          </a:p>
          <a:p>
            <a:r>
              <a:rPr lang="en-US" dirty="0"/>
              <a:t>Black pen for reference marks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316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D1CDC4-B45E-4A6D-8D38-BCA411B681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baseline="30000" dirty="0"/>
              <a:t>3</a:t>
            </a:r>
            <a:r>
              <a:rPr lang="en-US" dirty="0"/>
              <a:t> - Live Lightboard Lectures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17B21D8-42B0-42FC-8FC5-9757C5B80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5920" y="1660459"/>
            <a:ext cx="7452110" cy="1369060"/>
          </a:xfrm>
        </p:spPr>
        <p:txBody>
          <a:bodyPr/>
          <a:lstStyle/>
          <a:p>
            <a:r>
              <a:rPr lang="en-US" dirty="0"/>
              <a:t>Mark Claypool</a:t>
            </a:r>
          </a:p>
        </p:txBody>
      </p:sp>
      <p:pic>
        <p:nvPicPr>
          <p:cNvPr id="3074" name="Picture 2" descr="Resources | Marketing &amp; Communications | Offices | WPI">
            <a:extLst>
              <a:ext uri="{FF2B5EF4-FFF2-40B4-BE49-F238E27FC236}">
                <a16:creationId xmlns:a16="http://schemas.microsoft.com/office/drawing/2014/main" id="{705F653B-F8C1-4DE3-99BD-D8FD06A04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477" y="1690085"/>
            <a:ext cx="1505276" cy="116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D03C9EC-ED71-498C-9162-C60FC5B8A500}"/>
              </a:ext>
            </a:extLst>
          </p:cNvPr>
          <p:cNvGrpSpPr/>
          <p:nvPr/>
        </p:nvGrpSpPr>
        <p:grpSpPr>
          <a:xfrm>
            <a:off x="5384168" y="3125869"/>
            <a:ext cx="5918241" cy="4501059"/>
            <a:chOff x="6043340" y="1941512"/>
            <a:chExt cx="6038501" cy="4801536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9961DA1-5980-4777-969B-DD710CA514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36954" y="1941512"/>
              <a:ext cx="0" cy="3332923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DD67E4A-745F-4A90-8F4C-177CD9FD90B0}"/>
                </a:ext>
              </a:extLst>
            </p:cNvPr>
            <p:cNvSpPr txBox="1"/>
            <p:nvPr/>
          </p:nvSpPr>
          <p:spPr>
            <a:xfrm>
              <a:off x="9293259" y="6258069"/>
              <a:ext cx="915989" cy="484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Time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A19A548-372A-4926-AA8E-326DCBE92377}"/>
                </a:ext>
              </a:extLst>
            </p:cNvPr>
            <p:cNvCxnSpPr>
              <a:cxnSpLocks/>
            </p:cNvCxnSpPr>
            <p:nvPr/>
          </p:nvCxnSpPr>
          <p:spPr>
            <a:xfrm>
              <a:off x="7436954" y="5274435"/>
              <a:ext cx="4644887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D62DB7E-36EB-4B3C-ABA4-B7067CAEAC30}"/>
                </a:ext>
              </a:extLst>
            </p:cNvPr>
            <p:cNvSpPr txBox="1"/>
            <p:nvPr/>
          </p:nvSpPr>
          <p:spPr>
            <a:xfrm rot="16200000">
              <a:off x="5729392" y="3240842"/>
              <a:ext cx="1116995" cy="489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Space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AD611D8-121A-4136-963E-B7EA2ED18252}"/>
                </a:ext>
              </a:extLst>
            </p:cNvPr>
            <p:cNvSpPr txBox="1"/>
            <p:nvPr/>
          </p:nvSpPr>
          <p:spPr>
            <a:xfrm>
              <a:off x="10152590" y="5576766"/>
              <a:ext cx="1377202" cy="306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Asynchronous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9A393C4-49FE-488C-B2A2-E6B16B96D6F9}"/>
                </a:ext>
              </a:extLst>
            </p:cNvPr>
            <p:cNvSpPr txBox="1"/>
            <p:nvPr/>
          </p:nvSpPr>
          <p:spPr>
            <a:xfrm>
              <a:off x="7875784" y="5607544"/>
              <a:ext cx="1154639" cy="280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Synchronous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60738CE-154A-4FCE-8CF7-88DA8CE38526}"/>
                </a:ext>
              </a:extLst>
            </p:cNvPr>
            <p:cNvSpPr txBox="1"/>
            <p:nvPr/>
          </p:nvSpPr>
          <p:spPr>
            <a:xfrm rot="16200000">
              <a:off x="6445256" y="4344397"/>
              <a:ext cx="1163525" cy="308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Same place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2B18637-8254-48EB-97C6-60A0261B63C6}"/>
                </a:ext>
              </a:extLst>
            </p:cNvPr>
            <p:cNvSpPr txBox="1"/>
            <p:nvPr/>
          </p:nvSpPr>
          <p:spPr>
            <a:xfrm rot="16200000">
              <a:off x="6542515" y="2701504"/>
              <a:ext cx="1003992" cy="308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Anywhere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DB92C1B-90FF-4458-8BAD-296DF623AA52}"/>
                </a:ext>
              </a:extLst>
            </p:cNvPr>
            <p:cNvCxnSpPr/>
            <p:nvPr/>
          </p:nvCxnSpPr>
          <p:spPr>
            <a:xfrm>
              <a:off x="7436954" y="3731760"/>
              <a:ext cx="4644887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3AFD725-5613-4ED6-8BB4-5D869F7D5D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2043" y="2021586"/>
              <a:ext cx="0" cy="3246866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38351E0-6DFA-43D9-BDE3-C21D0DE18579}"/>
                </a:ext>
              </a:extLst>
            </p:cNvPr>
            <p:cNvGrpSpPr/>
            <p:nvPr/>
          </p:nvGrpSpPr>
          <p:grpSpPr>
            <a:xfrm>
              <a:off x="7712814" y="2603856"/>
              <a:ext cx="2046583" cy="739987"/>
              <a:chOff x="7825569" y="3487913"/>
              <a:chExt cx="2046583" cy="739987"/>
            </a:xfrm>
          </p:grpSpPr>
          <p:pic>
            <p:nvPicPr>
              <p:cNvPr id="41" name="Picture 6">
                <a:extLst>
                  <a:ext uri="{FF2B5EF4-FFF2-40B4-BE49-F238E27FC236}">
                    <a16:creationId xmlns:a16="http://schemas.microsoft.com/office/drawing/2014/main" id="{07DE1F57-4DF7-429D-9D2B-B0AA728B58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83210" y="3487913"/>
                <a:ext cx="738128" cy="739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4" descr="White Man clip art - vector | Clipart Panda - Free Clipart Images">
                <a:extLst>
                  <a:ext uri="{FF2B5EF4-FFF2-40B4-BE49-F238E27FC236}">
                    <a16:creationId xmlns:a16="http://schemas.microsoft.com/office/drawing/2014/main" id="{E285F1BD-1CB7-4809-82F5-7CF12F6E81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20222" y="3606769"/>
                <a:ext cx="251930" cy="502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6" descr="Zoom to bolster security measures with an update to get rid of ...">
                <a:extLst>
                  <a:ext uri="{FF2B5EF4-FFF2-40B4-BE49-F238E27FC236}">
                    <a16:creationId xmlns:a16="http://schemas.microsoft.com/office/drawing/2014/main" id="{C8583B56-DC7D-47BE-9446-5EF5A61261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5569" y="3487918"/>
                <a:ext cx="658757" cy="7399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8145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D1CDC4-B45E-4A6D-8D38-BCA411B68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75" y="532341"/>
            <a:ext cx="7461009" cy="1666109"/>
          </a:xfrm>
        </p:spPr>
        <p:txBody>
          <a:bodyPr/>
          <a:lstStyle/>
          <a:p>
            <a:r>
              <a:rPr lang="en-US" dirty="0"/>
              <a:t>Live Lightboard </a:t>
            </a:r>
            <a:br>
              <a:rPr lang="en-US" dirty="0"/>
            </a:br>
            <a:r>
              <a:rPr lang="en-US" dirty="0"/>
              <a:t>Lectures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1B2CEA-1022-4DF6-9A2E-54639DBE6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694" y="528859"/>
            <a:ext cx="7955278" cy="3432227"/>
          </a:xfrm>
        </p:spPr>
        <p:txBody>
          <a:bodyPr/>
          <a:lstStyle/>
          <a:p>
            <a:r>
              <a:rPr lang="en-US" sz="2800" dirty="0"/>
              <a:t>Glass</a:t>
            </a:r>
          </a:p>
          <a:p>
            <a:r>
              <a:rPr lang="en-US" sz="2800" dirty="0"/>
              <a:t>Lit from beneath</a:t>
            </a:r>
          </a:p>
          <a:p>
            <a:r>
              <a:rPr lang="en-US" sz="2800" dirty="0"/>
              <a:t>Neon markers make text “pop”</a:t>
            </a:r>
          </a:p>
          <a:p>
            <a:r>
              <a:rPr lang="en-US" sz="2800" dirty="0"/>
              <a:t>So what?</a:t>
            </a:r>
          </a:p>
          <a:p>
            <a:pPr lvl="1"/>
            <a:r>
              <a:rPr lang="en-US" sz="2400" dirty="0"/>
              <a:t>Students see professor (not just slides!)</a:t>
            </a:r>
          </a:p>
          <a:p>
            <a:pPr lvl="1"/>
            <a:r>
              <a:rPr lang="en-US" sz="2400" dirty="0"/>
              <a:t>Face students - better than whiteboard!</a:t>
            </a:r>
          </a:p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9CBE4A-F291-4549-A0B1-28680F6D4756}"/>
              </a:ext>
            </a:extLst>
          </p:cNvPr>
          <p:cNvGrpSpPr/>
          <p:nvPr/>
        </p:nvGrpSpPr>
        <p:grpSpPr>
          <a:xfrm>
            <a:off x="5903818" y="3961086"/>
            <a:ext cx="7771612" cy="3790950"/>
            <a:chOff x="5543894" y="4114800"/>
            <a:chExt cx="7771612" cy="3790950"/>
          </a:xfrm>
        </p:grpSpPr>
        <p:pic>
          <p:nvPicPr>
            <p:cNvPr id="16" name="Picture 4" descr="White Man clip art - vector | Clipart Panda - Free Clipart Images">
              <a:extLst>
                <a:ext uri="{FF2B5EF4-FFF2-40B4-BE49-F238E27FC236}">
                  <a16:creationId xmlns:a16="http://schemas.microsoft.com/office/drawing/2014/main" id="{E13E72A2-3924-4764-9CFA-5303D7CF17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3828" y="4422751"/>
              <a:ext cx="1341678" cy="2674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0F8875EC-283E-49CA-9286-6FEE95A3EF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5784" y="4114800"/>
              <a:ext cx="3781425" cy="3790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1215B949-53AF-47FA-8231-3F6D2F1507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3894" y="4672816"/>
              <a:ext cx="1580749" cy="217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3C58A8-20A9-4AF7-98D7-05FD944D57C9}"/>
                </a:ext>
              </a:extLst>
            </p:cNvPr>
            <p:cNvSpPr txBox="1"/>
            <p:nvPr/>
          </p:nvSpPr>
          <p:spPr>
            <a:xfrm>
              <a:off x="12264093" y="7250329"/>
              <a:ext cx="748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Prof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F0AC003-7A91-46F4-BB2B-5473AD43FD96}"/>
                </a:ext>
              </a:extLst>
            </p:cNvPr>
            <p:cNvSpPr txBox="1"/>
            <p:nvPr/>
          </p:nvSpPr>
          <p:spPr>
            <a:xfrm>
              <a:off x="5613318" y="6847604"/>
              <a:ext cx="1281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Camera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5F70F86-479F-4E81-B433-1AC4572BBF8F}"/>
              </a:ext>
            </a:extLst>
          </p:cNvPr>
          <p:cNvSpPr txBox="1"/>
          <p:nvPr/>
        </p:nvSpPr>
        <p:spPr>
          <a:xfrm rot="2918240">
            <a:off x="11812039" y="2482386"/>
            <a:ext cx="2741456" cy="338554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Affects student engagement</a:t>
            </a:r>
          </a:p>
        </p:txBody>
      </p:sp>
    </p:spTree>
    <p:extLst>
      <p:ext uri="{BB962C8B-B14F-4D97-AF65-F5344CB8AC3E}">
        <p14:creationId xmlns:p14="http://schemas.microsoft.com/office/powerpoint/2010/main" val="3914673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1F860-DB80-4EE7-862C-21540C02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2A1C3-F19C-4831-A41D-91F6C7C61EB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45A362-9848-4ACA-A5CC-72483DED7F98}"/>
              </a:ext>
            </a:extLst>
          </p:cNvPr>
          <p:cNvGrpSpPr/>
          <p:nvPr/>
        </p:nvGrpSpPr>
        <p:grpSpPr>
          <a:xfrm>
            <a:off x="5397331" y="1564693"/>
            <a:ext cx="8026840" cy="6132565"/>
            <a:chOff x="5903169" y="1941512"/>
            <a:chExt cx="6713557" cy="508599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F8151AF-F492-4C08-A174-007EA0031D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36954" y="1941512"/>
              <a:ext cx="0" cy="3332923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EC05DA-5F0E-4DF9-A801-721586543A06}"/>
                </a:ext>
              </a:extLst>
            </p:cNvPr>
            <p:cNvSpPr txBox="1"/>
            <p:nvPr/>
          </p:nvSpPr>
          <p:spPr>
            <a:xfrm>
              <a:off x="9293259" y="6258069"/>
              <a:ext cx="143821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</a:rPr>
                <a:t>Time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B07B2F4-B3EF-45E9-B141-BA02636156E1}"/>
                </a:ext>
              </a:extLst>
            </p:cNvPr>
            <p:cNvCxnSpPr>
              <a:cxnSpLocks/>
            </p:cNvCxnSpPr>
            <p:nvPr/>
          </p:nvCxnSpPr>
          <p:spPr>
            <a:xfrm>
              <a:off x="7436954" y="5274435"/>
              <a:ext cx="4644887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FA426F7-8724-4596-8262-6BC3FB2F5586}"/>
                </a:ext>
              </a:extLst>
            </p:cNvPr>
            <p:cNvSpPr txBox="1"/>
            <p:nvPr/>
          </p:nvSpPr>
          <p:spPr>
            <a:xfrm rot="16200000">
              <a:off x="5394857" y="3100671"/>
              <a:ext cx="178606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</a:rPr>
                <a:t>Space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F0936D-83BA-4688-81B0-43AE7DFB71C4}"/>
                </a:ext>
              </a:extLst>
            </p:cNvPr>
            <p:cNvSpPr txBox="1"/>
            <p:nvPr/>
          </p:nvSpPr>
          <p:spPr>
            <a:xfrm>
              <a:off x="10152590" y="5576766"/>
              <a:ext cx="24641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Asynchronous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079F8B-259D-40FC-ABAB-B7F8A1D984A3}"/>
                </a:ext>
              </a:extLst>
            </p:cNvPr>
            <p:cNvSpPr txBox="1"/>
            <p:nvPr/>
          </p:nvSpPr>
          <p:spPr>
            <a:xfrm>
              <a:off x="7875784" y="5607544"/>
              <a:ext cx="19832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Synchronous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1BB380-CBC1-41E3-B601-121F6B945B25}"/>
                </a:ext>
              </a:extLst>
            </p:cNvPr>
            <p:cNvSpPr txBox="1"/>
            <p:nvPr/>
          </p:nvSpPr>
          <p:spPr>
            <a:xfrm rot="16200000">
              <a:off x="5984906" y="4237241"/>
              <a:ext cx="20842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Same place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A3D0B7-EBD9-4C04-814C-905C73B476AC}"/>
                </a:ext>
              </a:extLst>
            </p:cNvPr>
            <p:cNvSpPr txBox="1"/>
            <p:nvPr/>
          </p:nvSpPr>
          <p:spPr>
            <a:xfrm rot="16200000">
              <a:off x="6152280" y="2594348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Anywhere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2D593C4-5D4F-4326-814E-BBC15A2C0E97}"/>
                </a:ext>
              </a:extLst>
            </p:cNvPr>
            <p:cNvCxnSpPr/>
            <p:nvPr/>
          </p:nvCxnSpPr>
          <p:spPr>
            <a:xfrm>
              <a:off x="7436954" y="3731760"/>
              <a:ext cx="4644887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90F103F-1B6B-464B-A95F-1F3285122B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2043" y="2021586"/>
              <a:ext cx="0" cy="3246866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015E816-1944-4E69-BEC9-50AE5BF0E242}"/>
                </a:ext>
              </a:extLst>
            </p:cNvPr>
            <p:cNvGrpSpPr/>
            <p:nvPr/>
          </p:nvGrpSpPr>
          <p:grpSpPr>
            <a:xfrm>
              <a:off x="7712814" y="2603856"/>
              <a:ext cx="2046583" cy="739987"/>
              <a:chOff x="7825569" y="3487913"/>
              <a:chExt cx="2046583" cy="739987"/>
            </a:xfrm>
          </p:grpSpPr>
          <p:pic>
            <p:nvPicPr>
              <p:cNvPr id="17" name="Picture 6">
                <a:extLst>
                  <a:ext uri="{FF2B5EF4-FFF2-40B4-BE49-F238E27FC236}">
                    <a16:creationId xmlns:a16="http://schemas.microsoft.com/office/drawing/2014/main" id="{C5494A43-7C46-4091-9DB8-D082B820F7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83210" y="3487913"/>
                <a:ext cx="738128" cy="739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White Man clip art - vector | Clipart Panda - Free Clipart Images">
                <a:extLst>
                  <a:ext uri="{FF2B5EF4-FFF2-40B4-BE49-F238E27FC236}">
                    <a16:creationId xmlns:a16="http://schemas.microsoft.com/office/drawing/2014/main" id="{31C299D5-36E5-41EB-85B4-E57BC01DC5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20222" y="3606769"/>
                <a:ext cx="251930" cy="502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6" descr="Zoom to bolster security measures with an update to get rid of ...">
                <a:extLst>
                  <a:ext uri="{FF2B5EF4-FFF2-40B4-BE49-F238E27FC236}">
                    <a16:creationId xmlns:a16="http://schemas.microsoft.com/office/drawing/2014/main" id="{A5CAEE65-9451-4289-8C72-118D0B0BEF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5569" y="3487918"/>
                <a:ext cx="658757" cy="7399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88998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800" dirty="0"/>
              <a:t>Overview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580A01-2FDF-46D0-9048-C5CD6FF6F19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1ABDF0-6895-451A-84D5-0252A7765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8426" y="1692875"/>
            <a:ext cx="7770453" cy="5658521"/>
          </a:xfrm>
        </p:spPr>
        <p:txBody>
          <a:bodyPr/>
          <a:lstStyle/>
          <a:p>
            <a:r>
              <a:rPr lang="en-US" dirty="0"/>
              <a:t>Build lightboard</a:t>
            </a:r>
          </a:p>
          <a:p>
            <a:r>
              <a:rPr lang="en-US" dirty="0"/>
              <a:t>Setup “studio”</a:t>
            </a:r>
          </a:p>
          <a:p>
            <a:r>
              <a:rPr lang="en-US" dirty="0"/>
              <a:t>Configure software</a:t>
            </a:r>
          </a:p>
          <a:p>
            <a:r>
              <a:rPr lang="en-US" dirty="0"/>
              <a:t>Lecture!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F0EE-1110-4881-94D3-A9A04AB65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Find/Buy Parts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0C7FB-1E6C-4A29-A5AD-5FA40F6E4E0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36334-1903-421D-9344-76AC25786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7350" y="1593483"/>
            <a:ext cx="9141529" cy="5658521"/>
          </a:xfrm>
        </p:spPr>
        <p:txBody>
          <a:bodyPr/>
          <a:lstStyle/>
          <a:p>
            <a:r>
              <a:rPr lang="en-US" sz="2800" dirty="0"/>
              <a:t>Tools: drill, screwdriver, adjustable wrench</a:t>
            </a:r>
          </a:p>
          <a:p>
            <a:endParaRPr lang="en-US" sz="2800" dirty="0"/>
          </a:p>
          <a:p>
            <a:r>
              <a:rPr lang="en-US" sz="2800" dirty="0"/>
              <a:t>Lightboard</a:t>
            </a:r>
          </a:p>
          <a:p>
            <a:pPr lvl="1"/>
            <a:r>
              <a:rPr lang="en-US" sz="2000" dirty="0"/>
              <a:t>Acrylic glass (2'x4', 1/4" or 3/8" thick)</a:t>
            </a:r>
          </a:p>
          <a:p>
            <a:pPr lvl="1"/>
            <a:r>
              <a:rPr lang="en-US" sz="2000" dirty="0"/>
              <a:t>Light strip, basic</a:t>
            </a:r>
          </a:p>
          <a:p>
            <a:pPr lvl="1"/>
            <a:r>
              <a:rPr lang="en-US" sz="2000" dirty="0"/>
              <a:t>Corner braces (4"-6") and screws</a:t>
            </a:r>
          </a:p>
          <a:p>
            <a:pPr lvl="1"/>
            <a:r>
              <a:rPr lang="en-US" sz="2000" dirty="0"/>
              <a:t>Board/table to mount on</a:t>
            </a:r>
          </a:p>
          <a:p>
            <a:endParaRPr lang="en-US" sz="2800" dirty="0"/>
          </a:p>
          <a:p>
            <a:r>
              <a:rPr lang="en-US" sz="2800" dirty="0"/>
              <a:t>Software</a:t>
            </a:r>
          </a:p>
          <a:p>
            <a:pPr lvl="1"/>
            <a:r>
              <a:rPr lang="en-US" sz="2000" dirty="0"/>
              <a:t>Zoom</a:t>
            </a:r>
          </a:p>
          <a:p>
            <a:pPr lvl="1"/>
            <a:r>
              <a:rPr lang="en-US" sz="2000" dirty="0"/>
              <a:t>PowerPoint</a:t>
            </a:r>
          </a:p>
          <a:p>
            <a:pPr lvl="1"/>
            <a:r>
              <a:rPr lang="en-US" sz="2000" dirty="0"/>
              <a:t>OBS (with </a:t>
            </a:r>
            <a:r>
              <a:rPr lang="en-US" sz="2000" dirty="0" err="1"/>
              <a:t>VirtualCam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Virtual Audio Cable</a:t>
            </a:r>
          </a:p>
          <a:p>
            <a:endParaRPr lang="en-US" sz="28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B1256FC-4529-4861-9B3C-FE0F433D089F}"/>
              </a:ext>
            </a:extLst>
          </p:cNvPr>
          <p:cNvSpPr txBox="1">
            <a:spLocks/>
          </p:cNvSpPr>
          <p:nvPr/>
        </p:nvSpPr>
        <p:spPr>
          <a:xfrm>
            <a:off x="9924462" y="1692875"/>
            <a:ext cx="4705938" cy="5658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FF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CC00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FF006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275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FFFF00"/>
              </a:buClr>
              <a:buSzPts val="2900"/>
              <a:buFont typeface="Arial"/>
              <a:buChar char="–"/>
              <a:defRPr sz="29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275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9933FF"/>
              </a:buClr>
              <a:buSzPts val="2900"/>
              <a:buFont typeface="Arial"/>
              <a:buChar char="»"/>
              <a:defRPr sz="29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1275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1275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1275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1275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Studio</a:t>
            </a:r>
          </a:p>
          <a:p>
            <a:pPr lvl="1"/>
            <a:r>
              <a:rPr lang="en-US" sz="2000" dirty="0"/>
              <a:t>Lights </a:t>
            </a:r>
          </a:p>
          <a:p>
            <a:pPr lvl="1"/>
            <a:r>
              <a:rPr lang="en-US" sz="2000" dirty="0"/>
              <a:t>Camera stand/mount</a:t>
            </a:r>
          </a:p>
          <a:p>
            <a:pPr lvl="1"/>
            <a:r>
              <a:rPr lang="en-US" sz="2000" dirty="0"/>
              <a:t>Black backdrop</a:t>
            </a:r>
          </a:p>
          <a:p>
            <a:pPr lvl="1"/>
            <a:r>
              <a:rPr lang="en-US" sz="2000" dirty="0"/>
              <a:t>Neon markers</a:t>
            </a:r>
          </a:p>
          <a:p>
            <a:pPr lvl="1"/>
            <a:r>
              <a:rPr lang="en-US" sz="2000" dirty="0"/>
              <a:t>Micro-fiber cloths</a:t>
            </a:r>
          </a:p>
          <a:p>
            <a:endParaRPr lang="en-US" sz="2800" dirty="0"/>
          </a:p>
          <a:p>
            <a:r>
              <a:rPr lang="en-US" sz="2800" dirty="0"/>
              <a:t>Computer , Webcam</a:t>
            </a:r>
          </a:p>
        </p:txBody>
      </p:sp>
    </p:spTree>
    <p:extLst>
      <p:ext uri="{BB962C8B-B14F-4D97-AF65-F5344CB8AC3E}">
        <p14:creationId xmlns:p14="http://schemas.microsoft.com/office/powerpoint/2010/main" val="268909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64753-24EB-4980-87BF-A1EC6260A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It!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BC68D-66AD-4235-969E-2982D64D016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7A338-EFC1-4144-9B95-92B801F36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7351" y="1692875"/>
            <a:ext cx="6122684" cy="5658521"/>
          </a:xfrm>
        </p:spPr>
        <p:txBody>
          <a:bodyPr/>
          <a:lstStyle/>
          <a:p>
            <a:r>
              <a:rPr lang="en-US" sz="3600" dirty="0"/>
              <a:t>Drill holes in glass (measure twice, drill once)</a:t>
            </a:r>
          </a:p>
          <a:p>
            <a:r>
              <a:rPr lang="en-US" sz="3600" dirty="0"/>
              <a:t>Screw in brackets to glass</a:t>
            </a:r>
          </a:p>
          <a:p>
            <a:r>
              <a:rPr lang="en-US" sz="3600" dirty="0"/>
              <a:t>Drill holes in board/table</a:t>
            </a:r>
          </a:p>
          <a:p>
            <a:r>
              <a:rPr lang="en-US" sz="3600" dirty="0"/>
              <a:t>Tape </a:t>
            </a:r>
            <a:r>
              <a:rPr lang="en-US" sz="3600" dirty="0" err="1"/>
              <a:t>lightstrip</a:t>
            </a:r>
            <a:r>
              <a:rPr lang="en-US" sz="3600" dirty="0"/>
              <a:t> on bottom</a:t>
            </a:r>
          </a:p>
          <a:p>
            <a:r>
              <a:rPr lang="en-US" sz="3600" dirty="0"/>
              <a:t>Mount to board</a:t>
            </a:r>
          </a:p>
          <a:p>
            <a:r>
              <a:rPr lang="en-US" sz="3600" dirty="0"/>
              <a:t>Done!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3CC07D4-BC1A-42B4-8345-248C16854795}"/>
              </a:ext>
            </a:extLst>
          </p:cNvPr>
          <p:cNvGrpSpPr/>
          <p:nvPr/>
        </p:nvGrpSpPr>
        <p:grpSpPr>
          <a:xfrm>
            <a:off x="10880035" y="2080597"/>
            <a:ext cx="3230879" cy="4456128"/>
            <a:chOff x="11224947" y="1692875"/>
            <a:chExt cx="3230879" cy="445612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2F5A88A-B272-4B5E-8038-AE78704B9347}"/>
                </a:ext>
              </a:extLst>
            </p:cNvPr>
            <p:cNvGrpSpPr/>
            <p:nvPr/>
          </p:nvGrpSpPr>
          <p:grpSpPr>
            <a:xfrm>
              <a:off x="11224947" y="1692875"/>
              <a:ext cx="3230879" cy="3688944"/>
              <a:chOff x="731521" y="3538337"/>
              <a:chExt cx="3230879" cy="3688944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8AFF3D6-2885-411B-9D4E-0D692FB16840}"/>
                  </a:ext>
                </a:extLst>
              </p:cNvPr>
              <p:cNvSpPr/>
              <p:nvPr/>
            </p:nvSpPr>
            <p:spPr>
              <a:xfrm>
                <a:off x="2228317" y="3538337"/>
                <a:ext cx="213988" cy="35019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5BA33C8-1375-4E4E-A597-8FE1CF7FB955}"/>
                  </a:ext>
                </a:extLst>
              </p:cNvPr>
              <p:cNvGrpSpPr/>
              <p:nvPr/>
            </p:nvGrpSpPr>
            <p:grpSpPr>
              <a:xfrm>
                <a:off x="1341121" y="6059647"/>
                <a:ext cx="874644" cy="954156"/>
                <a:chOff x="1762539" y="5857461"/>
                <a:chExt cx="874644" cy="954156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9E9E9AF1-9FA6-47B6-B1BB-8AE1AF42E8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37183" y="5857461"/>
                  <a:ext cx="0" cy="954156"/>
                </a:xfrm>
                <a:prstGeom prst="line">
                  <a:avLst/>
                </a:prstGeom>
                <a:ln w="76200">
                  <a:solidFill>
                    <a:srgbClr val="C0C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ED5DC755-96FB-42CB-B692-DAD36E401F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62539" y="6811617"/>
                  <a:ext cx="874644" cy="0"/>
                </a:xfrm>
                <a:prstGeom prst="line">
                  <a:avLst/>
                </a:prstGeom>
                <a:ln w="76200">
                  <a:solidFill>
                    <a:srgbClr val="C0C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8EC44E1-8C04-42E8-A62C-370AAF54C962}"/>
                  </a:ext>
                </a:extLst>
              </p:cNvPr>
              <p:cNvGrpSpPr/>
              <p:nvPr/>
            </p:nvGrpSpPr>
            <p:grpSpPr>
              <a:xfrm flipH="1">
                <a:off x="2442322" y="6059647"/>
                <a:ext cx="874644" cy="954156"/>
                <a:chOff x="1762539" y="5857461"/>
                <a:chExt cx="874644" cy="954156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B568841C-19D1-49F4-8400-85C980C519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37183" y="5857461"/>
                  <a:ext cx="0" cy="954156"/>
                </a:xfrm>
                <a:prstGeom prst="line">
                  <a:avLst/>
                </a:prstGeom>
                <a:ln w="76200">
                  <a:solidFill>
                    <a:srgbClr val="C0C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6C43A38-7DCB-4DA0-8CA9-2132443CFF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62539" y="6811617"/>
                  <a:ext cx="874644" cy="0"/>
                </a:xfrm>
                <a:prstGeom prst="line">
                  <a:avLst/>
                </a:prstGeom>
                <a:ln w="76200">
                  <a:solidFill>
                    <a:srgbClr val="C0C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9686528-7836-4AA3-A144-22C891FE8E33}"/>
                  </a:ext>
                </a:extLst>
              </p:cNvPr>
              <p:cNvSpPr/>
              <p:nvPr/>
            </p:nvSpPr>
            <p:spPr>
              <a:xfrm>
                <a:off x="731521" y="7058563"/>
                <a:ext cx="3230879" cy="168718"/>
              </a:xfrm>
              <a:prstGeom prst="rect">
                <a:avLst/>
              </a:prstGeom>
              <a:solidFill>
                <a:srgbClr val="996633"/>
              </a:solid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B889038-81B5-4D51-997E-FDD614986A7F}"/>
                </a:ext>
              </a:extLst>
            </p:cNvPr>
            <p:cNvSpPr txBox="1"/>
            <p:nvPr/>
          </p:nvSpPr>
          <p:spPr>
            <a:xfrm>
              <a:off x="12088417" y="5687338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Side view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C60B18-E38A-4871-BA58-D872D61E9911}"/>
                </a:ext>
              </a:extLst>
            </p:cNvPr>
            <p:cNvSpPr txBox="1"/>
            <p:nvPr/>
          </p:nvSpPr>
          <p:spPr>
            <a:xfrm>
              <a:off x="13592355" y="2421924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Glass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AC5695-000A-41CB-AE91-F0C40445FDD9}"/>
                </a:ext>
              </a:extLst>
            </p:cNvPr>
            <p:cNvSpPr txBox="1"/>
            <p:nvPr/>
          </p:nvSpPr>
          <p:spPr>
            <a:xfrm>
              <a:off x="11512984" y="4214358"/>
              <a:ext cx="7312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Corner</a:t>
              </a:r>
            </a:p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brace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D1EEEC-657A-4857-AD23-9C56609080AC}"/>
                </a:ext>
              </a:extLst>
            </p:cNvPr>
            <p:cNvSpPr txBox="1"/>
            <p:nvPr/>
          </p:nvSpPr>
          <p:spPr>
            <a:xfrm>
              <a:off x="13496437" y="4114800"/>
              <a:ext cx="6623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Board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AD36C48-FD0B-4816-A954-BEE117F5957D}"/>
                </a:ext>
              </a:extLst>
            </p:cNvPr>
            <p:cNvCxnSpPr>
              <a:stCxn id="22" idx="1"/>
            </p:cNvCxnSpPr>
            <p:nvPr/>
          </p:nvCxnSpPr>
          <p:spPr>
            <a:xfrm flipH="1">
              <a:off x="12935731" y="2575813"/>
              <a:ext cx="656624" cy="153888"/>
            </a:xfrm>
            <a:prstGeom prst="straightConnector1">
              <a:avLst/>
            </a:prstGeom>
            <a:ln w="28575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4BC2A9F-A1C0-4F83-88C5-B7A97D832ADA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>
              <a:off x="13827618" y="4422577"/>
              <a:ext cx="331180" cy="772270"/>
            </a:xfrm>
            <a:prstGeom prst="straightConnector1">
              <a:avLst/>
            </a:prstGeom>
            <a:ln w="28575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088FA90-0114-41C7-992F-C76DD8B1062E}"/>
                </a:ext>
              </a:extLst>
            </p:cNvPr>
            <p:cNvCxnSpPr>
              <a:cxnSpLocks/>
              <a:stCxn id="25" idx="2"/>
            </p:cNvCxnSpPr>
            <p:nvPr/>
          </p:nvCxnSpPr>
          <p:spPr>
            <a:xfrm>
              <a:off x="11878629" y="4737578"/>
              <a:ext cx="725939" cy="305519"/>
            </a:xfrm>
            <a:prstGeom prst="straightConnector1">
              <a:avLst/>
            </a:prstGeom>
            <a:ln w="28575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8169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D36BD-A5D2-4090-8205-835C2E1B9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It!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AD695-CB82-4FC1-A728-40E0707E22F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EB1E3-6CAD-415A-8810-46BAABBA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7350" y="1692876"/>
            <a:ext cx="4338012" cy="5198254"/>
          </a:xfrm>
        </p:spPr>
        <p:txBody>
          <a:bodyPr/>
          <a:lstStyle/>
          <a:p>
            <a:r>
              <a:rPr lang="en-US" sz="3400" dirty="0"/>
              <a:t>Most challenge part of studio setup!</a:t>
            </a:r>
          </a:p>
          <a:p>
            <a:r>
              <a:rPr lang="en-US" sz="3400" dirty="0"/>
              <a:t>Light “talent” not screen, not backdrop</a:t>
            </a:r>
          </a:p>
          <a:p>
            <a:r>
              <a:rPr lang="en-US" sz="3400" dirty="0"/>
              <a:t>Household lights can work, but may need hoods or shutters</a:t>
            </a:r>
          </a:p>
          <a:p>
            <a:endParaRPr lang="en-US" sz="3400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73280B1D-020F-421E-937A-6A1FDDC3C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334" y="1940668"/>
            <a:ext cx="5362453" cy="4348264"/>
          </a:xfrm>
          <a:prstGeom prst="rect">
            <a:avLst/>
          </a:prstGeom>
          <a:ln w="19050">
            <a:noFill/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1869607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49EA-2AA1-4D6D-A005-C801E04BD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Software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D2046-74CD-4343-B016-68E5313F7C0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14775" y="1743877"/>
            <a:ext cx="4550860" cy="1458098"/>
          </a:xfrm>
        </p:spPr>
        <p:txBody>
          <a:bodyPr/>
          <a:lstStyle/>
          <a:p>
            <a:r>
              <a:rPr lang="en-US" dirty="0"/>
              <a:t>OBS, </a:t>
            </a:r>
            <a:r>
              <a:rPr lang="en-US" dirty="0" err="1"/>
              <a:t>VoiceMeeter</a:t>
            </a:r>
            <a:r>
              <a:rPr lang="en-US" dirty="0"/>
              <a:t>, Zoom, PowerPoint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3D1576-5429-4075-B776-87F805C4C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652548"/>
            <a:ext cx="7640012" cy="3640756"/>
          </a:xfrm>
        </p:spPr>
        <p:txBody>
          <a:bodyPr/>
          <a:lstStyle/>
          <a:p>
            <a:r>
              <a:rPr lang="en-US" sz="3200" dirty="0"/>
              <a:t>OBS (to flip video, add ppt)</a:t>
            </a:r>
          </a:p>
          <a:p>
            <a:r>
              <a:rPr lang="en-US" sz="3200" dirty="0"/>
              <a:t>Virtualcam (OBS “camera” for Zoom)</a:t>
            </a:r>
          </a:p>
          <a:p>
            <a:r>
              <a:rPr lang="en-US" sz="3200" dirty="0"/>
              <a:t>VB-Cable (Zoom speaker to go to OBS , else audio out of synch)</a:t>
            </a:r>
          </a:p>
          <a:p>
            <a:endParaRPr lang="en-US" sz="32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5415F0E-B740-4C9C-85FF-F0B2BC9004F1}"/>
              </a:ext>
            </a:extLst>
          </p:cNvPr>
          <p:cNvGrpSpPr/>
          <p:nvPr/>
        </p:nvGrpSpPr>
        <p:grpSpPr>
          <a:xfrm>
            <a:off x="4625246" y="3201975"/>
            <a:ext cx="9794648" cy="4413254"/>
            <a:chOff x="3942858" y="3333828"/>
            <a:chExt cx="9794648" cy="4413254"/>
          </a:xfrm>
        </p:grpSpPr>
        <p:pic>
          <p:nvPicPr>
            <p:cNvPr id="5" name="Picture 6" descr="Zoom to bolster security measures with an update to get rid of ...">
              <a:extLst>
                <a:ext uri="{FF2B5EF4-FFF2-40B4-BE49-F238E27FC236}">
                  <a16:creationId xmlns:a16="http://schemas.microsoft.com/office/drawing/2014/main" id="{3E7CCBEE-3405-411E-86F1-8AA02BF968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21555" y="4687963"/>
              <a:ext cx="1615951" cy="1815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Obs Png, Transparent Png , Transparent Png Image - PNGitem">
              <a:extLst>
                <a:ext uri="{FF2B5EF4-FFF2-40B4-BE49-F238E27FC236}">
                  <a16:creationId xmlns:a16="http://schemas.microsoft.com/office/drawing/2014/main" id="{DD01A0CA-6E41-49DE-B7E1-AB7E7F119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47" y="4736654"/>
              <a:ext cx="2222942" cy="1656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778CDE9C-0732-43D5-BAF2-A6D81447C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7634" y="3386802"/>
              <a:ext cx="1139657" cy="1139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85B721F-E276-4E11-AB8C-8A3D32FFA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29530" y="4383771"/>
              <a:ext cx="0" cy="43254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4B0D2FB-EEC5-430B-891C-616672307EE2}"/>
                </a:ext>
              </a:extLst>
            </p:cNvPr>
            <p:cNvCxnSpPr>
              <a:cxnSpLocks/>
              <a:stCxn id="5" idx="1"/>
              <a:endCxn id="6" idx="3"/>
            </p:cNvCxnSpPr>
            <p:nvPr/>
          </p:nvCxnSpPr>
          <p:spPr>
            <a:xfrm flipH="1" flipV="1">
              <a:off x="9352889" y="5565088"/>
              <a:ext cx="2768666" cy="30469"/>
            </a:xfrm>
            <a:prstGeom prst="straightConnector1">
              <a:avLst/>
            </a:prstGeom>
            <a:ln w="76200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0384DD-7189-4293-A333-0A07FB64D032}"/>
                </a:ext>
              </a:extLst>
            </p:cNvPr>
            <p:cNvSpPr txBox="1"/>
            <p:nvPr/>
          </p:nvSpPr>
          <p:spPr>
            <a:xfrm>
              <a:off x="11715072" y="6916085"/>
              <a:ext cx="15039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</a:rPr>
                <a:t>Mic:</a:t>
              </a:r>
            </a:p>
            <a:p>
              <a:pPr algn="r"/>
              <a:r>
                <a:rPr lang="en-US" sz="2400" dirty="0">
                  <a:solidFill>
                    <a:schemeClr val="bg1"/>
                  </a:solidFill>
                </a:rPr>
                <a:t>VB-Cable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DD99D6-3FB1-479E-B0C1-4AD902067426}"/>
                </a:ext>
              </a:extLst>
            </p:cNvPr>
            <p:cNvSpPr txBox="1"/>
            <p:nvPr/>
          </p:nvSpPr>
          <p:spPr>
            <a:xfrm>
              <a:off x="8147156" y="6871172"/>
              <a:ext cx="15039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Mic:</a:t>
              </a:r>
            </a:p>
            <a:p>
              <a:r>
                <a:rPr lang="en-US" sz="2400" dirty="0">
                  <a:solidFill>
                    <a:schemeClr val="bg1"/>
                  </a:solidFill>
                </a:rPr>
                <a:t>VB-Cable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79829E-43F8-4EA1-92DD-1E78B31DE417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>
              <a:off x="8233571" y="6393521"/>
              <a:ext cx="7847" cy="401812"/>
            </a:xfrm>
            <a:prstGeom prst="straightConnector1">
              <a:avLst/>
            </a:prstGeom>
            <a:ln w="76200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1B63291-5199-40D8-BF27-6E81845A087E}"/>
                </a:ext>
              </a:extLst>
            </p:cNvPr>
            <p:cNvCxnSpPr>
              <a:cxnSpLocks/>
            </p:cNvCxnSpPr>
            <p:nvPr/>
          </p:nvCxnSpPr>
          <p:spPr>
            <a:xfrm>
              <a:off x="8233571" y="6775283"/>
              <a:ext cx="4742176" cy="0"/>
            </a:xfrm>
            <a:prstGeom prst="straightConnector1">
              <a:avLst/>
            </a:prstGeom>
            <a:ln w="762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739BB89-269A-41D1-8041-290ED4A916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12768" y="6270052"/>
              <a:ext cx="16762" cy="50523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73F6710-E0AF-47D8-8658-78017ECE0183}"/>
                </a:ext>
              </a:extLst>
            </p:cNvPr>
            <p:cNvSpPr txBox="1"/>
            <p:nvPr/>
          </p:nvSpPr>
          <p:spPr>
            <a:xfrm>
              <a:off x="10109668" y="5059632"/>
              <a:ext cx="1640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Virtualcam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9B4FF59-4C84-470D-83E0-70E05C93E654}"/>
                </a:ext>
              </a:extLst>
            </p:cNvPr>
            <p:cNvCxnSpPr>
              <a:cxnSpLocks/>
              <a:stCxn id="7" idx="3"/>
              <a:endCxn id="6" idx="1"/>
            </p:cNvCxnSpPr>
            <p:nvPr/>
          </p:nvCxnSpPr>
          <p:spPr>
            <a:xfrm>
              <a:off x="5553071" y="5565087"/>
              <a:ext cx="1576876" cy="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55CCBBE-DE51-4A0C-8D51-3AA2E7015353}"/>
                </a:ext>
              </a:extLst>
            </p:cNvPr>
            <p:cNvSpPr txBox="1"/>
            <p:nvPr/>
          </p:nvSpPr>
          <p:spPr>
            <a:xfrm>
              <a:off x="5793692" y="5685429"/>
              <a:ext cx="12811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Window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Capture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6D05D14-D3DC-48DD-B006-E4325858708F}"/>
                </a:ext>
              </a:extLst>
            </p:cNvPr>
            <p:cNvSpPr txBox="1"/>
            <p:nvPr/>
          </p:nvSpPr>
          <p:spPr>
            <a:xfrm>
              <a:off x="9319112" y="3798136"/>
              <a:ext cx="663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Mic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D715CEA-5C92-4464-8571-65D88539FF8C}"/>
                </a:ext>
              </a:extLst>
            </p:cNvPr>
            <p:cNvSpPr/>
            <p:nvPr/>
          </p:nvSpPr>
          <p:spPr>
            <a:xfrm>
              <a:off x="5533165" y="6603716"/>
              <a:ext cx="2292940" cy="707886"/>
            </a:xfrm>
            <a:prstGeom prst="rect">
              <a:avLst/>
            </a:prstGeom>
            <a:ln>
              <a:solidFill>
                <a:schemeClr val="bg1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Filters  </a:t>
              </a: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 </a:t>
              </a: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+  </a:t>
              </a:r>
            </a:p>
            <a:p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 </a:t>
              </a: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Color Key (Black)</a:t>
              </a:r>
            </a:p>
          </p:txBody>
        </p:sp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35E67562-C096-4402-A553-5ECF1BA6F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6780" y="3414311"/>
              <a:ext cx="874645" cy="110183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8225C2-E58E-474A-A374-599A4AD39148}"/>
                </a:ext>
              </a:extLst>
            </p:cNvPr>
            <p:cNvSpPr txBox="1"/>
            <p:nvPr/>
          </p:nvSpPr>
          <p:spPr>
            <a:xfrm>
              <a:off x="5915458" y="3729811"/>
              <a:ext cx="13997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</a:rPr>
                <a:t>Webcam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FD42795-2F84-46B1-96E3-44493B3F00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7634" y="4145793"/>
              <a:ext cx="224" cy="62622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" descr="Microsoft PowerPoint Logo - PNG and Vector - Logo Download">
              <a:extLst>
                <a:ext uri="{FF2B5EF4-FFF2-40B4-BE49-F238E27FC236}">
                  <a16:creationId xmlns:a16="http://schemas.microsoft.com/office/drawing/2014/main" id="{44BA4548-FF6C-4A5B-9276-AC1CD74F36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2858" y="4816312"/>
              <a:ext cx="1610213" cy="149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A close up of a speaker&#10;&#10;Description automatically generated">
              <a:extLst>
                <a:ext uri="{FF2B5EF4-FFF2-40B4-BE49-F238E27FC236}">
                  <a16:creationId xmlns:a16="http://schemas.microsoft.com/office/drawing/2014/main" id="{DA0FEC6A-212E-4457-8078-7B1EAEBB9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530815" y="3333828"/>
              <a:ext cx="797432" cy="94695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6AEE67-3F93-4451-AE5F-74BBA869CE25}"/>
                </a:ext>
              </a:extLst>
            </p:cNvPr>
            <p:cNvSpPr txBox="1"/>
            <p:nvPr/>
          </p:nvSpPr>
          <p:spPr>
            <a:xfrm>
              <a:off x="11160689" y="3577371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Speaker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BE3F33A-FBAC-4EE9-B832-50DDF8101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516110" y="6536028"/>
              <a:ext cx="2442224" cy="4785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7631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E0DF58C-A39A-4608-803D-576CCCE1F2DD}"/>
              </a:ext>
            </a:extLst>
          </p:cNvPr>
          <p:cNvSpPr/>
          <p:nvPr/>
        </p:nvSpPr>
        <p:spPr>
          <a:xfrm>
            <a:off x="12849726" y="385011"/>
            <a:ext cx="1395663" cy="953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5C0A3-0632-4F41-8BA7-F97964B4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Prep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D1A09-D7E1-48B6-89CC-3E291544E3F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435521" y="766706"/>
            <a:ext cx="3620657" cy="869826"/>
          </a:xfrm>
        </p:spPr>
        <p:txBody>
          <a:bodyPr/>
          <a:lstStyle/>
          <a:p>
            <a:pPr marL="228600" indent="0">
              <a:buNone/>
            </a:pPr>
            <a:r>
              <a:rPr lang="en-US" dirty="0"/>
              <a:t>(My Workflow)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85ECBA-19FD-43DB-AAC9-C5224EB99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59" y="1568645"/>
            <a:ext cx="4426406" cy="2546155"/>
          </a:xfrm>
        </p:spPr>
        <p:txBody>
          <a:bodyPr/>
          <a:lstStyle/>
          <a:p>
            <a:r>
              <a:rPr lang="en-US" sz="2400" dirty="0"/>
              <a:t>Make slides with full text</a:t>
            </a:r>
          </a:p>
          <a:p>
            <a:r>
              <a:rPr lang="en-US" sz="2400" dirty="0"/>
              <a:t>Before present, copy slides</a:t>
            </a:r>
          </a:p>
          <a:p>
            <a:r>
              <a:rPr lang="en-US" sz="2400" dirty="0"/>
              <a:t>Delete all text/images to draw by hand</a:t>
            </a:r>
          </a:p>
          <a:p>
            <a:r>
              <a:rPr lang="en-US" sz="2400" dirty="0"/>
              <a:t> “Full” copy as present</a:t>
            </a:r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C745BF-BEEF-4BE4-8F92-5191FBC72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574" y="826693"/>
            <a:ext cx="5611948" cy="3090561"/>
          </a:xfrm>
          <a:prstGeom prst="rect">
            <a:avLst/>
          </a:prstGeom>
          <a:ln w="57150">
            <a:solidFill>
              <a:schemeClr val="bg1"/>
            </a:solidFill>
            <a:prstDash val="sysDot"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DE9807-9F6F-41BE-AB6E-EABC5170A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639" y="4470871"/>
            <a:ext cx="5579819" cy="3078156"/>
          </a:xfrm>
          <a:prstGeom prst="rect">
            <a:avLst/>
          </a:prstGeom>
          <a:ln w="57150">
            <a:solidFill>
              <a:schemeClr val="bg1"/>
            </a:solidFill>
            <a:prstDash val="sysDot"/>
          </a:ln>
        </p:spPr>
      </p:pic>
      <p:pic>
        <p:nvPicPr>
          <p:cNvPr id="15" name="Picture 4" descr="White Man clip art - vector | Clipart Panda - Free Clipart Images">
            <a:extLst>
              <a:ext uri="{FF2B5EF4-FFF2-40B4-BE49-F238E27FC236}">
                <a16:creationId xmlns:a16="http://schemas.microsoft.com/office/drawing/2014/main" id="{04B4FF34-785B-4917-AE10-60DA766B6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769" y="5130614"/>
            <a:ext cx="1341678" cy="267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0FF46F4E-3736-4DF4-910D-0DFB695A1956}"/>
              </a:ext>
            </a:extLst>
          </p:cNvPr>
          <p:cNvSpPr/>
          <p:nvPr/>
        </p:nvSpPr>
        <p:spPr>
          <a:xfrm>
            <a:off x="5817704" y="4598504"/>
            <a:ext cx="437322" cy="304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429ECBAC-1CAD-4AFE-9970-43CD0A69CF33}"/>
              </a:ext>
            </a:extLst>
          </p:cNvPr>
          <p:cNvSpPr/>
          <p:nvPr/>
        </p:nvSpPr>
        <p:spPr>
          <a:xfrm rot="16200000">
            <a:off x="6970376" y="5600317"/>
            <a:ext cx="421768" cy="6123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05DDFB-9F7B-46CA-9C25-29FB0D00E6C7}"/>
              </a:ext>
            </a:extLst>
          </p:cNvPr>
          <p:cNvGrpSpPr/>
          <p:nvPr/>
        </p:nvGrpSpPr>
        <p:grpSpPr>
          <a:xfrm>
            <a:off x="4924857" y="2718630"/>
            <a:ext cx="2151297" cy="1642548"/>
            <a:chOff x="4924857" y="2718630"/>
            <a:chExt cx="2151297" cy="164254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9B11313-F0B1-402F-98F7-91289F664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4857" y="3176435"/>
              <a:ext cx="2151297" cy="1184743"/>
            </a:xfrm>
            <a:prstGeom prst="rect">
              <a:avLst/>
            </a:prstGeom>
            <a:ln w="57150">
              <a:solidFill>
                <a:schemeClr val="bg1"/>
              </a:solidFill>
              <a:prstDash val="sysDot"/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AC476C-D398-45AD-A4AB-490A760A58B1}"/>
                </a:ext>
              </a:extLst>
            </p:cNvPr>
            <p:cNvSpPr txBox="1"/>
            <p:nvPr/>
          </p:nvSpPr>
          <p:spPr>
            <a:xfrm>
              <a:off x="5606807" y="2718630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Notes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B0610CE-5232-4F67-A665-3234222CA1B6}"/>
              </a:ext>
            </a:extLst>
          </p:cNvPr>
          <p:cNvSpPr txBox="1"/>
          <p:nvPr/>
        </p:nvSpPr>
        <p:spPr>
          <a:xfrm>
            <a:off x="10507786" y="273076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Original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54CA61-510B-4411-A147-56DAA10A5141}"/>
              </a:ext>
            </a:extLst>
          </p:cNvPr>
          <p:cNvSpPr txBox="1"/>
          <p:nvPr/>
        </p:nvSpPr>
        <p:spPr>
          <a:xfrm>
            <a:off x="10230467" y="7702534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408793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400" dirty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381</Words>
  <Application>Microsoft Office PowerPoint</Application>
  <PresentationFormat>Custom</PresentationFormat>
  <Paragraphs>113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Theme</vt:lpstr>
      <vt:lpstr>L3 - Live Lightboard Lectures</vt:lpstr>
      <vt:lpstr>Live Lightboard  Lectures</vt:lpstr>
      <vt:lpstr>Motivation</vt:lpstr>
      <vt:lpstr>Overview</vt:lpstr>
      <vt:lpstr>Find/Buy Parts</vt:lpstr>
      <vt:lpstr>Build It!</vt:lpstr>
      <vt:lpstr>Light It!</vt:lpstr>
      <vt:lpstr>Configure Software</vt:lpstr>
      <vt:lpstr>Lecture Prep</vt:lpstr>
      <vt:lpstr>Slide Template</vt:lpstr>
      <vt:lpstr>Tips and Tricks</vt:lpstr>
      <vt:lpstr>L3 - Live Lightboard Lectures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cp:lastModifiedBy>Claypool, Mark L.</cp:lastModifiedBy>
  <cp:revision>81</cp:revision>
  <dcterms:modified xsi:type="dcterms:W3CDTF">2021-01-24T00:23:19Z</dcterms:modified>
</cp:coreProperties>
</file>