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5" r:id="rId3"/>
    <p:sldId id="272" r:id="rId4"/>
    <p:sldId id="276" r:id="rId5"/>
    <p:sldId id="277" r:id="rId6"/>
    <p:sldId id="279" r:id="rId7"/>
    <p:sldId id="278" r:id="rId8"/>
    <p:sldId id="281" r:id="rId9"/>
    <p:sldId id="282" r:id="rId10"/>
    <p:sldId id="283" r:id="rId11"/>
    <p:sldId id="309" r:id="rId12"/>
    <p:sldId id="286" r:id="rId13"/>
    <p:sldId id="285" r:id="rId14"/>
    <p:sldId id="294" r:id="rId15"/>
    <p:sldId id="308" r:id="rId16"/>
    <p:sldId id="303" r:id="rId17"/>
    <p:sldId id="305" r:id="rId18"/>
    <p:sldId id="310" r:id="rId19"/>
    <p:sldId id="311" r:id="rId20"/>
    <p:sldId id="297" r:id="rId21"/>
    <p:sldId id="298" r:id="rId22"/>
    <p:sldId id="299" r:id="rId23"/>
    <p:sldId id="300" r:id="rId24"/>
    <p:sldId id="315" r:id="rId25"/>
    <p:sldId id="301" r:id="rId26"/>
    <p:sldId id="314" r:id="rId27"/>
    <p:sldId id="312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99CCFF"/>
    <a:srgbClr val="00B050"/>
    <a:srgbClr val="DA8200"/>
    <a:srgbClr val="FF9900"/>
    <a:srgbClr val="CCCC00"/>
    <a:srgbClr val="0066FF"/>
    <a:srgbClr val="D2A000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65" autoAdjust="0"/>
    <p:restoredTop sz="92150" autoAdjust="0"/>
  </p:normalViewPr>
  <p:slideViewPr>
    <p:cSldViewPr>
      <p:cViewPr varScale="1">
        <p:scale>
          <a:sx n="61" d="100"/>
          <a:sy n="61" d="100"/>
        </p:scale>
        <p:origin x="5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1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3775" y="766763"/>
            <a:ext cx="5113338" cy="3833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815" tIns="48907" rIns="97815" bIns="48907"/>
          <a:lstStyle/>
          <a:p>
            <a:pPr eaLnBrk="1" hangingPunct="1"/>
            <a:endParaRPr lang="en-NZ" altLang="en-US" smtClean="0"/>
          </a:p>
        </p:txBody>
      </p:sp>
    </p:spTree>
    <p:extLst>
      <p:ext uri="{BB962C8B-B14F-4D97-AF65-F5344CB8AC3E}">
        <p14:creationId xmlns:p14="http://schemas.microsoft.com/office/powerpoint/2010/main" val="189236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57238"/>
            <a:ext cx="5145088" cy="3857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868863"/>
            <a:ext cx="5262562" cy="4614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59" tIns="49029" rIns="98059" bIns="49029"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3699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0138" y="677863"/>
            <a:ext cx="4598987" cy="3449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4513"/>
            <a:ext cx="5083175" cy="4127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37" tIns="45269" rIns="90537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2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0138" y="677863"/>
            <a:ext cx="4598987" cy="3449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4513"/>
            <a:ext cx="5083175" cy="4127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37" tIns="45269" rIns="90537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368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0138" y="677863"/>
            <a:ext cx="4598987" cy="3449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4513"/>
            <a:ext cx="5083175" cy="4127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37" tIns="45269" rIns="90537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7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0138" y="677863"/>
            <a:ext cx="4598987" cy="3449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4513"/>
            <a:ext cx="5083175" cy="4127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37" tIns="45269" rIns="90537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7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Input/Output</a:t>
            </a:r>
            <a:r>
              <a:rPr lang="en-US" sz="4000" dirty="0" smtClean="0">
                <a:solidFill>
                  <a:srgbClr val="0070C0"/>
                </a:solidFill>
              </a:rPr>
              <a:t> Devices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DMA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6190" y="1636769"/>
            <a:ext cx="473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Process 1 wants to write data to disk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31182" y="2380086"/>
            <a:ext cx="8471659" cy="1411332"/>
            <a:chOff x="211130" y="2304494"/>
            <a:chExt cx="8471659" cy="14113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130" y="2304494"/>
              <a:ext cx="8471659" cy="123704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505200" y="3069495"/>
              <a:ext cx="1532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copies data to device</a:t>
              </a:r>
              <a:endParaRPr lang="en-US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4232059" y="2348553"/>
              <a:ext cx="146481" cy="129540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183" y="4396311"/>
            <a:ext cx="8471659" cy="1958979"/>
            <a:chOff x="231183" y="4396311"/>
            <a:chExt cx="8471659" cy="195897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1183" y="4396311"/>
              <a:ext cx="8471659" cy="180124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390899" y="5708959"/>
              <a:ext cx="17606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Device copies data from mem</a:t>
              </a:r>
              <a:endParaRPr lang="en-US" dirty="0"/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4232059" y="5004060"/>
              <a:ext cx="146481" cy="129540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57800" y="517704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can run another process</a:t>
              </a:r>
              <a:endParaRPr lang="en-US" dirty="0"/>
            </a:p>
          </p:txBody>
        </p:sp>
        <p:sp>
          <p:nvSpPr>
            <p:cNvPr id="12" name="Left Brace 11"/>
            <p:cNvSpPr/>
            <p:nvPr/>
          </p:nvSpPr>
          <p:spPr>
            <a:xfrm rot="5400000" flipH="1">
              <a:off x="5445451" y="3124186"/>
              <a:ext cx="232871" cy="380857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4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Controllers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Software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Disks</a:t>
            </a:r>
          </a:p>
        </p:txBody>
      </p:sp>
    </p:spTree>
    <p:extLst>
      <p:ext uri="{BB962C8B-B14F-4D97-AF65-F5344CB8AC3E}">
        <p14:creationId xmlns:p14="http://schemas.microsoft.com/office/powerpoint/2010/main" val="32620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Devices interfaces are very specific</a:t>
            </a:r>
          </a:p>
          <a:p>
            <a:pPr lvl="1"/>
            <a:r>
              <a:rPr lang="en-US" dirty="0" smtClean="0"/>
              <a:t>Even for functionally similar devices!</a:t>
            </a:r>
          </a:p>
          <a:p>
            <a:pPr lvl="2"/>
            <a:r>
              <a:rPr lang="en-US" dirty="0" smtClean="0"/>
              <a:t>e.g., SCSI disk vs. IDE disk vs. USB thumb drive …</a:t>
            </a:r>
          </a:p>
          <a:p>
            <a:pPr lvl="1"/>
            <a:r>
              <a:rPr lang="en-US" dirty="0" smtClean="0"/>
              <a:t>Not to mention functionally different devices!</a:t>
            </a:r>
          </a:p>
          <a:p>
            <a:pPr lvl="2"/>
            <a:r>
              <a:rPr lang="en-US" dirty="0" smtClean="0"/>
              <a:t>e.g., keyboard vs. disk vs. network card …</a:t>
            </a:r>
          </a:p>
          <a:p>
            <a:r>
              <a:rPr lang="en-US" dirty="0" smtClean="0"/>
              <a:t>Want system to be (mostly) oblivious to differences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5257800"/>
            <a:ext cx="7086600" cy="113877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 smtClean="0"/>
              <a:t>CRUX:</a:t>
            </a:r>
            <a:endParaRPr lang="en-US" sz="2400" dirty="0"/>
          </a:p>
          <a:p>
            <a:pPr algn="ctr"/>
            <a:r>
              <a:rPr lang="en-US" sz="2400" dirty="0"/>
              <a:t>HOW TO </a:t>
            </a:r>
            <a:r>
              <a:rPr lang="en-US" sz="2400" dirty="0" smtClean="0"/>
              <a:t>BUILD DEVICE-NEUTRAL OS?</a:t>
            </a:r>
            <a:endParaRPr lang="en-US" sz="2400" dirty="0"/>
          </a:p>
          <a:p>
            <a:r>
              <a:rPr lang="en-US" sz="2000" dirty="0" smtClean="0"/>
              <a:t>How to hide details of </a:t>
            </a:r>
            <a:r>
              <a:rPr lang="en-US" sz="2000" dirty="0" smtClean="0">
                <a:solidFill>
                  <a:srgbClr val="0070C0"/>
                </a:solidFill>
              </a:rPr>
              <a:t>device interactions </a:t>
            </a:r>
            <a:r>
              <a:rPr lang="en-US" sz="2000" dirty="0" smtClean="0"/>
              <a:t>from OS interactions?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91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17" y="1684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Solution – Abstraction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432385"/>
            <a:ext cx="7620000" cy="128676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Application oblivious to file system details</a:t>
            </a:r>
          </a:p>
          <a:p>
            <a:r>
              <a:rPr lang="en-US" dirty="0" smtClean="0"/>
              <a:t>File system oblivious layer specific details</a:t>
            </a:r>
          </a:p>
          <a:p>
            <a:r>
              <a:rPr lang="en-US" dirty="0" smtClean="0"/>
              <a:t>Device layer oblivious device specific details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Device driver </a:t>
            </a:r>
            <a:r>
              <a:rPr lang="en-US" dirty="0" smtClean="0"/>
              <a:t>knows specifics of device hardware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5453406"/>
            <a:ext cx="1371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70% of Linux is device driver code!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41032" y="1175331"/>
            <a:ext cx="7945768" cy="4066480"/>
            <a:chOff x="741032" y="1175331"/>
            <a:chExt cx="7945768" cy="406648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3118" y="1175331"/>
              <a:ext cx="7913681" cy="357473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741032" y="4771911"/>
              <a:ext cx="7945768" cy="4699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   Hardware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45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41032" y="1175331"/>
            <a:ext cx="7945768" cy="4066480"/>
            <a:chOff x="741032" y="1175331"/>
            <a:chExt cx="7945768" cy="406648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3118" y="1175331"/>
              <a:ext cx="7913681" cy="357473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741032" y="4771911"/>
              <a:ext cx="7945768" cy="4699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   Hardware</a:t>
              </a:r>
              <a:endParaRPr lang="en-US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17" y="168442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Generic Device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4966553"/>
            <a:ext cx="6781800" cy="1752599"/>
          </a:xfr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block</a:t>
            </a:r>
            <a:r>
              <a:rPr lang="en-US" altLang="en-US" dirty="0"/>
              <a:t> - access is independent of previous</a:t>
            </a:r>
          </a:p>
          <a:p>
            <a:pPr lvl="1"/>
            <a:r>
              <a:rPr lang="en-US" altLang="en-US" dirty="0"/>
              <a:t>e.g.,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rgbClr val="008000"/>
                </a:solidFill>
              </a:rPr>
              <a:t>stream</a:t>
            </a:r>
            <a:r>
              <a:rPr lang="en-US" altLang="en-US" dirty="0"/>
              <a:t> - access is serial </a:t>
            </a:r>
          </a:p>
          <a:p>
            <a:pPr lvl="1"/>
            <a:r>
              <a:rPr lang="en-US" altLang="en-US" dirty="0"/>
              <a:t>e.g., keyboard,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rgbClr val="C00000"/>
                </a:solidFill>
              </a:rPr>
              <a:t>other</a:t>
            </a:r>
            <a:r>
              <a:rPr lang="en-US" altLang="en-US" dirty="0" smtClean="0"/>
              <a:t> (e.g</a:t>
            </a:r>
            <a:r>
              <a:rPr lang="en-US" altLang="en-US" dirty="0"/>
              <a:t>., timer/clock (just generate interrupts</a:t>
            </a:r>
            <a:r>
              <a:rPr lang="en-US" altLang="en-US" dirty="0" smtClean="0"/>
              <a:t>))</a:t>
            </a:r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447800" y="3200400"/>
            <a:ext cx="152400" cy="1766153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72200" y="3200399"/>
            <a:ext cx="2057400" cy="1766154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7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28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Interrupt Handler (1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5410200"/>
            <a:ext cx="6096000" cy="12750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Interrupts handled by device in two parts</a:t>
            </a:r>
          </a:p>
          <a:p>
            <a:pPr lvl="1"/>
            <a:r>
              <a:rPr lang="en-US" dirty="0" smtClean="0"/>
              <a:t>Short  at first/top (generic)</a:t>
            </a:r>
          </a:p>
          <a:p>
            <a:pPr lvl="1"/>
            <a:r>
              <a:rPr lang="en-US" dirty="0" smtClean="0"/>
              <a:t>Longer next/bottom (device specific)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41032" y="1175331"/>
            <a:ext cx="7945768" cy="4066480"/>
            <a:chOff x="741032" y="1175331"/>
            <a:chExt cx="7945768" cy="40664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3118" y="1175331"/>
              <a:ext cx="7913681" cy="357473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741032" y="4771911"/>
              <a:ext cx="7945768" cy="4699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   Hardware</a:t>
              </a:r>
              <a:endParaRPr lang="en-US" altLang="en-US" dirty="0"/>
            </a:p>
          </p:txBody>
        </p:sp>
      </p:grp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248400" y="3352800"/>
            <a:ext cx="2362200" cy="120097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(top)</a:t>
            </a:r>
          </a:p>
          <a:p>
            <a:pPr algn="ctr" eaLnBrk="1" hangingPunct="1"/>
            <a:r>
              <a:rPr lang="en-US" altLang="en-US" dirty="0" smtClean="0"/>
              <a:t>Interrupt Handler</a:t>
            </a:r>
          </a:p>
          <a:p>
            <a:pPr algn="ctr" eaLnBrk="1" hangingPunct="1"/>
            <a:r>
              <a:rPr lang="en-US" altLang="en-US" dirty="0" smtClean="0"/>
              <a:t>(bottom)</a:t>
            </a:r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8928" y="5650759"/>
            <a:ext cx="1601144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(Next slide)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68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Interrupt Handler (2 of 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3910" y="1752601"/>
            <a:ext cx="40386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When handling interrupt, other interrupts disabled</a:t>
            </a:r>
          </a:p>
          <a:p>
            <a:pPr lvl="1"/>
            <a:r>
              <a:rPr lang="en-US" altLang="en-US" dirty="0" smtClean="0"/>
              <a:t>Incoming ones may be lost</a:t>
            </a:r>
          </a:p>
          <a:p>
            <a:pPr lvl="1"/>
            <a:r>
              <a:rPr lang="en-US" altLang="en-US" dirty="0" smtClean="0"/>
              <a:t>So, make as small as possible</a:t>
            </a:r>
          </a:p>
          <a:p>
            <a:r>
              <a:rPr lang="en-US" altLang="en-US" dirty="0" smtClean="0"/>
              <a:t>Solution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/>
              <a:t>Split into two pieces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First part </a:t>
            </a:r>
            <a:r>
              <a:rPr lang="en-US" altLang="en-US" sz="2800" dirty="0"/>
              <a:t>minimal amount of work</a:t>
            </a:r>
          </a:p>
          <a:p>
            <a:pPr lvl="1"/>
            <a:r>
              <a:rPr lang="en-US" altLang="en-US" dirty="0"/>
              <a:t>Defer rest until later</a:t>
            </a:r>
          </a:p>
          <a:p>
            <a:pPr lvl="1"/>
            <a:r>
              <a:rPr lang="en-US" altLang="en-US" dirty="0"/>
              <a:t>Effectively, queue up rest</a:t>
            </a:r>
          </a:p>
          <a:p>
            <a:pPr lvl="1"/>
            <a:r>
              <a:rPr lang="en-US" altLang="en-US" dirty="0"/>
              <a:t>Re-enable interrupts</a:t>
            </a:r>
          </a:p>
          <a:p>
            <a:pPr lvl="1"/>
            <a:r>
              <a:rPr lang="en-US" altLang="en-US" dirty="0"/>
              <a:t>Linux: “</a:t>
            </a:r>
            <a:r>
              <a:rPr lang="en-US" altLang="en-US" dirty="0">
                <a:solidFill>
                  <a:srgbClr val="008000"/>
                </a:solidFill>
              </a:rPr>
              <a:t>top-half</a:t>
            </a:r>
            <a:r>
              <a:rPr lang="en-US" altLang="en-US" dirty="0"/>
              <a:t>” handler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Second part </a:t>
            </a:r>
            <a:r>
              <a:rPr lang="en-US" altLang="en-US" dirty="0"/>
              <a:t>does most of work</a:t>
            </a:r>
          </a:p>
          <a:p>
            <a:pPr lvl="1"/>
            <a:r>
              <a:rPr lang="en-US" altLang="en-US" dirty="0"/>
              <a:t>Run device-specific code</a:t>
            </a:r>
          </a:p>
          <a:p>
            <a:pPr lvl="1"/>
            <a:r>
              <a:rPr lang="en-US" altLang="en-US" dirty="0"/>
              <a:t>Windows: “</a:t>
            </a:r>
            <a:r>
              <a:rPr lang="en-US" altLang="en-US" dirty="0">
                <a:solidFill>
                  <a:srgbClr val="008000"/>
                </a:solidFill>
              </a:rPr>
              <a:t>deferred procedure call</a:t>
            </a:r>
            <a:r>
              <a:rPr lang="en-US" altLang="en-US" dirty="0"/>
              <a:t>” </a:t>
            </a:r>
          </a:p>
          <a:p>
            <a:pPr lvl="1"/>
            <a:r>
              <a:rPr lang="en-US" altLang="en-US" dirty="0"/>
              <a:t>Linux: “</a:t>
            </a:r>
            <a:r>
              <a:rPr lang="en-US" altLang="en-US" dirty="0">
                <a:solidFill>
                  <a:srgbClr val="008000"/>
                </a:solidFill>
              </a:rPr>
              <a:t>bottom-half</a:t>
            </a:r>
            <a:r>
              <a:rPr lang="en-US" altLang="en-US" dirty="0"/>
              <a:t>” </a:t>
            </a:r>
            <a:r>
              <a:rPr lang="en-US" altLang="en-US" dirty="0" smtClean="0"/>
              <a:t>handler</a:t>
            </a:r>
            <a:endParaRPr lang="en-US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2510" y="4419600"/>
            <a:ext cx="3581400" cy="1980078"/>
            <a:chOff x="1143000" y="2222938"/>
            <a:chExt cx="3581400" cy="198007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43000" y="2529718"/>
              <a:ext cx="3581400" cy="1200971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Device Driver</a:t>
              </a:r>
            </a:p>
            <a:p>
              <a:pPr algn="ctr" eaLnBrk="1" hangingPunct="1"/>
              <a:endParaRPr lang="en-US" altLang="en-US" dirty="0"/>
            </a:p>
            <a:p>
              <a:pPr algn="ctr" eaLnBrk="1" hangingPunct="1"/>
              <a:endParaRPr lang="en-US" altLang="en-US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057400" y="3010236"/>
              <a:ext cx="2667000" cy="70852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dirty="0" smtClean="0"/>
                <a:t>Interrupt </a:t>
              </a:r>
            </a:p>
            <a:p>
              <a:pPr eaLnBrk="1" hangingPunct="1"/>
              <a:r>
                <a:rPr lang="en-US" altLang="en-US" sz="2000" dirty="0" smtClean="0"/>
                <a:t>Handler</a:t>
              </a:r>
              <a:endParaRPr lang="en-US" altLang="en-US" sz="20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43000" y="3733116"/>
              <a:ext cx="3581400" cy="4699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Hardware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752600" y="2239013"/>
              <a:ext cx="0" cy="17290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6200000">
              <a:off x="1055389" y="3021276"/>
              <a:ext cx="900439" cy="36933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314919" y="2222938"/>
              <a:ext cx="0" cy="17290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16200000" flipV="1">
              <a:off x="3980757" y="3021277"/>
              <a:ext cx="1037656" cy="36933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response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200400" y="3364500"/>
              <a:ext cx="903889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360840" y="2968540"/>
              <a:ext cx="503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21419" y="3357607"/>
              <a:ext cx="882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bottom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60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143000" y="1772784"/>
            <a:ext cx="3575050" cy="46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User </a:t>
            </a:r>
            <a:r>
              <a:rPr lang="en-US" altLang="en-US" dirty="0" smtClean="0"/>
              <a:t>Level Library</a:t>
            </a:r>
            <a:endParaRPr lang="en-US" altLang="en-US" dirty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143000" y="2235200"/>
            <a:ext cx="3575050" cy="1385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200" dirty="0" smtClean="0"/>
          </a:p>
          <a:p>
            <a:pPr algn="ctr" eaLnBrk="1" hangingPunct="1"/>
            <a:r>
              <a:rPr lang="en-US" altLang="en-US" dirty="0" smtClean="0"/>
              <a:t>Device </a:t>
            </a:r>
            <a:r>
              <a:rPr lang="en-US" altLang="en-US" dirty="0"/>
              <a:t>Independent</a:t>
            </a:r>
          </a:p>
          <a:p>
            <a:pPr algn="ctr" eaLnBrk="1" hangingPunct="1"/>
            <a:r>
              <a:rPr lang="en-US" altLang="en-US" dirty="0" smtClean="0"/>
              <a:t>Software</a:t>
            </a:r>
          </a:p>
          <a:p>
            <a:pPr algn="ctr" eaLnBrk="1" hangingPunct="1"/>
            <a:endParaRPr lang="en-US" alt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143000" y="3441700"/>
            <a:ext cx="3581400" cy="2678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dirty="0"/>
          </a:p>
          <a:p>
            <a:pPr algn="ctr" eaLnBrk="1" hangingPunct="1"/>
            <a:r>
              <a:rPr lang="en-US" altLang="en-US" dirty="0"/>
              <a:t>Device Drivers</a:t>
            </a:r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209800" y="4648200"/>
            <a:ext cx="2514599" cy="138563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dirty="0" smtClean="0"/>
          </a:p>
          <a:p>
            <a:pPr eaLnBrk="1" hangingPunct="1"/>
            <a:r>
              <a:rPr lang="en-US" altLang="en-US" dirty="0" smtClean="0"/>
              <a:t>Interrupt </a:t>
            </a:r>
          </a:p>
          <a:p>
            <a:pPr eaLnBrk="1" hangingPunct="1"/>
            <a:r>
              <a:rPr lang="en-US" altLang="en-US" dirty="0" smtClean="0"/>
              <a:t>Handlers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143000" y="5854700"/>
            <a:ext cx="3581400" cy="469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Hardware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7230" y="64571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I/O System Summary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371600" y="1982788"/>
            <a:ext cx="0" cy="760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87173" y="1279306"/>
            <a:ext cx="16275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C00000"/>
                </a:solidFill>
                <a:latin typeface="+mn-lt"/>
              </a:rPr>
              <a:t>I/O </a:t>
            </a:r>
            <a:r>
              <a:rPr lang="en-US" altLang="en-US" dirty="0" smtClean="0">
                <a:solidFill>
                  <a:srgbClr val="C00000"/>
                </a:solidFill>
                <a:latin typeface="+mn-lt"/>
              </a:rPr>
              <a:t>request</a:t>
            </a:r>
            <a:endParaRPr lang="en-US" alt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1371600" y="3201987"/>
            <a:ext cx="0" cy="28318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4"/>
          <p:cNvSpPr>
            <a:spLocks noChangeShapeType="1"/>
          </p:cNvSpPr>
          <p:nvPr/>
        </p:nvSpPr>
        <p:spPr bwMode="auto">
          <a:xfrm flipV="1">
            <a:off x="4495800" y="5518150"/>
            <a:ext cx="0" cy="57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5"/>
          <p:cNvSpPr>
            <a:spLocks noChangeShapeType="1"/>
          </p:cNvSpPr>
          <p:nvPr/>
        </p:nvSpPr>
        <p:spPr bwMode="auto">
          <a:xfrm flipV="1">
            <a:off x="4495800" y="4116388"/>
            <a:ext cx="0" cy="760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6"/>
          <p:cNvSpPr>
            <a:spLocks noChangeShapeType="1"/>
          </p:cNvSpPr>
          <p:nvPr/>
        </p:nvSpPr>
        <p:spPr bwMode="auto">
          <a:xfrm flipV="1">
            <a:off x="4495800" y="2973388"/>
            <a:ext cx="0" cy="760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7"/>
          <p:cNvSpPr>
            <a:spLocks noChangeShapeType="1"/>
          </p:cNvSpPr>
          <p:nvPr/>
        </p:nvSpPr>
        <p:spPr bwMode="auto">
          <a:xfrm flipV="1">
            <a:off x="4495800" y="1906588"/>
            <a:ext cx="0" cy="760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8"/>
          <p:cNvSpPr>
            <a:spLocks noChangeArrowheads="1"/>
          </p:cNvSpPr>
          <p:nvPr/>
        </p:nvSpPr>
        <p:spPr bwMode="auto">
          <a:xfrm>
            <a:off x="3451225" y="1283771"/>
            <a:ext cx="206375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C00000"/>
                </a:solidFill>
                <a:latin typeface="+mn-lt"/>
              </a:rPr>
              <a:t>I/O </a:t>
            </a:r>
            <a:r>
              <a:rPr lang="en-US" altLang="en-US" dirty="0" smtClean="0">
                <a:solidFill>
                  <a:srgbClr val="C00000"/>
                </a:solidFill>
                <a:latin typeface="+mn-lt"/>
              </a:rPr>
              <a:t>response</a:t>
            </a:r>
            <a:endParaRPr lang="en-US" alt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9955" name="Rectangle 20"/>
          <p:cNvSpPr>
            <a:spLocks noChangeArrowheads="1"/>
          </p:cNvSpPr>
          <p:nvPr/>
        </p:nvSpPr>
        <p:spPr bwMode="auto">
          <a:xfrm>
            <a:off x="4983435" y="1775169"/>
            <a:ext cx="3855765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+mn-lt"/>
              </a:rPr>
              <a:t>Make I/O </a:t>
            </a:r>
            <a:r>
              <a:rPr lang="en-US" altLang="en-US" sz="1800" dirty="0" smtClean="0">
                <a:latin typeface="+mn-lt"/>
              </a:rPr>
              <a:t>call, </a:t>
            </a:r>
            <a:r>
              <a:rPr lang="en-US" altLang="en-US" sz="1800" dirty="0">
                <a:latin typeface="+mn-lt"/>
              </a:rPr>
              <a:t>f</a:t>
            </a:r>
            <a:r>
              <a:rPr lang="en-US" altLang="en-US" sz="1800" dirty="0" smtClean="0">
                <a:latin typeface="+mn-lt"/>
              </a:rPr>
              <a:t>ormat request and response</a:t>
            </a:r>
            <a:endParaRPr lang="en-US" altLang="en-US" sz="1800" dirty="0">
              <a:latin typeface="+mn-lt"/>
            </a:endParaRPr>
          </a:p>
        </p:txBody>
      </p:sp>
      <p:sp>
        <p:nvSpPr>
          <p:cNvPr id="39956" name="Rectangle 21"/>
          <p:cNvSpPr>
            <a:spLocks noChangeArrowheads="1"/>
          </p:cNvSpPr>
          <p:nvPr/>
        </p:nvSpPr>
        <p:spPr bwMode="auto">
          <a:xfrm>
            <a:off x="4983435" y="2531286"/>
            <a:ext cx="3724275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 smtClean="0">
                <a:latin typeface="+mn-lt"/>
              </a:rPr>
              <a:t>Handle naming</a:t>
            </a:r>
            <a:r>
              <a:rPr lang="en-US" altLang="en-US" sz="1800" dirty="0">
                <a:latin typeface="+mn-lt"/>
              </a:rPr>
              <a:t>, </a:t>
            </a:r>
            <a:r>
              <a:rPr lang="en-US" altLang="en-US" sz="1800" dirty="0" smtClean="0">
                <a:latin typeface="+mn-lt"/>
              </a:rPr>
              <a:t>protection, blocking, buffering, allocation</a:t>
            </a:r>
            <a:endParaRPr lang="en-US" altLang="en-US" sz="1800" dirty="0">
              <a:latin typeface="+mn-lt"/>
            </a:endParaRPr>
          </a:p>
        </p:txBody>
      </p:sp>
      <p:sp>
        <p:nvSpPr>
          <p:cNvPr id="39957" name="Rectangle 22"/>
          <p:cNvSpPr>
            <a:spLocks noChangeArrowheads="1"/>
          </p:cNvSpPr>
          <p:nvPr/>
        </p:nvSpPr>
        <p:spPr bwMode="auto">
          <a:xfrm>
            <a:off x="4983435" y="3657600"/>
            <a:ext cx="3502025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+mn-lt"/>
              </a:rPr>
              <a:t>Setup device </a:t>
            </a:r>
            <a:r>
              <a:rPr lang="en-US" altLang="en-US" sz="1800" dirty="0" smtClean="0">
                <a:latin typeface="+mn-lt"/>
              </a:rPr>
              <a:t>registers for request, check status upon response</a:t>
            </a:r>
            <a:endParaRPr lang="en-US" altLang="en-US" sz="1800" dirty="0">
              <a:latin typeface="+mn-lt"/>
            </a:endParaRPr>
          </a:p>
        </p:txBody>
      </p:sp>
      <p:sp>
        <p:nvSpPr>
          <p:cNvPr id="39958" name="Rectangle 23"/>
          <p:cNvSpPr>
            <a:spLocks noChangeArrowheads="1"/>
          </p:cNvSpPr>
          <p:nvPr/>
        </p:nvSpPr>
        <p:spPr bwMode="auto">
          <a:xfrm>
            <a:off x="4983435" y="4800600"/>
            <a:ext cx="3724275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 smtClean="0">
                <a:latin typeface="+mn-lt"/>
              </a:rPr>
              <a:t>Respond to interrupt when device completes I/O</a:t>
            </a:r>
            <a:endParaRPr lang="en-US" altLang="en-US" sz="1800" dirty="0">
              <a:latin typeface="+mn-lt"/>
            </a:endParaRPr>
          </a:p>
        </p:txBody>
      </p:sp>
      <p:sp>
        <p:nvSpPr>
          <p:cNvPr id="39959" name="Rectangle 24"/>
          <p:cNvSpPr>
            <a:spLocks noChangeArrowheads="1"/>
          </p:cNvSpPr>
          <p:nvPr/>
        </p:nvSpPr>
        <p:spPr bwMode="auto">
          <a:xfrm>
            <a:off x="4983435" y="5867400"/>
            <a:ext cx="3442836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+mn-lt"/>
              </a:rPr>
              <a:t>Perform I/O </a:t>
            </a:r>
            <a:r>
              <a:rPr lang="en-US" altLang="en-US" sz="1800" dirty="0" smtClean="0">
                <a:latin typeface="+mn-lt"/>
              </a:rPr>
              <a:t>operation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505200" y="5238613"/>
            <a:ext cx="121285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25917" y="4866106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48554" y="5266586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Controllers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Software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Disks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39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4" y="4553179"/>
            <a:ext cx="5328746" cy="1782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Hard disk has series of platters</a:t>
            </a:r>
          </a:p>
          <a:p>
            <a:r>
              <a:rPr lang="en-US" dirty="0" smtClean="0"/>
              <a:t>How do bytes get arranged on disk?</a:t>
            </a:r>
            <a:endParaRPr lang="en-US" dirty="0"/>
          </a:p>
        </p:txBody>
      </p:sp>
      <p:pic>
        <p:nvPicPr>
          <p:cNvPr id="1026" name="Picture 2" descr="Image result for hard disk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922" y="198503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367260"/>
            <a:ext cx="1752600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quick brown fox jumped over the lazy dogs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6492" y="1820201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634834" y="1428148"/>
            <a:ext cx="1579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Hard Disk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95501" y="1887102"/>
            <a:ext cx="968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???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51415" y="2802476"/>
            <a:ext cx="3144585" cy="2117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s://bournetocode.com/projects/AQA_AS_Theory/pages/img/hardrivegeomet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53179"/>
            <a:ext cx="238125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1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575"/>
            <a:ext cx="8229600" cy="2819400"/>
          </a:xfrm>
        </p:spPr>
        <p:txBody>
          <a:bodyPr/>
          <a:lstStyle/>
          <a:p>
            <a:r>
              <a:rPr lang="en-US" dirty="0" smtClean="0"/>
              <a:t>An OS clearly needs </a:t>
            </a:r>
            <a:r>
              <a:rPr lang="en-US" dirty="0" smtClean="0">
                <a:solidFill>
                  <a:srgbClr val="0070C0"/>
                </a:solidFill>
              </a:rPr>
              <a:t>input</a:t>
            </a:r>
          </a:p>
          <a:p>
            <a:pPr lvl="1"/>
            <a:r>
              <a:rPr lang="en-US" dirty="0" smtClean="0"/>
              <a:t>How else can it know what services are required?</a:t>
            </a:r>
          </a:p>
          <a:p>
            <a:r>
              <a:rPr lang="en-US" dirty="0" smtClean="0"/>
              <a:t>An OS clearly provides </a:t>
            </a:r>
            <a:r>
              <a:rPr lang="en-US" dirty="0" smtClean="0">
                <a:solidFill>
                  <a:srgbClr val="008000"/>
                </a:solidFill>
              </a:rPr>
              <a:t>output</a:t>
            </a:r>
          </a:p>
          <a:p>
            <a:pPr lvl="1"/>
            <a:r>
              <a:rPr lang="en-US" dirty="0" smtClean="0"/>
              <a:t>How else are users/clients supposed to benefit from the services?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4177750"/>
            <a:ext cx="4953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CRUX</a:t>
            </a:r>
            <a:r>
              <a:rPr lang="en-US" sz="2400" dirty="0"/>
              <a:t>: HOW TO INTEGRATE I/O INTO </a:t>
            </a:r>
            <a:r>
              <a:rPr lang="en-US" sz="2400" dirty="0" smtClean="0"/>
              <a:t>OPERATING SYSTEMS?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should I/O be </a:t>
            </a:r>
            <a:r>
              <a:rPr lang="en-US" sz="2400" dirty="0">
                <a:solidFill>
                  <a:srgbClr val="0070C0"/>
                </a:solidFill>
              </a:rPr>
              <a:t>integrated</a:t>
            </a:r>
            <a:r>
              <a:rPr lang="en-US" sz="2400" dirty="0"/>
              <a:t> into </a:t>
            </a:r>
            <a:r>
              <a:rPr lang="en-US" sz="2400" dirty="0" smtClean="0"/>
              <a:t>OS? 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</a:t>
            </a:r>
            <a:r>
              <a:rPr lang="en-US" sz="2400" dirty="0" smtClean="0">
                <a:solidFill>
                  <a:srgbClr val="0070C0"/>
                </a:solidFill>
              </a:rPr>
              <a:t>general mechanisms</a:t>
            </a:r>
            <a:r>
              <a:rPr lang="en-US" sz="2400" dirty="0"/>
              <a:t>? </a:t>
            </a:r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can we make them </a:t>
            </a:r>
            <a:r>
              <a:rPr lang="en-US" sz="2400" dirty="0">
                <a:solidFill>
                  <a:srgbClr val="008000"/>
                </a:solidFill>
              </a:rPr>
              <a:t>efficient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20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Reading/Writing Disk Blocks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830" y="1828800"/>
            <a:ext cx="3877408" cy="411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860884"/>
            <a:ext cx="2679285" cy="29036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847" y="5207801"/>
            <a:ext cx="4218790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to read/write block: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Seek time </a:t>
            </a:r>
            <a:r>
              <a:rPr lang="en-US" sz="2000" dirty="0" smtClean="0"/>
              <a:t>– move arm to position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Rotation time </a:t>
            </a:r>
            <a:r>
              <a:rPr lang="en-US" sz="2000" dirty="0" smtClean="0"/>
              <a:t>– spin disk to right block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Transfer time </a:t>
            </a:r>
            <a:r>
              <a:rPr lang="en-US" sz="2000" dirty="0" smtClean="0"/>
              <a:t>– data on/off disk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8162" y="4419286"/>
            <a:ext cx="173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with 1 track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07361" y="5679265"/>
            <a:ext cx="181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with 3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6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Disk Block Requests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2100" y="1736117"/>
            <a:ext cx="342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Rotation fast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Arm movement relatively slower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rgbClr val="0070C0"/>
                </a:solidFill>
              </a:rPr>
              <a:t>Seek time </a:t>
            </a:r>
            <a:r>
              <a:rPr lang="en-US" sz="2400" dirty="0" smtClean="0"/>
              <a:t>dominates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Because matters so much, OS often organizes requests</a:t>
            </a:r>
            <a:r>
              <a:rPr lang="en-US" sz="2400" dirty="0"/>
              <a:t> </a:t>
            </a:r>
            <a:r>
              <a:rPr lang="en-US" sz="2400" dirty="0" smtClean="0"/>
              <a:t>for efficiency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But how?</a:t>
            </a:r>
            <a:endParaRPr lang="en-US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417638"/>
            <a:ext cx="4675471" cy="5435314"/>
            <a:chOff x="457200" y="1417638"/>
            <a:chExt cx="4675471" cy="543531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417638"/>
              <a:ext cx="4675471" cy="543531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514600" y="2438400"/>
              <a:ext cx="533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21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5882521"/>
              <a:ext cx="381000" cy="377911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67400" y="3582775"/>
            <a:ext cx="24384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So, if </a:t>
            </a:r>
            <a:r>
              <a:rPr lang="en-US" sz="24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/>
              <a:t> and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21</a:t>
            </a:r>
            <a:r>
              <a:rPr lang="en-US" sz="2400" dirty="0" smtClean="0"/>
              <a:t>, </a:t>
            </a:r>
            <a:r>
              <a:rPr lang="en-US" sz="2400" dirty="0"/>
              <a:t>then which next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319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First-Come First-Served (FCFS)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4569208"/>
            <a:ext cx="7772400" cy="2060191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Service requests in order that they arrive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Total time: 14+13+2+6+3+12+3=53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Little done </a:t>
            </a:r>
            <a:r>
              <a:rPr lang="en-US" altLang="en-US" sz="2800" dirty="0"/>
              <a:t>to optimize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How can we make more efficient?</a:t>
            </a:r>
            <a:endParaRPr lang="en-US" altLang="en-US" sz="2800" dirty="0"/>
          </a:p>
        </p:txBody>
      </p: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609600" y="1676400"/>
            <a:ext cx="7618413" cy="469900"/>
            <a:chOff x="384" y="1056"/>
            <a:chExt cx="4799" cy="296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3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8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1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15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8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20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3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25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27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30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32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3" name="Rectangle 17"/>
            <p:cNvSpPr>
              <a:spLocks noChangeArrowheads="1"/>
            </p:cNvSpPr>
            <p:nvPr/>
          </p:nvSpPr>
          <p:spPr bwMode="auto">
            <a:xfrm>
              <a:off x="35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>
              <a:off x="37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39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42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7" name="Rectangle 21"/>
            <p:cNvSpPr>
              <a:spLocks noChangeArrowheads="1"/>
            </p:cNvSpPr>
            <p:nvPr/>
          </p:nvSpPr>
          <p:spPr bwMode="auto">
            <a:xfrm>
              <a:off x="44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9958" name="Rectangle 22"/>
            <p:cNvSpPr>
              <a:spLocks noChangeArrowheads="1"/>
            </p:cNvSpPr>
            <p:nvPr/>
          </p:nvSpPr>
          <p:spPr bwMode="auto">
            <a:xfrm>
              <a:off x="47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39959" name="Rectangle 23"/>
            <p:cNvSpPr>
              <a:spLocks noChangeArrowheads="1"/>
            </p:cNvSpPr>
            <p:nvPr/>
          </p:nvSpPr>
          <p:spPr bwMode="auto">
            <a:xfrm>
              <a:off x="49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669925" y="1209675"/>
            <a:ext cx="757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Courier New" panose="02070309020205020404" pitchFamily="49" charset="0"/>
              </a:rPr>
              <a:t>1  2  3  4  5  6  7  8  9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sz="1600">
                <a:latin typeface="Courier New" panose="02070309020205020404" pitchFamily="49" charset="0"/>
              </a:rPr>
              <a:t>10  11 12 13 14 15 16  17 18 19 20</a:t>
            </a:r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668588" y="2287588"/>
            <a:ext cx="5408612" cy="379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>
            <a:off x="3125788" y="2668588"/>
            <a:ext cx="4951412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3125788" y="2820988"/>
            <a:ext cx="760412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flipH="1">
            <a:off x="1525588" y="3049588"/>
            <a:ext cx="2284412" cy="45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 rot="16200000">
            <a:off x="120650" y="30035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Time</a:t>
            </a:r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533400" y="3735388"/>
            <a:ext cx="0" cy="531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1525588" y="3506788"/>
            <a:ext cx="1446212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2973388" y="3659188"/>
            <a:ext cx="4189412" cy="379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 flipH="1">
            <a:off x="6173788" y="4040188"/>
            <a:ext cx="9890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Shortest Seek First (SSF)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2057400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Service request closest to read arm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Total time: 1+2+6+9+3+2 </a:t>
            </a:r>
            <a:r>
              <a:rPr lang="en-US" altLang="en-US" dirty="0"/>
              <a:t>= 23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might happen that is bad?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Hint: something similar happened with scheduling</a:t>
            </a:r>
            <a:endParaRPr lang="en-US" altLang="en-US" dirty="0"/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609600" y="1676400"/>
            <a:ext cx="7618413" cy="469900"/>
            <a:chOff x="384" y="1056"/>
            <a:chExt cx="4799" cy="296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3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8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1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15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8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0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3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5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27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30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32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35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37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39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42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44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47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49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669925" y="1209675"/>
            <a:ext cx="757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Courier New" panose="02070309020205020404" pitchFamily="49" charset="0"/>
              </a:rPr>
              <a:t>1  2  3  4  5  6  7  8  9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sz="1600">
                <a:latin typeface="Courier New" panose="02070309020205020404" pitchFamily="49" charset="0"/>
              </a:rPr>
              <a:t>10  11 12 13 14 15 16  17 18 19 20</a:t>
            </a: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2668588" y="2287588"/>
            <a:ext cx="4556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>
            <a:off x="1525588" y="2439988"/>
            <a:ext cx="22844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1601788" y="2516188"/>
            <a:ext cx="4494212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 rot="16200000">
            <a:off x="120650" y="30035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Time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533400" y="3735388"/>
            <a:ext cx="0" cy="531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3125788" y="2363788"/>
            <a:ext cx="6842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6097588" y="2744788"/>
            <a:ext cx="12176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7316788" y="2819400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9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Shortest Seek First (SSF)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230" y="4419600"/>
            <a:ext cx="7772400" cy="2057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 smtClean="0"/>
              <a:t>Service request closest to read arm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Total time: 1+2+6+9+3+2 </a:t>
            </a:r>
            <a:r>
              <a:rPr lang="en-US" altLang="en-US" sz="2600" dirty="0"/>
              <a:t>= 23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What might happen that is bad?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Continual request near arm </a:t>
            </a:r>
            <a:r>
              <a:rPr lang="en-US" altLang="en-US" sz="2600" dirty="0" smtClean="0">
                <a:sym typeface="Wingdings" panose="05000000000000000000" pitchFamily="2" charset="2"/>
              </a:rPr>
              <a:t> starvation!</a:t>
            </a:r>
            <a:endParaRPr lang="en-US" altLang="en-US" sz="2600" dirty="0"/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609600" y="1676400"/>
            <a:ext cx="7618413" cy="469900"/>
            <a:chOff x="384" y="1056"/>
            <a:chExt cx="4799" cy="296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3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8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1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15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8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0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3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5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27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30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32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35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37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39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42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44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47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49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669925" y="1209675"/>
            <a:ext cx="757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Courier New" panose="02070309020205020404" pitchFamily="49" charset="0"/>
              </a:rPr>
              <a:t>1  2  3  4  5  6  7  8  9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sz="1600">
                <a:latin typeface="Courier New" panose="02070309020205020404" pitchFamily="49" charset="0"/>
              </a:rPr>
              <a:t>10  11 12 13 14 15 16  17 18 19 20</a:t>
            </a: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2668588" y="2287588"/>
            <a:ext cx="4556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>
            <a:off x="1525588" y="2439988"/>
            <a:ext cx="22844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1601788" y="2516188"/>
            <a:ext cx="4494212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 rot="16200000">
            <a:off x="120650" y="30035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Time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533400" y="3735388"/>
            <a:ext cx="0" cy="531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3125788" y="2363788"/>
            <a:ext cx="6842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6097588" y="2744788"/>
            <a:ext cx="12176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7316788" y="2819400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9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Elevator (SCAN)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9306" y="3700244"/>
            <a:ext cx="8077994" cy="2819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Total time: 1+2+6+3+2+17 </a:t>
            </a:r>
            <a:r>
              <a:rPr lang="en-US" altLang="en-US" sz="2800" dirty="0"/>
              <a:t>= 31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Usually, a little worse </a:t>
            </a:r>
            <a:r>
              <a:rPr lang="en-US" altLang="en-US" sz="2800" dirty="0" smtClean="0"/>
              <a:t>average  </a:t>
            </a:r>
            <a:r>
              <a:rPr lang="en-US" altLang="en-US" sz="2800" dirty="0"/>
              <a:t>seek time than </a:t>
            </a:r>
            <a:r>
              <a:rPr lang="en-US" altLang="en-US" sz="2800" dirty="0" smtClean="0"/>
              <a:t>SSTF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But </a:t>
            </a:r>
            <a:r>
              <a:rPr lang="en-US" altLang="en-US" sz="2400" dirty="0" smtClean="0"/>
              <a:t>more </a:t>
            </a:r>
            <a:r>
              <a:rPr lang="en-US" altLang="en-US" sz="2400" dirty="0"/>
              <a:t>fair, avoids starvation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Alternate C-SCAN </a:t>
            </a:r>
            <a:r>
              <a:rPr lang="en-US" altLang="en-US" sz="2800" dirty="0"/>
              <a:t>has less variance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Note, seek getting faster, rotational not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Someday, change algorithms</a:t>
            </a:r>
          </a:p>
        </p:txBody>
      </p: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609600" y="1676400"/>
            <a:ext cx="7618413" cy="469900"/>
            <a:chOff x="384" y="1056"/>
            <a:chExt cx="4799" cy="296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3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8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11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15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8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20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3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25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27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30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32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5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37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398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422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auto">
            <a:xfrm>
              <a:off x="446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44054" name="Rectangle 22"/>
            <p:cNvSpPr>
              <a:spLocks noChangeArrowheads="1"/>
            </p:cNvSpPr>
            <p:nvPr/>
          </p:nvSpPr>
          <p:spPr bwMode="auto">
            <a:xfrm>
              <a:off x="470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4944" y="1056"/>
              <a:ext cx="239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669925" y="1209675"/>
            <a:ext cx="757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Courier New" panose="02070309020205020404" pitchFamily="49" charset="0"/>
              </a:rPr>
              <a:t>1  2  3  4  5  6  7  8  9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sz="1600">
                <a:latin typeface="Courier New" panose="02070309020205020404" pitchFamily="49" charset="0"/>
              </a:rPr>
              <a:t>10  11 12 13 14 15 16  17 18 19 20</a:t>
            </a:r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2668588" y="2287588"/>
            <a:ext cx="4556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3811588" y="2439988"/>
            <a:ext cx="2360612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H="1">
            <a:off x="1525588" y="2744788"/>
            <a:ext cx="6551612" cy="379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533400" y="3735388"/>
            <a:ext cx="0" cy="531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3125788" y="2363788"/>
            <a:ext cx="6842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6173788" y="2592388"/>
            <a:ext cx="11414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7316788" y="2668588"/>
            <a:ext cx="760412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 rot="16200000">
            <a:off x="120650" y="30035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63996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– a Mixed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Disks evolving (e.g., rotation + seek converging), so OS may not always know best</a:t>
            </a:r>
          </a:p>
          <a:p>
            <a:r>
              <a:rPr lang="en-US" dirty="0" smtClean="0"/>
              <a:t>Instead, issue cluster of requests that are likely to be best</a:t>
            </a:r>
          </a:p>
          <a:p>
            <a:pPr lvl="1"/>
            <a:r>
              <a:rPr lang="en-US" dirty="0" smtClean="0"/>
              <a:t>Send to disk and let disk handle</a:t>
            </a:r>
          </a:p>
          <a:p>
            <a:r>
              <a:rPr lang="en-US" dirty="0" smtClean="0"/>
              <a:t>Linux – no one-size fits all (sys admins tune)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Complete Fair Queueing </a:t>
            </a:r>
            <a:r>
              <a:rPr lang="en-US" dirty="0" smtClean="0"/>
              <a:t>(CFQ) – queue per processes, so fair but can optimize within process</a:t>
            </a:r>
          </a:p>
          <a:p>
            <a:pPr lvl="2"/>
            <a:r>
              <a:rPr lang="en-US" dirty="0" smtClean="0"/>
              <a:t>Default for many systems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Deadline</a:t>
            </a:r>
            <a:r>
              <a:rPr lang="en-US" dirty="0" smtClean="0"/>
              <a:t> – optimize queries (better perf), but hard limit on latency to avoid starvation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Noop</a:t>
            </a:r>
            <a:r>
              <a:rPr lang="en-US" dirty="0" smtClean="0"/>
              <a:t> – no-sorting of requests at all (good for SSD. </a:t>
            </a:r>
            <a:r>
              <a:rPr lang="en-US" dirty="0" smtClean="0">
                <a:solidFill>
                  <a:srgbClr val="008000"/>
                </a:solidFill>
              </a:rPr>
              <a:t>Why?)</a:t>
            </a:r>
          </a:p>
        </p:txBody>
      </p:sp>
    </p:spTree>
    <p:extLst>
      <p:ext uri="{BB962C8B-B14F-4D97-AF65-F5344CB8AC3E}">
        <p14:creationId xmlns:p14="http://schemas.microsoft.com/office/powerpoint/2010/main" val="4185755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Controllers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Software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Disks			</a:t>
            </a:r>
            <a:r>
              <a:rPr lang="en-US" smtClean="0"/>
              <a:t>	(</a:t>
            </a:r>
            <a:r>
              <a:rPr lang="en-US">
                <a:solidFill>
                  <a:srgbClr val="008000"/>
                </a:solidFill>
              </a:rPr>
              <a:t>done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1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Controllers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Device Software</a:t>
            </a:r>
          </a:p>
          <a:p>
            <a:r>
              <a:rPr lang="en-US" dirty="0" smtClean="0"/>
              <a:t>Hard Disks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839" y="5862619"/>
            <a:ext cx="38862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Chapter 5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9839" y="5831671"/>
            <a:ext cx="44196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36, 37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By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endParaRPr lang="en-US" sz="16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Prototypical System Architecture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05606"/>
            <a:ext cx="5734800" cy="49782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87400" y="1961654"/>
            <a:ext cx="1475999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Fast, so must be short.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Also $$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2757" y="5791200"/>
            <a:ext cx="1965283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Longer, so slower.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Need many devices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7366" y="3236885"/>
            <a:ext cx="2525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Devices that demand high perf generally closer to CPU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22719" y="4529482"/>
            <a:ext cx="1860294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OS must deal with all devices!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11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1299402"/>
            <a:ext cx="5801143" cy="1902857"/>
            <a:chOff x="-1828800" y="1299402"/>
            <a:chExt cx="5801143" cy="19028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828800" y="1299402"/>
              <a:ext cx="5801143" cy="1902857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124200" y="1533770"/>
              <a:ext cx="762000" cy="136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Device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3337" y="4414532"/>
            <a:ext cx="2847474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See any problems?</a:t>
            </a:r>
          </a:p>
          <a:p>
            <a:pPr algn="ctr"/>
            <a:r>
              <a:rPr lang="en-US" sz="2400" dirty="0" smtClean="0"/>
              <a:t>Hint: remember, devices can be slow!</a:t>
            </a:r>
            <a:endParaRPr lang="en-US" sz="2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410200" y="2491800"/>
            <a:ext cx="3560979" cy="833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 OS, device is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- like API of 3</a:t>
            </a:r>
            <a:r>
              <a:rPr lang="en-US" baseline="30000" dirty="0" smtClean="0"/>
              <a:t>rd</a:t>
            </a:r>
            <a:r>
              <a:rPr lang="en-US" dirty="0" smtClean="0"/>
              <a:t> party system/library!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10200" y="1386916"/>
            <a:ext cx="3639737" cy="841905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Internals</a:t>
            </a:r>
            <a:r>
              <a:rPr lang="en-US" dirty="0" smtClean="0"/>
              <a:t> can be simple (e.g., USB controller) to complex (e.g., RAID controller)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18391"/>
            <a:ext cx="5181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Canonical Protocol</a:t>
            </a:r>
          </a:p>
          <a:p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hile (STATUS == BUSY)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wait until device is not busy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rite data to DATA register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  ; </a:t>
            </a:r>
            <a:r>
              <a:rPr lang="en-US" sz="2000" i="1" dirty="0">
                <a:solidFill>
                  <a:srgbClr val="008000"/>
                </a:solidFill>
              </a:rPr>
              <a:t>// </a:t>
            </a:r>
            <a:r>
              <a:rPr lang="en-US" sz="2000" i="1" dirty="0" smtClean="0">
                <a:solidFill>
                  <a:srgbClr val="008000"/>
                </a:solidFill>
              </a:rPr>
              <a:t>device may need to service request</a:t>
            </a:r>
            <a:endParaRPr lang="en-US" sz="2000" i="1" dirty="0">
              <a:solidFill>
                <a:srgbClr val="008000"/>
              </a:solidFill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rite command to COMMAND register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starts device to execute command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hile (STATUS == BUSY)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wait until device is done</a:t>
            </a:r>
            <a:endParaRPr lang="en-US" sz="20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1299402"/>
            <a:ext cx="5801143" cy="1902857"/>
            <a:chOff x="-1828800" y="1299402"/>
            <a:chExt cx="5801143" cy="19028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828800" y="1299402"/>
              <a:ext cx="5801143" cy="1902857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124200" y="1533770"/>
              <a:ext cx="762000" cy="136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Device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20744" y="3952868"/>
            <a:ext cx="2907089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 smtClean="0"/>
              <a:t>CRUX:</a:t>
            </a:r>
            <a:endParaRPr lang="en-US" sz="2400" dirty="0"/>
          </a:p>
          <a:p>
            <a:pPr algn="ctr"/>
            <a:r>
              <a:rPr lang="en-US" sz="2400" dirty="0"/>
              <a:t>HOW TO </a:t>
            </a:r>
            <a:r>
              <a:rPr lang="en-US" sz="2400" dirty="0" smtClean="0"/>
              <a:t>AVOID THE COST OF POLLING?</a:t>
            </a:r>
            <a:endParaRPr lang="en-US" sz="2400" dirty="0"/>
          </a:p>
          <a:p>
            <a:pPr algn="ctr"/>
            <a:r>
              <a:rPr lang="en-US" sz="2000" dirty="0"/>
              <a:t>How </a:t>
            </a:r>
            <a:r>
              <a:rPr lang="en-US" sz="2000" dirty="0" smtClean="0"/>
              <a:t>can OS check device status without frequent </a:t>
            </a:r>
            <a:r>
              <a:rPr lang="en-US" sz="2000" dirty="0" smtClean="0">
                <a:solidFill>
                  <a:srgbClr val="0070C0"/>
                </a:solidFill>
              </a:rPr>
              <a:t>polling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5410200" y="2491800"/>
            <a:ext cx="3560979" cy="833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 OS, device is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- like API of 3</a:t>
            </a:r>
            <a:r>
              <a:rPr lang="en-US" baseline="30000" dirty="0" smtClean="0"/>
              <a:t>rd</a:t>
            </a:r>
            <a:r>
              <a:rPr lang="en-US" dirty="0" smtClean="0"/>
              <a:t> party system/library! 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5410200" y="1386916"/>
            <a:ext cx="3639737" cy="8419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srgbClr val="0070C0"/>
                </a:solidFill>
              </a:rPr>
              <a:t>Internals</a:t>
            </a:r>
            <a:r>
              <a:rPr lang="en-US" smtClean="0"/>
              <a:t> can be simple (e.g., USB controller) to complex (e.g., RAID controller)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57200" y="3318391"/>
            <a:ext cx="5181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Canonical Protocol</a:t>
            </a:r>
          </a:p>
          <a:p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hile (STATUS == BUSY)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wait until device is not busy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rite data to DATA register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  ; </a:t>
            </a:r>
            <a:r>
              <a:rPr lang="en-US" sz="2000" i="1" dirty="0">
                <a:solidFill>
                  <a:srgbClr val="008000"/>
                </a:solidFill>
              </a:rPr>
              <a:t>// </a:t>
            </a:r>
            <a:r>
              <a:rPr lang="en-US" sz="2000" i="1" dirty="0" smtClean="0">
                <a:solidFill>
                  <a:srgbClr val="008000"/>
                </a:solidFill>
              </a:rPr>
              <a:t>device may need to service request</a:t>
            </a:r>
            <a:endParaRPr lang="en-US" sz="2000" i="1" dirty="0">
              <a:solidFill>
                <a:srgbClr val="008000"/>
              </a:solidFill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rite command to COMMAND register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starts device to execute command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</a:t>
            </a:r>
            <a:r>
              <a:rPr lang="en-US" sz="2000" dirty="0" smtClean="0">
                <a:latin typeface="Consolas" panose="020B0609020204030204" pitchFamily="49" charset="0"/>
              </a:rPr>
              <a:t>hile (STATUS == BUSY)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; </a:t>
            </a:r>
            <a:r>
              <a:rPr lang="en-US" sz="2000" i="1" dirty="0" smtClean="0">
                <a:solidFill>
                  <a:srgbClr val="008000"/>
                </a:solidFill>
              </a:rPr>
              <a:t>// wait until device is done</a:t>
            </a:r>
            <a:endParaRPr lang="en-US" sz="20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43805"/>
            <a:ext cx="8229600" cy="1143000"/>
          </a:xfrm>
        </p:spPr>
        <p:txBody>
          <a:bodyPr/>
          <a:lstStyle/>
          <a:p>
            <a:r>
              <a:rPr lang="en-US" dirty="0" smtClean="0"/>
              <a:t>Solution – the Interrupt</a:t>
            </a:r>
            <a:r>
              <a:rPr lang="en-US" dirty="0"/>
              <a:t> </a:t>
            </a:r>
            <a:r>
              <a:rPr lang="en-US" dirty="0" smtClean="0"/>
              <a:t>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63" y="3234188"/>
            <a:ext cx="8229600" cy="163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Instead, CPU switches to new process</a:t>
            </a:r>
          </a:p>
          <a:p>
            <a:r>
              <a:rPr lang="en-US" dirty="0" smtClean="0"/>
              <a:t>Device raises interrupt when done</a:t>
            </a:r>
          </a:p>
          <a:p>
            <a:r>
              <a:rPr lang="en-US" dirty="0" smtClean="0"/>
              <a:t>Invokes interrupt handler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05" y="1570038"/>
            <a:ext cx="8406063" cy="12688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0" y="1186805"/>
            <a:ext cx="10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Polling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68705" y="5074121"/>
            <a:ext cx="8382000" cy="1320324"/>
            <a:chOff x="192505" y="3124200"/>
            <a:chExt cx="8382000" cy="132032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505" y="3124200"/>
              <a:ext cx="8382000" cy="132032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529137" y="3784362"/>
              <a:ext cx="13136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Interrupt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6071937" y="3805469"/>
              <a:ext cx="381000" cy="2308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7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Data? Ho, 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68" y="4038600"/>
            <a:ext cx="4584032" cy="2620963"/>
          </a:xfrm>
        </p:spPr>
        <p:txBody>
          <a:bodyPr/>
          <a:lstStyle/>
          <a:p>
            <a:r>
              <a:rPr lang="en-US" dirty="0" smtClean="0"/>
              <a:t>CPU copying data (write and read) rather </a:t>
            </a:r>
            <a:r>
              <a:rPr lang="en-US" dirty="0" smtClean="0">
                <a:solidFill>
                  <a:srgbClr val="0070C0"/>
                </a:solidFill>
              </a:rPr>
              <a:t>trivial</a:t>
            </a:r>
          </a:p>
          <a:p>
            <a:pPr lvl="1"/>
            <a:r>
              <a:rPr lang="en-US" dirty="0" smtClean="0"/>
              <a:t>Could be better spent on other tasks!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0" y="2304494"/>
            <a:ext cx="8471659" cy="123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6190" y="1636769"/>
            <a:ext cx="473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Process 1 wants to write data to disk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069495"/>
            <a:ext cx="1532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CPU copies data to device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232059" y="2348553"/>
            <a:ext cx="146481" cy="129540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634789" y="4155076"/>
            <a:ext cx="3048000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 smtClean="0"/>
              <a:t>CRUX:</a:t>
            </a:r>
            <a:endParaRPr lang="en-US" sz="2400" dirty="0"/>
          </a:p>
          <a:p>
            <a:pPr algn="ctr"/>
            <a:r>
              <a:rPr lang="en-US" sz="2400" dirty="0"/>
              <a:t>HOW TO </a:t>
            </a:r>
            <a:r>
              <a:rPr lang="en-US" sz="2400" dirty="0" smtClean="0"/>
              <a:t>LOWER DEVICE OVERHEADS?</a:t>
            </a:r>
            <a:endParaRPr lang="en-US" sz="2400" dirty="0"/>
          </a:p>
          <a:p>
            <a:pPr lvl="1"/>
            <a:r>
              <a:rPr lang="en-US" sz="2000" dirty="0"/>
              <a:t>How </a:t>
            </a:r>
            <a:r>
              <a:rPr lang="en-US" sz="2000" dirty="0" smtClean="0"/>
              <a:t>can OS offload work so CPU can be more </a:t>
            </a:r>
            <a:r>
              <a:rPr lang="en-US" sz="2000" dirty="0" smtClean="0">
                <a:solidFill>
                  <a:srgbClr val="008000"/>
                </a:solidFill>
              </a:rPr>
              <a:t>efficient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8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– Direct Memory Access (DMA)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5486400" y="1828800"/>
            <a:ext cx="32004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CPU provides DMA address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Device performs direct transfer to memory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Device interrupts processor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Processor accesses device data from memory</a:t>
            </a:r>
          </a:p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62000" y="1642227"/>
            <a:ext cx="4419600" cy="5006579"/>
            <a:chOff x="762000" y="1413627"/>
            <a:chExt cx="4419600" cy="5006579"/>
          </a:xfrm>
        </p:grpSpPr>
        <p:grpSp>
          <p:nvGrpSpPr>
            <p:cNvPr id="34" name="Group 33"/>
            <p:cNvGrpSpPr/>
            <p:nvPr/>
          </p:nvGrpSpPr>
          <p:grpSpPr>
            <a:xfrm>
              <a:off x="762000" y="1413627"/>
              <a:ext cx="4419600" cy="5006579"/>
              <a:chOff x="762000" y="1413627"/>
              <a:chExt cx="4419600" cy="5006579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2000" y="1413627"/>
                <a:ext cx="4419600" cy="5006579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990600" y="1647364"/>
                <a:ext cx="1600200" cy="400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CPU</a:t>
                </a:r>
                <a:endParaRPr lang="en-US" sz="2000" b="1" dirty="0"/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>
              <a:off x="2214563" y="2201778"/>
              <a:ext cx="71437" cy="2667000"/>
            </a:xfrm>
            <a:prstGeom prst="straightConnector1">
              <a:avLst/>
            </a:prstGeom>
            <a:ln w="762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429000" y="4868778"/>
              <a:ext cx="0" cy="7620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362200" y="4868778"/>
              <a:ext cx="99060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733800" y="2049378"/>
              <a:ext cx="0" cy="25146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819400" y="2049378"/>
              <a:ext cx="91440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105150" y="2875376"/>
              <a:ext cx="381000" cy="381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95600" y="5032249"/>
              <a:ext cx="381000" cy="381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238500" y="2175627"/>
              <a:ext cx="381000" cy="381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667000" y="2201778"/>
              <a:ext cx="685800" cy="226161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2362200" y="3726416"/>
              <a:ext cx="381000" cy="381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0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8222</TotalTime>
  <Words>1346</Words>
  <Application>Microsoft Office PowerPoint</Application>
  <PresentationFormat>On-screen Show (4:3)</PresentationFormat>
  <Paragraphs>330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Times New Roman</vt:lpstr>
      <vt:lpstr>Wingdings</vt:lpstr>
      <vt:lpstr>Office Theme</vt:lpstr>
      <vt:lpstr>Operating Systems</vt:lpstr>
      <vt:lpstr>Need for Input and Output</vt:lpstr>
      <vt:lpstr>Outline</vt:lpstr>
      <vt:lpstr>Prototypical System Architecture</vt:lpstr>
      <vt:lpstr>Canonical Device</vt:lpstr>
      <vt:lpstr>Canonical Device</vt:lpstr>
      <vt:lpstr>Solution – the Interrupt (Again)</vt:lpstr>
      <vt:lpstr>Copying Data? Ho, Hum</vt:lpstr>
      <vt:lpstr>Solution – Direct Memory Access (DMA)</vt:lpstr>
      <vt:lpstr>The Benefits of DMA</vt:lpstr>
      <vt:lpstr>Outline</vt:lpstr>
      <vt:lpstr>Integration</vt:lpstr>
      <vt:lpstr>Solution – Abstraction</vt:lpstr>
      <vt:lpstr>Generic Device Types</vt:lpstr>
      <vt:lpstr>Interrupt Handler (1 of 2)</vt:lpstr>
      <vt:lpstr>Interrupt Handler (2 of 2)</vt:lpstr>
      <vt:lpstr>I/O System Summary</vt:lpstr>
      <vt:lpstr>Outline</vt:lpstr>
      <vt:lpstr>Hard Drive Overview</vt:lpstr>
      <vt:lpstr>Reading/Writing Disk Blocks</vt:lpstr>
      <vt:lpstr>Organizing Disk Block Requests</vt:lpstr>
      <vt:lpstr>First-Come First-Served (FCFS)</vt:lpstr>
      <vt:lpstr>Shortest Seek First (SSF)</vt:lpstr>
      <vt:lpstr>Shortest Seek First (SSF)</vt:lpstr>
      <vt:lpstr>Elevator (SCAN)</vt:lpstr>
      <vt:lpstr>State of the Art – a Mixed Bag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294</cp:revision>
  <cp:lastPrinted>2016-08-25T14:33:07Z</cp:lastPrinted>
  <dcterms:created xsi:type="dcterms:W3CDTF">2012-01-13T01:01:36Z</dcterms:created>
  <dcterms:modified xsi:type="dcterms:W3CDTF">2017-08-21T01:38:43Z</dcterms:modified>
</cp:coreProperties>
</file>