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278" r:id="rId3"/>
    <p:sldId id="257" r:id="rId4"/>
    <p:sldId id="259" r:id="rId5"/>
    <p:sldId id="279" r:id="rId6"/>
    <p:sldId id="261" r:id="rId7"/>
    <p:sldId id="264" r:id="rId8"/>
    <p:sldId id="283" r:id="rId9"/>
    <p:sldId id="260" r:id="rId10"/>
    <p:sldId id="296" r:id="rId11"/>
    <p:sldId id="265" r:id="rId12"/>
    <p:sldId id="268" r:id="rId13"/>
    <p:sldId id="297" r:id="rId14"/>
    <p:sldId id="269" r:id="rId15"/>
    <p:sldId id="281" r:id="rId16"/>
    <p:sldId id="282" r:id="rId17"/>
    <p:sldId id="280" r:id="rId18"/>
    <p:sldId id="270" r:id="rId19"/>
    <p:sldId id="274" r:id="rId20"/>
    <p:sldId id="267" r:id="rId21"/>
    <p:sldId id="266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9" r:id="rId30"/>
    <p:sldId id="292" r:id="rId31"/>
    <p:sldId id="293" r:id="rId32"/>
    <p:sldId id="298" r:id="rId3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66FF66"/>
    <a:srgbClr val="99CCFF"/>
    <a:srgbClr val="497DBB"/>
    <a:srgbClr val="0000FF"/>
    <a:srgbClr val="3399FF"/>
    <a:srgbClr val="FF9900"/>
    <a:srgbClr val="D2A000"/>
    <a:srgbClr val="EEB500"/>
    <a:srgbClr val="FFE5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073" autoAdjust="0"/>
    <p:restoredTop sz="92150" autoAdjust="0"/>
  </p:normalViewPr>
  <p:slideViewPr>
    <p:cSldViewPr>
      <p:cViewPr varScale="1">
        <p:scale>
          <a:sx n="53" d="100"/>
          <a:sy n="53" d="100"/>
        </p:scale>
        <p:origin x="736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1837E6-FE4A-460D-B195-BE410E58F0F7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C0558-F855-45ED-ACAF-E64734788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89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3E04472-30A7-4BFD-AE42-4B7DAF897217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E66B3BC-8BDF-474F-B3DF-8718E0B07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190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66B3BC-8BDF-474F-B3DF-8718E0B078F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5267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83278E-FCD9-4E33-9AD0-583B52D26B45}" type="slidenum">
              <a:rPr lang="en-US"/>
              <a:pPr/>
              <a:t>25</a:t>
            </a:fld>
            <a:endParaRPr lang="en-US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6029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83278E-FCD9-4E33-9AD0-583B52D26B45}" type="slidenum">
              <a:rPr lang="en-US"/>
              <a:pPr/>
              <a:t>26</a:t>
            </a:fld>
            <a:endParaRPr lang="en-US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57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159CE1-F045-4DBF-9EC3-BE9A6F9CED32}" type="slidenum">
              <a:rPr lang="en-US"/>
              <a:pPr/>
              <a:t>27</a:t>
            </a:fld>
            <a:endParaRPr lang="en-US"/>
          </a:p>
        </p:txBody>
      </p:sp>
      <p:sp>
        <p:nvSpPr>
          <p:cNvPr id="384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6572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160DCC-D611-4E04-B095-4D834240042A}" type="slidenum">
              <a:rPr lang="en-US"/>
              <a:pPr/>
              <a:t>28</a:t>
            </a:fld>
            <a:endParaRPr lang="en-US"/>
          </a:p>
        </p:txBody>
      </p:sp>
      <p:sp>
        <p:nvSpPr>
          <p:cNvPr id="377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9431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66B3BC-8BDF-474F-B3DF-8718E0B078FB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9682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66B3BC-8BDF-474F-B3DF-8718E0B078F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4781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90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890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890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890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890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89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89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89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89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0DADE28-A62C-45F2-BBC4-DACB329DFD2D}" type="slidenum">
              <a:rPr lang="en-US" altLang="en-US" sz="1300" smtClean="0"/>
              <a:pPr>
                <a:spcBef>
                  <a:spcPct val="0"/>
                </a:spcBef>
              </a:pPr>
              <a:t>12</a:t>
            </a:fld>
            <a:endParaRPr lang="en-US" altLang="en-US" sz="130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NZ" altLang="en-US" smtClean="0"/>
          </a:p>
        </p:txBody>
      </p:sp>
    </p:spTree>
    <p:extLst>
      <p:ext uri="{BB962C8B-B14F-4D97-AF65-F5344CB8AC3E}">
        <p14:creationId xmlns:p14="http://schemas.microsoft.com/office/powerpoint/2010/main" val="42262581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66B3BC-8BDF-474F-B3DF-8718E0B078F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3001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66B3BC-8BDF-474F-B3DF-8718E0B078F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1804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90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890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890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890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890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89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89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89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89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F333554-D3E1-44EA-A151-818E7DDABA9C}" type="slidenum">
              <a:rPr lang="en-US" altLang="en-US" sz="1300" smtClean="0"/>
              <a:pPr>
                <a:spcBef>
                  <a:spcPct val="0"/>
                </a:spcBef>
              </a:pPr>
              <a:t>19</a:t>
            </a:fld>
            <a:endParaRPr lang="en-US" altLang="en-US" sz="1300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NZ" altLang="en-US" smtClean="0"/>
          </a:p>
        </p:txBody>
      </p:sp>
    </p:spTree>
    <p:extLst>
      <p:ext uri="{BB962C8B-B14F-4D97-AF65-F5344CB8AC3E}">
        <p14:creationId xmlns:p14="http://schemas.microsoft.com/office/powerpoint/2010/main" val="8571562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88975"/>
            <a:ext cx="4575175" cy="34321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22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287" tIns="46144" rIns="92287" bIns="46144"/>
          <a:lstStyle/>
          <a:p>
            <a:pPr eaLnBrk="0" hangingPunct="0">
              <a:spcBef>
                <a:spcPct val="0"/>
              </a:spcBef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5026865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66B3BC-8BDF-474F-B3DF-8718E0B078F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3101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A36382-162F-4682-83D4-AC5BC817546A}" type="slidenum">
              <a:rPr lang="en-US"/>
              <a:pPr/>
              <a:t>24</a:t>
            </a:fld>
            <a:endParaRPr lang="en-US"/>
          </a:p>
        </p:txBody>
      </p:sp>
      <p:sp>
        <p:nvSpPr>
          <p:cNvPr id="37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981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699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721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92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1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667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67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4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45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73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18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493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0C008-1EDC-44A7-AC30-7905F8BCA6C7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09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0.png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Operating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657599"/>
            <a:ext cx="8305800" cy="1450975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Processes</a:t>
            </a:r>
          </a:p>
          <a:p>
            <a:endParaRPr lang="en-US" sz="3600" dirty="0" smtClean="0">
              <a:solidFill>
                <a:srgbClr val="0070C0"/>
              </a:solidFill>
            </a:endParaRPr>
          </a:p>
          <a:p>
            <a:r>
              <a:rPr lang="en-US" sz="3600" dirty="0" smtClean="0">
                <a:solidFill>
                  <a:srgbClr val="0070C0"/>
                </a:solidFill>
              </a:rPr>
              <a:t>ENCE 360</a:t>
            </a:r>
          </a:p>
          <a:p>
            <a:endParaRPr lang="en-US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755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			(</a:t>
            </a:r>
            <a:r>
              <a:rPr lang="en-US" dirty="0" smtClean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Control block			(</a:t>
            </a:r>
            <a:r>
              <a:rPr lang="en-US" dirty="0" smtClean="0">
                <a:solidFill>
                  <a:srgbClr val="C00000"/>
                </a:solidFill>
              </a:rPr>
              <a:t>next</a:t>
            </a:r>
            <a:r>
              <a:rPr lang="en-US" dirty="0" smtClean="0"/>
              <a:t>)</a:t>
            </a:r>
          </a:p>
          <a:p>
            <a:r>
              <a:rPr lang="en-US" dirty="0" smtClean="0"/>
              <a:t>Switching</a:t>
            </a:r>
          </a:p>
          <a:p>
            <a:r>
              <a:rPr lang="en-US" dirty="0" smtClean="0"/>
              <a:t>Control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182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4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eaLnBrk="0" hangingPunct="0"/>
            <a:r>
              <a:rPr lang="en-US" altLang="en-US" dirty="0"/>
              <a:t>Process Control </a:t>
            </a:r>
            <a:r>
              <a:rPr lang="en-US" altLang="en-US" dirty="0" smtClean="0"/>
              <a:t>Block</a:t>
            </a:r>
            <a:endParaRPr lang="en-US" altLang="en-US" dirty="0"/>
          </a:p>
        </p:txBody>
      </p:sp>
      <p:pic>
        <p:nvPicPr>
          <p:cNvPr id="4" name="Picture 2" descr="http://ptgmedia.pearsoncmg.com/images/chap3_0672327201/elementLinks/03fig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842492"/>
            <a:ext cx="4038600" cy="3297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7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953000" cy="5105400"/>
          </a:xfrm>
          <a:noFill/>
          <a:ln/>
        </p:spPr>
        <p:txBody>
          <a:bodyPr>
            <a:normAutofit fontScale="85000" lnSpcReduction="10000"/>
          </a:bodyPr>
          <a:lstStyle/>
          <a:p>
            <a:pPr eaLnBrk="0" hangingPunct="0"/>
            <a:r>
              <a:rPr lang="en-US" altLang="en-US" sz="2800" dirty="0" smtClean="0"/>
              <a:t>OS keeps one </a:t>
            </a:r>
            <a:r>
              <a:rPr lang="en-US" altLang="en-US" sz="2800" dirty="0" smtClean="0">
                <a:solidFill>
                  <a:srgbClr val="0070C0"/>
                </a:solidFill>
              </a:rPr>
              <a:t>Process Control Block </a:t>
            </a:r>
            <a:r>
              <a:rPr lang="en-US" altLang="en-US" sz="2800" dirty="0" smtClean="0"/>
              <a:t>(</a:t>
            </a:r>
            <a:r>
              <a:rPr lang="en-US" altLang="en-US" sz="2800" dirty="0" smtClean="0">
                <a:solidFill>
                  <a:srgbClr val="0070C0"/>
                </a:solidFill>
              </a:rPr>
              <a:t>PCB</a:t>
            </a:r>
            <a:r>
              <a:rPr lang="en-US" altLang="en-US" sz="2800" dirty="0" smtClean="0"/>
              <a:t>) for each process</a:t>
            </a:r>
            <a:endParaRPr lang="en-US" altLang="en-US" sz="2800" dirty="0"/>
          </a:p>
          <a:p>
            <a:pPr lvl="1" eaLnBrk="0" hangingPunct="0"/>
            <a:r>
              <a:rPr lang="en-US" altLang="en-US" sz="2400" dirty="0" smtClean="0"/>
              <a:t>process state</a:t>
            </a:r>
            <a:endParaRPr lang="en-US" altLang="en-US" sz="2400" dirty="0"/>
          </a:p>
          <a:p>
            <a:pPr lvl="1" eaLnBrk="0" hangingPunct="0"/>
            <a:r>
              <a:rPr lang="en-US" altLang="en-US" sz="2400" dirty="0"/>
              <a:t>program counter</a:t>
            </a:r>
          </a:p>
          <a:p>
            <a:pPr lvl="1" eaLnBrk="0" hangingPunct="0"/>
            <a:r>
              <a:rPr lang="en-US" altLang="en-US" sz="2400" dirty="0"/>
              <a:t>registers</a:t>
            </a:r>
          </a:p>
          <a:p>
            <a:pPr lvl="1" eaLnBrk="0" hangingPunct="0"/>
            <a:r>
              <a:rPr lang="en-US" altLang="en-US" sz="2400" dirty="0"/>
              <a:t>memory </a:t>
            </a:r>
            <a:r>
              <a:rPr lang="en-US" altLang="en-US" sz="2400" dirty="0" smtClean="0"/>
              <a:t>management</a:t>
            </a:r>
          </a:p>
          <a:p>
            <a:pPr lvl="1" eaLnBrk="0" hangingPunct="0"/>
            <a:r>
              <a:rPr lang="en-US" altLang="en-US" sz="2400" dirty="0" smtClean="0"/>
              <a:t>open devices</a:t>
            </a:r>
            <a:endParaRPr lang="en-US" altLang="en-US" sz="2400" dirty="0"/>
          </a:p>
          <a:p>
            <a:pPr lvl="1" eaLnBrk="0" hangingPunct="0"/>
            <a:r>
              <a:rPr lang="en-US" altLang="en-US" sz="2400" dirty="0"/>
              <a:t>…</a:t>
            </a:r>
          </a:p>
          <a:p>
            <a:pPr eaLnBrk="0" hangingPunct="0"/>
            <a:r>
              <a:rPr lang="en-US" altLang="en-US" sz="2800" dirty="0" smtClean="0"/>
              <a:t>OS keeps list/table of </a:t>
            </a:r>
            <a:r>
              <a:rPr lang="en-US" altLang="en-US" sz="2800" dirty="0" smtClean="0">
                <a:solidFill>
                  <a:srgbClr val="0070C0"/>
                </a:solidFill>
              </a:rPr>
              <a:t>PCB</a:t>
            </a:r>
            <a:r>
              <a:rPr lang="en-US" altLang="en-US" sz="2800" dirty="0" smtClean="0"/>
              <a:t>’s for all processes (use when scheduling)</a:t>
            </a:r>
          </a:p>
          <a:p>
            <a:pPr eaLnBrk="0" hangingPunct="0"/>
            <a:r>
              <a:rPr lang="en-US" altLang="en-US" sz="2800" dirty="0" smtClean="0"/>
              <a:t>Code examples: </a:t>
            </a:r>
          </a:p>
          <a:p>
            <a:pPr lvl="1" algn="r" eaLnBrk="0" hangingPunct="0"/>
            <a:r>
              <a:rPr lang="en-US" altLang="en-US" sz="2400" dirty="0" smtClean="0"/>
              <a:t>SOS “pcb.h”: </a:t>
            </a:r>
            <a:r>
              <a:rPr lang="en-US" sz="2400" dirty="0" smtClean="0">
                <a:latin typeface="Consolas" panose="020B0609020204030204" pitchFamily="49" charset="0"/>
              </a:rPr>
              <a:t>ProcessControlBlock</a:t>
            </a:r>
          </a:p>
          <a:p>
            <a:pPr lvl="1" eaLnBrk="0" hangingPunct="0"/>
            <a:r>
              <a:rPr lang="en-US" altLang="en-US" sz="2400" dirty="0" smtClean="0"/>
              <a:t>Xv6 “proc.h”: </a:t>
            </a:r>
            <a:r>
              <a:rPr lang="en-US" altLang="en-US" sz="2400" dirty="0" smtClean="0">
                <a:latin typeface="Consolas" panose="020B0609020204030204" pitchFamily="49" charset="0"/>
              </a:rPr>
              <a:t>proc</a:t>
            </a:r>
          </a:p>
          <a:p>
            <a:pPr lvl="1" eaLnBrk="0" hangingPunct="0"/>
            <a:r>
              <a:rPr lang="en-US" altLang="en-US" sz="2400" dirty="0" smtClean="0"/>
              <a:t>Linux “sched.h”: </a:t>
            </a:r>
            <a:r>
              <a:rPr lang="en-US" altLang="en-US" sz="2400" dirty="0" smtClean="0">
                <a:latin typeface="Consolas" panose="020B0609020204030204" pitchFamily="49" charset="0"/>
              </a:rPr>
              <a:t>task_struct</a:t>
            </a:r>
          </a:p>
        </p:txBody>
      </p:sp>
    </p:spTree>
    <p:extLst>
      <p:ext uri="{BB962C8B-B14F-4D97-AF65-F5344CB8AC3E}">
        <p14:creationId xmlns:p14="http://schemas.microsoft.com/office/powerpoint/2010/main" val="3898310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accent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5BE7E5D-E54E-4640-B93A-85B8628297B5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en-US" sz="1400" smtClean="0">
              <a:solidFill>
                <a:schemeClr val="tx1"/>
              </a:solidFill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724899" cy="8572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/>
              <a:t>Process Control Block – Summary  Info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0100" y="5953125"/>
            <a:ext cx="7772400" cy="514350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/>
              <a:t>List of typical attributes in PCB</a:t>
            </a:r>
          </a:p>
        </p:txBody>
      </p:sp>
      <p:pic>
        <p:nvPicPr>
          <p:cNvPr id="22533" name="Picture 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857250"/>
            <a:ext cx="8724900" cy="48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659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			(</a:t>
            </a:r>
            <a:r>
              <a:rPr lang="en-US" dirty="0" smtClean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Control block			(</a:t>
            </a:r>
            <a:r>
              <a:rPr lang="en-US" dirty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Switching			(</a:t>
            </a:r>
            <a:r>
              <a:rPr lang="en-US" dirty="0">
                <a:solidFill>
                  <a:srgbClr val="C00000"/>
                </a:solidFill>
              </a:rPr>
              <a:t>next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Control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1839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269" y="83657"/>
            <a:ext cx="8229600" cy="1143000"/>
          </a:xfrm>
        </p:spPr>
        <p:txBody>
          <a:bodyPr/>
          <a:lstStyle/>
          <a:p>
            <a:r>
              <a:rPr lang="en-US" dirty="0" smtClean="0"/>
              <a:t>Process Creation</a:t>
            </a:r>
            <a:endParaRPr lang="en-US" dirty="0"/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are processes created?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3855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269" y="83657"/>
            <a:ext cx="8229600" cy="1143000"/>
          </a:xfrm>
        </p:spPr>
        <p:txBody>
          <a:bodyPr/>
          <a:lstStyle/>
          <a:p>
            <a:r>
              <a:rPr lang="en-US" dirty="0" smtClean="0"/>
              <a:t>Process Creation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6321526" cy="5334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System initialization</a:t>
            </a:r>
          </a:p>
          <a:p>
            <a:pPr lvl="1"/>
            <a:r>
              <a:rPr lang="en-US" dirty="0" smtClean="0"/>
              <a:t>When OS boots,  variety of system processes created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</a:rPr>
              <a:t>init </a:t>
            </a:r>
            <a:r>
              <a:rPr lang="en-US" dirty="0" smtClean="0"/>
              <a:t>– parent of all processes (pid 1)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Background</a:t>
            </a:r>
            <a:r>
              <a:rPr lang="en-US" dirty="0" smtClean="0"/>
              <a:t>, don’t need to interact with user (</a:t>
            </a:r>
            <a:r>
              <a:rPr lang="en-US" i="1" dirty="0" smtClean="0"/>
              <a:t>daemons</a:t>
            </a:r>
            <a:r>
              <a:rPr lang="en-US" dirty="0" smtClean="0"/>
              <a:t> for “guiding spirit”)</a:t>
            </a:r>
          </a:p>
          <a:p>
            <a:pPr lvl="2"/>
            <a:r>
              <a:rPr lang="en-US" dirty="0" smtClean="0"/>
              <a:t>Note, </a:t>
            </a:r>
            <a:r>
              <a:rPr lang="en-US" dirty="0" smtClean="0">
                <a:solidFill>
                  <a:srgbClr val="008000"/>
                </a:solidFill>
              </a:rPr>
              <a:t>foreground</a:t>
            </a:r>
            <a:r>
              <a:rPr lang="en-US" dirty="0" smtClean="0"/>
              <a:t> processes get input from user</a:t>
            </a:r>
          </a:p>
          <a:p>
            <a:r>
              <a:rPr lang="en-US" dirty="0" smtClean="0"/>
              <a:t>Created on demand by user</a:t>
            </a:r>
          </a:p>
          <a:p>
            <a:pPr lvl="1"/>
            <a:r>
              <a:rPr lang="en-US" dirty="0" smtClean="0"/>
              <a:t>Shell command or, e.g., double clicking icon</a:t>
            </a:r>
          </a:p>
          <a:p>
            <a:r>
              <a:rPr lang="en-US" dirty="0" smtClean="0"/>
              <a:t>Execution of system call</a:t>
            </a:r>
          </a:p>
          <a:p>
            <a:pPr lvl="1"/>
            <a:r>
              <a:rPr lang="en-US" dirty="0" smtClean="0"/>
              <a:t>Process itself may create other processes to complete task</a:t>
            </a:r>
          </a:p>
          <a:p>
            <a:r>
              <a:rPr lang="en-US" dirty="0" smtClean="0"/>
              <a:t>Created by batch job </a:t>
            </a:r>
          </a:p>
          <a:p>
            <a:pPr lvl="1"/>
            <a:r>
              <a:rPr lang="en-US" dirty="0" smtClean="0"/>
              <a:t>Queued awaiting necessary resources. When available, create process(es)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616218" y="228600"/>
            <a:ext cx="772969" cy="461665"/>
          </a:xfrm>
          <a:prstGeom prst="rect">
            <a:avLst/>
          </a:prstGeom>
          <a:solidFill>
            <a:srgbClr val="FFE593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400" dirty="0"/>
              <a:t>BIOS</a:t>
            </a:r>
          </a:p>
        </p:txBody>
      </p:sp>
      <p:sp>
        <p:nvSpPr>
          <p:cNvPr id="6" name="Rectangle 5"/>
          <p:cNvSpPr/>
          <p:nvPr/>
        </p:nvSpPr>
        <p:spPr>
          <a:xfrm>
            <a:off x="7177797" y="980151"/>
            <a:ext cx="1649811" cy="461665"/>
          </a:xfrm>
          <a:prstGeom prst="rect">
            <a:avLst/>
          </a:prstGeom>
          <a:solidFill>
            <a:srgbClr val="FFE593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400" dirty="0" smtClean="0"/>
              <a:t>Boot loader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7704383" y="1731702"/>
            <a:ext cx="596638" cy="46166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400" dirty="0" smtClean="0"/>
              <a:t>init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7611409" y="3234804"/>
            <a:ext cx="782587" cy="461665"/>
          </a:xfrm>
          <a:prstGeom prst="rect">
            <a:avLst/>
          </a:prstGeom>
          <a:solidFill>
            <a:srgbClr val="EEB500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400" dirty="0" smtClean="0"/>
              <a:t>Shell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6961071" y="3986355"/>
            <a:ext cx="2083263" cy="461665"/>
          </a:xfrm>
          <a:prstGeom prst="rect">
            <a:avLst/>
          </a:prstGeom>
          <a:solidFill>
            <a:srgbClr val="D2A000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400" dirty="0" smtClean="0"/>
              <a:t>User command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7320464" y="2483253"/>
            <a:ext cx="1364476" cy="46166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400" dirty="0" smtClean="0"/>
              <a:t>Daemons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6961071" y="4737905"/>
            <a:ext cx="2083263" cy="461665"/>
          </a:xfrm>
          <a:prstGeom prst="rect">
            <a:avLst/>
          </a:prstGeom>
          <a:solidFill>
            <a:srgbClr val="D2A000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400" dirty="0" smtClean="0"/>
              <a:t>User command</a:t>
            </a:r>
            <a:endParaRPr lang="en-US" sz="2400" dirty="0"/>
          </a:p>
        </p:txBody>
      </p:sp>
      <p:cxnSp>
        <p:nvCxnSpPr>
          <p:cNvPr id="14" name="Straight Arrow Connector 13"/>
          <p:cNvCxnSpPr>
            <a:stCxn id="5" idx="2"/>
            <a:endCxn id="6" idx="0"/>
          </p:cNvCxnSpPr>
          <p:nvPr/>
        </p:nvCxnSpPr>
        <p:spPr>
          <a:xfrm>
            <a:off x="8002703" y="690265"/>
            <a:ext cx="0" cy="28988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8015763" y="1441816"/>
            <a:ext cx="0" cy="28988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8017672" y="2193367"/>
            <a:ext cx="0" cy="28988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7982309" y="2944918"/>
            <a:ext cx="0" cy="28988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8002702" y="3696469"/>
            <a:ext cx="0" cy="289886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8015763" y="4448019"/>
            <a:ext cx="0" cy="289886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24" descr="D:\b\b4\IBM\01-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7797" y="5451585"/>
            <a:ext cx="1749616" cy="1290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00333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Termination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are processes terminated?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4298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Termination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Voluntarily </a:t>
            </a:r>
          </a:p>
          <a:p>
            <a:pPr lvl="1"/>
            <a:r>
              <a:rPr lang="en-US" dirty="0" smtClean="0"/>
              <a:t>Make system call to </a:t>
            </a:r>
            <a:r>
              <a:rPr lang="en-US" dirty="0" smtClean="0">
                <a:latin typeface="Consolas" panose="020B0609020204030204" pitchFamily="49" charset="0"/>
              </a:rPr>
              <a:t>exit()</a:t>
            </a:r>
            <a:r>
              <a:rPr lang="en-US" dirty="0" smtClean="0"/>
              <a:t> or </a:t>
            </a:r>
            <a:r>
              <a:rPr lang="en-US" dirty="0" smtClean="0">
                <a:latin typeface="Consolas" panose="020B0609020204030204" pitchFamily="49" charset="0"/>
              </a:rPr>
              <a:t>return</a:t>
            </a:r>
            <a:r>
              <a:rPr lang="en-US" dirty="0" smtClean="0"/>
              <a:t> from </a:t>
            </a:r>
            <a:r>
              <a:rPr lang="en-US" dirty="0" smtClean="0">
                <a:latin typeface="Consolas" panose="020B0609020204030204" pitchFamily="49" charset="0"/>
              </a:rPr>
              <a:t>main()</a:t>
            </a:r>
          </a:p>
          <a:p>
            <a:r>
              <a:rPr lang="en-US" dirty="0" smtClean="0"/>
              <a:t>Involuntarily</a:t>
            </a:r>
          </a:p>
          <a:p>
            <a:pPr lvl="1"/>
            <a:r>
              <a:rPr lang="en-US" dirty="0" smtClean="0"/>
              <a:t>By OS if “misbehave”</a:t>
            </a:r>
            <a:r>
              <a:rPr lang="en-US" dirty="0"/>
              <a:t> </a:t>
            </a:r>
            <a:r>
              <a:rPr lang="en-US" dirty="0" smtClean="0"/>
              <a:t>– e.g., divide by zero, invalid memory access</a:t>
            </a:r>
          </a:p>
          <a:p>
            <a:pPr lvl="1"/>
            <a:r>
              <a:rPr lang="en-US" dirty="0" smtClean="0"/>
              <a:t>By another process (e.g., </a:t>
            </a:r>
            <a:r>
              <a:rPr lang="en-US" dirty="0" smtClean="0">
                <a:latin typeface="Consolas" panose="020B0609020204030204" pitchFamily="49" charset="0"/>
              </a:rPr>
              <a:t>kill</a:t>
            </a:r>
            <a:r>
              <a:rPr lang="en-US" dirty="0" smtClean="0"/>
              <a:t> or </a:t>
            </a:r>
            <a:r>
              <a:rPr lang="en-US" dirty="0" smtClean="0">
                <a:latin typeface="Consolas" panose="020B0609020204030204" pitchFamily="49" charset="0"/>
              </a:rPr>
              <a:t>signal()</a:t>
            </a:r>
            <a:r>
              <a:rPr lang="en-US" dirty="0" smtClean="0"/>
              <a:t>)</a:t>
            </a:r>
          </a:p>
        </p:txBody>
      </p:sp>
      <p:pic>
        <p:nvPicPr>
          <p:cNvPr id="18434" name="Picture 2" descr="http://www.enggpedia.com/answers/?qa=blob&amp;qa_blobid=465588029193064123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691481"/>
            <a:ext cx="4343400" cy="4343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48019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Creation/Termination Example – Unix Shell</a:t>
            </a:r>
            <a:endParaRPr lang="en-US" dirty="0"/>
          </a:p>
        </p:txBody>
      </p:sp>
      <p:pic>
        <p:nvPicPr>
          <p:cNvPr id="17410" name="Picture 2" descr="https://fsl.fmrib.ox.ac.uk/fslcourse/unix_intro/loo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632370"/>
            <a:ext cx="2667118" cy="3198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2" name="Picture 4" descr="http://academic.udayton.edu/saverioperugini/courses/cps346/lecture_notes/images/shell_graph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5326" y="4267200"/>
            <a:ext cx="4572000" cy="2087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93906" y="1447800"/>
            <a:ext cx="4550094" cy="2156496"/>
          </a:xfrm>
          <a:prstGeom prst="rect">
            <a:avLst/>
          </a:prstGeom>
        </p:spPr>
      </p:pic>
      <p:sp>
        <p:nvSpPr>
          <p:cNvPr id="8" name="Rectangle 1027"/>
          <p:cNvSpPr txBox="1">
            <a:spLocks noChangeArrowheads="1"/>
          </p:cNvSpPr>
          <p:nvPr/>
        </p:nvSpPr>
        <p:spPr>
          <a:xfrm>
            <a:off x="228600" y="1165896"/>
            <a:ext cx="5029200" cy="2286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2000" dirty="0" smtClean="0"/>
              <a:t>System call: </a:t>
            </a:r>
            <a:r>
              <a:rPr lang="en-US" altLang="en-US" sz="2000" dirty="0" smtClean="0">
                <a:solidFill>
                  <a:srgbClr val="0070C0"/>
                </a:solidFill>
                <a:latin typeface="Consolas" panose="020B0609020204030204" pitchFamily="49" charset="0"/>
              </a:rPr>
              <a:t>fork()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/>
              <a:t>Creates (nearly) identical copy of process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/>
              <a:t>Return value different for child/parent</a:t>
            </a:r>
          </a:p>
          <a:p>
            <a:pPr>
              <a:lnSpc>
                <a:spcPct val="90000"/>
              </a:lnSpc>
            </a:pPr>
            <a:r>
              <a:rPr lang="en-US" altLang="en-US" sz="2000" dirty="0" smtClean="0"/>
              <a:t>System call: </a:t>
            </a:r>
            <a:r>
              <a:rPr lang="en-US" altLang="en-US" sz="2000" dirty="0" smtClean="0">
                <a:solidFill>
                  <a:srgbClr val="0070C0"/>
                </a:solidFill>
                <a:latin typeface="Consolas" panose="020B0609020204030204" pitchFamily="49" charset="0"/>
              </a:rPr>
              <a:t>exec()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/>
              <a:t>Over-write with new process address space</a:t>
            </a:r>
          </a:p>
          <a:p>
            <a:pPr>
              <a:lnSpc>
                <a:spcPct val="90000"/>
              </a:lnSpc>
            </a:pPr>
            <a:r>
              <a:rPr lang="en-US" altLang="en-US" sz="2000" dirty="0" smtClean="0"/>
              <a:t>Shell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/>
              <a:t>Uses </a:t>
            </a:r>
            <a:r>
              <a:rPr lang="en-US" altLang="en-US" sz="1800" dirty="0" smtClean="0">
                <a:solidFill>
                  <a:srgbClr val="0070C0"/>
                </a:solidFill>
                <a:latin typeface="Consolas" panose="020B0609020204030204" pitchFamily="49" charset="0"/>
              </a:rPr>
              <a:t>fork() </a:t>
            </a:r>
            <a:r>
              <a:rPr lang="en-US" altLang="en-US" sz="1800" dirty="0" smtClean="0"/>
              <a:t>and </a:t>
            </a:r>
            <a:r>
              <a:rPr lang="en-US" altLang="en-US" sz="1800" dirty="0" smtClean="0">
                <a:solidFill>
                  <a:srgbClr val="0070C0"/>
                </a:solidFill>
                <a:latin typeface="Consolas" panose="020B0609020204030204" pitchFamily="49" charset="0"/>
              </a:rPr>
              <a:t>exec()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altLang="en-US" sz="1800" dirty="0" smtClean="0">
                <a:sym typeface="Wingdings" panose="05000000000000000000" pitchFamily="2" charset="2"/>
              </a:rPr>
              <a:t> </a:t>
            </a:r>
            <a:r>
              <a:rPr lang="en-US" altLang="en-US" sz="1800" dirty="0" smtClean="0"/>
              <a:t>Simple!</a:t>
            </a:r>
            <a:endParaRPr lang="en-US" altLang="en-US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6601326" y="855482"/>
            <a:ext cx="2095445" cy="369332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See: “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shell-v0.c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34000" y="6431775"/>
            <a:ext cx="2095445" cy="369332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See: “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shell-v1.c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08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accent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F5BB32C-4B01-4D6C-902F-AE554B7337D1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en-US" altLang="en-US" sz="1400" smtClean="0">
              <a:solidFill>
                <a:schemeClr val="tx1"/>
              </a:solidFill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altLang="en-US" dirty="0" smtClean="0"/>
              <a:t>Model for Multiprogramming</a:t>
            </a:r>
            <a:endParaRPr lang="en-US" altLang="en-US" dirty="0" smtClean="0"/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752600"/>
            <a:ext cx="4066380" cy="4668838"/>
          </a:xfrm>
        </p:spPr>
        <p:txBody>
          <a:bodyPr>
            <a:normAutofit/>
          </a:bodyPr>
          <a:lstStyle/>
          <a:p>
            <a:pPr eaLnBrk="1" hangingPunct="1"/>
            <a:r>
              <a:rPr lang="en-NZ" altLang="en-US" sz="2800" dirty="0" smtClean="0"/>
              <a:t>CPU switches from process to process</a:t>
            </a:r>
          </a:p>
          <a:p>
            <a:pPr lvl="1" eaLnBrk="1" hangingPunct="1"/>
            <a:r>
              <a:rPr lang="en-NZ" altLang="en-US" dirty="0" smtClean="0"/>
              <a:t>Each runs for 10s or 100s of milliseconds </a:t>
            </a:r>
            <a:endParaRPr lang="en-NZ" altLang="en-US" dirty="0"/>
          </a:p>
          <a:p>
            <a:pPr lvl="1"/>
            <a:r>
              <a:rPr lang="en-NZ" altLang="en-US" dirty="0" smtClean="0"/>
              <a:t>Block for I/O</a:t>
            </a:r>
          </a:p>
          <a:p>
            <a:pPr lvl="2"/>
            <a:r>
              <a:rPr lang="en-NZ" altLang="en-US" sz="2200" dirty="0" smtClean="0"/>
              <a:t>E.g., disk read</a:t>
            </a:r>
          </a:p>
          <a:p>
            <a:pPr lvl="1"/>
            <a:r>
              <a:rPr lang="en-NZ" altLang="en-US" dirty="0" smtClean="0"/>
              <a:t>Other interrupt</a:t>
            </a:r>
          </a:p>
          <a:p>
            <a:pPr lvl="2"/>
            <a:r>
              <a:rPr lang="en-NZ" altLang="en-US" sz="2200" dirty="0" smtClean="0"/>
              <a:t>E.g., I/O complete</a:t>
            </a:r>
          </a:p>
          <a:p>
            <a:pPr lvl="1"/>
            <a:r>
              <a:rPr lang="en-NZ" altLang="en-US" dirty="0" smtClean="0">
                <a:solidFill>
                  <a:srgbClr val="0070C0"/>
                </a:solidFill>
              </a:rPr>
              <a:t>“</a:t>
            </a:r>
            <a:r>
              <a:rPr lang="en-NZ" altLang="en-US" dirty="0" err="1" smtClean="0">
                <a:solidFill>
                  <a:srgbClr val="0070C0"/>
                </a:solidFill>
              </a:rPr>
              <a:t>timeslice</a:t>
            </a:r>
            <a:r>
              <a:rPr lang="en-NZ" altLang="en-US" dirty="0" smtClean="0">
                <a:solidFill>
                  <a:srgbClr val="0070C0"/>
                </a:solidFill>
              </a:rPr>
              <a:t>”</a:t>
            </a:r>
            <a:r>
              <a:rPr lang="en-NZ" altLang="en-US" dirty="0" smtClean="0"/>
              <a:t> is over (configurable parameter)</a:t>
            </a:r>
          </a:p>
        </p:txBody>
      </p:sp>
      <p:graphicFrame>
        <p:nvGraphicFramePr>
          <p:cNvPr id="28677" name="Object 4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78720519"/>
              </p:ext>
            </p:extLst>
          </p:nvPr>
        </p:nvGraphicFramePr>
        <p:xfrm>
          <a:off x="4066381" y="1976869"/>
          <a:ext cx="4973637" cy="3973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6" name="Bitmap Image" r:id="rId4" imgW="3828571" imgH="3209524" progId="Paint.Picture">
                  <p:embed/>
                </p:oleObj>
              </mc:Choice>
              <mc:Fallback>
                <p:oleObj name="Bitmap Image" r:id="rId4" imgW="3828571" imgH="3209524" progId="Paint.Picture">
                  <p:embed/>
                  <p:pic>
                    <p:nvPicPr>
                      <p:cNvPr id="2867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6381" y="1976869"/>
                        <a:ext cx="4973637" cy="3973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8" name="Text Box 5"/>
          <p:cNvSpPr txBox="1">
            <a:spLocks noChangeArrowheads="1"/>
          </p:cNvSpPr>
          <p:nvPr/>
        </p:nvSpPr>
        <p:spPr bwMode="auto">
          <a:xfrm>
            <a:off x="4907755" y="5936094"/>
            <a:ext cx="3290888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accent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100" i="1" dirty="0">
                <a:solidFill>
                  <a:schemeClr val="tx1"/>
                </a:solidFill>
                <a:latin typeface="Verdana" panose="020B0604030504040204" pitchFamily="34" charset="0"/>
              </a:rPr>
              <a:t>Silberschatz &amp; Galvin, 5</a:t>
            </a:r>
            <a:r>
              <a:rPr lang="en-US" altLang="en-US" sz="1100" i="1" baseline="30000" dirty="0">
                <a:solidFill>
                  <a:schemeClr val="tx1"/>
                </a:solidFill>
                <a:latin typeface="Verdana" panose="020B0604030504040204" pitchFamily="34" charset="0"/>
              </a:rPr>
              <a:t>th</a:t>
            </a:r>
            <a:r>
              <a:rPr lang="en-US" altLang="en-US" sz="1100" i="1" dirty="0">
                <a:solidFill>
                  <a:schemeClr val="tx1"/>
                </a:solidFill>
                <a:latin typeface="Verdana" panose="020B0604030504040204" pitchFamily="34" charset="0"/>
              </a:rPr>
              <a:t> Ed, Wiley, Fig 4.3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100" dirty="0">
                <a:solidFill>
                  <a:schemeClr val="tx1"/>
                </a:solidFill>
                <a:latin typeface="Verdana" panose="020B0604030504040204" pitchFamily="34" charset="0"/>
              </a:rPr>
              <a:t>Operating System Concepts</a:t>
            </a:r>
            <a:r>
              <a:rPr lang="en-US" altLang="en-US" sz="1200" dirty="0">
                <a:solidFill>
                  <a:schemeClr val="tx1"/>
                </a:solidFill>
                <a:latin typeface="Verdana" panose="020B0604030504040204" pitchFamily="34" charset="0"/>
              </a:rPr>
              <a:t> </a:t>
            </a:r>
          </a:p>
        </p:txBody>
      </p:sp>
      <p:sp>
        <p:nvSpPr>
          <p:cNvPr id="28679" name="Rectangle 6"/>
          <p:cNvSpPr>
            <a:spLocks noChangeArrowheads="1"/>
          </p:cNvSpPr>
          <p:nvPr/>
        </p:nvSpPr>
        <p:spPr bwMode="auto">
          <a:xfrm>
            <a:off x="4036218" y="2480106"/>
            <a:ext cx="647700" cy="360363"/>
          </a:xfrm>
          <a:prstGeom prst="rect">
            <a:avLst/>
          </a:prstGeom>
          <a:noFill/>
          <a:ln w="38100">
            <a:solidFill>
              <a:srgbClr val="FF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accent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NZ" altLang="en-US" sz="2400">
              <a:solidFill>
                <a:schemeClr val="tx1"/>
              </a:solidFill>
            </a:endParaRPr>
          </a:p>
        </p:txBody>
      </p:sp>
      <p:sp>
        <p:nvSpPr>
          <p:cNvPr id="28680" name="Text Box 7"/>
          <p:cNvSpPr txBox="1">
            <a:spLocks noChangeArrowheads="1"/>
          </p:cNvSpPr>
          <p:nvPr/>
        </p:nvSpPr>
        <p:spPr bwMode="auto">
          <a:xfrm>
            <a:off x="7831931" y="2453119"/>
            <a:ext cx="941387" cy="282575"/>
          </a:xfrm>
          <a:prstGeom prst="rect">
            <a:avLst/>
          </a:prstGeom>
          <a:noFill/>
          <a:ln w="38100">
            <a:solidFill>
              <a:srgbClr val="FF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accent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NZ" altLang="en-US" sz="1000" b="1">
                <a:solidFill>
                  <a:schemeClr val="tx1"/>
                </a:solidFill>
                <a:latin typeface="Verdana" panose="020B0604030504040204" pitchFamily="34" charset="0"/>
              </a:rPr>
              <a:t>scheduled</a:t>
            </a:r>
            <a:endParaRPr lang="en-US" altLang="en-US" sz="1000" b="1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97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</a:p>
          <a:p>
            <a:r>
              <a:rPr lang="en-US" dirty="0" smtClean="0"/>
              <a:t>Control block</a:t>
            </a:r>
          </a:p>
          <a:p>
            <a:r>
              <a:rPr lang="en-US" dirty="0" smtClean="0"/>
              <a:t>Switching</a:t>
            </a:r>
          </a:p>
          <a:p>
            <a:r>
              <a:rPr lang="en-US" dirty="0" smtClean="0"/>
              <a:t>Control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04800" y="5204609"/>
            <a:ext cx="3733800" cy="889000"/>
          </a:xfrm>
          <a:prstGeom prst="rect">
            <a:avLst/>
          </a:prstGeom>
          <a:ln w="12700"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None/>
            </a:pPr>
            <a:r>
              <a:rPr lang="en-US" altLang="en-US" sz="2400" dirty="0" smtClean="0">
                <a:solidFill>
                  <a:srgbClr val="0070C0"/>
                </a:solidFill>
              </a:rPr>
              <a:t>Chapter 2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en-US" altLang="en-US" sz="1600" dirty="0" smtClean="0">
                <a:solidFill>
                  <a:srgbClr val="0070C0"/>
                </a:solidFill>
              </a:rPr>
              <a:t>MODERN OPERATING SYSTEMS (MOS)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en-US" altLang="en-US" sz="1600" i="1" dirty="0" smtClean="0">
                <a:solidFill>
                  <a:srgbClr val="0070C0"/>
                </a:solidFill>
              </a:rPr>
              <a:t>By Andrew Tanenbaum</a:t>
            </a:r>
          </a:p>
        </p:txBody>
      </p:sp>
      <p:sp>
        <p:nvSpPr>
          <p:cNvPr id="5" name="Rectangle 4"/>
          <p:cNvSpPr/>
          <p:nvPr/>
        </p:nvSpPr>
        <p:spPr>
          <a:xfrm>
            <a:off x="4495800" y="5173661"/>
            <a:ext cx="4419600" cy="954107"/>
          </a:xfrm>
          <a:prstGeom prst="rect">
            <a:avLst/>
          </a:prstGeom>
          <a:ln w="12700">
            <a:solidFill>
              <a:srgbClr val="008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rgbClr val="008000"/>
                </a:solidFill>
                <a:latin typeface="Times New Roman" panose="02020603050405020304" pitchFamily="18" charset="0"/>
              </a:rPr>
              <a:t>Chapter 4</a:t>
            </a:r>
          </a:p>
          <a:p>
            <a:pPr algn="ctr"/>
            <a:r>
              <a:rPr lang="en-US" sz="1600" dirty="0" smtClean="0">
                <a:solidFill>
                  <a:srgbClr val="008000"/>
                </a:solidFill>
                <a:latin typeface="Times New Roman" panose="02020603050405020304" pitchFamily="18" charset="0"/>
              </a:rPr>
              <a:t>OPERATING SYSTEMS: THREE EASY PIECES</a:t>
            </a:r>
            <a:r>
              <a:rPr lang="en-US" sz="1600" dirty="0">
                <a:solidFill>
                  <a:srgbClr val="008000"/>
                </a:solidFill>
                <a:latin typeface="Times New Roman" panose="02020603050405020304" pitchFamily="18" charset="0"/>
              </a:rPr>
              <a:t> </a:t>
            </a:r>
            <a:r>
              <a:rPr lang="en-US" sz="1600" dirty="0">
                <a:solidFill>
                  <a:srgbClr val="008000"/>
                </a:solidFill>
              </a:rPr>
              <a:t/>
            </a:r>
            <a:br>
              <a:rPr lang="en-US" sz="1600" dirty="0">
                <a:solidFill>
                  <a:srgbClr val="008000"/>
                </a:solidFill>
              </a:rPr>
            </a:br>
            <a:r>
              <a:rPr lang="en-US" sz="1600" i="1" dirty="0" smtClean="0">
                <a:solidFill>
                  <a:srgbClr val="008000"/>
                </a:solidFill>
                <a:latin typeface="Times New Roman" panose="02020603050405020304" pitchFamily="18" charset="0"/>
              </a:rPr>
              <a:t>By </a:t>
            </a:r>
            <a:r>
              <a:rPr lang="en-US" sz="1600" i="1" dirty="0" err="1" smtClean="0">
                <a:solidFill>
                  <a:srgbClr val="008000"/>
                </a:solidFill>
                <a:latin typeface="Times New Roman" panose="02020603050405020304" pitchFamily="18" charset="0"/>
              </a:rPr>
              <a:t>Arpaci-Dusseau</a:t>
            </a:r>
            <a:r>
              <a:rPr lang="en-US" sz="1600" i="1" dirty="0" smtClean="0">
                <a:solidFill>
                  <a:srgbClr val="008000"/>
                </a:solidFill>
                <a:latin typeface="Times New Roman" panose="02020603050405020304" pitchFamily="18" charset="0"/>
              </a:rPr>
              <a:t> and </a:t>
            </a:r>
            <a:r>
              <a:rPr lang="en-US" sz="1600" i="1" dirty="0" err="1" smtClean="0">
                <a:solidFill>
                  <a:srgbClr val="008000"/>
                </a:solidFill>
                <a:latin typeface="Times New Roman" panose="02020603050405020304" pitchFamily="18" charset="0"/>
              </a:rPr>
              <a:t>Arpaci-Dusseau</a:t>
            </a:r>
            <a:endParaRPr lang="en-US" sz="1600" i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850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  <a:noFill/>
          <a:ln/>
        </p:spPr>
        <p:txBody>
          <a:bodyPr/>
          <a:lstStyle/>
          <a:p>
            <a:pPr eaLnBrk="0" hangingPunct="0"/>
            <a:r>
              <a:rPr lang="en-US" altLang="en-US"/>
              <a:t>Context Switch</a:t>
            </a:r>
          </a:p>
        </p:txBody>
      </p:sp>
      <p:sp>
        <p:nvSpPr>
          <p:cNvPr id="62157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3794760"/>
            <a:ext cx="8229600" cy="2864803"/>
          </a:xfrm>
          <a:noFill/>
          <a:ln/>
        </p:spPr>
        <p:txBody>
          <a:bodyPr>
            <a:normAutofit fontScale="92500" lnSpcReduction="10000"/>
          </a:bodyPr>
          <a:lstStyle/>
          <a:p>
            <a:pPr eaLnBrk="0" hangingPunct="0"/>
            <a:r>
              <a:rPr lang="en-US" altLang="en-US" dirty="0"/>
              <a:t>Pure overhead</a:t>
            </a:r>
          </a:p>
          <a:p>
            <a:pPr eaLnBrk="0" hangingPunct="0"/>
            <a:r>
              <a:rPr lang="en-US" altLang="en-US" dirty="0"/>
              <a:t>So … </a:t>
            </a:r>
            <a:r>
              <a:rPr lang="en-US" altLang="en-US" dirty="0" smtClean="0"/>
              <a:t>want it to be fast</a:t>
            </a:r>
            <a:r>
              <a:rPr lang="en-US" altLang="en-US" dirty="0"/>
              <a:t>, fast, fast</a:t>
            </a:r>
          </a:p>
          <a:p>
            <a:pPr lvl="1" eaLnBrk="0" hangingPunct="0"/>
            <a:r>
              <a:rPr lang="en-US" altLang="en-US" dirty="0"/>
              <a:t>typically 1 to 1000 microseconds</a:t>
            </a:r>
          </a:p>
          <a:p>
            <a:pPr eaLnBrk="0" hangingPunct="0"/>
            <a:r>
              <a:rPr lang="en-US" altLang="en-US" dirty="0"/>
              <a:t>Sometimes special hardware to speed up</a:t>
            </a:r>
          </a:p>
          <a:p>
            <a:pPr lvl="1" eaLnBrk="0" hangingPunct="0"/>
            <a:r>
              <a:rPr lang="en-US" altLang="en-US" dirty="0" smtClean="0"/>
              <a:t>Real-time </a:t>
            </a:r>
            <a:r>
              <a:rPr lang="en-US" altLang="en-US" dirty="0"/>
              <a:t>wants </a:t>
            </a:r>
            <a:r>
              <a:rPr lang="en-US" altLang="en-US" dirty="0" smtClean="0"/>
              <a:t>worst case (e.g., max 20 microseconds)</a:t>
            </a:r>
            <a:endParaRPr lang="en-US" altLang="en-US" dirty="0"/>
          </a:p>
          <a:p>
            <a:pPr eaLnBrk="0" hangingPunct="0"/>
            <a:r>
              <a:rPr lang="en-US" altLang="en-US" sz="2800" dirty="0" smtClean="0"/>
              <a:t>When to </a:t>
            </a:r>
            <a:r>
              <a:rPr lang="en-US" altLang="en-US" sz="2800" dirty="0"/>
              <a:t>switch contexts to another process is </a:t>
            </a:r>
            <a:r>
              <a:rPr lang="en-US" altLang="en-US" sz="2800" i="1" dirty="0"/>
              <a:t>process scheduling</a:t>
            </a:r>
            <a:endParaRPr lang="en-US" altLang="en-US" dirty="0"/>
          </a:p>
        </p:txBody>
      </p:sp>
      <p:pic>
        <p:nvPicPr>
          <p:cNvPr id="19458" name="Picture 2" descr="http://www.bogotobogo.com/cplusplus/images/multithread/Context_switch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143000"/>
            <a:ext cx="5704303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0284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5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eaLnBrk="0" hangingPunct="0"/>
            <a:r>
              <a:rPr lang="en-US" altLang="en-US" dirty="0" smtClean="0"/>
              <a:t>Interrupt Handling Mechanism</a:t>
            </a:r>
            <a:endParaRPr lang="en-US" altLang="en-US" dirty="0"/>
          </a:p>
        </p:txBody>
      </p:sp>
      <p:sp>
        <p:nvSpPr>
          <p:cNvPr id="61952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28600" y="1600200"/>
            <a:ext cx="5181600" cy="5029200"/>
          </a:xfrm>
          <a:noFill/>
          <a:ln/>
        </p:spPr>
        <p:txBody>
          <a:bodyPr>
            <a:normAutofit fontScale="92500"/>
          </a:bodyPr>
          <a:lstStyle/>
          <a:p>
            <a:pPr eaLnBrk="0" hangingPunct="0">
              <a:lnSpc>
                <a:spcPct val="90000"/>
              </a:lnSpc>
            </a:pPr>
            <a:r>
              <a:rPr lang="en-US" altLang="en-US" dirty="0" smtClean="0"/>
              <a:t>Store PC (</a:t>
            </a:r>
            <a:r>
              <a:rPr lang="en-US" altLang="en-US" dirty="0" smtClean="0">
                <a:solidFill>
                  <a:srgbClr val="008000"/>
                </a:solidFill>
              </a:rPr>
              <a:t>hardware</a:t>
            </a:r>
            <a:r>
              <a:rPr lang="en-US" altLang="en-US" dirty="0"/>
              <a:t>)</a:t>
            </a:r>
          </a:p>
          <a:p>
            <a:pPr eaLnBrk="0" hangingPunct="0">
              <a:lnSpc>
                <a:spcPct val="90000"/>
              </a:lnSpc>
            </a:pPr>
            <a:r>
              <a:rPr lang="en-US" altLang="en-US" dirty="0" smtClean="0"/>
              <a:t>Load </a:t>
            </a:r>
            <a:r>
              <a:rPr lang="en-US" altLang="en-US" dirty="0"/>
              <a:t>new </a:t>
            </a:r>
            <a:r>
              <a:rPr lang="en-US" altLang="en-US" dirty="0" smtClean="0"/>
              <a:t>PC (</a:t>
            </a:r>
            <a:r>
              <a:rPr lang="en-US" altLang="en-US" dirty="0" smtClean="0">
                <a:solidFill>
                  <a:srgbClr val="008000"/>
                </a:solidFill>
              </a:rPr>
              <a:t>hardware</a:t>
            </a:r>
            <a:r>
              <a:rPr lang="en-US" altLang="en-US" dirty="0"/>
              <a:t>)</a:t>
            </a:r>
          </a:p>
          <a:p>
            <a:pPr lvl="1" eaLnBrk="0" hangingPunct="0">
              <a:lnSpc>
                <a:spcPct val="90000"/>
              </a:lnSpc>
            </a:pPr>
            <a:r>
              <a:rPr lang="en-US" altLang="en-US" dirty="0"/>
              <a:t>J</a:t>
            </a:r>
            <a:r>
              <a:rPr lang="en-US" altLang="en-US" dirty="0" smtClean="0"/>
              <a:t>ump </a:t>
            </a:r>
            <a:r>
              <a:rPr lang="en-US" altLang="en-US" dirty="0"/>
              <a:t>to interrupt service procedure</a:t>
            </a:r>
          </a:p>
          <a:p>
            <a:pPr eaLnBrk="0" hangingPunct="0">
              <a:lnSpc>
                <a:spcPct val="90000"/>
              </a:lnSpc>
            </a:pPr>
            <a:r>
              <a:rPr lang="en-US" altLang="en-US" dirty="0"/>
              <a:t>Save PCB information (</a:t>
            </a:r>
            <a:r>
              <a:rPr lang="en-US" altLang="en-US" dirty="0">
                <a:solidFill>
                  <a:srgbClr val="0070C0"/>
                </a:solidFill>
              </a:rPr>
              <a:t>assembly</a:t>
            </a:r>
            <a:r>
              <a:rPr lang="en-US" altLang="en-US" dirty="0"/>
              <a:t>)</a:t>
            </a:r>
          </a:p>
          <a:p>
            <a:pPr eaLnBrk="0" hangingPunct="0">
              <a:lnSpc>
                <a:spcPct val="90000"/>
              </a:lnSpc>
            </a:pPr>
            <a:r>
              <a:rPr lang="en-US" altLang="en-US" dirty="0"/>
              <a:t>Set up new stack (</a:t>
            </a:r>
            <a:r>
              <a:rPr lang="en-US" altLang="en-US" dirty="0">
                <a:solidFill>
                  <a:srgbClr val="0070C0"/>
                </a:solidFill>
              </a:rPr>
              <a:t>assembly</a:t>
            </a:r>
            <a:r>
              <a:rPr lang="en-US" altLang="en-US" dirty="0"/>
              <a:t>)</a:t>
            </a:r>
          </a:p>
          <a:p>
            <a:pPr eaLnBrk="0" hangingPunct="0">
              <a:lnSpc>
                <a:spcPct val="90000"/>
              </a:lnSpc>
            </a:pPr>
            <a:r>
              <a:rPr lang="en-US" altLang="en-US" dirty="0"/>
              <a:t>Set “</a:t>
            </a:r>
            <a:r>
              <a:rPr lang="en-US" altLang="en-US" i="1" dirty="0"/>
              <a:t>waiting</a:t>
            </a:r>
            <a:r>
              <a:rPr lang="en-US" altLang="en-US" dirty="0"/>
              <a:t>” </a:t>
            </a:r>
            <a:r>
              <a:rPr lang="en-US" altLang="en-US" dirty="0" smtClean="0"/>
              <a:t>proc </a:t>
            </a:r>
            <a:r>
              <a:rPr lang="en-US" altLang="en-US" dirty="0"/>
              <a:t>to “</a:t>
            </a:r>
            <a:r>
              <a:rPr lang="en-US" altLang="en-US" i="1" dirty="0"/>
              <a:t>ready</a:t>
            </a:r>
            <a:r>
              <a:rPr lang="en-US" altLang="en-US" dirty="0"/>
              <a:t>” (</a:t>
            </a:r>
            <a:r>
              <a:rPr lang="en-US" altLang="en-US" dirty="0">
                <a:solidFill>
                  <a:srgbClr val="C00000"/>
                </a:solidFill>
              </a:rPr>
              <a:t>C</a:t>
            </a:r>
            <a:r>
              <a:rPr lang="en-US" altLang="en-US" dirty="0"/>
              <a:t>)</a:t>
            </a:r>
          </a:p>
          <a:p>
            <a:pPr eaLnBrk="0" hangingPunct="0">
              <a:lnSpc>
                <a:spcPct val="90000"/>
              </a:lnSpc>
            </a:pPr>
            <a:r>
              <a:rPr lang="en-US" altLang="en-US" dirty="0"/>
              <a:t>Service interrupt (</a:t>
            </a:r>
            <a:r>
              <a:rPr lang="en-US" altLang="en-US" dirty="0">
                <a:solidFill>
                  <a:srgbClr val="C00000"/>
                </a:solidFill>
              </a:rPr>
              <a:t>C</a:t>
            </a:r>
            <a:r>
              <a:rPr lang="en-US" altLang="en-US" dirty="0"/>
              <a:t> </a:t>
            </a:r>
            <a:r>
              <a:rPr lang="en-US" altLang="en-US" dirty="0" smtClean="0"/>
              <a:t>and </a:t>
            </a:r>
            <a:r>
              <a:rPr lang="en-US" altLang="en-US" dirty="0">
                <a:solidFill>
                  <a:srgbClr val="0070C0"/>
                </a:solidFill>
              </a:rPr>
              <a:t>assembly</a:t>
            </a:r>
            <a:r>
              <a:rPr lang="en-US" altLang="en-US" dirty="0"/>
              <a:t>)</a:t>
            </a:r>
          </a:p>
          <a:p>
            <a:pPr eaLnBrk="0" hangingPunct="0">
              <a:lnSpc>
                <a:spcPct val="90000"/>
              </a:lnSpc>
            </a:pPr>
            <a:r>
              <a:rPr lang="en-US" altLang="en-US" dirty="0" smtClean="0"/>
              <a:t>Invoke scheduler </a:t>
            </a:r>
            <a:r>
              <a:rPr lang="en-US" altLang="en-US" dirty="0"/>
              <a:t>(</a:t>
            </a:r>
            <a:r>
              <a:rPr lang="en-US" altLang="en-US" dirty="0">
                <a:solidFill>
                  <a:srgbClr val="C00000"/>
                </a:solidFill>
              </a:rPr>
              <a:t>C</a:t>
            </a:r>
            <a:r>
              <a:rPr lang="en-US" altLang="en-US" dirty="0"/>
              <a:t>)</a:t>
            </a:r>
          </a:p>
          <a:p>
            <a:pPr lvl="1" eaLnBrk="0" hangingPunct="0">
              <a:lnSpc>
                <a:spcPct val="90000"/>
              </a:lnSpc>
            </a:pPr>
            <a:r>
              <a:rPr lang="en-US" altLang="en-US" dirty="0"/>
              <a:t>Newly awakened </a:t>
            </a:r>
            <a:r>
              <a:rPr lang="en-US" altLang="en-US" dirty="0" smtClean="0"/>
              <a:t>process (</a:t>
            </a:r>
            <a:r>
              <a:rPr lang="en-US" altLang="en-US" i="1" dirty="0" smtClean="0"/>
              <a:t>context-switch</a:t>
            </a:r>
            <a:r>
              <a:rPr lang="en-US" altLang="en-US" dirty="0" smtClean="0"/>
              <a:t>)</a:t>
            </a:r>
            <a:endParaRPr lang="en-US" altLang="en-US" dirty="0"/>
          </a:p>
          <a:p>
            <a:pPr lvl="1" eaLnBrk="0" hangingPunct="0">
              <a:lnSpc>
                <a:spcPct val="90000"/>
              </a:lnSpc>
            </a:pPr>
            <a:r>
              <a:rPr lang="en-US" altLang="en-US" dirty="0" smtClean="0"/>
              <a:t>Previously </a:t>
            </a:r>
            <a:r>
              <a:rPr lang="en-US" altLang="en-US" dirty="0"/>
              <a:t>running process</a:t>
            </a:r>
          </a:p>
        </p:txBody>
      </p:sp>
      <p:pic>
        <p:nvPicPr>
          <p:cNvPr id="16386" name="Picture 2" descr="http://inst.eecs.berkeley.edu/~cs61cl/fa07/diagrams/int%20ctl%20flo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4738" y="1905000"/>
            <a:ext cx="3385106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9043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		(</a:t>
            </a:r>
            <a:r>
              <a:rPr lang="en-US" dirty="0" smtClean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Control block		(</a:t>
            </a:r>
            <a:r>
              <a:rPr lang="en-US" dirty="0" smtClean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Switching		(</a:t>
            </a:r>
            <a:r>
              <a:rPr lang="en-US" dirty="0" smtClean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Control			(</a:t>
            </a:r>
            <a:r>
              <a:rPr lang="en-US" dirty="0" smtClean="0">
                <a:solidFill>
                  <a:srgbClr val="C00000"/>
                </a:solidFill>
              </a:rPr>
              <a:t>next</a:t>
            </a:r>
            <a:r>
              <a:rPr lang="en-US" dirty="0" smtClean="0"/>
              <a:t>)</a:t>
            </a:r>
          </a:p>
        </p:txBody>
      </p:sp>
      <p:sp>
        <p:nvSpPr>
          <p:cNvPr id="4" name="Rectangle 3"/>
          <p:cNvSpPr/>
          <p:nvPr/>
        </p:nvSpPr>
        <p:spPr>
          <a:xfrm>
            <a:off x="3581400" y="5173661"/>
            <a:ext cx="5334000" cy="954107"/>
          </a:xfrm>
          <a:prstGeom prst="rect">
            <a:avLst/>
          </a:prstGeom>
          <a:ln w="12700">
            <a:solidFill>
              <a:srgbClr val="008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rgbClr val="008000"/>
                </a:solidFill>
                <a:latin typeface="Times New Roman" panose="02020603050405020304" pitchFamily="18" charset="0"/>
              </a:rPr>
              <a:t>Chapter 6</a:t>
            </a:r>
          </a:p>
          <a:p>
            <a:pPr algn="ctr"/>
            <a:r>
              <a:rPr lang="en-US" sz="1600" dirty="0" smtClean="0">
                <a:solidFill>
                  <a:srgbClr val="008000"/>
                </a:solidFill>
                <a:latin typeface="Times New Roman" panose="02020603050405020304" pitchFamily="18" charset="0"/>
              </a:rPr>
              <a:t>OPERATING SYSTEMS: THREE EASY PIECES</a:t>
            </a:r>
            <a:r>
              <a:rPr lang="en-US" sz="1600" dirty="0">
                <a:solidFill>
                  <a:srgbClr val="008000"/>
                </a:solidFill>
                <a:latin typeface="Times New Roman" panose="02020603050405020304" pitchFamily="18" charset="0"/>
              </a:rPr>
              <a:t> </a:t>
            </a:r>
            <a:r>
              <a:rPr lang="en-US" sz="1600" dirty="0">
                <a:solidFill>
                  <a:srgbClr val="008000"/>
                </a:solidFill>
              </a:rPr>
              <a:t/>
            </a:r>
            <a:br>
              <a:rPr lang="en-US" sz="1600" dirty="0">
                <a:solidFill>
                  <a:srgbClr val="008000"/>
                </a:solidFill>
              </a:rPr>
            </a:br>
            <a:r>
              <a:rPr lang="en-US" sz="1600" dirty="0" smtClean="0">
                <a:solidFill>
                  <a:srgbClr val="008000"/>
                </a:solidFill>
                <a:latin typeface="Times New Roman" panose="02020603050405020304" pitchFamily="18" charset="0"/>
              </a:rPr>
              <a:t>http</a:t>
            </a:r>
            <a:r>
              <a:rPr lang="en-US" sz="1600" dirty="0">
                <a:solidFill>
                  <a:srgbClr val="008000"/>
                </a:solidFill>
                <a:latin typeface="Times New Roman" panose="02020603050405020304" pitchFamily="18" charset="0"/>
              </a:rPr>
              <a:t>://pages.cs.wisc.edu/~</a:t>
            </a:r>
            <a:r>
              <a:rPr lang="en-US" sz="1600" dirty="0" smtClean="0">
                <a:solidFill>
                  <a:srgbClr val="008000"/>
                </a:solidFill>
                <a:latin typeface="Times New Roman" panose="02020603050405020304" pitchFamily="18" charset="0"/>
              </a:rPr>
              <a:t>remzi/OSTEP/cpu-mechanisms.pdf</a:t>
            </a:r>
            <a:endParaRPr lang="en-US" sz="16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4371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61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Problem – Virtualizing CPU with Control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91762" y="3978054"/>
            <a:ext cx="6960476" cy="249299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THE CRUX OF THE PROBLEM:</a:t>
            </a:r>
          </a:p>
          <a:p>
            <a:pPr algn="ctr"/>
            <a:r>
              <a:rPr lang="en-US" sz="2800" dirty="0"/>
              <a:t>HOW TO </a:t>
            </a:r>
            <a:r>
              <a:rPr lang="en-US" sz="2800" dirty="0" smtClean="0"/>
              <a:t>EFFICIENTLY VIRTUALIZE CPU WITH CONTROL?</a:t>
            </a:r>
            <a:endParaRPr lang="en-US" sz="2800" dirty="0"/>
          </a:p>
          <a:p>
            <a:endParaRPr lang="en-US" sz="2400" dirty="0" smtClean="0"/>
          </a:p>
          <a:p>
            <a:r>
              <a:rPr lang="en-US" sz="2400" dirty="0" smtClean="0"/>
              <a:t>OS </a:t>
            </a:r>
            <a:r>
              <a:rPr lang="en-US" sz="2400" dirty="0"/>
              <a:t>must virtualize </a:t>
            </a:r>
            <a:r>
              <a:rPr lang="en-US" sz="2400" dirty="0" smtClean="0"/>
              <a:t>CPU efficiently while retaining control </a:t>
            </a:r>
            <a:r>
              <a:rPr lang="en-US" sz="2400" dirty="0"/>
              <a:t>over </a:t>
            </a:r>
            <a:r>
              <a:rPr lang="en-US" sz="2400" dirty="0" smtClean="0"/>
              <a:t>system</a:t>
            </a:r>
            <a:r>
              <a:rPr lang="en-US" sz="2400" dirty="0"/>
              <a:t>. </a:t>
            </a:r>
            <a:r>
              <a:rPr lang="en-US" sz="2400" dirty="0" smtClean="0"/>
              <a:t>Note: hardware support required! </a:t>
            </a:r>
            <a:endParaRPr lang="en-US" sz="3200" dirty="0"/>
          </a:p>
        </p:txBody>
      </p:sp>
      <p:grpSp>
        <p:nvGrpSpPr>
          <p:cNvPr id="39" name="Group 38"/>
          <p:cNvGrpSpPr/>
          <p:nvPr/>
        </p:nvGrpSpPr>
        <p:grpSpPr>
          <a:xfrm>
            <a:off x="5217099" y="1690120"/>
            <a:ext cx="2530475" cy="1930486"/>
            <a:chOff x="609600" y="1879514"/>
            <a:chExt cx="2530475" cy="1930486"/>
          </a:xfrm>
        </p:grpSpPr>
        <p:sp>
          <p:nvSpPr>
            <p:cNvPr id="7" name="Line 29"/>
            <p:cNvSpPr>
              <a:spLocks noChangeShapeType="1"/>
            </p:cNvSpPr>
            <p:nvPr/>
          </p:nvSpPr>
          <p:spPr bwMode="auto">
            <a:xfrm>
              <a:off x="1006475" y="1879514"/>
              <a:ext cx="0" cy="1500187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30"/>
            <p:cNvSpPr>
              <a:spLocks noChangeShapeType="1"/>
            </p:cNvSpPr>
            <p:nvPr/>
          </p:nvSpPr>
          <p:spPr bwMode="auto">
            <a:xfrm>
              <a:off x="1030288" y="3379701"/>
              <a:ext cx="2109787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31"/>
            <p:cNvSpPr>
              <a:spLocks noChangeArrowheads="1"/>
            </p:cNvSpPr>
            <p:nvPr/>
          </p:nvSpPr>
          <p:spPr bwMode="auto">
            <a:xfrm>
              <a:off x="619125" y="2647863"/>
              <a:ext cx="3873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dirty="0"/>
                <a:t>B</a:t>
              </a:r>
            </a:p>
          </p:txBody>
        </p:sp>
        <p:sp>
          <p:nvSpPr>
            <p:cNvPr id="10" name="Rectangle 32"/>
            <p:cNvSpPr>
              <a:spLocks noChangeArrowheads="1"/>
            </p:cNvSpPr>
            <p:nvPr/>
          </p:nvSpPr>
          <p:spPr bwMode="auto">
            <a:xfrm>
              <a:off x="609600" y="1916026"/>
              <a:ext cx="404813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/>
                <a:t>A</a:t>
              </a:r>
            </a:p>
          </p:txBody>
        </p:sp>
        <p:sp>
          <p:nvSpPr>
            <p:cNvPr id="16" name="Rectangle 39"/>
            <p:cNvSpPr>
              <a:spLocks noChangeArrowheads="1"/>
            </p:cNvSpPr>
            <p:nvPr/>
          </p:nvSpPr>
          <p:spPr bwMode="auto">
            <a:xfrm>
              <a:off x="1623785" y="3440026"/>
              <a:ext cx="703718" cy="3699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en-US" altLang="en-US" dirty="0"/>
                <a:t>Time </a:t>
              </a:r>
            </a:p>
          </p:txBody>
        </p:sp>
        <p:cxnSp>
          <p:nvCxnSpPr>
            <p:cNvPr id="3" name="Straight Connector 2"/>
            <p:cNvCxnSpPr/>
            <p:nvPr/>
          </p:nvCxnSpPr>
          <p:spPr>
            <a:xfrm>
              <a:off x="1030288" y="2133600"/>
              <a:ext cx="2109787" cy="11026"/>
            </a:xfrm>
            <a:prstGeom prst="line">
              <a:avLst/>
            </a:prstGeom>
            <a:ln w="571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2120673" y="2813138"/>
              <a:ext cx="927327" cy="9766"/>
            </a:xfrm>
            <a:prstGeom prst="line">
              <a:avLst/>
            </a:prstGeom>
            <a:ln w="57150">
              <a:solidFill>
                <a:srgbClr val="C00000"/>
              </a:solidFill>
              <a:prstDash val="sysDot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153560" y="2648149"/>
              <a:ext cx="9404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Ready?!</a:t>
              </a:r>
              <a:endParaRPr lang="en-US" dirty="0"/>
            </a:p>
          </p:txBody>
        </p:sp>
      </p:grpSp>
      <p:sp>
        <p:nvSpPr>
          <p:cNvPr id="23" name="Line 29"/>
          <p:cNvSpPr>
            <a:spLocks noChangeShapeType="1"/>
          </p:cNvSpPr>
          <p:nvPr/>
        </p:nvSpPr>
        <p:spPr bwMode="auto">
          <a:xfrm>
            <a:off x="1576387" y="1656496"/>
            <a:ext cx="0" cy="150018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Line 30"/>
          <p:cNvSpPr>
            <a:spLocks noChangeShapeType="1"/>
          </p:cNvSpPr>
          <p:nvPr/>
        </p:nvSpPr>
        <p:spPr bwMode="auto">
          <a:xfrm>
            <a:off x="1600200" y="3156683"/>
            <a:ext cx="2109787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32"/>
          <p:cNvSpPr>
            <a:spLocks noChangeArrowheads="1"/>
          </p:cNvSpPr>
          <p:nvPr/>
        </p:nvSpPr>
        <p:spPr bwMode="auto">
          <a:xfrm>
            <a:off x="1198468" y="1780264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/>
              <a:t>A</a:t>
            </a:r>
          </a:p>
        </p:txBody>
      </p:sp>
      <p:sp>
        <p:nvSpPr>
          <p:cNvPr id="27" name="Rectangle 39"/>
          <p:cNvSpPr>
            <a:spLocks noChangeArrowheads="1"/>
          </p:cNvSpPr>
          <p:nvPr/>
        </p:nvSpPr>
        <p:spPr bwMode="auto">
          <a:xfrm>
            <a:off x="2193697" y="3217008"/>
            <a:ext cx="703718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altLang="en-US" dirty="0"/>
              <a:t>Time </a:t>
            </a:r>
          </a:p>
        </p:txBody>
      </p:sp>
      <p:cxnSp>
        <p:nvCxnSpPr>
          <p:cNvPr id="28" name="Straight Connector 27"/>
          <p:cNvCxnSpPr/>
          <p:nvPr/>
        </p:nvCxnSpPr>
        <p:spPr>
          <a:xfrm>
            <a:off x="1619156" y="1997838"/>
            <a:ext cx="2101849" cy="8653"/>
          </a:xfrm>
          <a:prstGeom prst="line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667399" y="2125665"/>
            <a:ext cx="2523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Illegal!</a:t>
            </a:r>
          </a:p>
          <a:p>
            <a:pPr algn="ctr"/>
            <a:r>
              <a:rPr lang="en-US" dirty="0" smtClean="0"/>
              <a:t>(e.g., </a:t>
            </a:r>
            <a:r>
              <a:rPr lang="en-US" sz="1400" dirty="0" smtClean="0">
                <a:latin typeface="Consolas" panose="020B0609020204030204" pitchFamily="49" charset="0"/>
              </a:rPr>
              <a:t>read()</a:t>
            </a:r>
            <a:r>
              <a:rPr lang="en-US" sz="1400" dirty="0" smtClean="0"/>
              <a:t> </a:t>
            </a:r>
            <a:r>
              <a:rPr lang="en-US" dirty="0" smtClean="0"/>
              <a:t>w/out perm)</a:t>
            </a:r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2813393" y="1846036"/>
            <a:ext cx="228600" cy="283311"/>
            <a:chOff x="7925123" y="1575405"/>
            <a:chExt cx="228600" cy="283311"/>
          </a:xfrm>
        </p:grpSpPr>
        <p:cxnSp>
          <p:nvCxnSpPr>
            <p:cNvPr id="33" name="Straight Connector 32"/>
            <p:cNvCxnSpPr/>
            <p:nvPr/>
          </p:nvCxnSpPr>
          <p:spPr>
            <a:xfrm flipH="1">
              <a:off x="7925123" y="1579402"/>
              <a:ext cx="228600" cy="279314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 flipV="1">
              <a:off x="7925123" y="1575405"/>
              <a:ext cx="228600" cy="279314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926273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Solution – Limited Direct Execution</a:t>
            </a:r>
            <a:endParaRPr lang="en-US" dirty="0"/>
          </a:p>
        </p:txBody>
      </p:sp>
      <p:sp>
        <p:nvSpPr>
          <p:cNvPr id="37273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28600" y="1600200"/>
            <a:ext cx="5410200" cy="48768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</a:pPr>
            <a:r>
              <a:rPr lang="en-US" sz="2800" dirty="0" smtClean="0"/>
              <a:t>Hardware </a:t>
            </a:r>
            <a:r>
              <a:rPr lang="en-US" sz="2800" dirty="0"/>
              <a:t>provides </a:t>
            </a:r>
            <a:r>
              <a:rPr lang="en-US" sz="2800" dirty="0" smtClean="0"/>
              <a:t>two (sometimes more) modes</a:t>
            </a:r>
          </a:p>
          <a:p>
            <a:pPr lvl="1">
              <a:lnSpc>
                <a:spcPct val="110000"/>
              </a:lnSpc>
            </a:pPr>
            <a:r>
              <a:rPr lang="en-US" sz="2400" dirty="0" smtClean="0">
                <a:solidFill>
                  <a:srgbClr val="008000"/>
                </a:solidFill>
              </a:rPr>
              <a:t>User mode </a:t>
            </a:r>
            <a:r>
              <a:rPr lang="en-US" sz="2400" dirty="0" smtClean="0"/>
              <a:t>– certain operations/access not allowed</a:t>
            </a:r>
          </a:p>
          <a:p>
            <a:pPr lvl="1">
              <a:lnSpc>
                <a:spcPct val="110000"/>
              </a:lnSpc>
            </a:pPr>
            <a:r>
              <a:rPr lang="en-US" sz="2400" dirty="0" smtClean="0">
                <a:solidFill>
                  <a:srgbClr val="0070C0"/>
                </a:solidFill>
              </a:rPr>
              <a:t>Kernel mode </a:t>
            </a:r>
            <a:r>
              <a:rPr lang="en-US" sz="2400" dirty="0" smtClean="0"/>
              <a:t>– full access allowed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Allows </a:t>
            </a:r>
            <a:r>
              <a:rPr lang="en-US" dirty="0"/>
              <a:t>OS to protect </a:t>
            </a:r>
            <a:r>
              <a:rPr lang="en-US" dirty="0" smtClean="0"/>
              <a:t>against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Faulty processes</a:t>
            </a:r>
            <a:endParaRPr lang="en-US" dirty="0"/>
          </a:p>
          <a:p>
            <a:pPr lvl="1">
              <a:lnSpc>
                <a:spcPct val="110000"/>
              </a:lnSpc>
            </a:pPr>
            <a:r>
              <a:rPr lang="en-US" sz="2400" dirty="0" smtClean="0"/>
              <a:t>Malicious processes</a:t>
            </a:r>
            <a:endParaRPr lang="en-US" sz="2400" dirty="0"/>
          </a:p>
          <a:p>
            <a:pPr>
              <a:lnSpc>
                <a:spcPct val="110000"/>
              </a:lnSpc>
            </a:pPr>
            <a:r>
              <a:rPr lang="en-US" sz="2800" dirty="0"/>
              <a:t>Some instructions </a:t>
            </a:r>
            <a:r>
              <a:rPr lang="en-US" sz="2800" dirty="0" smtClean="0"/>
              <a:t>and memory locations are designated </a:t>
            </a:r>
            <a:r>
              <a:rPr lang="en-US" sz="2800" dirty="0"/>
              <a:t>as </a:t>
            </a:r>
            <a:r>
              <a:rPr lang="en-US" sz="2800" dirty="0">
                <a:solidFill>
                  <a:srgbClr val="0066FF"/>
                </a:solidFill>
              </a:rPr>
              <a:t>privileged</a:t>
            </a:r>
          </a:p>
          <a:p>
            <a:pPr lvl="1">
              <a:lnSpc>
                <a:spcPct val="110000"/>
              </a:lnSpc>
            </a:pPr>
            <a:r>
              <a:rPr lang="en-US" sz="2400" dirty="0"/>
              <a:t>Only </a:t>
            </a:r>
            <a:r>
              <a:rPr lang="en-US" sz="2400" dirty="0" smtClean="0"/>
              <a:t>executable or accessible </a:t>
            </a:r>
            <a:r>
              <a:rPr lang="en-US" sz="2400" dirty="0"/>
              <a:t>in kernel mode</a:t>
            </a:r>
          </a:p>
          <a:p>
            <a:pPr>
              <a:lnSpc>
                <a:spcPct val="110000"/>
              </a:lnSpc>
            </a:pPr>
            <a:r>
              <a:rPr lang="en-US" sz="2800" dirty="0">
                <a:solidFill>
                  <a:srgbClr val="0066FF"/>
                </a:solidFill>
              </a:rPr>
              <a:t>System </a:t>
            </a:r>
            <a:r>
              <a:rPr lang="en-US" sz="2800" dirty="0" smtClean="0">
                <a:solidFill>
                  <a:srgbClr val="0066FF"/>
                </a:solidFill>
              </a:rPr>
              <a:t>calls,</a:t>
            </a:r>
            <a:r>
              <a:rPr lang="en-US" sz="2800" dirty="0" smtClean="0">
                <a:solidFill>
                  <a:srgbClr val="0070C0"/>
                </a:solidFill>
              </a:rPr>
              <a:t> traps</a:t>
            </a:r>
            <a:r>
              <a:rPr lang="en-US" sz="2800" dirty="0"/>
              <a:t>, </a:t>
            </a:r>
            <a:r>
              <a:rPr lang="en-US" sz="2800" dirty="0" smtClean="0"/>
              <a:t>and </a:t>
            </a:r>
            <a:r>
              <a:rPr lang="en-US" sz="2800" dirty="0">
                <a:solidFill>
                  <a:srgbClr val="0070C0"/>
                </a:solidFill>
              </a:rPr>
              <a:t>interrupts</a:t>
            </a:r>
            <a:r>
              <a:rPr lang="en-US" sz="2800" dirty="0"/>
              <a:t> change mode from </a:t>
            </a:r>
            <a:r>
              <a:rPr lang="en-US" sz="2800" i="1" dirty="0"/>
              <a:t>user</a:t>
            </a:r>
            <a:r>
              <a:rPr lang="en-US" sz="2800" dirty="0"/>
              <a:t> to </a:t>
            </a:r>
            <a:r>
              <a:rPr lang="en-US" sz="2800" i="1" dirty="0"/>
              <a:t>kernel</a:t>
            </a:r>
          </a:p>
          <a:p>
            <a:pPr lvl="1">
              <a:lnSpc>
                <a:spcPct val="110000"/>
              </a:lnSpc>
            </a:pPr>
            <a:r>
              <a:rPr lang="en-US" sz="2400" dirty="0" smtClean="0"/>
              <a:t>Return </a:t>
            </a:r>
            <a:r>
              <a:rPr lang="en-US" sz="2400" dirty="0"/>
              <a:t>from system call resets mode to </a:t>
            </a:r>
            <a:r>
              <a:rPr lang="en-US" sz="2400" dirty="0">
                <a:solidFill>
                  <a:srgbClr val="008000"/>
                </a:solidFill>
              </a:rPr>
              <a:t>user</a:t>
            </a:r>
          </a:p>
        </p:txBody>
      </p:sp>
      <p:pic>
        <p:nvPicPr>
          <p:cNvPr id="18434" name="Picture 2" descr="CPU Ring Mode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096" y="2896354"/>
            <a:ext cx="3703649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871686" y="1396617"/>
            <a:ext cx="3043714" cy="1277273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/>
              <a:t>Still allow programs to directly run (e.g., on CPU) – i.e., no “sandbox” interpretation</a:t>
            </a:r>
          </a:p>
          <a:p>
            <a:pPr lvl="1">
              <a:lnSpc>
                <a:spcPct val="110000"/>
              </a:lnSpc>
            </a:pPr>
            <a:r>
              <a:rPr lang="en-US" sz="1600" dirty="0"/>
              <a:t>But </a:t>
            </a:r>
            <a:r>
              <a:rPr lang="en-US" sz="1600" i="1" dirty="0"/>
              <a:t>limit</a:t>
            </a:r>
            <a:r>
              <a:rPr lang="en-US" sz="1600" dirty="0"/>
              <a:t> </a:t>
            </a:r>
            <a:r>
              <a:rPr lang="en-US" sz="1600" dirty="0" smtClean="0"/>
              <a:t>permissions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9005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>
          <a:xfrm>
            <a:off x="470971" y="9777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Trap</a:t>
            </a:r>
            <a:r>
              <a:rPr lang="en-US" dirty="0" smtClean="0"/>
              <a:t> – Transition User </a:t>
            </a:r>
            <a:r>
              <a:rPr lang="en-US" dirty="0"/>
              <a:t>to Kernel Mode</a:t>
            </a:r>
          </a:p>
        </p:txBody>
      </p:sp>
      <p:sp>
        <p:nvSpPr>
          <p:cNvPr id="3747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343400"/>
            <a:ext cx="8229600" cy="1524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But … wow to know what code to execute for system call?  i.e., how to know where system call is?</a:t>
            </a:r>
            <a:endParaRPr lang="en-US" sz="2800" dirty="0"/>
          </a:p>
        </p:txBody>
      </p:sp>
      <p:grpSp>
        <p:nvGrpSpPr>
          <p:cNvPr id="4" name="Group 3"/>
          <p:cNvGrpSpPr/>
          <p:nvPr/>
        </p:nvGrpSpPr>
        <p:grpSpPr>
          <a:xfrm>
            <a:off x="762000" y="1676400"/>
            <a:ext cx="7481887" cy="2247900"/>
            <a:chOff x="762000" y="1676400"/>
            <a:chExt cx="7481887" cy="2247900"/>
          </a:xfrm>
        </p:grpSpPr>
        <p:pic>
          <p:nvPicPr>
            <p:cNvPr id="374788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17" t="30278" r="417" b="30000"/>
            <a:stretch>
              <a:fillRect/>
            </a:stretch>
          </p:blipFill>
          <p:spPr bwMode="auto">
            <a:xfrm>
              <a:off x="762000" y="1676400"/>
              <a:ext cx="7481887" cy="2247900"/>
            </a:xfrm>
            <a:prstGeom prst="rect">
              <a:avLst/>
            </a:prstGeom>
            <a:noFill/>
            <a:ln w="38100" cmpd="dbl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>
              <a:off x="1905000" y="3256688"/>
              <a:ext cx="182879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Save {pc, registers, return} to stack</a:t>
              </a:r>
              <a:endParaRPr lang="en-US" sz="16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715000" y="3256688"/>
              <a:ext cx="1295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Restore (pop) stack</a:t>
              </a:r>
              <a:endParaRPr lang="en-US" sz="1600" dirty="0"/>
            </a:p>
          </p:txBody>
        </p:sp>
      </p:grpSp>
      <p:sp>
        <p:nvSpPr>
          <p:cNvPr id="3" name="Rectangle 2"/>
          <p:cNvSpPr/>
          <p:nvPr/>
        </p:nvSpPr>
        <p:spPr>
          <a:xfrm>
            <a:off x="3581400" y="2895600"/>
            <a:ext cx="990600" cy="36108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19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>
          <a:xfrm>
            <a:off x="470971" y="97775"/>
            <a:ext cx="8229600" cy="95121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Trap</a:t>
            </a:r>
            <a:r>
              <a:rPr lang="en-US" dirty="0" smtClean="0"/>
              <a:t> – System Call Lookup Table</a:t>
            </a:r>
            <a:endParaRPr lang="en-US" dirty="0"/>
          </a:p>
        </p:txBody>
      </p:sp>
      <p:sp>
        <p:nvSpPr>
          <p:cNvPr id="37478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5029200"/>
            <a:ext cx="8229600" cy="1681631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Each system </a:t>
            </a:r>
            <a:r>
              <a:rPr lang="en-US" sz="2800" dirty="0"/>
              <a:t>call has </a:t>
            </a:r>
            <a:r>
              <a:rPr lang="en-US" sz="2800" dirty="0" smtClean="0"/>
              <a:t>own number/identity</a:t>
            </a:r>
          </a:p>
          <a:p>
            <a:pPr lvl="1"/>
            <a:r>
              <a:rPr lang="en-US" sz="2400" dirty="0" smtClean="0"/>
              <a:t>Initialized at boot time</a:t>
            </a:r>
            <a:endParaRPr lang="en-US" sz="2400" dirty="0"/>
          </a:p>
          <a:p>
            <a:r>
              <a:rPr lang="en-US" sz="2800" dirty="0"/>
              <a:t>Kernel trap handler uses </a:t>
            </a:r>
            <a:r>
              <a:rPr lang="en-US" sz="2800" dirty="0" err="1">
                <a:solidFill>
                  <a:srgbClr val="0070C0"/>
                </a:solidFill>
              </a:rPr>
              <a:t>syscall</a:t>
            </a:r>
            <a:r>
              <a:rPr lang="en-US" sz="2800" dirty="0">
                <a:solidFill>
                  <a:srgbClr val="0070C0"/>
                </a:solidFill>
              </a:rPr>
              <a:t> number </a:t>
            </a:r>
            <a:r>
              <a:rPr lang="en-US" sz="2800" dirty="0"/>
              <a:t>to index into </a:t>
            </a:r>
            <a:r>
              <a:rPr lang="en-US" sz="2800" dirty="0">
                <a:solidFill>
                  <a:srgbClr val="008000"/>
                </a:solidFill>
              </a:rPr>
              <a:t>table of </a:t>
            </a:r>
            <a:r>
              <a:rPr lang="en-US" sz="2800" dirty="0" err="1">
                <a:solidFill>
                  <a:srgbClr val="008000"/>
                </a:solidFill>
              </a:rPr>
              <a:t>syscall</a:t>
            </a:r>
            <a:r>
              <a:rPr lang="en-US" sz="2800" dirty="0">
                <a:solidFill>
                  <a:srgbClr val="008000"/>
                </a:solidFill>
              </a:rPr>
              <a:t> </a:t>
            </a:r>
            <a:r>
              <a:rPr lang="en-US" sz="2800" dirty="0" smtClean="0">
                <a:solidFill>
                  <a:srgbClr val="008000"/>
                </a:solidFill>
              </a:rPr>
              <a:t>routines</a:t>
            </a:r>
          </a:p>
          <a:p>
            <a:pPr lvl="1"/>
            <a:r>
              <a:rPr lang="en-US" sz="2400" dirty="0" smtClean="0"/>
              <a:t>Unique to each OS</a:t>
            </a:r>
            <a:endParaRPr lang="en-US" sz="2400" dirty="0"/>
          </a:p>
        </p:txBody>
      </p:sp>
      <p:pic>
        <p:nvPicPr>
          <p:cNvPr id="8" name="Picture 2" descr="http://www.cs.rpi.edu/~goldsd/docs/spring2015-csci4210/system-cal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048985"/>
            <a:ext cx="6187004" cy="3778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08634" y="3794222"/>
            <a:ext cx="1066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0070C0"/>
                </a:solidFill>
              </a:rPr>
              <a:t>syscall</a:t>
            </a:r>
            <a:r>
              <a:rPr lang="en-US" dirty="0" smtClean="0">
                <a:solidFill>
                  <a:srgbClr val="0070C0"/>
                </a:solidFill>
              </a:rPr>
              <a:t> number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2599234" y="3946622"/>
            <a:ext cx="381000" cy="762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855501" y="4183111"/>
            <a:ext cx="1066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008000"/>
                </a:solidFill>
              </a:rPr>
              <a:t>syscall</a:t>
            </a:r>
            <a:r>
              <a:rPr lang="en-US" dirty="0" smtClean="0">
                <a:solidFill>
                  <a:srgbClr val="008000"/>
                </a:solidFill>
              </a:rPr>
              <a:t> table</a:t>
            </a:r>
            <a:endParaRPr lang="en-US" dirty="0">
              <a:solidFill>
                <a:srgbClr val="008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3657600" y="4343400"/>
            <a:ext cx="362991" cy="118174"/>
          </a:xfrm>
          <a:prstGeom prst="straightConnector1">
            <a:avLst/>
          </a:prstGeom>
          <a:ln w="38100">
            <a:solidFill>
              <a:srgbClr val="008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86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E.g., Accessing </a:t>
            </a:r>
            <a:r>
              <a:rPr lang="en-US" dirty="0"/>
              <a:t>Kernel via </a:t>
            </a:r>
            <a:r>
              <a:rPr lang="en-US" dirty="0" smtClean="0"/>
              <a:t>Library</a:t>
            </a:r>
            <a:endParaRPr lang="en-US" dirty="0"/>
          </a:p>
        </p:txBody>
      </p:sp>
      <p:pic>
        <p:nvPicPr>
          <p:cNvPr id="38297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77" t="552" r="17184" b="552"/>
          <a:stretch>
            <a:fillRect/>
          </a:stretch>
        </p:blipFill>
        <p:spPr bwMode="auto">
          <a:xfrm>
            <a:off x="2362200" y="1447800"/>
            <a:ext cx="4414070" cy="4972769"/>
          </a:xfrm>
          <a:prstGeom prst="rect">
            <a:avLst/>
          </a:prstGeom>
          <a:noFill/>
          <a:ln w="6350" cmpd="sng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113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Inside </a:t>
            </a:r>
            <a:r>
              <a:rPr lang="en-US" dirty="0" smtClean="0"/>
              <a:t>Kernel Mode, OS can </a:t>
            </a:r>
            <a:r>
              <a:rPr lang="en-US" dirty="0"/>
              <a:t>…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343400" y="2080806"/>
            <a:ext cx="4619625" cy="3876675"/>
            <a:chOff x="4343400" y="2080806"/>
            <a:chExt cx="4619625" cy="3876675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343400" y="2080806"/>
              <a:ext cx="4619625" cy="3876675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5486400" y="3276600"/>
              <a:ext cx="6880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497DBB"/>
                  </a:solidFill>
                </a:rPr>
                <a:t>SP</a:t>
              </a:r>
              <a:r>
                <a:rPr lang="en-US" dirty="0" smtClean="0"/>
                <a:t> </a:t>
              </a:r>
              <a:r>
                <a:rPr lang="en-US" dirty="0" smtClean="0">
                  <a:solidFill>
                    <a:srgbClr val="0070C0"/>
                  </a:solidFill>
                  <a:sym typeface="Wingdings" panose="05000000000000000000" pitchFamily="2" charset="2"/>
                </a:rPr>
                <a:t>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486400" y="5334000"/>
              <a:ext cx="7056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8000"/>
                  </a:solidFill>
                  <a:sym typeface="Wingdings" panose="05000000000000000000" pitchFamily="2" charset="2"/>
                </a:rPr>
                <a:t>PC</a:t>
              </a:r>
              <a:r>
                <a:rPr lang="en-US" dirty="0" smtClean="0">
                  <a:sym typeface="Wingdings" panose="05000000000000000000" pitchFamily="2" charset="2"/>
                </a:rPr>
                <a:t> </a:t>
              </a:r>
              <a:r>
                <a:rPr lang="en-US" dirty="0" smtClean="0">
                  <a:solidFill>
                    <a:srgbClr val="008000"/>
                  </a:solidFill>
                  <a:sym typeface="Wingdings" panose="05000000000000000000" pitchFamily="2" charset="2"/>
                </a:rPr>
                <a:t></a:t>
              </a:r>
              <a:endParaRPr lang="en-US" dirty="0">
                <a:solidFill>
                  <a:srgbClr val="008000"/>
                </a:solidFill>
              </a:endParaRPr>
            </a:p>
          </p:txBody>
        </p:sp>
      </p:grp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5292228" y="1417638"/>
            <a:ext cx="2158834" cy="55399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latin typeface="+mn-lt"/>
              </a:rPr>
              <a:t>Not readable or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writeable in </a:t>
            </a:r>
            <a:r>
              <a:rPr lang="en-US" i="1" dirty="0" smtClean="0">
                <a:latin typeface="+mn-lt"/>
              </a:rPr>
              <a:t>user</a:t>
            </a:r>
            <a:r>
              <a:rPr lang="en-US" dirty="0" smtClean="0">
                <a:latin typeface="+mn-lt"/>
              </a:rPr>
              <a:t> mode</a:t>
            </a:r>
            <a:endParaRPr lang="en-US" b="1" dirty="0">
              <a:latin typeface="+mn-lt"/>
            </a:endParaRPr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 rot="906314">
            <a:off x="6421074" y="2098325"/>
            <a:ext cx="188052" cy="40428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>
              <a:latin typeface="+mn-lt"/>
            </a:endParaRPr>
          </a:p>
        </p:txBody>
      </p:sp>
      <p:sp>
        <p:nvSpPr>
          <p:cNvPr id="37683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04800" y="1632511"/>
            <a:ext cx="4038600" cy="4525963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Read and modify data structures not in user address space</a:t>
            </a:r>
          </a:p>
          <a:p>
            <a:pPr>
              <a:lnSpc>
                <a:spcPct val="110000"/>
              </a:lnSpc>
            </a:pPr>
            <a:r>
              <a:rPr lang="en-US" dirty="0"/>
              <a:t>Control devices and hardware settings forbidden to user processes</a:t>
            </a:r>
          </a:p>
          <a:p>
            <a:pPr>
              <a:lnSpc>
                <a:spcPct val="110000"/>
              </a:lnSpc>
            </a:pPr>
            <a:r>
              <a:rPr lang="en-US" dirty="0"/>
              <a:t>Invoke operating system functions not available to user processes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Access address of space of invoking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71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Involuntary Transition User to Kernel Mode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>
          <a:xfrm>
            <a:off x="457199" y="2209800"/>
            <a:ext cx="3407527" cy="3916363"/>
          </a:xfrm>
        </p:spPr>
        <p:txBody>
          <a:bodyPr/>
          <a:lstStyle/>
          <a:p>
            <a:r>
              <a:rPr lang="en-US" dirty="0" smtClean="0"/>
              <a:t>E.g., in </a:t>
            </a:r>
            <a:r>
              <a:rPr lang="en-US" dirty="0" smtClean="0">
                <a:solidFill>
                  <a:srgbClr val="008000"/>
                </a:solidFill>
              </a:rPr>
              <a:t>user mode</a:t>
            </a:r>
            <a:r>
              <a:rPr lang="en-US" dirty="0" smtClean="0"/>
              <a:t>, memory violation generates interrupt</a:t>
            </a: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864726" y="3457575"/>
            <a:ext cx="1206500" cy="520700"/>
          </a:xfrm>
          <a:prstGeom prst="rect">
            <a:avLst/>
          </a:prstGeom>
          <a:solidFill>
            <a:srgbClr val="008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dirty="0" smtClean="0"/>
              <a:t>CPU</a:t>
            </a:r>
            <a:endParaRPr lang="en-US" sz="2800" dirty="0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5133723" y="3733800"/>
            <a:ext cx="633413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 rot="2700000">
            <a:off x="6002087" y="3435350"/>
            <a:ext cx="596900" cy="5969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5510756" y="2332240"/>
            <a:ext cx="1593850" cy="520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 dirty="0" smtClean="0"/>
              <a:t>Limit Register</a:t>
            </a:r>
            <a:endParaRPr lang="en-US" sz="2000" dirty="0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6130675" y="3489325"/>
            <a:ext cx="339837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altLang="en-US" sz="2400" b="1" dirty="0"/>
              <a:t>&lt;</a:t>
            </a:r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6300537" y="4114800"/>
            <a:ext cx="0" cy="762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977719" y="4800600"/>
            <a:ext cx="659924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altLang="en-US" i="1" dirty="0"/>
              <a:t>error</a:t>
            </a:r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6296468" y="4104871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dirty="0"/>
              <a:t>no</a:t>
            </a:r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6681537" y="3733800"/>
            <a:ext cx="914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>
            <a:off x="6300537" y="2895600"/>
            <a:ext cx="0" cy="381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22"/>
          <p:cNvSpPr>
            <a:spLocks noChangeArrowheads="1"/>
          </p:cNvSpPr>
          <p:nvPr/>
        </p:nvSpPr>
        <p:spPr bwMode="auto">
          <a:xfrm>
            <a:off x="6848225" y="3321050"/>
            <a:ext cx="590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dirty="0"/>
              <a:t>yes</a:t>
            </a:r>
          </a:p>
        </p:txBody>
      </p:sp>
      <p:sp>
        <p:nvSpPr>
          <p:cNvPr id="16" name="Rectangle 24"/>
          <p:cNvSpPr>
            <a:spLocks noChangeArrowheads="1"/>
          </p:cNvSpPr>
          <p:nvPr/>
        </p:nvSpPr>
        <p:spPr bwMode="auto">
          <a:xfrm>
            <a:off x="7620000" y="2743200"/>
            <a:ext cx="1206500" cy="2133600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25"/>
          <p:cNvSpPr>
            <a:spLocks noChangeArrowheads="1"/>
          </p:cNvSpPr>
          <p:nvPr/>
        </p:nvSpPr>
        <p:spPr bwMode="auto">
          <a:xfrm>
            <a:off x="7728147" y="2844919"/>
            <a:ext cx="990206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altLang="en-US" dirty="0"/>
              <a:t>Memory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239911" y="5335587"/>
            <a:ext cx="4113114" cy="707886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Switch to </a:t>
            </a:r>
            <a:r>
              <a:rPr lang="en-US" sz="2000" dirty="0" smtClean="0">
                <a:solidFill>
                  <a:schemeClr val="accent1"/>
                </a:solidFill>
              </a:rPr>
              <a:t>kernel</a:t>
            </a:r>
            <a:r>
              <a:rPr lang="en-US" sz="2000" dirty="0" smtClean="0"/>
              <a:t> mode</a:t>
            </a:r>
          </a:p>
          <a:p>
            <a:r>
              <a:rPr lang="en-US" sz="2000" dirty="0" smtClean="0"/>
              <a:t>Handle error (e.g., terminate process)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469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96494" y="4505338"/>
            <a:ext cx="6705600" cy="2062103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THE CRUX OF THE PROBLEM:</a:t>
            </a:r>
          </a:p>
          <a:p>
            <a:pPr algn="ctr"/>
            <a:r>
              <a:rPr lang="en-US" sz="2800" dirty="0"/>
              <a:t>HOW TO PROVIDE </a:t>
            </a:r>
            <a:r>
              <a:rPr lang="en-US" sz="2800" dirty="0" smtClean="0"/>
              <a:t>ILLUSION </a:t>
            </a:r>
            <a:r>
              <a:rPr lang="en-US" sz="2800" dirty="0"/>
              <a:t>OF MANY CPUS?</a:t>
            </a:r>
          </a:p>
          <a:p>
            <a:endParaRPr lang="en-US" sz="2400" dirty="0" smtClean="0"/>
          </a:p>
          <a:p>
            <a:r>
              <a:rPr lang="en-US" sz="2400" dirty="0" smtClean="0"/>
              <a:t>Few </a:t>
            </a:r>
            <a:r>
              <a:rPr lang="en-US" sz="2400" dirty="0"/>
              <a:t>physical CPUs available, </a:t>
            </a:r>
            <a:r>
              <a:rPr lang="en-US" sz="2400" dirty="0" smtClean="0"/>
              <a:t>so how </a:t>
            </a:r>
            <a:r>
              <a:rPr lang="en-US" sz="2400" dirty="0"/>
              <a:t>can </a:t>
            </a:r>
            <a:r>
              <a:rPr lang="en-US" sz="2400" dirty="0" smtClean="0"/>
              <a:t>OS </a:t>
            </a:r>
            <a:r>
              <a:rPr lang="en-US" sz="2400" dirty="0"/>
              <a:t>provide </a:t>
            </a:r>
            <a:r>
              <a:rPr lang="en-US" sz="2400" dirty="0" smtClean="0"/>
              <a:t>illusion </a:t>
            </a:r>
            <a:r>
              <a:rPr lang="en-US" sz="2400" dirty="0"/>
              <a:t>of </a:t>
            </a:r>
            <a:r>
              <a:rPr lang="en-US" sz="2400" dirty="0" smtClean="0"/>
              <a:t>nearly-endless </a:t>
            </a:r>
            <a:r>
              <a:rPr lang="en-US" sz="2400" dirty="0"/>
              <a:t>supply of said CPUs?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5833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Remember “CPU” program from day 1?</a:t>
            </a:r>
          </a:p>
          <a:p>
            <a:pPr lvl="1"/>
            <a:r>
              <a:rPr lang="en-US" dirty="0" smtClean="0"/>
              <a:t>Each ran as if was </a:t>
            </a:r>
            <a:r>
              <a:rPr lang="en-US" i="1" dirty="0" smtClean="0"/>
              <a:t>only</a:t>
            </a:r>
            <a:r>
              <a:rPr lang="en-US" dirty="0" smtClean="0"/>
              <a:t> program on computer</a:t>
            </a:r>
          </a:p>
          <a:p>
            <a:pPr marL="457200" lvl="1" indent="0">
              <a:buNone/>
            </a:pP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2933700" y="2688206"/>
            <a:ext cx="2971800" cy="1447800"/>
            <a:chOff x="2514600" y="2705100"/>
            <a:chExt cx="2971800" cy="1447800"/>
          </a:xfrm>
        </p:grpSpPr>
        <p:sp>
          <p:nvSpPr>
            <p:cNvPr id="3" name="Rectangle 2"/>
            <p:cNvSpPr/>
            <p:nvPr/>
          </p:nvSpPr>
          <p:spPr>
            <a:xfrm>
              <a:off x="2514600" y="2705100"/>
              <a:ext cx="2971800" cy="1447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808045" y="2863180"/>
              <a:ext cx="317716" cy="369332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660311" y="2810830"/>
              <a:ext cx="317716" cy="369332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838700" y="3429000"/>
              <a:ext cx="317716" cy="369332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  <p:pic>
          <p:nvPicPr>
            <p:cNvPr id="16386" name="Picture 2" descr="https://cdn3.iconfinder.com/data/icons/electronic-3/500/cpu-512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4408" y="2995496"/>
              <a:ext cx="1031572" cy="10315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2894354" y="3539635"/>
              <a:ext cx="327334" cy="369332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54155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61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The Problem – Virtualizing the CPU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91762" y="3827785"/>
            <a:ext cx="6960476" cy="2862322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THE CRUX OF THE PROBLEM:</a:t>
            </a:r>
          </a:p>
          <a:p>
            <a:pPr algn="ctr"/>
            <a:r>
              <a:rPr lang="en-US" sz="2800" dirty="0"/>
              <a:t>HOW TO </a:t>
            </a:r>
            <a:r>
              <a:rPr lang="en-US" sz="2800" dirty="0" smtClean="0"/>
              <a:t>EFFICIENTLY VIRTUALIZE CPU WITH CONTROL?</a:t>
            </a:r>
            <a:endParaRPr lang="en-US" sz="2800" dirty="0"/>
          </a:p>
          <a:p>
            <a:endParaRPr lang="en-US" sz="2400" dirty="0" smtClean="0"/>
          </a:p>
          <a:p>
            <a:r>
              <a:rPr lang="en-US" sz="2400" dirty="0" smtClean="0"/>
              <a:t>What if process doesn’t voluntarily give up control?  It doesn’t make a system call (so, can’t check) and it doesn’t make a violation.  e.g.,  </a:t>
            </a:r>
            <a:r>
              <a:rPr lang="en-US" sz="2400" dirty="0" smtClean="0">
                <a:latin typeface="Consolas" panose="020B0609020204030204" pitchFamily="49" charset="0"/>
              </a:rPr>
              <a:t>while(1) {}</a:t>
            </a:r>
            <a:endParaRPr lang="en-US" sz="3200" dirty="0">
              <a:latin typeface="Consolas" panose="020B0609020204030204" pitchFamily="49" charset="0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5257800" y="1682200"/>
            <a:ext cx="2530475" cy="1930486"/>
            <a:chOff x="609600" y="1879514"/>
            <a:chExt cx="2530475" cy="1930486"/>
          </a:xfrm>
        </p:grpSpPr>
        <p:sp>
          <p:nvSpPr>
            <p:cNvPr id="7" name="Line 29"/>
            <p:cNvSpPr>
              <a:spLocks noChangeShapeType="1"/>
            </p:cNvSpPr>
            <p:nvPr/>
          </p:nvSpPr>
          <p:spPr bwMode="auto">
            <a:xfrm>
              <a:off x="1006475" y="1879514"/>
              <a:ext cx="0" cy="1500187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30"/>
            <p:cNvSpPr>
              <a:spLocks noChangeShapeType="1"/>
            </p:cNvSpPr>
            <p:nvPr/>
          </p:nvSpPr>
          <p:spPr bwMode="auto">
            <a:xfrm>
              <a:off x="1030288" y="3379701"/>
              <a:ext cx="2109787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31"/>
            <p:cNvSpPr>
              <a:spLocks noChangeArrowheads="1"/>
            </p:cNvSpPr>
            <p:nvPr/>
          </p:nvSpPr>
          <p:spPr bwMode="auto">
            <a:xfrm>
              <a:off x="619125" y="2647863"/>
              <a:ext cx="3873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dirty="0"/>
                <a:t>B</a:t>
              </a:r>
            </a:p>
          </p:txBody>
        </p:sp>
        <p:sp>
          <p:nvSpPr>
            <p:cNvPr id="10" name="Rectangle 32"/>
            <p:cNvSpPr>
              <a:spLocks noChangeArrowheads="1"/>
            </p:cNvSpPr>
            <p:nvPr/>
          </p:nvSpPr>
          <p:spPr bwMode="auto">
            <a:xfrm>
              <a:off x="609600" y="1916026"/>
              <a:ext cx="404813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/>
                <a:t>A</a:t>
              </a:r>
            </a:p>
          </p:txBody>
        </p:sp>
        <p:sp>
          <p:nvSpPr>
            <p:cNvPr id="16" name="Rectangle 39"/>
            <p:cNvSpPr>
              <a:spLocks noChangeArrowheads="1"/>
            </p:cNvSpPr>
            <p:nvPr/>
          </p:nvSpPr>
          <p:spPr bwMode="auto">
            <a:xfrm>
              <a:off x="1623785" y="3440026"/>
              <a:ext cx="703718" cy="3699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en-US" altLang="en-US" dirty="0"/>
                <a:t>Time </a:t>
              </a:r>
            </a:p>
          </p:txBody>
        </p:sp>
        <p:cxnSp>
          <p:nvCxnSpPr>
            <p:cNvPr id="3" name="Straight Connector 2"/>
            <p:cNvCxnSpPr/>
            <p:nvPr/>
          </p:nvCxnSpPr>
          <p:spPr>
            <a:xfrm>
              <a:off x="1030288" y="2133600"/>
              <a:ext cx="2109787" cy="11026"/>
            </a:xfrm>
            <a:prstGeom prst="line">
              <a:avLst/>
            </a:prstGeom>
            <a:ln w="571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2120673" y="2813138"/>
              <a:ext cx="927327" cy="9766"/>
            </a:xfrm>
            <a:prstGeom prst="line">
              <a:avLst/>
            </a:prstGeom>
            <a:ln w="57150">
              <a:solidFill>
                <a:srgbClr val="C00000"/>
              </a:solidFill>
              <a:prstDash val="sysDot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153560" y="2648149"/>
              <a:ext cx="9404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Ready?!</a:t>
              </a:r>
              <a:endParaRPr lang="en-US" dirty="0"/>
            </a:p>
          </p:txBody>
        </p:sp>
      </p:grpSp>
      <p:sp>
        <p:nvSpPr>
          <p:cNvPr id="23" name="Line 29"/>
          <p:cNvSpPr>
            <a:spLocks noChangeShapeType="1"/>
          </p:cNvSpPr>
          <p:nvPr/>
        </p:nvSpPr>
        <p:spPr bwMode="auto">
          <a:xfrm>
            <a:off x="1617088" y="1648576"/>
            <a:ext cx="0" cy="150018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Line 30"/>
          <p:cNvSpPr>
            <a:spLocks noChangeShapeType="1"/>
          </p:cNvSpPr>
          <p:nvPr/>
        </p:nvSpPr>
        <p:spPr bwMode="auto">
          <a:xfrm>
            <a:off x="1640901" y="3148763"/>
            <a:ext cx="2109787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32"/>
          <p:cNvSpPr>
            <a:spLocks noChangeArrowheads="1"/>
          </p:cNvSpPr>
          <p:nvPr/>
        </p:nvSpPr>
        <p:spPr bwMode="auto">
          <a:xfrm>
            <a:off x="1239169" y="1772344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/>
              <a:t>A</a:t>
            </a:r>
          </a:p>
        </p:txBody>
      </p:sp>
      <p:sp>
        <p:nvSpPr>
          <p:cNvPr id="27" name="Rectangle 39"/>
          <p:cNvSpPr>
            <a:spLocks noChangeArrowheads="1"/>
          </p:cNvSpPr>
          <p:nvPr/>
        </p:nvSpPr>
        <p:spPr bwMode="auto">
          <a:xfrm>
            <a:off x="2234398" y="3209088"/>
            <a:ext cx="703718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altLang="en-US" dirty="0"/>
              <a:t>Time </a:t>
            </a:r>
          </a:p>
        </p:txBody>
      </p:sp>
      <p:cxnSp>
        <p:nvCxnSpPr>
          <p:cNvPr id="28" name="Straight Connector 27"/>
          <p:cNvCxnSpPr/>
          <p:nvPr/>
        </p:nvCxnSpPr>
        <p:spPr>
          <a:xfrm>
            <a:off x="1659857" y="1989918"/>
            <a:ext cx="2101849" cy="8653"/>
          </a:xfrm>
          <a:prstGeom prst="line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708100" y="2117745"/>
            <a:ext cx="2523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Illegal!</a:t>
            </a:r>
          </a:p>
          <a:p>
            <a:pPr algn="ctr"/>
            <a:r>
              <a:rPr lang="en-US" dirty="0" smtClean="0"/>
              <a:t>(e.g., </a:t>
            </a:r>
            <a:r>
              <a:rPr lang="en-US" sz="1400" dirty="0" smtClean="0">
                <a:latin typeface="Consolas" panose="020B0609020204030204" pitchFamily="49" charset="0"/>
              </a:rPr>
              <a:t>read()</a:t>
            </a:r>
            <a:r>
              <a:rPr lang="en-US" sz="1400" dirty="0" smtClean="0"/>
              <a:t> </a:t>
            </a:r>
            <a:r>
              <a:rPr lang="en-US" dirty="0" smtClean="0"/>
              <a:t>w/out perm)</a:t>
            </a:r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2854094" y="1838116"/>
            <a:ext cx="228600" cy="283311"/>
            <a:chOff x="7925123" y="1575405"/>
            <a:chExt cx="228600" cy="283311"/>
          </a:xfrm>
        </p:grpSpPr>
        <p:cxnSp>
          <p:nvCxnSpPr>
            <p:cNvPr id="33" name="Straight Connector 32"/>
            <p:cNvCxnSpPr/>
            <p:nvPr/>
          </p:nvCxnSpPr>
          <p:spPr>
            <a:xfrm flipH="1">
              <a:off x="7925123" y="1579402"/>
              <a:ext cx="228600" cy="279314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 flipV="1">
              <a:off x="7925123" y="1575405"/>
              <a:ext cx="228600" cy="279314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475604" y="2050726"/>
            <a:ext cx="62869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008000"/>
                </a:solidFill>
                <a:sym typeface="Wingdings" panose="05000000000000000000" pitchFamily="2" charset="2"/>
              </a:rPr>
              <a:t></a:t>
            </a:r>
            <a:endParaRPr lang="en-US" sz="4400" b="1" dirty="0">
              <a:solidFill>
                <a:srgbClr val="008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418380" y="2060126"/>
            <a:ext cx="4219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?</a:t>
            </a:r>
            <a:endParaRPr lang="en-US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343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Solution – Special Timer Hardware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5075785"/>
            <a:ext cx="8229600" cy="1295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When timer interrupt occurs, OS regains control</a:t>
            </a:r>
          </a:p>
          <a:p>
            <a:r>
              <a:rPr lang="en-US" dirty="0" smtClean="0"/>
              <a:t>E.g., can run scheduler to pick new process</a:t>
            </a:r>
            <a:endParaRPr lang="en-US" dirty="0"/>
          </a:p>
        </p:txBody>
      </p:sp>
      <p:grpSp>
        <p:nvGrpSpPr>
          <p:cNvPr id="6" name="Group 14"/>
          <p:cNvGrpSpPr>
            <a:grpSpLocks/>
          </p:cNvGrpSpPr>
          <p:nvPr/>
        </p:nvGrpSpPr>
        <p:grpSpPr bwMode="auto">
          <a:xfrm>
            <a:off x="1727913" y="2825798"/>
            <a:ext cx="3048000" cy="381000"/>
            <a:chOff x="1152" y="2880"/>
            <a:chExt cx="1920" cy="240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1152" y="2880"/>
              <a:ext cx="1920" cy="24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5"/>
            <p:cNvSpPr>
              <a:spLocks noChangeShapeType="1"/>
            </p:cNvSpPr>
            <p:nvPr/>
          </p:nvSpPr>
          <p:spPr bwMode="auto">
            <a:xfrm>
              <a:off x="1344" y="2881"/>
              <a:ext cx="0" cy="2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1536" y="2881"/>
              <a:ext cx="0" cy="2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1728" y="2881"/>
              <a:ext cx="0" cy="2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>
              <a:off x="1920" y="2881"/>
              <a:ext cx="0" cy="2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>
              <a:off x="2112" y="2881"/>
              <a:ext cx="0" cy="2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>
              <a:off x="2304" y="2881"/>
              <a:ext cx="0" cy="2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>
              <a:off x="2496" y="2881"/>
              <a:ext cx="0" cy="2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12"/>
            <p:cNvSpPr>
              <a:spLocks noChangeShapeType="1"/>
            </p:cNvSpPr>
            <p:nvPr/>
          </p:nvSpPr>
          <p:spPr bwMode="auto">
            <a:xfrm>
              <a:off x="2688" y="2881"/>
              <a:ext cx="0" cy="2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>
              <a:off x="2880" y="2881"/>
              <a:ext cx="0" cy="2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2106285" y="1987598"/>
            <a:ext cx="2362200" cy="533400"/>
          </a:xfrm>
          <a:prstGeom prst="rect">
            <a:avLst/>
          </a:prstGeom>
          <a:solidFill>
            <a:srgbClr val="CC33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en-US" altLang="en-US"/>
              <a:t>Crystal Oscillator</a:t>
            </a:r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>
            <a:off x="4472701" y="2251670"/>
            <a:ext cx="15986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>
            <a:off x="4777501" y="2978198"/>
            <a:ext cx="12938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6067097" y="2251670"/>
            <a:ext cx="4216" cy="72652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332665" y="1896082"/>
            <a:ext cx="1551426" cy="708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/>
            <a:r>
              <a:rPr lang="en-US" altLang="en-US" sz="2000" dirty="0"/>
              <a:t>Pulse from 5 to 300 MHz</a:t>
            </a:r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6374525" y="2058528"/>
            <a:ext cx="2584394" cy="1016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r>
              <a:rPr lang="en-US" altLang="en-US" sz="2000" dirty="0"/>
              <a:t>Decrement counter</a:t>
            </a:r>
          </a:p>
          <a:p>
            <a:r>
              <a:rPr lang="en-US" altLang="en-US" sz="2000" dirty="0"/>
              <a:t>when == </a:t>
            </a:r>
            <a:r>
              <a:rPr lang="en-US" altLang="en-US" sz="2000" dirty="0" smtClean="0"/>
              <a:t>0 </a:t>
            </a:r>
          </a:p>
          <a:p>
            <a:r>
              <a:rPr lang="en-US" altLang="en-US" sz="2000" dirty="0" smtClean="0">
                <a:sym typeface="Wingdings" panose="05000000000000000000" pitchFamily="2" charset="2"/>
              </a:rPr>
              <a:t>  </a:t>
            </a:r>
            <a:r>
              <a:rPr lang="en-US" altLang="en-US" sz="2000" dirty="0" smtClean="0"/>
              <a:t>generate </a:t>
            </a:r>
            <a:r>
              <a:rPr lang="en-US" altLang="en-US" sz="2000" dirty="0"/>
              <a:t>interrupt</a:t>
            </a:r>
          </a:p>
        </p:txBody>
      </p:sp>
      <p:grpSp>
        <p:nvGrpSpPr>
          <p:cNvPr id="23" name="Group 31"/>
          <p:cNvGrpSpPr>
            <a:grpSpLocks/>
          </p:cNvGrpSpPr>
          <p:nvPr/>
        </p:nvGrpSpPr>
        <p:grpSpPr bwMode="auto">
          <a:xfrm>
            <a:off x="1725285" y="3837368"/>
            <a:ext cx="3048000" cy="381000"/>
            <a:chOff x="1152" y="3552"/>
            <a:chExt cx="1920" cy="240"/>
          </a:xfrm>
        </p:grpSpPr>
        <p:sp>
          <p:nvSpPr>
            <p:cNvPr id="24" name="Rectangle 21"/>
            <p:cNvSpPr>
              <a:spLocks noChangeArrowheads="1"/>
            </p:cNvSpPr>
            <p:nvPr/>
          </p:nvSpPr>
          <p:spPr bwMode="auto">
            <a:xfrm>
              <a:off x="1152" y="3552"/>
              <a:ext cx="1920" cy="24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22"/>
            <p:cNvSpPr>
              <a:spLocks noChangeShapeType="1"/>
            </p:cNvSpPr>
            <p:nvPr/>
          </p:nvSpPr>
          <p:spPr bwMode="auto">
            <a:xfrm>
              <a:off x="1344" y="3553"/>
              <a:ext cx="0" cy="2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23"/>
            <p:cNvSpPr>
              <a:spLocks noChangeShapeType="1"/>
            </p:cNvSpPr>
            <p:nvPr/>
          </p:nvSpPr>
          <p:spPr bwMode="auto">
            <a:xfrm>
              <a:off x="1536" y="3553"/>
              <a:ext cx="0" cy="2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24"/>
            <p:cNvSpPr>
              <a:spLocks noChangeShapeType="1"/>
            </p:cNvSpPr>
            <p:nvPr/>
          </p:nvSpPr>
          <p:spPr bwMode="auto">
            <a:xfrm>
              <a:off x="1728" y="3553"/>
              <a:ext cx="0" cy="2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5"/>
            <p:cNvSpPr>
              <a:spLocks noChangeShapeType="1"/>
            </p:cNvSpPr>
            <p:nvPr/>
          </p:nvSpPr>
          <p:spPr bwMode="auto">
            <a:xfrm>
              <a:off x="1920" y="3553"/>
              <a:ext cx="0" cy="2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26"/>
            <p:cNvSpPr>
              <a:spLocks noChangeShapeType="1"/>
            </p:cNvSpPr>
            <p:nvPr/>
          </p:nvSpPr>
          <p:spPr bwMode="auto">
            <a:xfrm>
              <a:off x="2112" y="3553"/>
              <a:ext cx="0" cy="2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27"/>
            <p:cNvSpPr>
              <a:spLocks noChangeShapeType="1"/>
            </p:cNvSpPr>
            <p:nvPr/>
          </p:nvSpPr>
          <p:spPr bwMode="auto">
            <a:xfrm>
              <a:off x="2304" y="3553"/>
              <a:ext cx="0" cy="2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28"/>
            <p:cNvSpPr>
              <a:spLocks noChangeShapeType="1"/>
            </p:cNvSpPr>
            <p:nvPr/>
          </p:nvSpPr>
          <p:spPr bwMode="auto">
            <a:xfrm>
              <a:off x="2496" y="3553"/>
              <a:ext cx="0" cy="2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Line 29"/>
            <p:cNvSpPr>
              <a:spLocks noChangeShapeType="1"/>
            </p:cNvSpPr>
            <p:nvPr/>
          </p:nvSpPr>
          <p:spPr bwMode="auto">
            <a:xfrm>
              <a:off x="2688" y="3553"/>
              <a:ext cx="0" cy="2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30"/>
            <p:cNvSpPr>
              <a:spLocks noChangeShapeType="1"/>
            </p:cNvSpPr>
            <p:nvPr/>
          </p:nvSpPr>
          <p:spPr bwMode="auto">
            <a:xfrm>
              <a:off x="2880" y="3553"/>
              <a:ext cx="0" cy="2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4" name="Line 32"/>
          <p:cNvSpPr>
            <a:spLocks noChangeShapeType="1"/>
          </p:cNvSpPr>
          <p:nvPr/>
        </p:nvSpPr>
        <p:spPr bwMode="auto">
          <a:xfrm flipV="1">
            <a:off x="3249285" y="3305556"/>
            <a:ext cx="0" cy="4556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Rectangle 33"/>
          <p:cNvSpPr>
            <a:spLocks noChangeArrowheads="1"/>
          </p:cNvSpPr>
          <p:nvPr/>
        </p:nvSpPr>
        <p:spPr bwMode="auto">
          <a:xfrm>
            <a:off x="5037082" y="3746940"/>
            <a:ext cx="3812628" cy="1016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000" dirty="0"/>
              <a:t>Holding register </a:t>
            </a:r>
            <a:r>
              <a:rPr lang="en-US" altLang="en-US" sz="2000" dirty="0" smtClean="0"/>
              <a:t>to load </a:t>
            </a:r>
            <a:r>
              <a:rPr lang="en-US" altLang="en-US" sz="2000" dirty="0"/>
              <a:t>counter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Use to control </a:t>
            </a:r>
            <a:r>
              <a:rPr lang="en-US" altLang="en-US" sz="2000" dirty="0"/>
              <a:t>clock </a:t>
            </a:r>
            <a:r>
              <a:rPr lang="en-US" altLang="en-US" sz="2000" dirty="0" smtClean="0"/>
              <a:t>ticks (i.e., length of timer)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8268513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		(</a:t>
            </a:r>
            <a:r>
              <a:rPr lang="en-US" dirty="0" smtClean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Control block		(</a:t>
            </a:r>
            <a:r>
              <a:rPr lang="en-US" dirty="0" smtClean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Switching		(</a:t>
            </a:r>
            <a:r>
              <a:rPr lang="en-US" dirty="0" smtClean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Control		</a:t>
            </a:r>
            <a:r>
              <a:rPr lang="en-US" smtClean="0"/>
              <a:t>	(</a:t>
            </a:r>
            <a:r>
              <a:rPr lang="en-US">
                <a:solidFill>
                  <a:srgbClr val="008000"/>
                </a:solidFill>
              </a:rPr>
              <a:t>done</a:t>
            </a:r>
            <a:r>
              <a:rPr lang="en-US" smtClean="0"/>
              <a:t>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82897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4090"/>
            <a:ext cx="8229600" cy="1143000"/>
          </a:xfrm>
          <a:noFill/>
          <a:ln/>
        </p:spPr>
        <p:txBody>
          <a:bodyPr/>
          <a:lstStyle/>
          <a:p>
            <a:pPr eaLnBrk="0" hangingPunct="0"/>
            <a:r>
              <a:rPr lang="en-US" altLang="en-US" dirty="0" smtClean="0"/>
              <a:t>The Solution – The Process</a:t>
            </a:r>
            <a:endParaRPr lang="en-US" altLang="en-US" dirty="0"/>
          </a:p>
        </p:txBody>
      </p:sp>
      <p:sp>
        <p:nvSpPr>
          <p:cNvPr id="607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07239"/>
            <a:ext cx="8001000" cy="1112539"/>
          </a:xfrm>
          <a:noFill/>
          <a:ln/>
        </p:spPr>
        <p:txBody>
          <a:bodyPr>
            <a:normAutofit/>
          </a:bodyPr>
          <a:lstStyle/>
          <a:p>
            <a:pPr eaLnBrk="0" hangingPunct="0"/>
            <a:r>
              <a:rPr lang="en-US" altLang="en-US" sz="2400" dirty="0"/>
              <a:t>“A program in execution”</a:t>
            </a:r>
          </a:p>
          <a:p>
            <a:pPr eaLnBrk="0" hangingPunct="0"/>
            <a:r>
              <a:rPr lang="en-US" altLang="en-US" sz="2400" dirty="0" smtClean="0"/>
              <a:t>Running several </a:t>
            </a:r>
            <a:r>
              <a:rPr lang="en-US" altLang="en-US" sz="2400" dirty="0"/>
              <a:t>at </a:t>
            </a:r>
            <a:r>
              <a:rPr lang="en-US" altLang="en-US" sz="2400" dirty="0" smtClean="0"/>
              <a:t>once provides pseudo-parallelism</a:t>
            </a:r>
            <a:endParaRPr lang="en-US" altLang="en-US" sz="2400" dirty="0"/>
          </a:p>
        </p:txBody>
      </p:sp>
      <p:grpSp>
        <p:nvGrpSpPr>
          <p:cNvPr id="607236" name="Group 4"/>
          <p:cNvGrpSpPr>
            <a:grpSpLocks/>
          </p:cNvGrpSpPr>
          <p:nvPr/>
        </p:nvGrpSpPr>
        <p:grpSpPr bwMode="auto">
          <a:xfrm>
            <a:off x="1509533" y="2592125"/>
            <a:ext cx="825500" cy="673100"/>
            <a:chOff x="1060" y="2452"/>
            <a:chExt cx="520" cy="424"/>
          </a:xfrm>
        </p:grpSpPr>
        <p:sp>
          <p:nvSpPr>
            <p:cNvPr id="607237" name="Rectangle 5"/>
            <p:cNvSpPr>
              <a:spLocks noChangeArrowheads="1"/>
            </p:cNvSpPr>
            <p:nvPr/>
          </p:nvSpPr>
          <p:spPr bwMode="auto">
            <a:xfrm>
              <a:off x="1060" y="2452"/>
              <a:ext cx="520" cy="42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7238" name="Rectangle 6"/>
            <p:cNvSpPr>
              <a:spLocks noChangeArrowheads="1"/>
            </p:cNvSpPr>
            <p:nvPr/>
          </p:nvSpPr>
          <p:spPr bwMode="auto">
            <a:xfrm>
              <a:off x="1214" y="2534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/>
                <a:t>A</a:t>
              </a:r>
            </a:p>
          </p:txBody>
        </p:sp>
      </p:grpSp>
      <p:grpSp>
        <p:nvGrpSpPr>
          <p:cNvPr id="607239" name="Group 7"/>
          <p:cNvGrpSpPr>
            <a:grpSpLocks/>
          </p:cNvGrpSpPr>
          <p:nvPr/>
        </p:nvGrpSpPr>
        <p:grpSpPr bwMode="auto">
          <a:xfrm>
            <a:off x="1509533" y="3277925"/>
            <a:ext cx="825500" cy="977900"/>
            <a:chOff x="1060" y="2884"/>
            <a:chExt cx="520" cy="616"/>
          </a:xfrm>
        </p:grpSpPr>
        <p:sp>
          <p:nvSpPr>
            <p:cNvPr id="607240" name="Rectangle 8"/>
            <p:cNvSpPr>
              <a:spLocks noChangeArrowheads="1"/>
            </p:cNvSpPr>
            <p:nvPr/>
          </p:nvSpPr>
          <p:spPr bwMode="auto">
            <a:xfrm>
              <a:off x="1060" y="2884"/>
              <a:ext cx="520" cy="61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7241" name="Rectangle 9"/>
            <p:cNvSpPr>
              <a:spLocks noChangeArrowheads="1"/>
            </p:cNvSpPr>
            <p:nvPr/>
          </p:nvSpPr>
          <p:spPr bwMode="auto">
            <a:xfrm>
              <a:off x="1214" y="3005"/>
              <a:ext cx="2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/>
                <a:t>B</a:t>
              </a:r>
            </a:p>
          </p:txBody>
        </p:sp>
      </p:grpSp>
      <p:grpSp>
        <p:nvGrpSpPr>
          <p:cNvPr id="607242" name="Group 10"/>
          <p:cNvGrpSpPr>
            <a:grpSpLocks/>
          </p:cNvGrpSpPr>
          <p:nvPr/>
        </p:nvGrpSpPr>
        <p:grpSpPr bwMode="auto">
          <a:xfrm>
            <a:off x="1509533" y="4268525"/>
            <a:ext cx="825500" cy="673100"/>
            <a:chOff x="1060" y="3508"/>
            <a:chExt cx="520" cy="424"/>
          </a:xfrm>
        </p:grpSpPr>
        <p:sp>
          <p:nvSpPr>
            <p:cNvPr id="607243" name="Rectangle 11"/>
            <p:cNvSpPr>
              <a:spLocks noChangeArrowheads="1"/>
            </p:cNvSpPr>
            <p:nvPr/>
          </p:nvSpPr>
          <p:spPr bwMode="auto">
            <a:xfrm>
              <a:off x="1060" y="3508"/>
              <a:ext cx="520" cy="42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7244" name="Rectangle 12"/>
            <p:cNvSpPr>
              <a:spLocks noChangeArrowheads="1"/>
            </p:cNvSpPr>
            <p:nvPr/>
          </p:nvSpPr>
          <p:spPr bwMode="auto">
            <a:xfrm>
              <a:off x="1214" y="3590"/>
              <a:ext cx="2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/>
                <a:t>C</a:t>
              </a:r>
            </a:p>
          </p:txBody>
        </p:sp>
      </p:grpSp>
      <p:sp>
        <p:nvSpPr>
          <p:cNvPr id="607245" name="Line 13"/>
          <p:cNvSpPr>
            <a:spLocks noChangeShapeType="1"/>
          </p:cNvSpPr>
          <p:nvPr/>
        </p:nvSpPr>
        <p:spPr bwMode="auto">
          <a:xfrm flipV="1">
            <a:off x="1058683" y="2903275"/>
            <a:ext cx="738188" cy="509588"/>
          </a:xfrm>
          <a:prstGeom prst="line">
            <a:avLst/>
          </a:prstGeom>
          <a:noFill/>
          <a:ln w="50800">
            <a:solidFill>
              <a:srgbClr val="FF99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7246" name="Line 14"/>
          <p:cNvSpPr>
            <a:spLocks noChangeShapeType="1"/>
          </p:cNvSpPr>
          <p:nvPr/>
        </p:nvSpPr>
        <p:spPr bwMode="auto">
          <a:xfrm flipV="1">
            <a:off x="1058683" y="3589075"/>
            <a:ext cx="738188" cy="52388"/>
          </a:xfrm>
          <a:prstGeom prst="line">
            <a:avLst/>
          </a:prstGeom>
          <a:noFill/>
          <a:ln w="50800">
            <a:solidFill>
              <a:srgbClr val="FF99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7247" name="Line 15"/>
          <p:cNvSpPr>
            <a:spLocks noChangeShapeType="1"/>
          </p:cNvSpPr>
          <p:nvPr/>
        </p:nvSpPr>
        <p:spPr bwMode="auto">
          <a:xfrm>
            <a:off x="1069796" y="3904988"/>
            <a:ext cx="661987" cy="585787"/>
          </a:xfrm>
          <a:prstGeom prst="line">
            <a:avLst/>
          </a:prstGeom>
          <a:noFill/>
          <a:ln w="50800">
            <a:solidFill>
              <a:srgbClr val="FF99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7248" name="Rectangle 16"/>
          <p:cNvSpPr>
            <a:spLocks noChangeArrowheads="1"/>
          </p:cNvSpPr>
          <p:nvPr/>
        </p:nvSpPr>
        <p:spPr bwMode="auto">
          <a:xfrm>
            <a:off x="0" y="3352800"/>
            <a:ext cx="998800" cy="646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altLang="en-US" dirty="0"/>
              <a:t>Program</a:t>
            </a:r>
          </a:p>
          <a:p>
            <a:pPr algn="ctr" eaLnBrk="0" hangingPunct="0"/>
            <a:r>
              <a:rPr lang="en-US" altLang="en-US" dirty="0"/>
              <a:t>Counter</a:t>
            </a:r>
          </a:p>
        </p:txBody>
      </p:sp>
      <p:grpSp>
        <p:nvGrpSpPr>
          <p:cNvPr id="607249" name="Group 17"/>
          <p:cNvGrpSpPr>
            <a:grpSpLocks/>
          </p:cNvGrpSpPr>
          <p:nvPr/>
        </p:nvGrpSpPr>
        <p:grpSpPr bwMode="auto">
          <a:xfrm>
            <a:off x="2881133" y="2592125"/>
            <a:ext cx="825500" cy="673100"/>
            <a:chOff x="1924" y="2452"/>
            <a:chExt cx="520" cy="424"/>
          </a:xfrm>
        </p:grpSpPr>
        <p:sp>
          <p:nvSpPr>
            <p:cNvPr id="607250" name="Rectangle 18"/>
            <p:cNvSpPr>
              <a:spLocks noChangeArrowheads="1"/>
            </p:cNvSpPr>
            <p:nvPr/>
          </p:nvSpPr>
          <p:spPr bwMode="auto">
            <a:xfrm>
              <a:off x="1924" y="2452"/>
              <a:ext cx="520" cy="42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7251" name="Rectangle 19"/>
            <p:cNvSpPr>
              <a:spLocks noChangeArrowheads="1"/>
            </p:cNvSpPr>
            <p:nvPr/>
          </p:nvSpPr>
          <p:spPr bwMode="auto">
            <a:xfrm>
              <a:off x="2078" y="2534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/>
                <a:t>A</a:t>
              </a:r>
            </a:p>
          </p:txBody>
        </p:sp>
      </p:grpSp>
      <p:grpSp>
        <p:nvGrpSpPr>
          <p:cNvPr id="607252" name="Group 20"/>
          <p:cNvGrpSpPr>
            <a:grpSpLocks/>
          </p:cNvGrpSpPr>
          <p:nvPr/>
        </p:nvGrpSpPr>
        <p:grpSpPr bwMode="auto">
          <a:xfrm>
            <a:off x="3871733" y="2592125"/>
            <a:ext cx="825500" cy="977900"/>
            <a:chOff x="2548" y="2452"/>
            <a:chExt cx="520" cy="616"/>
          </a:xfrm>
        </p:grpSpPr>
        <p:sp>
          <p:nvSpPr>
            <p:cNvPr id="607253" name="Rectangle 21"/>
            <p:cNvSpPr>
              <a:spLocks noChangeArrowheads="1"/>
            </p:cNvSpPr>
            <p:nvPr/>
          </p:nvSpPr>
          <p:spPr bwMode="auto">
            <a:xfrm>
              <a:off x="2548" y="2452"/>
              <a:ext cx="520" cy="61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7254" name="Rectangle 22"/>
            <p:cNvSpPr>
              <a:spLocks noChangeArrowheads="1"/>
            </p:cNvSpPr>
            <p:nvPr/>
          </p:nvSpPr>
          <p:spPr bwMode="auto">
            <a:xfrm>
              <a:off x="2702" y="2573"/>
              <a:ext cx="2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/>
                <a:t>B</a:t>
              </a:r>
            </a:p>
          </p:txBody>
        </p:sp>
      </p:grpSp>
      <p:grpSp>
        <p:nvGrpSpPr>
          <p:cNvPr id="607255" name="Group 23"/>
          <p:cNvGrpSpPr>
            <a:grpSpLocks/>
          </p:cNvGrpSpPr>
          <p:nvPr/>
        </p:nvGrpSpPr>
        <p:grpSpPr bwMode="auto">
          <a:xfrm>
            <a:off x="4862333" y="2592125"/>
            <a:ext cx="825500" cy="673100"/>
            <a:chOff x="3172" y="2452"/>
            <a:chExt cx="520" cy="424"/>
          </a:xfrm>
        </p:grpSpPr>
        <p:sp>
          <p:nvSpPr>
            <p:cNvPr id="607256" name="Rectangle 24"/>
            <p:cNvSpPr>
              <a:spLocks noChangeArrowheads="1"/>
            </p:cNvSpPr>
            <p:nvPr/>
          </p:nvSpPr>
          <p:spPr bwMode="auto">
            <a:xfrm>
              <a:off x="3172" y="2452"/>
              <a:ext cx="520" cy="42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7257" name="Rectangle 25"/>
            <p:cNvSpPr>
              <a:spLocks noChangeArrowheads="1"/>
            </p:cNvSpPr>
            <p:nvPr/>
          </p:nvSpPr>
          <p:spPr bwMode="auto">
            <a:xfrm>
              <a:off x="3326" y="2534"/>
              <a:ext cx="2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/>
                <a:t>C</a:t>
              </a:r>
            </a:p>
          </p:txBody>
        </p:sp>
      </p:grpSp>
      <p:sp>
        <p:nvSpPr>
          <p:cNvPr id="607258" name="Line 26"/>
          <p:cNvSpPr>
            <a:spLocks noChangeShapeType="1"/>
          </p:cNvSpPr>
          <p:nvPr/>
        </p:nvSpPr>
        <p:spPr bwMode="auto">
          <a:xfrm>
            <a:off x="3027183" y="2761988"/>
            <a:ext cx="0" cy="357187"/>
          </a:xfrm>
          <a:prstGeom prst="line">
            <a:avLst/>
          </a:prstGeom>
          <a:noFill/>
          <a:ln w="50800">
            <a:solidFill>
              <a:srgbClr val="FF99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7259" name="Line 27"/>
          <p:cNvSpPr>
            <a:spLocks noChangeShapeType="1"/>
          </p:cNvSpPr>
          <p:nvPr/>
        </p:nvSpPr>
        <p:spPr bwMode="auto">
          <a:xfrm>
            <a:off x="4017783" y="2761988"/>
            <a:ext cx="0" cy="738187"/>
          </a:xfrm>
          <a:prstGeom prst="line">
            <a:avLst/>
          </a:prstGeom>
          <a:noFill/>
          <a:ln w="50800">
            <a:solidFill>
              <a:srgbClr val="FF99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7260" name="Line 28"/>
          <p:cNvSpPr>
            <a:spLocks noChangeShapeType="1"/>
          </p:cNvSpPr>
          <p:nvPr/>
        </p:nvSpPr>
        <p:spPr bwMode="auto">
          <a:xfrm>
            <a:off x="5008383" y="2761988"/>
            <a:ext cx="0" cy="357187"/>
          </a:xfrm>
          <a:prstGeom prst="line">
            <a:avLst/>
          </a:prstGeom>
          <a:noFill/>
          <a:ln w="50800">
            <a:solidFill>
              <a:srgbClr val="FF99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7270" name="Rectangle 38"/>
          <p:cNvSpPr>
            <a:spLocks noChangeArrowheads="1"/>
          </p:cNvSpPr>
          <p:nvPr/>
        </p:nvSpPr>
        <p:spPr bwMode="auto">
          <a:xfrm>
            <a:off x="3163708" y="3789100"/>
            <a:ext cx="2308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/>
              <a:t>Conceptual View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135508" y="2130460"/>
            <a:ext cx="2530475" cy="2638214"/>
            <a:chOff x="6135508" y="2130460"/>
            <a:chExt cx="2530475" cy="2638214"/>
          </a:xfrm>
        </p:grpSpPr>
        <p:sp>
          <p:nvSpPr>
            <p:cNvPr id="607261" name="Line 29"/>
            <p:cNvSpPr>
              <a:spLocks noChangeShapeType="1"/>
            </p:cNvSpPr>
            <p:nvPr/>
          </p:nvSpPr>
          <p:spPr bwMode="auto">
            <a:xfrm>
              <a:off x="6532383" y="2838188"/>
              <a:ext cx="0" cy="1500187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7262" name="Line 30"/>
            <p:cNvSpPr>
              <a:spLocks noChangeShapeType="1"/>
            </p:cNvSpPr>
            <p:nvPr/>
          </p:nvSpPr>
          <p:spPr bwMode="auto">
            <a:xfrm>
              <a:off x="6556196" y="4338375"/>
              <a:ext cx="2109787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7263" name="Rectangle 31"/>
            <p:cNvSpPr>
              <a:spLocks noChangeArrowheads="1"/>
            </p:cNvSpPr>
            <p:nvPr/>
          </p:nvSpPr>
          <p:spPr bwMode="auto">
            <a:xfrm>
              <a:off x="6135508" y="3331900"/>
              <a:ext cx="3873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/>
                <a:t>B</a:t>
              </a:r>
            </a:p>
          </p:txBody>
        </p:sp>
        <p:sp>
          <p:nvSpPr>
            <p:cNvPr id="607264" name="Rectangle 32"/>
            <p:cNvSpPr>
              <a:spLocks noChangeArrowheads="1"/>
            </p:cNvSpPr>
            <p:nvPr/>
          </p:nvSpPr>
          <p:spPr bwMode="auto">
            <a:xfrm>
              <a:off x="6135508" y="2874700"/>
              <a:ext cx="404813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/>
                <a:t>A</a:t>
              </a:r>
            </a:p>
          </p:txBody>
        </p:sp>
        <p:sp>
          <p:nvSpPr>
            <p:cNvPr id="607265" name="Rectangle 33"/>
            <p:cNvSpPr>
              <a:spLocks noChangeArrowheads="1"/>
            </p:cNvSpPr>
            <p:nvPr/>
          </p:nvSpPr>
          <p:spPr bwMode="auto">
            <a:xfrm>
              <a:off x="6135508" y="3789100"/>
              <a:ext cx="3873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/>
                <a:t>C</a:t>
              </a:r>
            </a:p>
          </p:txBody>
        </p:sp>
        <p:sp>
          <p:nvSpPr>
            <p:cNvPr id="607266" name="Line 34"/>
            <p:cNvSpPr>
              <a:spLocks noChangeShapeType="1"/>
            </p:cNvSpPr>
            <p:nvPr/>
          </p:nvSpPr>
          <p:spPr bwMode="auto">
            <a:xfrm>
              <a:off x="6784796" y="3119175"/>
              <a:ext cx="357187" cy="0"/>
            </a:xfrm>
            <a:prstGeom prst="line">
              <a:avLst/>
            </a:prstGeom>
            <a:noFill/>
            <a:ln w="50800">
              <a:solidFill>
                <a:srgbClr val="0070C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7267" name="Line 35"/>
            <p:cNvSpPr>
              <a:spLocks noChangeShapeType="1"/>
            </p:cNvSpPr>
            <p:nvPr/>
          </p:nvSpPr>
          <p:spPr bwMode="auto">
            <a:xfrm>
              <a:off x="7241996" y="3576375"/>
              <a:ext cx="357187" cy="0"/>
            </a:xfrm>
            <a:prstGeom prst="line">
              <a:avLst/>
            </a:prstGeom>
            <a:noFill/>
            <a:ln w="50800">
              <a:solidFill>
                <a:srgbClr val="0070C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7268" name="Line 36"/>
            <p:cNvSpPr>
              <a:spLocks noChangeShapeType="1"/>
            </p:cNvSpPr>
            <p:nvPr/>
          </p:nvSpPr>
          <p:spPr bwMode="auto">
            <a:xfrm>
              <a:off x="7699196" y="3957375"/>
              <a:ext cx="357187" cy="0"/>
            </a:xfrm>
            <a:prstGeom prst="line">
              <a:avLst/>
            </a:prstGeom>
            <a:noFill/>
            <a:ln w="50800">
              <a:solidFill>
                <a:srgbClr val="0070C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7269" name="Line 37"/>
            <p:cNvSpPr>
              <a:spLocks noChangeShapeType="1"/>
            </p:cNvSpPr>
            <p:nvPr/>
          </p:nvSpPr>
          <p:spPr bwMode="auto">
            <a:xfrm>
              <a:off x="8156396" y="3119175"/>
              <a:ext cx="357187" cy="0"/>
            </a:xfrm>
            <a:prstGeom prst="line">
              <a:avLst/>
            </a:prstGeom>
            <a:noFill/>
            <a:ln w="50800">
              <a:solidFill>
                <a:srgbClr val="0070C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7271" name="Rectangle 39"/>
            <p:cNvSpPr>
              <a:spLocks noChangeArrowheads="1"/>
            </p:cNvSpPr>
            <p:nvPr/>
          </p:nvSpPr>
          <p:spPr bwMode="auto">
            <a:xfrm>
              <a:off x="7149693" y="4398700"/>
              <a:ext cx="703718" cy="3699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en-US" altLang="en-US" dirty="0"/>
                <a:t>Time </a:t>
              </a: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6699621" y="2130460"/>
              <a:ext cx="182293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solidFill>
                    <a:srgbClr val="0070C0"/>
                  </a:solidFill>
                </a:rPr>
                <a:t>Time-sharing</a:t>
              </a:r>
              <a:endParaRPr lang="en-US" sz="2400" i="1" dirty="0">
                <a:solidFill>
                  <a:srgbClr val="0070C0"/>
                </a:solidFill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685800" y="5250519"/>
            <a:ext cx="776092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Low-level machinery (mechanisms</a:t>
            </a:r>
            <a:r>
              <a:rPr lang="en-US" sz="2400" dirty="0" smtClean="0"/>
              <a:t>)</a:t>
            </a:r>
            <a:endParaRPr lang="en-US" sz="2400" dirty="0"/>
          </a:p>
          <a:p>
            <a:pPr lvl="1"/>
            <a:r>
              <a:rPr lang="en-US" sz="2000" dirty="0"/>
              <a:t>Answer </a:t>
            </a:r>
            <a:r>
              <a:rPr lang="en-US" sz="2000" dirty="0" smtClean="0"/>
              <a:t>question </a:t>
            </a:r>
            <a:r>
              <a:rPr lang="en-US" sz="2000" dirty="0"/>
              <a:t>of </a:t>
            </a:r>
            <a:r>
              <a:rPr lang="en-US" sz="2000" i="1" dirty="0"/>
              <a:t>how</a:t>
            </a:r>
            <a:r>
              <a:rPr lang="en-US" sz="2000" dirty="0"/>
              <a:t>.  E.g., how </a:t>
            </a:r>
            <a:r>
              <a:rPr lang="en-US" sz="2000" dirty="0" smtClean="0"/>
              <a:t>to </a:t>
            </a:r>
            <a:r>
              <a:rPr lang="en-US" sz="2000" dirty="0"/>
              <a:t>keep program context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High-level intelligence (policies)</a:t>
            </a:r>
          </a:p>
          <a:p>
            <a:pPr lvl="1"/>
            <a:r>
              <a:rPr lang="en-US" sz="2000" dirty="0"/>
              <a:t>Answer </a:t>
            </a:r>
            <a:r>
              <a:rPr lang="en-US" sz="2000" dirty="0" smtClean="0"/>
              <a:t>question </a:t>
            </a:r>
            <a:r>
              <a:rPr lang="en-US" sz="2000" dirty="0"/>
              <a:t>of </a:t>
            </a:r>
            <a:r>
              <a:rPr lang="en-US" sz="2000" i="1" dirty="0"/>
              <a:t>which</a:t>
            </a:r>
            <a:r>
              <a:rPr lang="en-US" sz="2000" dirty="0"/>
              <a:t>.  E.g., which process to </a:t>
            </a:r>
            <a:r>
              <a:rPr lang="en-US" sz="2000" dirty="0" smtClean="0"/>
              <a:t>run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7699196" y="5504242"/>
            <a:ext cx="1377156" cy="923330"/>
          </a:xfrm>
          <a:prstGeom prst="rect">
            <a:avLst/>
          </a:prstGeom>
          <a:ln w="19050">
            <a:solidFill>
              <a:schemeClr val="tx1"/>
            </a:solidFill>
            <a:prstDash val="sysDot"/>
          </a:ln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Note: good design to separate!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146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eaLnBrk="0" hangingPunct="0"/>
            <a:r>
              <a:rPr lang="en-US" altLang="en-US"/>
              <a:t>Process States</a:t>
            </a:r>
          </a:p>
        </p:txBody>
      </p:sp>
      <p:sp>
        <p:nvSpPr>
          <p:cNvPr id="613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57350"/>
            <a:ext cx="7772400" cy="4972050"/>
          </a:xfrm>
          <a:noFill/>
          <a:ln/>
        </p:spPr>
        <p:txBody>
          <a:bodyPr/>
          <a:lstStyle/>
          <a:p>
            <a:pPr eaLnBrk="0" hangingPunct="0"/>
            <a:r>
              <a:rPr lang="en-US" altLang="en-US" dirty="0" smtClean="0"/>
              <a:t>Consider the shell command:</a:t>
            </a:r>
            <a:endParaRPr lang="en-US" altLang="en-US" dirty="0"/>
          </a:p>
          <a:p>
            <a:pPr lvl="1" eaLnBrk="0" hangingPunct="0"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cat /etc/passwd | grep claypool</a:t>
            </a:r>
          </a:p>
          <a:p>
            <a:pPr marL="514350" indent="-514350" eaLnBrk="0" hangingPunct="0">
              <a:buFont typeface="+mj-lt"/>
              <a:buAutoNum type="arabicPeriod"/>
            </a:pPr>
            <a:r>
              <a:rPr lang="en-US" altLang="en-US" dirty="0" smtClean="0"/>
              <a:t>What is this command doing?</a:t>
            </a:r>
          </a:p>
          <a:p>
            <a:pPr marL="514350" indent="-514350" eaLnBrk="0" hangingPunct="0">
              <a:buFont typeface="+mj-lt"/>
              <a:buAutoNum type="arabicPeriod"/>
            </a:pPr>
            <a:r>
              <a:rPr lang="en-US" altLang="en-US" dirty="0" smtClean="0"/>
              <a:t>How many processes are involved? </a:t>
            </a:r>
          </a:p>
        </p:txBody>
      </p:sp>
    </p:spTree>
    <p:extLst>
      <p:ext uri="{BB962C8B-B14F-4D97-AF65-F5344CB8AC3E}">
        <p14:creationId xmlns:p14="http://schemas.microsoft.com/office/powerpoint/2010/main" val="3336444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eaLnBrk="0" hangingPunct="0"/>
            <a:r>
              <a:rPr lang="en-US" altLang="en-US"/>
              <a:t>Process States</a:t>
            </a:r>
          </a:p>
        </p:txBody>
      </p:sp>
      <p:sp>
        <p:nvSpPr>
          <p:cNvPr id="613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57350"/>
            <a:ext cx="7772400" cy="1238250"/>
          </a:xfrm>
          <a:noFill/>
          <a:ln/>
        </p:spPr>
        <p:txBody>
          <a:bodyPr/>
          <a:lstStyle/>
          <a:p>
            <a:pPr eaLnBrk="0" hangingPunct="0"/>
            <a:r>
              <a:rPr lang="en-US" altLang="en-US" dirty="0" smtClean="0"/>
              <a:t>Consider the shell command:</a:t>
            </a:r>
            <a:endParaRPr lang="en-US" altLang="en-US" dirty="0"/>
          </a:p>
          <a:p>
            <a:pPr lvl="1" eaLnBrk="0" hangingPunct="0"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cat /etc/passwd | grep claypool</a:t>
            </a:r>
          </a:p>
        </p:txBody>
      </p:sp>
      <p:grpSp>
        <p:nvGrpSpPr>
          <p:cNvPr id="613380" name="Group 4"/>
          <p:cNvGrpSpPr>
            <a:grpSpLocks/>
          </p:cNvGrpSpPr>
          <p:nvPr/>
        </p:nvGrpSpPr>
        <p:grpSpPr bwMode="auto">
          <a:xfrm>
            <a:off x="4670425" y="4819650"/>
            <a:ext cx="1739900" cy="673100"/>
            <a:chOff x="3028" y="3028"/>
            <a:chExt cx="1096" cy="424"/>
          </a:xfrm>
          <a:solidFill>
            <a:srgbClr val="FF9900"/>
          </a:solidFill>
        </p:grpSpPr>
        <p:sp>
          <p:nvSpPr>
            <p:cNvPr id="613381" name="Oval 5"/>
            <p:cNvSpPr>
              <a:spLocks noChangeArrowheads="1"/>
            </p:cNvSpPr>
            <p:nvPr/>
          </p:nvSpPr>
          <p:spPr bwMode="auto">
            <a:xfrm>
              <a:off x="3028" y="3028"/>
              <a:ext cx="1096" cy="424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3382" name="Rectangle 6"/>
            <p:cNvSpPr>
              <a:spLocks noChangeArrowheads="1"/>
            </p:cNvSpPr>
            <p:nvPr/>
          </p:nvSpPr>
          <p:spPr bwMode="auto">
            <a:xfrm>
              <a:off x="3254" y="3110"/>
              <a:ext cx="734" cy="288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dirty="0"/>
                <a:t>Waiting</a:t>
              </a:r>
            </a:p>
          </p:txBody>
        </p:sp>
      </p:grpSp>
      <p:grpSp>
        <p:nvGrpSpPr>
          <p:cNvPr id="613386" name="Group 10"/>
          <p:cNvGrpSpPr>
            <a:grpSpLocks/>
          </p:cNvGrpSpPr>
          <p:nvPr/>
        </p:nvGrpSpPr>
        <p:grpSpPr bwMode="auto">
          <a:xfrm>
            <a:off x="1682750" y="4730750"/>
            <a:ext cx="1739900" cy="673100"/>
            <a:chOff x="1060" y="2980"/>
            <a:chExt cx="1096" cy="424"/>
          </a:xfrm>
        </p:grpSpPr>
        <p:sp>
          <p:nvSpPr>
            <p:cNvPr id="613387" name="Oval 11"/>
            <p:cNvSpPr>
              <a:spLocks noChangeArrowheads="1"/>
            </p:cNvSpPr>
            <p:nvPr/>
          </p:nvSpPr>
          <p:spPr bwMode="auto">
            <a:xfrm>
              <a:off x="1060" y="2980"/>
              <a:ext cx="1096" cy="42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3388" name="Rectangle 12"/>
            <p:cNvSpPr>
              <a:spLocks noChangeArrowheads="1"/>
            </p:cNvSpPr>
            <p:nvPr/>
          </p:nvSpPr>
          <p:spPr bwMode="auto">
            <a:xfrm>
              <a:off x="1379" y="3062"/>
              <a:ext cx="60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dirty="0"/>
                <a:t>Ready</a:t>
              </a:r>
            </a:p>
          </p:txBody>
        </p:sp>
      </p:grpSp>
      <p:sp>
        <p:nvSpPr>
          <p:cNvPr id="613389" name="Line 13"/>
          <p:cNvSpPr>
            <a:spLocks noChangeShapeType="1"/>
          </p:cNvSpPr>
          <p:nvPr/>
        </p:nvSpPr>
        <p:spPr bwMode="auto">
          <a:xfrm>
            <a:off x="938213" y="3910013"/>
            <a:ext cx="1119187" cy="89058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3390" name="Rectangle 14"/>
          <p:cNvSpPr>
            <a:spLocks noChangeArrowheads="1"/>
          </p:cNvSpPr>
          <p:nvPr/>
        </p:nvSpPr>
        <p:spPr bwMode="auto">
          <a:xfrm>
            <a:off x="732584" y="4382072"/>
            <a:ext cx="800284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 dirty="0" smtClean="0"/>
              <a:t>Create</a:t>
            </a:r>
            <a:endParaRPr lang="en-US" altLang="en-US" dirty="0"/>
          </a:p>
        </p:txBody>
      </p:sp>
      <p:sp>
        <p:nvSpPr>
          <p:cNvPr id="613391" name="Line 15"/>
          <p:cNvSpPr>
            <a:spLocks noChangeShapeType="1"/>
          </p:cNvSpPr>
          <p:nvPr/>
        </p:nvSpPr>
        <p:spPr bwMode="auto">
          <a:xfrm flipV="1">
            <a:off x="2908300" y="3975100"/>
            <a:ext cx="661988" cy="73818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3392" name="Line 16"/>
          <p:cNvSpPr>
            <a:spLocks noChangeShapeType="1"/>
          </p:cNvSpPr>
          <p:nvPr/>
        </p:nvSpPr>
        <p:spPr bwMode="auto">
          <a:xfrm flipH="1">
            <a:off x="3224213" y="4062413"/>
            <a:ext cx="661987" cy="81438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3393" name="Rectangle 17"/>
          <p:cNvSpPr>
            <a:spLocks noChangeArrowheads="1"/>
          </p:cNvSpPr>
          <p:nvPr/>
        </p:nvSpPr>
        <p:spPr bwMode="auto">
          <a:xfrm>
            <a:off x="2236620" y="4027266"/>
            <a:ext cx="995337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altLang="en-US" dirty="0"/>
              <a:t>Dispatch</a:t>
            </a:r>
          </a:p>
        </p:txBody>
      </p:sp>
      <p:sp>
        <p:nvSpPr>
          <p:cNvPr id="613394" name="Rectangle 18"/>
          <p:cNvSpPr>
            <a:spLocks noChangeArrowheads="1"/>
          </p:cNvSpPr>
          <p:nvPr/>
        </p:nvSpPr>
        <p:spPr bwMode="auto">
          <a:xfrm>
            <a:off x="3598248" y="4403725"/>
            <a:ext cx="1033103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altLang="en-US" dirty="0"/>
              <a:t>Interrupt</a:t>
            </a:r>
          </a:p>
        </p:txBody>
      </p:sp>
      <p:sp>
        <p:nvSpPr>
          <p:cNvPr id="613395" name="Line 19"/>
          <p:cNvSpPr>
            <a:spLocks noChangeShapeType="1"/>
          </p:cNvSpPr>
          <p:nvPr/>
        </p:nvSpPr>
        <p:spPr bwMode="auto">
          <a:xfrm>
            <a:off x="4841875" y="4042434"/>
            <a:ext cx="450850" cy="70961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3396" name="Rectangle 20"/>
          <p:cNvSpPr>
            <a:spLocks noChangeArrowheads="1"/>
          </p:cNvSpPr>
          <p:nvPr/>
        </p:nvSpPr>
        <p:spPr bwMode="auto">
          <a:xfrm>
            <a:off x="5141640" y="4115594"/>
            <a:ext cx="1254382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 dirty="0"/>
              <a:t>I/O </a:t>
            </a:r>
            <a:r>
              <a:rPr lang="en-US" altLang="en-US" dirty="0" smtClean="0"/>
              <a:t>request</a:t>
            </a:r>
            <a:endParaRPr lang="en-US" altLang="en-US" dirty="0"/>
          </a:p>
        </p:txBody>
      </p:sp>
      <p:sp>
        <p:nvSpPr>
          <p:cNvPr id="613397" name="Line 21"/>
          <p:cNvSpPr>
            <a:spLocks noChangeShapeType="1"/>
          </p:cNvSpPr>
          <p:nvPr/>
        </p:nvSpPr>
        <p:spPr bwMode="auto">
          <a:xfrm flipH="1" flipV="1">
            <a:off x="3441700" y="5118100"/>
            <a:ext cx="1149350" cy="619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3398" name="Rectangle 22"/>
          <p:cNvSpPr>
            <a:spLocks noChangeArrowheads="1"/>
          </p:cNvSpPr>
          <p:nvPr/>
        </p:nvSpPr>
        <p:spPr bwMode="auto">
          <a:xfrm>
            <a:off x="3336925" y="5241925"/>
            <a:ext cx="1419428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 dirty="0"/>
              <a:t>I/O </a:t>
            </a:r>
            <a:r>
              <a:rPr lang="en-US" altLang="en-US" dirty="0" smtClean="0"/>
              <a:t>complete</a:t>
            </a:r>
            <a:endParaRPr lang="en-US" altLang="en-US" dirty="0"/>
          </a:p>
        </p:txBody>
      </p:sp>
      <p:sp>
        <p:nvSpPr>
          <p:cNvPr id="613399" name="Line 23"/>
          <p:cNvSpPr>
            <a:spLocks noChangeShapeType="1"/>
          </p:cNvSpPr>
          <p:nvPr/>
        </p:nvSpPr>
        <p:spPr bwMode="auto">
          <a:xfrm flipV="1">
            <a:off x="5226244" y="3289300"/>
            <a:ext cx="1239644" cy="299264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3400" name="Rectangle 24"/>
          <p:cNvSpPr>
            <a:spLocks noChangeArrowheads="1"/>
          </p:cNvSpPr>
          <p:nvPr/>
        </p:nvSpPr>
        <p:spPr bwMode="auto">
          <a:xfrm>
            <a:off x="5457825" y="3568207"/>
            <a:ext cx="1130631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altLang="en-US" dirty="0" smtClean="0"/>
              <a:t>Terminate</a:t>
            </a:r>
            <a:endParaRPr lang="en-US" altLang="en-US" dirty="0"/>
          </a:p>
        </p:txBody>
      </p:sp>
      <p:sp>
        <p:nvSpPr>
          <p:cNvPr id="613401" name="Text Box 25"/>
          <p:cNvSpPr txBox="1">
            <a:spLocks noChangeArrowheads="1"/>
          </p:cNvSpPr>
          <p:nvPr/>
        </p:nvSpPr>
        <p:spPr bwMode="auto">
          <a:xfrm>
            <a:off x="2162925" y="5947434"/>
            <a:ext cx="445615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dirty="0" smtClean="0"/>
              <a:t>(See process states with </a:t>
            </a:r>
            <a:r>
              <a:rPr lang="en-US" altLang="en-US" sz="2800" dirty="0" smtClean="0">
                <a:latin typeface="Consolas" panose="020B0609020204030204" pitchFamily="49" charset="0"/>
              </a:rPr>
              <a:t>top</a:t>
            </a:r>
            <a:r>
              <a:rPr lang="en-US" altLang="en-US" sz="2800" dirty="0" smtClean="0"/>
              <a:t>)</a:t>
            </a:r>
            <a:endParaRPr lang="en-US" altLang="en-US" sz="2800" dirty="0"/>
          </a:p>
        </p:txBody>
      </p:sp>
      <p:sp>
        <p:nvSpPr>
          <p:cNvPr id="26" name="Rectangle 24"/>
          <p:cNvSpPr>
            <a:spLocks noChangeArrowheads="1"/>
          </p:cNvSpPr>
          <p:nvPr/>
        </p:nvSpPr>
        <p:spPr bwMode="auto">
          <a:xfrm>
            <a:off x="6591842" y="2999255"/>
            <a:ext cx="1085233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altLang="en-US" sz="2000" i="1" dirty="0" smtClean="0">
                <a:solidFill>
                  <a:srgbClr val="0070C0"/>
                </a:solidFill>
              </a:rPr>
              <a:t>Clean up</a:t>
            </a:r>
            <a:endParaRPr lang="en-US" altLang="en-US" sz="2000" i="1" dirty="0">
              <a:solidFill>
                <a:srgbClr val="0070C0"/>
              </a:solidFill>
            </a:endParaRPr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180218" y="3421674"/>
            <a:ext cx="1473352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altLang="en-US" sz="2000" i="1" dirty="0" smtClean="0">
                <a:solidFill>
                  <a:srgbClr val="0070C0"/>
                </a:solidFill>
              </a:rPr>
              <a:t>Initialization</a:t>
            </a:r>
            <a:endParaRPr lang="en-US" altLang="en-US" sz="2000" i="1" dirty="0">
              <a:solidFill>
                <a:srgbClr val="0070C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194550" y="4549427"/>
            <a:ext cx="1752600" cy="1384995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 processes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onsolas" panose="020B0609020204030204" pitchFamily="49" charset="0"/>
              </a:rPr>
              <a:t>cat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onsolas" panose="020B0609020204030204" pitchFamily="49" charset="0"/>
              </a:rPr>
              <a:t>g</a:t>
            </a:r>
            <a:r>
              <a:rPr lang="en-US" sz="2000" dirty="0" smtClean="0">
                <a:latin typeface="Consolas" panose="020B0609020204030204" pitchFamily="49" charset="0"/>
              </a:rPr>
              <a:t>rep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onsolas" panose="020B0609020204030204" pitchFamily="49" charset="0"/>
              </a:rPr>
              <a:t>bash</a:t>
            </a:r>
            <a:endParaRPr lang="en-US" sz="2000" dirty="0">
              <a:latin typeface="Consolas" panose="020B0609020204030204" pitchFamily="49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3455932" y="3291965"/>
            <a:ext cx="1739900" cy="673100"/>
            <a:chOff x="3671444" y="3797300"/>
            <a:chExt cx="1739900" cy="673100"/>
          </a:xfrm>
        </p:grpSpPr>
        <p:sp>
          <p:nvSpPr>
            <p:cNvPr id="30" name="Oval 29"/>
            <p:cNvSpPr>
              <a:spLocks noChangeArrowheads="1"/>
            </p:cNvSpPr>
            <p:nvPr/>
          </p:nvSpPr>
          <p:spPr bwMode="auto">
            <a:xfrm>
              <a:off x="3671444" y="3797300"/>
              <a:ext cx="1739900" cy="673100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4030219" y="3927475"/>
              <a:ext cx="1233488" cy="457200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/>
                <a:t>Running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04954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eaLnBrk="0" hangingPunct="0"/>
            <a:r>
              <a:rPr lang="en-US" altLang="en-US" dirty="0" smtClean="0"/>
              <a:t>OS as a Process </a:t>
            </a:r>
            <a:r>
              <a:rPr lang="en-US" altLang="en-US" dirty="0"/>
              <a:t>Scheduler</a:t>
            </a:r>
          </a:p>
        </p:txBody>
      </p:sp>
      <p:sp>
        <p:nvSpPr>
          <p:cNvPr id="615427" name="Rectangle 3"/>
          <p:cNvSpPr>
            <a:spLocks noChangeArrowheads="1"/>
          </p:cNvSpPr>
          <p:nvPr/>
        </p:nvSpPr>
        <p:spPr bwMode="auto">
          <a:xfrm>
            <a:off x="2216150" y="1530350"/>
            <a:ext cx="825500" cy="2044700"/>
          </a:xfrm>
          <a:prstGeom prst="rect">
            <a:avLst/>
          </a:prstGeom>
          <a:solidFill>
            <a:srgbClr val="CC33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428" name="Rectangle 4"/>
          <p:cNvSpPr>
            <a:spLocks noChangeArrowheads="1"/>
          </p:cNvSpPr>
          <p:nvPr/>
        </p:nvSpPr>
        <p:spPr bwMode="auto">
          <a:xfrm>
            <a:off x="2270125" y="1646238"/>
            <a:ext cx="657225" cy="579437"/>
          </a:xfrm>
          <a:prstGeom prst="rect">
            <a:avLst/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 sz="3200"/>
              <a:t>cat</a:t>
            </a:r>
          </a:p>
        </p:txBody>
      </p:sp>
      <p:sp>
        <p:nvSpPr>
          <p:cNvPr id="615429" name="Rectangle 5"/>
          <p:cNvSpPr>
            <a:spLocks noChangeArrowheads="1"/>
          </p:cNvSpPr>
          <p:nvPr/>
        </p:nvSpPr>
        <p:spPr bwMode="auto">
          <a:xfrm>
            <a:off x="3054350" y="1530350"/>
            <a:ext cx="825500" cy="20447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430" name="Rectangle 6"/>
          <p:cNvSpPr>
            <a:spLocks noChangeArrowheads="1"/>
          </p:cNvSpPr>
          <p:nvPr/>
        </p:nvSpPr>
        <p:spPr bwMode="auto">
          <a:xfrm>
            <a:off x="3184525" y="1646238"/>
            <a:ext cx="455613" cy="579437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 sz="3200"/>
              <a:t>ls</a:t>
            </a:r>
          </a:p>
        </p:txBody>
      </p:sp>
      <p:grpSp>
        <p:nvGrpSpPr>
          <p:cNvPr id="615431" name="Group 7"/>
          <p:cNvGrpSpPr>
            <a:grpSpLocks/>
          </p:cNvGrpSpPr>
          <p:nvPr/>
        </p:nvGrpSpPr>
        <p:grpSpPr bwMode="auto">
          <a:xfrm>
            <a:off x="3892550" y="1530350"/>
            <a:ext cx="1130300" cy="2044700"/>
            <a:chOff x="2452" y="964"/>
            <a:chExt cx="712" cy="1288"/>
          </a:xfrm>
        </p:grpSpPr>
        <p:sp>
          <p:nvSpPr>
            <p:cNvPr id="615432" name="Rectangle 8"/>
            <p:cNvSpPr>
              <a:spLocks noChangeArrowheads="1"/>
            </p:cNvSpPr>
            <p:nvPr/>
          </p:nvSpPr>
          <p:spPr bwMode="auto">
            <a:xfrm>
              <a:off x="2452" y="964"/>
              <a:ext cx="712" cy="1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433" name="Rectangle 9"/>
            <p:cNvSpPr>
              <a:spLocks noChangeArrowheads="1"/>
            </p:cNvSpPr>
            <p:nvPr/>
          </p:nvSpPr>
          <p:spPr bwMode="auto">
            <a:xfrm>
              <a:off x="2696" y="1037"/>
              <a:ext cx="30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3200"/>
                <a:t>...</a:t>
              </a:r>
            </a:p>
          </p:txBody>
        </p:sp>
      </p:grpSp>
      <p:sp>
        <p:nvSpPr>
          <p:cNvPr id="615434" name="Rectangle 10"/>
          <p:cNvSpPr>
            <a:spLocks noChangeArrowheads="1"/>
          </p:cNvSpPr>
          <p:nvPr/>
        </p:nvSpPr>
        <p:spPr bwMode="auto">
          <a:xfrm>
            <a:off x="5035550" y="1530350"/>
            <a:ext cx="825500" cy="2044700"/>
          </a:xfrm>
          <a:prstGeom prst="rect">
            <a:avLst/>
          </a:prstGeom>
          <a:solidFill>
            <a:srgbClr val="9900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435" name="Rectangle 11"/>
          <p:cNvSpPr>
            <a:spLocks noChangeArrowheads="1"/>
          </p:cNvSpPr>
          <p:nvPr/>
        </p:nvSpPr>
        <p:spPr bwMode="auto">
          <a:xfrm>
            <a:off x="5013325" y="1646238"/>
            <a:ext cx="8620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 sz="3200"/>
              <a:t>disk</a:t>
            </a:r>
          </a:p>
        </p:txBody>
      </p:sp>
      <p:grpSp>
        <p:nvGrpSpPr>
          <p:cNvPr id="615436" name="Group 12"/>
          <p:cNvGrpSpPr>
            <a:grpSpLocks/>
          </p:cNvGrpSpPr>
          <p:nvPr/>
        </p:nvGrpSpPr>
        <p:grpSpPr bwMode="auto">
          <a:xfrm>
            <a:off x="5873750" y="1530350"/>
            <a:ext cx="825500" cy="2044700"/>
            <a:chOff x="3700" y="964"/>
            <a:chExt cx="520" cy="1288"/>
          </a:xfrm>
        </p:grpSpPr>
        <p:sp>
          <p:nvSpPr>
            <p:cNvPr id="615437" name="Rectangle 13"/>
            <p:cNvSpPr>
              <a:spLocks noChangeArrowheads="1"/>
            </p:cNvSpPr>
            <p:nvPr/>
          </p:nvSpPr>
          <p:spPr bwMode="auto">
            <a:xfrm>
              <a:off x="3700" y="964"/>
              <a:ext cx="520" cy="1288"/>
            </a:xfrm>
            <a:prstGeom prst="rect">
              <a:avLst/>
            </a:prstGeom>
            <a:solidFill>
              <a:srgbClr val="9900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438" name="Rectangle 14"/>
            <p:cNvSpPr>
              <a:spLocks noChangeArrowheads="1"/>
            </p:cNvSpPr>
            <p:nvPr/>
          </p:nvSpPr>
          <p:spPr bwMode="auto">
            <a:xfrm>
              <a:off x="3878" y="1037"/>
              <a:ext cx="116" cy="365"/>
            </a:xfrm>
            <a:prstGeom prst="rect">
              <a:avLst/>
            </a:prstGeom>
            <a:solidFill>
              <a:srgbClr val="99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5439" name="Rectangle 15"/>
          <p:cNvSpPr>
            <a:spLocks noChangeArrowheads="1"/>
          </p:cNvSpPr>
          <p:nvPr/>
        </p:nvSpPr>
        <p:spPr bwMode="auto">
          <a:xfrm>
            <a:off x="2216150" y="3587750"/>
            <a:ext cx="4483100" cy="8255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440" name="Rectangle 16"/>
          <p:cNvSpPr>
            <a:spLocks noChangeArrowheads="1"/>
          </p:cNvSpPr>
          <p:nvPr/>
        </p:nvSpPr>
        <p:spPr bwMode="auto">
          <a:xfrm>
            <a:off x="2973902" y="3707791"/>
            <a:ext cx="3196196" cy="585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 sz="3200" dirty="0" smtClean="0">
                <a:solidFill>
                  <a:srgbClr val="0070C0"/>
                </a:solidFill>
              </a:rPr>
              <a:t>Process Scheduler</a:t>
            </a:r>
            <a:endParaRPr lang="en-US" altLang="en-US" sz="3200" dirty="0">
              <a:solidFill>
                <a:srgbClr val="0070C0"/>
              </a:solidFill>
            </a:endParaRPr>
          </a:p>
        </p:txBody>
      </p:sp>
      <p:sp>
        <p:nvSpPr>
          <p:cNvPr id="615441" name="Rectangle 17"/>
          <p:cNvSpPr>
            <a:spLocks noChangeArrowheads="1"/>
          </p:cNvSpPr>
          <p:nvPr/>
        </p:nvSpPr>
        <p:spPr bwMode="auto">
          <a:xfrm>
            <a:off x="6003925" y="1646238"/>
            <a:ext cx="7032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 sz="3200"/>
              <a:t>vid</a:t>
            </a:r>
          </a:p>
        </p:txBody>
      </p:sp>
      <p:sp>
        <p:nvSpPr>
          <p:cNvPr id="615442" name="Rectangle 18"/>
          <p:cNvSpPr>
            <a:spLocks noGrp="1" noChangeArrowheads="1"/>
          </p:cNvSpPr>
          <p:nvPr>
            <p:ph type="body" idx="1"/>
          </p:nvPr>
        </p:nvSpPr>
        <p:spPr>
          <a:xfrm>
            <a:off x="609600" y="4953000"/>
            <a:ext cx="7772400" cy="1524000"/>
          </a:xfrm>
          <a:noFill/>
          <a:ln/>
        </p:spPr>
        <p:txBody>
          <a:bodyPr>
            <a:normAutofit fontScale="85000" lnSpcReduction="20000"/>
          </a:bodyPr>
          <a:lstStyle/>
          <a:p>
            <a:pPr eaLnBrk="0" hangingPunct="0">
              <a:lnSpc>
                <a:spcPct val="90000"/>
              </a:lnSpc>
            </a:pPr>
            <a:r>
              <a:rPr lang="en-US" altLang="en-US" sz="2800" dirty="0" smtClean="0"/>
              <a:t>Simple OS view – just schedule processes!  Even OS services (e.g., file system) are just processes</a:t>
            </a:r>
            <a:endParaRPr lang="en-US" altLang="en-US" sz="2400" dirty="0"/>
          </a:p>
          <a:p>
            <a:pPr eaLnBrk="0" hangingPunct="0">
              <a:lnSpc>
                <a:spcPct val="90000"/>
              </a:lnSpc>
            </a:pPr>
            <a:r>
              <a:rPr lang="en-US" altLang="en-US" sz="2800" dirty="0"/>
              <a:t>Small </a:t>
            </a:r>
            <a:r>
              <a:rPr lang="en-US" altLang="en-US" sz="2800" dirty="0">
                <a:solidFill>
                  <a:srgbClr val="0070C0"/>
                </a:solidFill>
              </a:rPr>
              <a:t>scheduler</a:t>
            </a:r>
            <a:r>
              <a:rPr lang="en-US" altLang="en-US" sz="2800" dirty="0"/>
              <a:t> handles interrupts, stopping and starting </a:t>
            </a:r>
            <a:r>
              <a:rPr lang="en-US" altLang="en-US" sz="2800" dirty="0" smtClean="0"/>
              <a:t>processes (policy decides when)</a:t>
            </a:r>
          </a:p>
          <a:p>
            <a:pPr eaLnBrk="0" hangingPunct="0">
              <a:lnSpc>
                <a:spcPct val="90000"/>
              </a:lnSpc>
            </a:pPr>
            <a:r>
              <a:rPr lang="en-US" altLang="en-US" sz="2800" dirty="0" smtClean="0"/>
              <a:t>Ok, what are mechanisms needed to make this happen?</a:t>
            </a:r>
            <a:endParaRPr lang="en-US" alt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1363832" y="3707791"/>
            <a:ext cx="6463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OS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56030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41"/>
            <a:ext cx="8229600" cy="1085688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Process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038600" y="1600200"/>
            <a:ext cx="4648200" cy="183857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What information do we need to keep track of a </a:t>
            </a:r>
            <a:r>
              <a:rPr lang="en-US" dirty="0" smtClean="0">
                <a:solidFill>
                  <a:srgbClr val="0070C0"/>
                </a:solidFill>
              </a:rPr>
              <a:t>process</a:t>
            </a:r>
            <a:r>
              <a:rPr lang="en-US" dirty="0" smtClean="0"/>
              <a:t> (i.e., a running program)?</a:t>
            </a:r>
            <a:endParaRPr lang="en-US" dirty="0"/>
          </a:p>
        </p:txBody>
      </p: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1030403" y="1105829"/>
            <a:ext cx="2197100" cy="2508250"/>
            <a:chOff x="628" y="1396"/>
            <a:chExt cx="1384" cy="1488"/>
          </a:xfrm>
        </p:grpSpPr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628" y="1396"/>
              <a:ext cx="1384" cy="1384"/>
            </a:xfrm>
            <a:prstGeom prst="rect">
              <a:avLst/>
            </a:prstGeom>
            <a:solidFill>
              <a:srgbClr val="99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710" y="1430"/>
              <a:ext cx="1072" cy="14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dirty="0" smtClean="0">
                  <a:latin typeface="Courier New" panose="02070309020205020404" pitchFamily="49" charset="0"/>
                </a:rPr>
                <a:t>int g_x</a:t>
              </a:r>
            </a:p>
            <a:p>
              <a:pPr eaLnBrk="0" hangingPunct="0"/>
              <a:r>
                <a:rPr lang="en-US" altLang="en-US" dirty="0" smtClean="0">
                  <a:latin typeface="Courier New" panose="02070309020205020404" pitchFamily="49" charset="0"/>
                </a:rPr>
                <a:t>main</a:t>
              </a:r>
              <a:r>
                <a:rPr lang="en-US" altLang="en-US" dirty="0">
                  <a:latin typeface="Courier New" panose="02070309020205020404" pitchFamily="49" charset="0"/>
                </a:rPr>
                <a:t>() {</a:t>
              </a:r>
            </a:p>
            <a:p>
              <a:pPr eaLnBrk="0" hangingPunct="0"/>
              <a:r>
                <a:rPr lang="en-US" altLang="en-US" dirty="0">
                  <a:latin typeface="Courier New" panose="02070309020205020404" pitchFamily="49" charset="0"/>
                </a:rPr>
                <a:t>...</a:t>
              </a:r>
            </a:p>
            <a:p>
              <a:pPr eaLnBrk="0" hangingPunct="0"/>
              <a:r>
                <a:rPr lang="en-US" altLang="en-US" dirty="0">
                  <a:latin typeface="Courier New" panose="02070309020205020404" pitchFamily="49" charset="0"/>
                </a:rPr>
                <a:t>}</a:t>
              </a:r>
            </a:p>
            <a:p>
              <a:pPr eaLnBrk="0" hangingPunct="0"/>
              <a:r>
                <a:rPr lang="en-US" altLang="en-US" dirty="0">
                  <a:latin typeface="Courier New" panose="02070309020205020404" pitchFamily="49" charset="0"/>
                </a:rPr>
                <a:t>A() {</a:t>
              </a:r>
            </a:p>
            <a:p>
              <a:pPr eaLnBrk="0" hangingPunct="0"/>
              <a:r>
                <a:rPr lang="en-US" altLang="en-US" dirty="0" smtClean="0">
                  <a:latin typeface="Courier New" panose="02070309020205020404" pitchFamily="49" charset="0"/>
                </a:rPr>
                <a:t> f = open()</a:t>
              </a:r>
            </a:p>
            <a:p>
              <a:pPr eaLnBrk="0" hangingPunct="0"/>
              <a:r>
                <a:rPr lang="en-US" altLang="en-US" dirty="0">
                  <a:latin typeface="Courier New" panose="02070309020205020404" pitchFamily="49" charset="0"/>
                </a:rPr>
                <a:t> </a:t>
              </a:r>
              <a:r>
                <a:rPr lang="en-US" altLang="en-US" dirty="0" smtClean="0">
                  <a:latin typeface="Courier New" panose="02070309020205020404" pitchFamily="49" charset="0"/>
                </a:rPr>
                <a:t>...</a:t>
              </a:r>
              <a:endParaRPr lang="en-US" altLang="en-US" dirty="0">
                <a:latin typeface="Courier New" panose="02070309020205020404" pitchFamily="49" charset="0"/>
              </a:endParaRPr>
            </a:p>
            <a:p>
              <a:pPr eaLnBrk="0" hangingPunct="0"/>
              <a:r>
                <a:rPr lang="en-US" altLang="en-US" dirty="0">
                  <a:latin typeface="Courier New" panose="02070309020205020404" pitchFamily="49" charset="0"/>
                </a:rPr>
                <a:t>}</a:t>
              </a:r>
            </a:p>
          </p:txBody>
        </p:sp>
      </p:grpSp>
      <p:pic>
        <p:nvPicPr>
          <p:cNvPr id="16386" name="Picture 2" descr="https://us.123rf.com/450wm/pratyaksa/pratyaksa1509/pratyaksa150900041/44827950-operation-system-computer-process-flat-design.jpg?ver=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503" y="4047965"/>
            <a:ext cx="2533650" cy="253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553200" y="4806958"/>
            <a:ext cx="54053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30653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3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noFill/>
          <a:ln/>
        </p:spPr>
        <p:txBody>
          <a:bodyPr/>
          <a:lstStyle/>
          <a:p>
            <a:pPr eaLnBrk="0" hangingPunct="0"/>
            <a:r>
              <a:rPr lang="en-US" altLang="en-US" dirty="0" smtClean="0"/>
              <a:t>Program </a:t>
            </a:r>
            <a:r>
              <a:rPr lang="en-US" altLang="en-US" dirty="0" smtClean="0">
                <a:sym typeface="Wingdings" panose="05000000000000000000" pitchFamily="2" charset="2"/>
              </a:rPr>
              <a:t> </a:t>
            </a:r>
            <a:r>
              <a:rPr lang="en-US" alt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Process</a:t>
            </a:r>
            <a:endParaRPr lang="en-US" altLang="en-US" dirty="0">
              <a:solidFill>
                <a:srgbClr val="0070C0"/>
              </a:solidFill>
            </a:endParaRPr>
          </a:p>
        </p:txBody>
      </p:sp>
      <p:sp>
        <p:nvSpPr>
          <p:cNvPr id="611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5715000"/>
          </a:xfrm>
          <a:noFill/>
          <a:ln/>
        </p:spPr>
        <p:txBody>
          <a:bodyPr>
            <a:noAutofit/>
          </a:bodyPr>
          <a:lstStyle/>
          <a:p>
            <a:pPr eaLnBrk="0" hangingPunct="0"/>
            <a:endParaRPr lang="en-US" altLang="en-US" sz="2400" dirty="0"/>
          </a:p>
          <a:p>
            <a:pPr eaLnBrk="0" hangingPunct="0"/>
            <a:endParaRPr lang="en-US" altLang="en-US" sz="2400" dirty="0" smtClean="0"/>
          </a:p>
          <a:p>
            <a:pPr marL="0" indent="0" eaLnBrk="0" hangingPunct="0">
              <a:buNone/>
            </a:pPr>
            <a:endParaRPr lang="en-US" altLang="en-US" sz="2400" dirty="0" smtClean="0"/>
          </a:p>
          <a:p>
            <a:pPr eaLnBrk="0" hangingPunct="0"/>
            <a:endParaRPr lang="en-US" altLang="en-US" sz="2400" dirty="0"/>
          </a:p>
          <a:p>
            <a:pPr eaLnBrk="0" hangingPunct="0"/>
            <a:endParaRPr lang="en-US" altLang="en-US" sz="2400" dirty="0" smtClean="0"/>
          </a:p>
          <a:p>
            <a:pPr eaLnBrk="0" hangingPunct="0"/>
            <a:endParaRPr lang="en-US" altLang="en-US" sz="2400" dirty="0" smtClean="0"/>
          </a:p>
          <a:p>
            <a:pPr lvl="3" eaLnBrk="0" hangingPunct="0"/>
            <a:endParaRPr lang="en-US" altLang="en-US" sz="1200" dirty="0"/>
          </a:p>
          <a:p>
            <a:r>
              <a:rPr lang="en-US" sz="2800" dirty="0"/>
              <a:t>Low-level machinery (</a:t>
            </a:r>
            <a:r>
              <a:rPr lang="en-US" sz="2800" i="1" dirty="0"/>
              <a:t>mechanisms</a:t>
            </a:r>
            <a:r>
              <a:rPr lang="en-US" sz="2800" dirty="0" smtClean="0"/>
              <a:t>) – to store program context</a:t>
            </a:r>
            <a:endParaRPr lang="en-US" sz="2800" dirty="0"/>
          </a:p>
          <a:p>
            <a:pPr lvl="1">
              <a:lnSpc>
                <a:spcPts val="2000"/>
              </a:lnSpc>
            </a:pPr>
            <a:r>
              <a:rPr lang="en-US" dirty="0" smtClean="0"/>
              <a:t>(</a:t>
            </a:r>
            <a:r>
              <a:rPr lang="en-US" dirty="0"/>
              <a:t>Discuss policies later in scheduling)</a:t>
            </a:r>
          </a:p>
          <a:p>
            <a:pPr lvl="1" eaLnBrk="0" hangingPunct="0">
              <a:lnSpc>
                <a:spcPts val="2000"/>
              </a:lnSpc>
            </a:pPr>
            <a:r>
              <a:rPr lang="en-US" altLang="en-US" dirty="0" smtClean="0"/>
              <a:t>Current execution location</a:t>
            </a:r>
          </a:p>
          <a:p>
            <a:pPr lvl="1" eaLnBrk="0" hangingPunct="0">
              <a:lnSpc>
                <a:spcPts val="2000"/>
              </a:lnSpc>
            </a:pPr>
            <a:r>
              <a:rPr lang="en-US" altLang="en-US" dirty="0" smtClean="0"/>
              <a:t>Intermediate computations (heap and stack)</a:t>
            </a:r>
          </a:p>
          <a:p>
            <a:pPr lvl="1" eaLnBrk="0" hangingPunct="0">
              <a:lnSpc>
                <a:spcPts val="2000"/>
              </a:lnSpc>
            </a:pPr>
            <a:r>
              <a:rPr lang="en-US" altLang="en-US" dirty="0" smtClean="0"/>
              <a:t>Access to resources (e.g., I/O and files open)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030403" y="1105829"/>
            <a:ext cx="2197100" cy="2366278"/>
            <a:chOff x="1030403" y="1105829"/>
            <a:chExt cx="2197100" cy="2366278"/>
          </a:xfrm>
        </p:grpSpPr>
        <p:sp>
          <p:nvSpPr>
            <p:cNvPr id="611334" name="Rectangle 6"/>
            <p:cNvSpPr>
              <a:spLocks noChangeArrowheads="1"/>
            </p:cNvSpPr>
            <p:nvPr/>
          </p:nvSpPr>
          <p:spPr bwMode="auto">
            <a:xfrm>
              <a:off x="1030403" y="1105829"/>
              <a:ext cx="2197100" cy="2332942"/>
            </a:xfrm>
            <a:prstGeom prst="rect">
              <a:avLst/>
            </a:prstGeom>
            <a:solidFill>
              <a:srgbClr val="99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1335" name="Rectangle 7"/>
            <p:cNvSpPr>
              <a:spLocks noChangeArrowheads="1"/>
            </p:cNvSpPr>
            <p:nvPr/>
          </p:nvSpPr>
          <p:spPr bwMode="auto">
            <a:xfrm>
              <a:off x="1160578" y="1163141"/>
              <a:ext cx="1702389" cy="23089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dirty="0" smtClean="0">
                  <a:latin typeface="Courier New" panose="02070309020205020404" pitchFamily="49" charset="0"/>
                </a:rPr>
                <a:t>int g_x</a:t>
              </a:r>
            </a:p>
            <a:p>
              <a:pPr eaLnBrk="0" hangingPunct="0"/>
              <a:r>
                <a:rPr lang="en-US" altLang="en-US" dirty="0" smtClean="0">
                  <a:latin typeface="Courier New" panose="02070309020205020404" pitchFamily="49" charset="0"/>
                </a:rPr>
                <a:t>main</a:t>
              </a:r>
              <a:r>
                <a:rPr lang="en-US" altLang="en-US" dirty="0">
                  <a:latin typeface="Courier New" panose="02070309020205020404" pitchFamily="49" charset="0"/>
                </a:rPr>
                <a:t>() {</a:t>
              </a:r>
            </a:p>
            <a:p>
              <a:pPr eaLnBrk="0" hangingPunct="0"/>
              <a:r>
                <a:rPr lang="en-US" altLang="en-US" dirty="0">
                  <a:latin typeface="Courier New" panose="02070309020205020404" pitchFamily="49" charset="0"/>
                </a:rPr>
                <a:t>...</a:t>
              </a:r>
            </a:p>
            <a:p>
              <a:pPr eaLnBrk="0" hangingPunct="0"/>
              <a:r>
                <a:rPr lang="en-US" altLang="en-US" dirty="0">
                  <a:latin typeface="Courier New" panose="02070309020205020404" pitchFamily="49" charset="0"/>
                </a:rPr>
                <a:t>}</a:t>
              </a:r>
            </a:p>
            <a:p>
              <a:pPr eaLnBrk="0" hangingPunct="0"/>
              <a:r>
                <a:rPr lang="en-US" altLang="en-US" dirty="0">
                  <a:latin typeface="Courier New" panose="02070309020205020404" pitchFamily="49" charset="0"/>
                </a:rPr>
                <a:t>A() {</a:t>
              </a:r>
            </a:p>
            <a:p>
              <a:pPr eaLnBrk="0" hangingPunct="0"/>
              <a:r>
                <a:rPr lang="en-US" altLang="en-US" dirty="0" smtClean="0">
                  <a:latin typeface="Courier New" panose="02070309020205020404" pitchFamily="49" charset="0"/>
                </a:rPr>
                <a:t> f = open()</a:t>
              </a:r>
            </a:p>
            <a:p>
              <a:pPr eaLnBrk="0" hangingPunct="0"/>
              <a:r>
                <a:rPr lang="en-US" altLang="en-US" dirty="0">
                  <a:latin typeface="Courier New" panose="02070309020205020404" pitchFamily="49" charset="0"/>
                </a:rPr>
                <a:t> </a:t>
              </a:r>
              <a:r>
                <a:rPr lang="en-US" altLang="en-US" dirty="0" smtClean="0">
                  <a:latin typeface="Courier New" panose="02070309020205020404" pitchFamily="49" charset="0"/>
                </a:rPr>
                <a:t>...</a:t>
              </a:r>
            </a:p>
            <a:p>
              <a:pPr eaLnBrk="0" hangingPunct="0"/>
              <a:r>
                <a:rPr lang="en-US" altLang="en-US" dirty="0" smtClean="0">
                  <a:latin typeface="Courier New" panose="02070309020205020404" pitchFamily="49" charset="0"/>
                </a:rPr>
                <a:t>}</a:t>
              </a:r>
              <a:endParaRPr lang="en-US" altLang="en-US" dirty="0">
                <a:latin typeface="Courier New" panose="02070309020205020404" pitchFamily="49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187205" y="1105829"/>
            <a:ext cx="4244975" cy="2362942"/>
            <a:chOff x="4187205" y="1105829"/>
            <a:chExt cx="4244975" cy="2362942"/>
          </a:xfrm>
        </p:grpSpPr>
        <p:sp>
          <p:nvSpPr>
            <p:cNvPr id="611336" name="Rectangle 8"/>
            <p:cNvSpPr>
              <a:spLocks noChangeArrowheads="1"/>
            </p:cNvSpPr>
            <p:nvPr/>
          </p:nvSpPr>
          <p:spPr bwMode="auto">
            <a:xfrm>
              <a:off x="4187205" y="1105829"/>
              <a:ext cx="4244975" cy="2362942"/>
            </a:xfrm>
            <a:prstGeom prst="rect">
              <a:avLst/>
            </a:prstGeom>
            <a:solidFill>
              <a:srgbClr val="99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1337" name="Rectangle 9"/>
            <p:cNvSpPr>
              <a:spLocks noChangeArrowheads="1"/>
            </p:cNvSpPr>
            <p:nvPr/>
          </p:nvSpPr>
          <p:spPr bwMode="auto">
            <a:xfrm>
              <a:off x="4317381" y="1159804"/>
              <a:ext cx="1702389" cy="23089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dirty="0" smtClean="0">
                  <a:latin typeface="Courier New" panose="02070309020205020404" pitchFamily="49" charset="0"/>
                </a:rPr>
                <a:t>int g_x</a:t>
              </a:r>
            </a:p>
            <a:p>
              <a:pPr eaLnBrk="0" hangingPunct="0"/>
              <a:r>
                <a:rPr lang="en-US" altLang="en-US" dirty="0" smtClean="0">
                  <a:latin typeface="Courier New" panose="02070309020205020404" pitchFamily="49" charset="0"/>
                </a:rPr>
                <a:t>main</a:t>
              </a:r>
              <a:r>
                <a:rPr lang="en-US" altLang="en-US" dirty="0">
                  <a:latin typeface="Courier New" panose="02070309020205020404" pitchFamily="49" charset="0"/>
                </a:rPr>
                <a:t>() {</a:t>
              </a:r>
            </a:p>
            <a:p>
              <a:pPr eaLnBrk="0" hangingPunct="0"/>
              <a:r>
                <a:rPr lang="en-US" altLang="en-US" dirty="0">
                  <a:latin typeface="Courier New" panose="02070309020205020404" pitchFamily="49" charset="0"/>
                </a:rPr>
                <a:t>...</a:t>
              </a:r>
            </a:p>
            <a:p>
              <a:pPr eaLnBrk="0" hangingPunct="0"/>
              <a:r>
                <a:rPr lang="en-US" altLang="en-US" dirty="0">
                  <a:latin typeface="Courier New" panose="02070309020205020404" pitchFamily="49" charset="0"/>
                </a:rPr>
                <a:t>}</a:t>
              </a:r>
            </a:p>
            <a:p>
              <a:pPr eaLnBrk="0" hangingPunct="0"/>
              <a:r>
                <a:rPr lang="en-US" altLang="en-US" dirty="0">
                  <a:latin typeface="Courier New" panose="02070309020205020404" pitchFamily="49" charset="0"/>
                </a:rPr>
                <a:t>A() </a:t>
              </a:r>
              <a:r>
                <a:rPr lang="en-US" altLang="en-US" dirty="0" smtClean="0">
                  <a:latin typeface="Courier New" panose="02070309020205020404" pitchFamily="49" charset="0"/>
                </a:rPr>
                <a:t>{</a:t>
              </a:r>
            </a:p>
            <a:p>
              <a:pPr eaLnBrk="0" hangingPunct="0"/>
              <a:r>
                <a:rPr lang="en-US" altLang="en-US" dirty="0">
                  <a:latin typeface="Courier New" panose="02070309020205020404" pitchFamily="49" charset="0"/>
                </a:rPr>
                <a:t> </a:t>
              </a:r>
              <a:r>
                <a:rPr lang="en-US" altLang="en-US" dirty="0" smtClean="0">
                  <a:latin typeface="Courier New" panose="02070309020205020404" pitchFamily="49" charset="0"/>
                </a:rPr>
                <a:t>f = open()</a:t>
              </a:r>
              <a:endParaRPr lang="en-US" altLang="en-US" dirty="0">
                <a:latin typeface="Courier New" panose="02070309020205020404" pitchFamily="49" charset="0"/>
              </a:endParaRPr>
            </a:p>
            <a:p>
              <a:pPr eaLnBrk="0" hangingPunct="0"/>
              <a:r>
                <a:rPr lang="en-US" altLang="en-US" dirty="0" smtClean="0">
                  <a:latin typeface="Courier New" panose="02070309020205020404" pitchFamily="49" charset="0"/>
                </a:rPr>
                <a:t> ...</a:t>
              </a:r>
              <a:endParaRPr lang="en-US" altLang="en-US" dirty="0">
                <a:latin typeface="Courier New" panose="02070309020205020404" pitchFamily="49" charset="0"/>
              </a:endParaRPr>
            </a:p>
            <a:p>
              <a:pPr eaLnBrk="0" hangingPunct="0"/>
              <a:r>
                <a:rPr lang="en-US" altLang="en-US" dirty="0">
                  <a:latin typeface="Courier New" panose="02070309020205020404" pitchFamily="49" charset="0"/>
                </a:rPr>
                <a:t>}</a:t>
              </a:r>
            </a:p>
          </p:txBody>
        </p:sp>
        <p:sp>
          <p:nvSpPr>
            <p:cNvPr id="611338" name="Rectangle 10"/>
            <p:cNvSpPr>
              <a:spLocks noChangeArrowheads="1"/>
            </p:cNvSpPr>
            <p:nvPr/>
          </p:nvSpPr>
          <p:spPr bwMode="auto">
            <a:xfrm>
              <a:off x="6743921" y="1260861"/>
              <a:ext cx="1511300" cy="609600"/>
            </a:xfrm>
            <a:prstGeom prst="rect">
              <a:avLst/>
            </a:prstGeom>
            <a:solidFill>
              <a:srgbClr val="CC99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611339" name="Rectangle 11"/>
            <p:cNvSpPr>
              <a:spLocks noChangeArrowheads="1"/>
            </p:cNvSpPr>
            <p:nvPr/>
          </p:nvSpPr>
          <p:spPr bwMode="auto">
            <a:xfrm>
              <a:off x="7331296" y="1238636"/>
              <a:ext cx="678071" cy="3699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u="sng" dirty="0" smtClean="0"/>
                <a:t>Heap</a:t>
              </a:r>
              <a:endParaRPr lang="en-US" altLang="en-US" u="sng" dirty="0"/>
            </a:p>
          </p:txBody>
        </p:sp>
        <p:sp>
          <p:nvSpPr>
            <p:cNvPr id="611340" name="Rectangle 12"/>
            <p:cNvSpPr>
              <a:spLocks noChangeArrowheads="1"/>
            </p:cNvSpPr>
            <p:nvPr/>
          </p:nvSpPr>
          <p:spPr bwMode="auto">
            <a:xfrm>
              <a:off x="6743921" y="2022861"/>
              <a:ext cx="1511300" cy="1054100"/>
            </a:xfrm>
            <a:prstGeom prst="rect">
              <a:avLst/>
            </a:prstGeom>
            <a:solidFill>
              <a:srgbClr val="CC99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1341" name="Rectangle 13"/>
            <p:cNvSpPr>
              <a:spLocks noChangeArrowheads="1"/>
            </p:cNvSpPr>
            <p:nvPr/>
          </p:nvSpPr>
          <p:spPr bwMode="auto">
            <a:xfrm>
              <a:off x="6791546" y="2394336"/>
              <a:ext cx="914400" cy="822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dirty="0">
                  <a:latin typeface="Courier New" panose="02070309020205020404" pitchFamily="49" charset="0"/>
                </a:rPr>
                <a:t>A</a:t>
              </a:r>
            </a:p>
            <a:p>
              <a:pPr eaLnBrk="0" hangingPunct="0"/>
              <a:r>
                <a:rPr lang="en-US" altLang="en-US" dirty="0">
                  <a:latin typeface="Courier New" panose="02070309020205020404" pitchFamily="49" charset="0"/>
                </a:rPr>
                <a:t>main</a:t>
              </a:r>
            </a:p>
          </p:txBody>
        </p:sp>
        <p:sp>
          <p:nvSpPr>
            <p:cNvPr id="611342" name="Rectangle 14"/>
            <p:cNvSpPr>
              <a:spLocks noChangeArrowheads="1"/>
            </p:cNvSpPr>
            <p:nvPr/>
          </p:nvSpPr>
          <p:spPr bwMode="auto">
            <a:xfrm>
              <a:off x="7331296" y="2076836"/>
              <a:ext cx="678455" cy="3699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u="sng" dirty="0"/>
                <a:t>Stack</a:t>
              </a: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6789895" y="1507479"/>
              <a:ext cx="5982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g_x</a:t>
              </a:r>
              <a:endParaRPr lang="en-US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5679642" y="1507479"/>
              <a:ext cx="946150" cy="566228"/>
              <a:chOff x="9525000" y="1781667"/>
              <a:chExt cx="946150" cy="566228"/>
            </a:xfrm>
          </p:grpSpPr>
          <p:sp>
            <p:nvSpPr>
              <p:cNvPr id="15" name="Rectangle 10"/>
              <p:cNvSpPr>
                <a:spLocks noChangeArrowheads="1"/>
              </p:cNvSpPr>
              <p:nvPr/>
            </p:nvSpPr>
            <p:spPr bwMode="auto">
              <a:xfrm>
                <a:off x="9525000" y="1793255"/>
                <a:ext cx="946150" cy="520700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20" name="Rectangle 11"/>
              <p:cNvSpPr>
                <a:spLocks noChangeArrowheads="1"/>
              </p:cNvSpPr>
              <p:nvPr/>
            </p:nvSpPr>
            <p:spPr bwMode="auto">
              <a:xfrm>
                <a:off x="9912943" y="1781667"/>
                <a:ext cx="485710" cy="3699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u="sng" dirty="0" smtClean="0"/>
                  <a:t>I/O</a:t>
                </a:r>
                <a:endParaRPr lang="en-US" altLang="en-US" u="sng" dirty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9548417" y="1978563"/>
                <a:ext cx="3225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f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</p:grpSp>
      <p:sp>
        <p:nvSpPr>
          <p:cNvPr id="5" name="TextBox 4"/>
          <p:cNvSpPr txBox="1"/>
          <p:nvPr/>
        </p:nvSpPr>
        <p:spPr>
          <a:xfrm>
            <a:off x="2590800" y="6198368"/>
            <a:ext cx="3603935" cy="461665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Process Control Block (PCB)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692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5524</TotalTime>
  <Words>1332</Words>
  <Application>Microsoft Office PowerPoint</Application>
  <PresentationFormat>On-screen Show (4:3)</PresentationFormat>
  <Paragraphs>333</Paragraphs>
  <Slides>32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1" baseType="lpstr">
      <vt:lpstr>Arial</vt:lpstr>
      <vt:lpstr>Calibri</vt:lpstr>
      <vt:lpstr>Consolas</vt:lpstr>
      <vt:lpstr>Courier New</vt:lpstr>
      <vt:lpstr>Times New Roman</vt:lpstr>
      <vt:lpstr>Verdana</vt:lpstr>
      <vt:lpstr>Wingdings</vt:lpstr>
      <vt:lpstr>Office Theme</vt:lpstr>
      <vt:lpstr>Bitmap Image</vt:lpstr>
      <vt:lpstr>Operating Systems</vt:lpstr>
      <vt:lpstr>Outline</vt:lpstr>
      <vt:lpstr>The Problem</vt:lpstr>
      <vt:lpstr>The Solution – The Process</vt:lpstr>
      <vt:lpstr>Process States</vt:lpstr>
      <vt:lpstr>Process States</vt:lpstr>
      <vt:lpstr>OS as a Process Scheduler</vt:lpstr>
      <vt:lpstr>Program  Process</vt:lpstr>
      <vt:lpstr>Program  Process</vt:lpstr>
      <vt:lpstr>Outline</vt:lpstr>
      <vt:lpstr>Process Control Block</vt:lpstr>
      <vt:lpstr>Process Control Block – Summary  Info</vt:lpstr>
      <vt:lpstr>Outline</vt:lpstr>
      <vt:lpstr>Process Creation</vt:lpstr>
      <vt:lpstr>Process Creation</vt:lpstr>
      <vt:lpstr>Process Termination</vt:lpstr>
      <vt:lpstr>Process Termination</vt:lpstr>
      <vt:lpstr>Creation/Termination Example – Unix Shell</vt:lpstr>
      <vt:lpstr>Model for Multiprogramming</vt:lpstr>
      <vt:lpstr>Context Switch</vt:lpstr>
      <vt:lpstr>Interrupt Handling Mechanism</vt:lpstr>
      <vt:lpstr>Outline</vt:lpstr>
      <vt:lpstr>The Problem – Virtualizing CPU with Control</vt:lpstr>
      <vt:lpstr>Solution – Limited Direct Execution</vt:lpstr>
      <vt:lpstr>Trap – Transition User to Kernel Mode</vt:lpstr>
      <vt:lpstr>Trap – System Call Lookup Table</vt:lpstr>
      <vt:lpstr>E.g., Accessing Kernel via Library</vt:lpstr>
      <vt:lpstr>Inside Kernel Mode, OS can …</vt:lpstr>
      <vt:lpstr>Involuntary Transition User to Kernel Mode</vt:lpstr>
      <vt:lpstr>The Problem – Virtualizing the CPU</vt:lpstr>
      <vt:lpstr>Solution – Special Timer Hardware</vt:lpstr>
      <vt:lpstr>Outline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</dc:title>
  <dc:creator>Mark Claypool</dc:creator>
  <cp:lastModifiedBy>Mark Claypool</cp:lastModifiedBy>
  <cp:revision>209</cp:revision>
  <cp:lastPrinted>2016-08-25T14:33:07Z</cp:lastPrinted>
  <dcterms:created xsi:type="dcterms:W3CDTF">2012-01-13T01:01:36Z</dcterms:created>
  <dcterms:modified xsi:type="dcterms:W3CDTF">2017-07-25T00:23:04Z</dcterms:modified>
</cp:coreProperties>
</file>