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3"/>
  </p:notesMasterIdLst>
  <p:handoutMasterIdLst>
    <p:handoutMasterId r:id="rId84"/>
  </p:handoutMasterIdLst>
  <p:sldIdLst>
    <p:sldId id="337" r:id="rId2"/>
    <p:sldId id="354" r:id="rId3"/>
    <p:sldId id="374" r:id="rId4"/>
    <p:sldId id="340" r:id="rId5"/>
    <p:sldId id="440" r:id="rId6"/>
    <p:sldId id="352" r:id="rId7"/>
    <p:sldId id="347" r:id="rId8"/>
    <p:sldId id="355" r:id="rId9"/>
    <p:sldId id="427" r:id="rId10"/>
    <p:sldId id="356" r:id="rId11"/>
    <p:sldId id="357" r:id="rId12"/>
    <p:sldId id="422" r:id="rId13"/>
    <p:sldId id="428" r:id="rId14"/>
    <p:sldId id="439" r:id="rId15"/>
    <p:sldId id="435" r:id="rId16"/>
    <p:sldId id="376" r:id="rId17"/>
    <p:sldId id="377" r:id="rId18"/>
    <p:sldId id="378" r:id="rId19"/>
    <p:sldId id="379" r:id="rId20"/>
    <p:sldId id="380" r:id="rId21"/>
    <p:sldId id="381" r:id="rId22"/>
    <p:sldId id="429" r:id="rId23"/>
    <p:sldId id="426" r:id="rId24"/>
    <p:sldId id="441" r:id="rId25"/>
    <p:sldId id="442" r:id="rId26"/>
    <p:sldId id="443" r:id="rId27"/>
    <p:sldId id="358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432" r:id="rId38"/>
    <p:sldId id="373" r:id="rId39"/>
    <p:sldId id="433" r:id="rId40"/>
    <p:sldId id="434" r:id="rId41"/>
    <p:sldId id="423" r:id="rId42"/>
    <p:sldId id="431" r:id="rId43"/>
    <p:sldId id="382" r:id="rId44"/>
    <p:sldId id="385" r:id="rId45"/>
    <p:sldId id="436" r:id="rId46"/>
    <p:sldId id="386" r:id="rId47"/>
    <p:sldId id="437" r:id="rId48"/>
    <p:sldId id="387" r:id="rId49"/>
    <p:sldId id="438" r:id="rId50"/>
    <p:sldId id="392" r:id="rId51"/>
    <p:sldId id="424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400" r:id="rId60"/>
    <p:sldId id="401" r:id="rId61"/>
    <p:sldId id="402" r:id="rId62"/>
    <p:sldId id="403" r:id="rId63"/>
    <p:sldId id="404" r:id="rId64"/>
    <p:sldId id="405" r:id="rId65"/>
    <p:sldId id="406" r:id="rId66"/>
    <p:sldId id="407" r:id="rId67"/>
    <p:sldId id="408" r:id="rId68"/>
    <p:sldId id="409" r:id="rId69"/>
    <p:sldId id="410" r:id="rId70"/>
    <p:sldId id="411" r:id="rId71"/>
    <p:sldId id="412" r:id="rId72"/>
    <p:sldId id="413" r:id="rId73"/>
    <p:sldId id="414" r:id="rId74"/>
    <p:sldId id="415" r:id="rId75"/>
    <p:sldId id="425" r:id="rId76"/>
    <p:sldId id="416" r:id="rId77"/>
    <p:sldId id="417" r:id="rId78"/>
    <p:sldId id="418" r:id="rId79"/>
    <p:sldId id="419" r:id="rId80"/>
    <p:sldId id="420" r:id="rId81"/>
    <p:sldId id="421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9900"/>
    <a:srgbClr val="336600"/>
    <a:srgbClr val="FF5050"/>
    <a:srgbClr val="FF0000"/>
    <a:srgbClr val="CC0000"/>
    <a:srgbClr val="FFFF00"/>
    <a:srgbClr val="CC99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08"/>
    </p:cViewPr>
  </p:sorterViewPr>
  <p:notesViewPr>
    <p:cSldViewPr>
      <p:cViewPr varScale="1">
        <p:scale>
          <a:sx n="61" d="100"/>
          <a:sy n="61" d="100"/>
        </p:scale>
        <p:origin x="-171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3F16E81-7AC3-4D18-A66B-85EB4E39B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0AC1FA-D59B-492C-8593-A2D5E126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6DF69-0BD9-4602-BEF8-E1E5FAF57F38}" type="slidenum">
              <a:rPr lang="en-US"/>
              <a:pPr/>
              <a:t>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 w="12700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</p:spPr>
        <p:txBody>
          <a:bodyPr lIns="92003" tIns="46002" rIns="92003" bIns="46002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0"/>
          <p:cNvGraphicFramePr>
            <a:graphicFrameLocks noChangeAspect="1"/>
          </p:cNvGraphicFramePr>
          <p:nvPr/>
        </p:nvGraphicFramePr>
        <p:xfrm>
          <a:off x="152400" y="0"/>
          <a:ext cx="800100" cy="6764338"/>
        </p:xfrm>
        <a:graphic>
          <a:graphicData uri="http://schemas.openxmlformats.org/presentationml/2006/ole">
            <p:oleObj spid="_x0000_s97282" name="Bitmap Image" r:id="rId3" imgW="800212" imgH="6761905" progId="PBrush">
              <p:embed/>
            </p:oleObj>
          </a:graphicData>
        </a:graphic>
      </p:graphicFrame>
      <p:pic>
        <p:nvPicPr>
          <p:cNvPr id="4" name="Picture 33" descr="W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58674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8214F25-CC7F-4D32-AD64-D86409FA0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B2F0-B3F3-4BCF-B553-556C22EAF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2AF9-D059-4D0E-902D-5453A47A8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C1DF-E164-4679-AADF-033ABEAB2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DA97-72CE-428D-99EA-9CD0EBB2E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BD6DD-6ACB-425E-8F45-944FDF50A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8C03D-9CC7-4EE0-ABF1-725275862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9206B-3D31-4FEC-87C8-E02AB79D4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D3F9D-6C38-4EDC-9002-B1370C62E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99A3-8933-44F2-8DB2-CBD42B658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E25FD-2C79-4663-98A0-3C14E532A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AADF5238-F366-4C26-B891-99F390512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26" name="Object 31"/>
          <p:cNvGraphicFramePr>
            <a:graphicFrameLocks noChangeAspect="1"/>
          </p:cNvGraphicFramePr>
          <p:nvPr/>
        </p:nvGraphicFramePr>
        <p:xfrm>
          <a:off x="0" y="0"/>
          <a:ext cx="533400" cy="6764338"/>
        </p:xfrm>
        <a:graphic>
          <a:graphicData uri="http://schemas.openxmlformats.org/presentationml/2006/ole">
            <p:oleObj spid="_x0000_s1026" name="Bitmap Image" r:id="rId14" imgW="800212" imgH="6761905" progId="PBrush">
              <p:embed/>
            </p:oleObj>
          </a:graphicData>
        </a:graphic>
      </p:graphicFrame>
      <p:pic>
        <p:nvPicPr>
          <p:cNvPr id="1033" name="Picture 34" descr="Wp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72400" y="6042025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5000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–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imgd-frontiers-09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1219200"/>
            <a:ext cx="8229600" cy="2590800"/>
          </a:xfrm>
          <a:noFill/>
        </p:spPr>
        <p:txBody>
          <a:bodyPr/>
          <a:lstStyle/>
          <a:p>
            <a:r>
              <a:rPr lang="en-US" sz="4400" smtClean="0"/>
              <a:t>Interactive Media</a:t>
            </a:r>
            <a:br>
              <a:rPr lang="en-US" sz="4400" smtClean="0"/>
            </a:br>
            <a:r>
              <a:rPr lang="en-US" sz="4400" smtClean="0"/>
              <a:t>and</a:t>
            </a:r>
            <a:br>
              <a:rPr lang="en-US" sz="4400" smtClean="0"/>
            </a:br>
            <a:r>
              <a:rPr lang="en-US" sz="4400" smtClean="0"/>
              <a:t>Game Development</a:t>
            </a:r>
            <a:endParaRPr lang="en-US" sz="44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67200"/>
            <a:ext cx="6400800" cy="1752600"/>
          </a:xfrm>
        </p:spPr>
        <p:txBody>
          <a:bodyPr/>
          <a:lstStyle/>
          <a:p>
            <a:r>
              <a:rPr lang="en-US" smtClean="0"/>
              <a:t>Frontiers 2009</a:t>
            </a:r>
          </a:p>
          <a:p>
            <a:endParaRPr lang="en-US" smtClean="0"/>
          </a:p>
          <a:p>
            <a:r>
              <a:rPr lang="en-US" smtClean="0"/>
              <a:t>Mark Claypool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dirty="0" smtClean="0"/>
              <a:t>Technical Course Structure (2 of 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Topics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Game Programming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 previous programming experience required!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Game Design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What is a game, what makes it fun, how to design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Game Art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Not make your own, but principles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Use game development environment… </a:t>
            </a:r>
            <a:r>
              <a:rPr lang="en-US" i="1" dirty="0" err="1" smtClean="0"/>
              <a:t>Kodu</a:t>
            </a:r>
            <a:endParaRPr lang="en-US" i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Make games using only your Xbox controller!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(More shortly)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mtClean="0"/>
              <a:t>Rough Timeline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sz="2400" smtClean="0"/>
              <a:t>Days 1-4</a:t>
            </a:r>
          </a:p>
          <a:p>
            <a:pPr lvl="1"/>
            <a:r>
              <a:rPr lang="en-US" sz="2000" smtClean="0"/>
              <a:t>Aspects of game development, several small games</a:t>
            </a:r>
          </a:p>
          <a:p>
            <a:r>
              <a:rPr lang="en-US" sz="2400" smtClean="0"/>
              <a:t>End of day 4</a:t>
            </a:r>
          </a:p>
          <a:p>
            <a:pPr lvl="1"/>
            <a:r>
              <a:rPr lang="en-US" sz="2000" smtClean="0"/>
              <a:t>Idea for your own, final game</a:t>
            </a:r>
          </a:p>
          <a:p>
            <a:r>
              <a:rPr lang="en-US" sz="2400" smtClean="0"/>
              <a:t>Day 5-7</a:t>
            </a:r>
          </a:p>
          <a:p>
            <a:pPr lvl="1"/>
            <a:r>
              <a:rPr lang="en-US" sz="2000" smtClean="0"/>
              <a:t>Work on game (or games!), including play testing</a:t>
            </a:r>
          </a:p>
          <a:p>
            <a:r>
              <a:rPr lang="en-US" sz="2400" smtClean="0"/>
              <a:t>Day 8</a:t>
            </a:r>
          </a:p>
          <a:p>
            <a:pPr lvl="1"/>
            <a:r>
              <a:rPr lang="en-US" sz="2000" smtClean="0"/>
              <a:t>Game fest!</a:t>
            </a:r>
          </a:p>
          <a:p>
            <a:r>
              <a:rPr lang="en-US" sz="2400" smtClean="0"/>
              <a:t>Day 9</a:t>
            </a:r>
          </a:p>
          <a:p>
            <a:pPr lvl="1"/>
            <a:r>
              <a:rPr lang="en-US" sz="2000" smtClean="0"/>
              <a:t>Field trip</a:t>
            </a:r>
          </a:p>
          <a:p>
            <a:r>
              <a:rPr lang="en-US" sz="2400" smtClean="0"/>
              <a:t>Day 10</a:t>
            </a:r>
          </a:p>
          <a:p>
            <a:pPr lvl="1"/>
            <a:r>
              <a:rPr lang="en-US" sz="2000" smtClean="0"/>
              <a:t>Closing ceremonies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267200"/>
          </a:xfrm>
        </p:spPr>
        <p:txBody>
          <a:bodyPr/>
          <a:lstStyle/>
          <a:p>
            <a:r>
              <a:rPr lang="en-US" dirty="0" smtClean="0"/>
              <a:t>Background			(done)</a:t>
            </a:r>
          </a:p>
          <a:p>
            <a:r>
              <a:rPr lang="en-US" dirty="0" smtClean="0"/>
              <a:t>Tutorial 1	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is a Game?</a:t>
            </a:r>
          </a:p>
          <a:p>
            <a:r>
              <a:rPr lang="en-US" dirty="0" smtClean="0"/>
              <a:t>Tutorial 2</a:t>
            </a:r>
          </a:p>
          <a:p>
            <a:r>
              <a:rPr lang="en-US" dirty="0" smtClean="0"/>
              <a:t>Genres</a:t>
            </a:r>
          </a:p>
          <a:p>
            <a:r>
              <a:rPr lang="en-US" dirty="0" smtClean="0"/>
              <a:t>Tutorial 3</a:t>
            </a:r>
          </a:p>
          <a:p>
            <a:r>
              <a:rPr lang="en-US" dirty="0" smtClean="0"/>
              <a:t>The Game Industry</a:t>
            </a:r>
          </a:p>
          <a:p>
            <a:r>
              <a:rPr lang="en-US" dirty="0" smtClean="0"/>
              <a:t>Game Timeline</a:t>
            </a:r>
          </a:p>
          <a:p>
            <a:r>
              <a:rPr lang="en-US" dirty="0" smtClean="0"/>
              <a:t>Team Sizes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1 – </a:t>
            </a:r>
            <a:r>
              <a:rPr lang="en-US" dirty="0" err="1" smtClean="0"/>
              <a:t>Kodu</a:t>
            </a:r>
            <a:r>
              <a:rPr lang="en-US" dirty="0" smtClean="0"/>
              <a:t> Basics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 screen</a:t>
            </a:r>
          </a:p>
          <a:p>
            <a:r>
              <a:rPr lang="en-US" dirty="0" smtClean="0"/>
              <a:t>Within a Level</a:t>
            </a:r>
          </a:p>
          <a:p>
            <a:pPr lvl="1"/>
            <a:r>
              <a:rPr lang="en-US" dirty="0" smtClean="0"/>
              <a:t>Tool palette</a:t>
            </a:r>
          </a:p>
          <a:p>
            <a:pPr lvl="1"/>
            <a:r>
              <a:rPr lang="en-US" dirty="0" smtClean="0"/>
              <a:t>Selecting objects</a:t>
            </a:r>
          </a:p>
          <a:p>
            <a:pPr lvl="2"/>
            <a:r>
              <a:rPr lang="en-US" dirty="0" smtClean="0"/>
              <a:t>Programming and Tweaking</a:t>
            </a:r>
          </a:p>
          <a:p>
            <a:pPr lvl="1"/>
            <a:r>
              <a:rPr lang="en-US" dirty="0" smtClean="0"/>
              <a:t>Terrain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Assignment 1 - Combat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267200"/>
          </a:xfrm>
        </p:spPr>
        <p:txBody>
          <a:bodyPr/>
          <a:lstStyle/>
          <a:p>
            <a:r>
              <a:rPr lang="en-US" sz="2400" dirty="0" smtClean="0"/>
              <a:t>Two-player combat</a:t>
            </a:r>
          </a:p>
          <a:p>
            <a:r>
              <a:rPr lang="en-US" sz="2400" dirty="0" smtClean="0"/>
              <a:t>Make basic world</a:t>
            </a:r>
          </a:p>
          <a:p>
            <a:pPr lvl="1"/>
            <a:r>
              <a:rPr lang="en-US" sz="2400" dirty="0" smtClean="0"/>
              <a:t>From scratch or modify tutorial level</a:t>
            </a:r>
          </a:p>
          <a:p>
            <a:r>
              <a:rPr lang="en-US" sz="2400" dirty="0" smtClean="0"/>
              <a:t>Add one object</a:t>
            </a:r>
          </a:p>
          <a:p>
            <a:pPr lvl="1"/>
            <a:r>
              <a:rPr lang="en-US" sz="2400" dirty="0" smtClean="0"/>
              <a:t>Move with stick, fire with buttons</a:t>
            </a:r>
          </a:p>
          <a:p>
            <a:pPr lvl="2"/>
            <a:r>
              <a:rPr lang="en-US" sz="2000" dirty="0" smtClean="0"/>
              <a:t>Blips and Missiles</a:t>
            </a:r>
          </a:p>
          <a:p>
            <a:r>
              <a:rPr lang="en-US" sz="2400" dirty="0" smtClean="0"/>
              <a:t>Repeat for player 2</a:t>
            </a:r>
          </a:p>
          <a:p>
            <a:r>
              <a:rPr lang="en-US" sz="2400" dirty="0" smtClean="0"/>
              <a:t>Play!</a:t>
            </a:r>
          </a:p>
          <a:p>
            <a:r>
              <a:rPr lang="en-US" sz="2000" dirty="0" smtClean="0"/>
              <a:t>Even more:</a:t>
            </a:r>
          </a:p>
          <a:p>
            <a:pPr lvl="1"/>
            <a:r>
              <a:rPr lang="en-US" sz="2000" dirty="0" smtClean="0"/>
              <a:t>Can you make </a:t>
            </a:r>
            <a:r>
              <a:rPr lang="en-US" sz="2000" dirty="0" err="1" smtClean="0"/>
              <a:t>powerups</a:t>
            </a:r>
            <a:r>
              <a:rPr lang="en-US" sz="2000" dirty="0" smtClean="0"/>
              <a:t>?  </a:t>
            </a:r>
            <a:r>
              <a:rPr lang="en-US" sz="2000" dirty="0" err="1" smtClean="0"/>
              <a:t>Sheilds</a:t>
            </a:r>
            <a:r>
              <a:rPr lang="en-US" sz="2000" dirty="0" smtClean="0"/>
              <a:t>?  Limited ammo?</a:t>
            </a:r>
          </a:p>
          <a:p>
            <a:pPr lvl="1"/>
            <a:r>
              <a:rPr lang="en-US" sz="2000" dirty="0" smtClean="0"/>
              <a:t>What are the differences in the objects?</a:t>
            </a:r>
          </a:p>
          <a:p>
            <a:pPr lvl="1"/>
            <a:r>
              <a:rPr lang="en-US" sz="2000" dirty="0" smtClean="0"/>
              <a:t>What can you do to make it have more long-term appeal?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Background			(done)</a:t>
            </a:r>
          </a:p>
          <a:p>
            <a:r>
              <a:rPr lang="en-US" smtClean="0"/>
              <a:t>Tutorial 1			(done)</a:t>
            </a:r>
          </a:p>
          <a:p>
            <a:r>
              <a:rPr lang="en-US" smtClean="0"/>
              <a:t>What is a Game?		(</a:t>
            </a:r>
            <a:r>
              <a:rPr lang="en-US" smtClean="0">
                <a:solidFill>
                  <a:srgbClr val="FF0000"/>
                </a:solidFill>
              </a:rPr>
              <a:t>next</a:t>
            </a:r>
            <a:r>
              <a:rPr lang="en-US" smtClean="0"/>
              <a:t>)</a:t>
            </a:r>
          </a:p>
          <a:p>
            <a:r>
              <a:rPr lang="en-US" smtClean="0"/>
              <a:t>Genres</a:t>
            </a:r>
          </a:p>
          <a:p>
            <a:r>
              <a:rPr lang="en-US" smtClean="0"/>
              <a:t>Tutorial 2</a:t>
            </a:r>
          </a:p>
          <a:p>
            <a:r>
              <a:rPr lang="en-US" smtClean="0"/>
              <a:t>The Game Industry</a:t>
            </a:r>
          </a:p>
          <a:p>
            <a:r>
              <a:rPr lang="en-US" smtClean="0"/>
              <a:t>Game Timeline</a:t>
            </a:r>
          </a:p>
          <a:p>
            <a:r>
              <a:rPr lang="en-US" smtClean="0"/>
              <a:t>Team Sizes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What is a Game? (1 of 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5105400"/>
          </a:xfrm>
        </p:spPr>
        <p:txBody>
          <a:bodyPr/>
          <a:lstStyle/>
          <a:p>
            <a:r>
              <a:rPr lang="en-US" smtClean="0"/>
              <a:t>Movie? (ask: why not?)</a:t>
            </a:r>
          </a:p>
          <a:p>
            <a:pPr lvl="2">
              <a:buFontTx/>
              <a:buNone/>
            </a:pPr>
            <a:r>
              <a:rPr lang="en-US" smtClean="0">
                <a:sym typeface="Wingdings" pitchFamily="2" charset="2"/>
              </a:rPr>
              <a:t> no </a:t>
            </a:r>
            <a:r>
              <a:rPr lang="en-US" i="1" smtClean="0">
                <a:sym typeface="Wingdings" pitchFamily="2" charset="2"/>
              </a:rPr>
              <a:t>interaction</a:t>
            </a:r>
            <a:r>
              <a:rPr lang="en-US" smtClean="0">
                <a:sym typeface="Wingdings" pitchFamily="2" charset="2"/>
              </a:rPr>
              <a:t>, outcome fixed</a:t>
            </a:r>
            <a:endParaRPr lang="en-US" smtClean="0"/>
          </a:p>
          <a:p>
            <a:r>
              <a:rPr lang="en-US" smtClean="0"/>
              <a:t>Toy? (has interaction … ask: why not?)</a:t>
            </a:r>
          </a:p>
          <a:p>
            <a:pPr lvl="2">
              <a:buFontTx/>
              <a:buNone/>
            </a:pPr>
            <a:r>
              <a:rPr lang="en-US" smtClean="0">
                <a:sym typeface="Wingdings" pitchFamily="2" charset="2"/>
              </a:rPr>
              <a:t> no </a:t>
            </a:r>
            <a:r>
              <a:rPr lang="en-US" i="1" smtClean="0">
                <a:sym typeface="Wingdings" pitchFamily="2" charset="2"/>
              </a:rPr>
              <a:t>goal</a:t>
            </a:r>
            <a:r>
              <a:rPr lang="en-US" smtClean="0">
                <a:sym typeface="Wingdings" pitchFamily="2" charset="2"/>
              </a:rPr>
              <a:t>, but still fun (players can develop own goals)</a:t>
            </a:r>
            <a:endParaRPr lang="en-US" smtClean="0"/>
          </a:p>
          <a:p>
            <a:r>
              <a:rPr lang="en-US" smtClean="0"/>
              <a:t>Puzzle? (has goal + interaction … ask: why not?)</a:t>
            </a:r>
          </a:p>
          <a:p>
            <a:pPr lvl="2">
              <a:buFontTx/>
              <a:buNone/>
            </a:pPr>
            <a:r>
              <a:rPr lang="en-US" smtClean="0">
                <a:sym typeface="Wingdings" pitchFamily="2" charset="2"/>
              </a:rPr>
              <a:t> strategy and outcome is the </a:t>
            </a:r>
            <a:r>
              <a:rPr lang="en-US" i="1" smtClean="0">
                <a:sym typeface="Wingdings" pitchFamily="2" charset="2"/>
              </a:rPr>
              <a:t>same</a:t>
            </a:r>
            <a:r>
              <a:rPr lang="en-US" smtClean="0">
                <a:sym typeface="Wingdings" pitchFamily="2" charset="2"/>
              </a:rPr>
              <a:t> each time</a:t>
            </a:r>
          </a:p>
          <a:p>
            <a:pPr algn="ctr">
              <a:buFontTx/>
              <a:buNone/>
            </a:pPr>
            <a:r>
              <a:rPr lang="en-US" sz="1800" smtClean="0">
                <a:solidFill>
                  <a:srgbClr val="009900"/>
                </a:solidFill>
              </a:rPr>
              <a:t>“A computer game is a software program in which one or more players make decisions through the control of game objects and resources, in pursuit of a goal.”</a:t>
            </a: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What is a Game (2 of 3)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82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 Computer Game is a </a:t>
            </a:r>
            <a:r>
              <a:rPr lang="en-US" sz="2400" i="1" dirty="0" smtClean="0"/>
              <a:t>Software Program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Not a board game or sports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Consider: Chess vs. Soccer vs. </a:t>
            </a:r>
            <a:r>
              <a:rPr lang="en-US" sz="2200" dirty="0" err="1" smtClean="0"/>
              <a:t>Warcraft</a:t>
            </a:r>
            <a:endParaRPr lang="en-US" sz="22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Ask: What do you lose? What do you gain?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Lose: 1) </a:t>
            </a:r>
            <a:r>
              <a:rPr lang="en-US" sz="2200" i="1" dirty="0" smtClean="0"/>
              <a:t>physical pieces</a:t>
            </a:r>
            <a:r>
              <a:rPr lang="en-US" sz="2200" dirty="0" smtClean="0"/>
              <a:t>, 2) </a:t>
            </a:r>
            <a:r>
              <a:rPr lang="en-US" sz="2200" i="1" dirty="0" smtClean="0"/>
              <a:t>social interaction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Gain: 1) </a:t>
            </a:r>
            <a:r>
              <a:rPr lang="en-US" sz="2200" i="1" dirty="0" smtClean="0"/>
              <a:t>real-time</a:t>
            </a:r>
            <a:r>
              <a:rPr lang="en-US" sz="2200" dirty="0" smtClean="0"/>
              <a:t>, 2) </a:t>
            </a:r>
            <a:r>
              <a:rPr lang="en-US" sz="2200" i="1" dirty="0" smtClean="0"/>
              <a:t>more immersive</a:t>
            </a:r>
            <a:r>
              <a:rPr lang="en-US" sz="2200" dirty="0" smtClean="0"/>
              <a:t>, 3) </a:t>
            </a:r>
            <a:r>
              <a:rPr lang="en-US" sz="2200" i="1" dirty="0" smtClean="0"/>
              <a:t>more complexity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 Computer Game involves </a:t>
            </a:r>
            <a:r>
              <a:rPr lang="en-US" sz="2400" i="1" dirty="0" smtClean="0"/>
              <a:t>Players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“No, Duh”.  But stress because </a:t>
            </a:r>
            <a:r>
              <a:rPr lang="en-US" sz="2200" i="1" dirty="0" smtClean="0"/>
              <a:t>think</a:t>
            </a:r>
            <a:r>
              <a:rPr lang="en-US" sz="2200" dirty="0" smtClean="0"/>
              <a:t> about audience.  The game is not for </a:t>
            </a:r>
            <a:r>
              <a:rPr lang="en-US" sz="2200" i="1" dirty="0" smtClean="0"/>
              <a:t>you</a:t>
            </a:r>
            <a:r>
              <a:rPr lang="en-US" sz="2200" dirty="0" smtClean="0"/>
              <a:t> but for </a:t>
            </a:r>
            <a:r>
              <a:rPr lang="en-US" sz="2200" i="1" dirty="0" smtClean="0"/>
              <a:t>them.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Don’t just think about your story or the graphics or the interface, but consider the </a:t>
            </a:r>
            <a:r>
              <a:rPr lang="en-US" sz="2200" i="1" dirty="0" smtClean="0"/>
              <a:t>players</a:t>
            </a:r>
            <a:r>
              <a:rPr lang="en-US" sz="22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Ex: complicated flight simulator (say, you are a flying geek) but audience is beginner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What is a Game (3 of 3)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Playing a Game is About </a:t>
            </a:r>
            <a:r>
              <a:rPr lang="en-US" sz="2400" i="1" smtClean="0">
                <a:solidFill>
                  <a:srgbClr val="009900"/>
                </a:solidFill>
              </a:rPr>
              <a:t>Making Decisions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Ex: what weapon to use, what resource to build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Can be frustrating if decision does not matter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Want good </a:t>
            </a:r>
            <a:r>
              <a:rPr lang="en-US" sz="2200" i="1" smtClean="0"/>
              <a:t>gameplay</a:t>
            </a:r>
            <a:r>
              <a:rPr lang="en-US" sz="2200" smtClean="0"/>
              <a:t> (next major topic)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Playing a Game is About </a:t>
            </a:r>
            <a:r>
              <a:rPr lang="en-US" sz="2400" i="1" smtClean="0">
                <a:solidFill>
                  <a:srgbClr val="009900"/>
                </a:solidFill>
              </a:rPr>
              <a:t>Control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Player wants to impact outcome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Uncontrolled sequences can still happen, but should be sparing and make logical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Ex: </a:t>
            </a:r>
            <a:r>
              <a:rPr lang="en-US" sz="2200" i="1" smtClean="0"/>
              <a:t>Riven</a:t>
            </a:r>
            <a:r>
              <a:rPr lang="en-US" sz="2200" smtClean="0"/>
              <a:t> uses train system between worlds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 Game Needs a </a:t>
            </a:r>
            <a:r>
              <a:rPr lang="en-US" sz="2400" i="1" smtClean="0">
                <a:solidFill>
                  <a:srgbClr val="009900"/>
                </a:solidFill>
              </a:rPr>
              <a:t>Goal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Ex: Defeat Ganandorf in Zelda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Long games may have sub-goals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Ex: recover Triforce first, then Sword of Power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Without game goals, a player develops his/her own (a toy)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343400"/>
            <a:ext cx="295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267200"/>
            <a:ext cx="781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What a Game is Not (1 of 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0000"/>
                </a:solidFill>
              </a:rPr>
              <a:t>A bunch of cool features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Necessary, but not sufficient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May even detract, if not careful, by concentrating on features not game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0000"/>
                </a:solidFill>
              </a:rPr>
              <a:t>A lot of fancy graphics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Games need graphics just as hit movie needs special effects … but neither will save weak idea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Again, may detract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Game must work without fancy graphics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Suggestion: should be fun with simple objects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dirty="0" smtClean="0"/>
              <a:t>“</a:t>
            </a:r>
            <a:r>
              <a:rPr lang="en-US" sz="1800" dirty="0" smtClean="0">
                <a:solidFill>
                  <a:srgbClr val="009900"/>
                </a:solidFill>
              </a:rPr>
              <a:t>When a designer is asked how his game is going to make a difference, I hope [s/]he … talks about </a:t>
            </a:r>
            <a:r>
              <a:rPr lang="en-US" sz="1800" dirty="0" err="1" smtClean="0">
                <a:solidFill>
                  <a:srgbClr val="009900"/>
                </a:solidFill>
              </a:rPr>
              <a:t>gameplay</a:t>
            </a:r>
            <a:r>
              <a:rPr lang="en-US" sz="1800" dirty="0" smtClean="0">
                <a:solidFill>
                  <a:srgbClr val="009900"/>
                </a:solidFill>
              </a:rPr>
              <a:t>, fun and creativity – as opposed to an answer that simply focuses on how good it looks</a:t>
            </a:r>
            <a:r>
              <a:rPr lang="en-US" sz="1800" dirty="0" smtClean="0"/>
              <a:t>”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>	</a:t>
            </a:r>
            <a:r>
              <a:rPr lang="en-US" sz="1400" dirty="0" smtClean="0"/>
              <a:t>– Sid Meier </a:t>
            </a:r>
            <a:r>
              <a:rPr lang="en-US" sz="1400" i="1" dirty="0" smtClean="0"/>
              <a:t>(Civilizations, Railroad Tycoon, Pirates)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You Think Goes Into Developing Games?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 smtClean="0"/>
              <a:t>Choose a game you’re familiar with</a:t>
            </a:r>
          </a:p>
          <a:p>
            <a:r>
              <a:rPr lang="en-US" dirty="0" smtClean="0"/>
              <a:t>Assume you are inspired (or forced or paid) to re-engineer the game  </a:t>
            </a:r>
          </a:p>
          <a:p>
            <a:r>
              <a:rPr lang="en-US" dirty="0" smtClean="0"/>
              <a:t>Take 1-2 minutes to write a list of the tasks required</a:t>
            </a:r>
          </a:p>
          <a:p>
            <a:pPr lvl="1"/>
            <a:r>
              <a:rPr lang="en-US" dirty="0" smtClean="0"/>
              <a:t>Chronological or hierarchical, as you wish</a:t>
            </a:r>
          </a:p>
          <a:p>
            <a:r>
              <a:rPr lang="en-US" dirty="0" smtClean="0"/>
              <a:t>Trade write-ups with another student</a:t>
            </a:r>
          </a:p>
          <a:p>
            <a:r>
              <a:rPr lang="en-US" dirty="0" smtClean="0"/>
              <a:t>What do we have?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 Game is Not (2 of 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A series of puzzles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Most games have them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But not gameplay in themselves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Puzzles are specific, game systems spawn more generic problems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An intriguing story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Good story encourages immersion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But will mean nothing without gameplay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Example: Baldur’s Gate, linear story.  Going wrong way gets you killed.   But not interactive. Interaction in world all leads to same end.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Games are Not Everything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important … </a:t>
            </a:r>
            <a:r>
              <a:rPr lang="en-US" i="1" smtClean="0"/>
              <a:t>is it </a:t>
            </a:r>
            <a:r>
              <a:rPr lang="en-US" i="1" smtClean="0">
                <a:solidFill>
                  <a:srgbClr val="009900"/>
                </a:solidFill>
              </a:rPr>
              <a:t>fun</a:t>
            </a:r>
            <a:r>
              <a:rPr lang="en-US" i="1" smtClean="0"/>
              <a:t>, </a:t>
            </a:r>
            <a:r>
              <a:rPr lang="en-US" i="1" smtClean="0">
                <a:solidFill>
                  <a:srgbClr val="009900"/>
                </a:solidFill>
              </a:rPr>
              <a:t>compelling</a:t>
            </a:r>
            <a:r>
              <a:rPr lang="en-US" i="1" smtClean="0"/>
              <a:t>, </a:t>
            </a:r>
            <a:r>
              <a:rPr lang="en-US" i="1" smtClean="0">
                <a:solidFill>
                  <a:srgbClr val="009900"/>
                </a:solidFill>
              </a:rPr>
              <a:t>engaging</a:t>
            </a:r>
            <a:r>
              <a:rPr lang="en-US" i="1" smtClean="0"/>
              <a:t>?</a:t>
            </a:r>
            <a:endParaRPr lang="en-US" smtClean="0"/>
          </a:p>
          <a:p>
            <a:pPr lvl="1"/>
            <a:r>
              <a:rPr lang="en-US" smtClean="0"/>
              <a:t>And these come from a superset of games</a:t>
            </a:r>
          </a:p>
          <a:p>
            <a:r>
              <a:rPr lang="en-US" smtClean="0"/>
              <a:t>Computers are good at interactivity</a:t>
            </a:r>
          </a:p>
          <a:p>
            <a:pPr lvl="1"/>
            <a:r>
              <a:rPr lang="en-US" smtClean="0"/>
              <a:t>Allow for interactive fun</a:t>
            </a:r>
          </a:p>
          <a:p>
            <a:pPr lvl="1"/>
            <a:r>
              <a:rPr lang="en-US" i="1" smtClean="0"/>
              <a:t>Interactive Media</a:t>
            </a:r>
            <a:r>
              <a:rPr lang="en-US" smtClean="0"/>
              <a:t> and Game Development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What are some examples of interactivity that is fun but not a game?</a:t>
            </a:r>
          </a:p>
          <a:p>
            <a:pPr lvl="1"/>
            <a:r>
              <a:rPr lang="en-US" sz="2200" i="1" dirty="0" smtClean="0"/>
              <a:t>SimCity  - </a:t>
            </a:r>
            <a:r>
              <a:rPr lang="en-US" sz="2200" dirty="0" smtClean="0"/>
              <a:t>very compelling, but mostly no goals.  More of toy than a game, but still fun.</a:t>
            </a:r>
            <a:endParaRPr lang="en-US" sz="2200" i="1" dirty="0" smtClean="0"/>
          </a:p>
          <a:p>
            <a:r>
              <a:rPr lang="en-US" sz="2400" dirty="0" smtClean="0"/>
              <a:t>What are some examples of fun graphics and video that are not interactive?</a:t>
            </a:r>
          </a:p>
          <a:p>
            <a:pPr lvl="1"/>
            <a:r>
              <a:rPr lang="en-US" sz="2200" i="1" dirty="0" smtClean="0"/>
              <a:t>Uncharted </a:t>
            </a:r>
            <a:r>
              <a:rPr lang="en-US" sz="2200" dirty="0" smtClean="0"/>
              <a:t>-  good visuals, story, etc.  But need to play the game to proceed.  Could have skipped to just watch story.  Would still have been </a:t>
            </a:r>
            <a:r>
              <a:rPr lang="en-US" sz="2200" i="1" dirty="0" smtClean="0"/>
              <a:t>fun</a:t>
            </a:r>
            <a:r>
              <a:rPr lang="en-US" sz="2200" dirty="0" smtClean="0"/>
              <a:t> without the </a:t>
            </a:r>
            <a:r>
              <a:rPr lang="en-US" sz="2200" dirty="0" err="1" smtClean="0"/>
              <a:t>gameplay</a:t>
            </a:r>
            <a:r>
              <a:rPr lang="en-US" sz="2200" dirty="0" smtClean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r>
              <a:rPr lang="en-US" dirty="0" smtClean="0"/>
              <a:t>Background			(done)</a:t>
            </a:r>
          </a:p>
          <a:p>
            <a:r>
              <a:rPr lang="en-US" dirty="0" smtClean="0"/>
              <a:t>Tutorial 1			(done)</a:t>
            </a:r>
          </a:p>
          <a:p>
            <a:r>
              <a:rPr lang="en-US" dirty="0" smtClean="0"/>
              <a:t>What is a Game?		(done)</a:t>
            </a:r>
          </a:p>
          <a:p>
            <a:r>
              <a:rPr lang="en-US" dirty="0" smtClean="0"/>
              <a:t>Tutorial 2	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Genres				</a:t>
            </a:r>
          </a:p>
          <a:p>
            <a:r>
              <a:rPr lang="en-US" dirty="0" smtClean="0"/>
              <a:t>Tutorial 3</a:t>
            </a:r>
          </a:p>
          <a:p>
            <a:r>
              <a:rPr lang="en-US" dirty="0" smtClean="0"/>
              <a:t>The Game Industry</a:t>
            </a:r>
          </a:p>
          <a:p>
            <a:r>
              <a:rPr lang="en-US" dirty="0" smtClean="0"/>
              <a:t>Game Timeline</a:t>
            </a:r>
          </a:p>
          <a:p>
            <a:r>
              <a:rPr lang="en-US" dirty="0" smtClean="0"/>
              <a:t>Team Sizes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2 – Levels in </a:t>
            </a:r>
            <a:r>
              <a:rPr lang="en-US" dirty="0" err="1" smtClean="0"/>
              <a:t>Kodu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r>
              <a:rPr lang="en-US" dirty="0" smtClean="0"/>
              <a:t>Tutorials – games that teach you something about </a:t>
            </a:r>
            <a:r>
              <a:rPr lang="en-US" dirty="0" err="1" smtClean="0"/>
              <a:t>Kodu</a:t>
            </a:r>
            <a:r>
              <a:rPr lang="en-US" dirty="0" smtClean="0"/>
              <a:t> programming</a:t>
            </a:r>
          </a:p>
          <a:p>
            <a:r>
              <a:rPr lang="en-US" dirty="0" smtClean="0"/>
              <a:t>Techniques – simple worlds to illustrate one behavior (tricks, methods to do something)</a:t>
            </a:r>
          </a:p>
          <a:p>
            <a:r>
              <a:rPr lang="en-US" dirty="0" smtClean="0"/>
              <a:t>Sample Games – mini games, see what </a:t>
            </a:r>
            <a:r>
              <a:rPr lang="en-US" dirty="0" err="1" smtClean="0"/>
              <a:t>Kodu</a:t>
            </a:r>
            <a:r>
              <a:rPr lang="en-US" dirty="0" smtClean="0"/>
              <a:t> can do.  All fully editable!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2 – Breadth of </a:t>
            </a:r>
            <a:r>
              <a:rPr lang="en-US" dirty="0" err="1" smtClean="0"/>
              <a:t>Kodu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out all the sample games!</a:t>
            </a:r>
          </a:p>
          <a:p>
            <a:pPr lvl="1"/>
            <a:r>
              <a:rPr lang="en-US" dirty="0" smtClean="0"/>
              <a:t>Play for fun</a:t>
            </a:r>
          </a:p>
          <a:p>
            <a:pPr lvl="1"/>
            <a:r>
              <a:rPr lang="en-US" dirty="0" smtClean="0"/>
              <a:t>Keep mind open for exposure of ideas</a:t>
            </a:r>
          </a:p>
          <a:p>
            <a:pPr lvl="1"/>
            <a:r>
              <a:rPr lang="en-US" dirty="0" smtClean="0"/>
              <a:t>Consider genres (types of games)</a:t>
            </a:r>
          </a:p>
          <a:p>
            <a:r>
              <a:rPr lang="en-US" dirty="0" smtClean="0"/>
              <a:t>Keep in mind the tutorial and techniques for when you need them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r>
              <a:rPr lang="en-US" dirty="0" smtClean="0"/>
              <a:t>Background			(done)</a:t>
            </a:r>
          </a:p>
          <a:p>
            <a:r>
              <a:rPr lang="en-US" dirty="0" smtClean="0"/>
              <a:t>Tutorial 1			(done)</a:t>
            </a:r>
          </a:p>
          <a:p>
            <a:r>
              <a:rPr lang="en-US" dirty="0" smtClean="0"/>
              <a:t>What is a Game?		(done)</a:t>
            </a:r>
          </a:p>
          <a:p>
            <a:r>
              <a:rPr lang="en-US" dirty="0" smtClean="0"/>
              <a:t>Tutorial 2			(done)</a:t>
            </a:r>
          </a:p>
          <a:p>
            <a:r>
              <a:rPr lang="en-US" dirty="0" smtClean="0"/>
              <a:t>Genres		</a:t>
            </a:r>
            <a:r>
              <a:rPr lang="en-US" smtClean="0"/>
              <a:t>		(</a:t>
            </a:r>
            <a:r>
              <a:rPr lang="en-US" smtClean="0">
                <a:solidFill>
                  <a:srgbClr val="FF0000"/>
                </a:solidFill>
              </a:rPr>
              <a:t>next</a:t>
            </a:r>
            <a:r>
              <a:rPr lang="en-US" smtClean="0"/>
              <a:t>)</a:t>
            </a:r>
            <a:r>
              <a:rPr lang="en-US" dirty="0" smtClean="0"/>
              <a:t>	</a:t>
            </a:r>
          </a:p>
          <a:p>
            <a:r>
              <a:rPr lang="en-US" dirty="0" smtClean="0"/>
              <a:t>Tutorial 3</a:t>
            </a:r>
          </a:p>
          <a:p>
            <a:r>
              <a:rPr lang="en-US" dirty="0" smtClean="0"/>
              <a:t>The Game Industry</a:t>
            </a:r>
          </a:p>
          <a:p>
            <a:r>
              <a:rPr lang="en-US" dirty="0" smtClean="0"/>
              <a:t>Game Timeline</a:t>
            </a:r>
          </a:p>
          <a:p>
            <a:r>
              <a:rPr lang="en-US" dirty="0" smtClean="0"/>
              <a:t>Team Sizes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Game Types/Genres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are some types of games? </a:t>
            </a:r>
          </a:p>
          <a:p>
            <a:pPr lvl="1"/>
            <a:r>
              <a:rPr lang="en-US" smtClean="0"/>
              <a:t>Provide examples</a:t>
            </a:r>
          </a:p>
          <a:p>
            <a:r>
              <a:rPr lang="en-US" smtClean="0"/>
              <a:t>What separates them from others?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Arcade Games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Reaction speed are the most important aspect of the game</a:t>
            </a:r>
          </a:p>
          <a:p>
            <a:pPr lvl="1"/>
            <a:r>
              <a:rPr lang="en-US" smtClean="0"/>
              <a:t>Examples: scrolling shooters, maze games like </a:t>
            </a:r>
            <a:r>
              <a:rPr lang="en-US" i="1" smtClean="0"/>
              <a:t>Pacman</a:t>
            </a:r>
            <a:r>
              <a:rPr lang="en-US" smtClean="0"/>
              <a:t>, paddle games like </a:t>
            </a:r>
            <a:r>
              <a:rPr lang="en-US" i="1" smtClean="0"/>
              <a:t>Breakout</a:t>
            </a:r>
            <a:r>
              <a:rPr lang="en-US" smtClean="0"/>
              <a:t>, </a:t>
            </a:r>
            <a:r>
              <a:rPr lang="en-US" i="1" smtClean="0"/>
              <a:t>Pong</a:t>
            </a:r>
          </a:p>
          <a:p>
            <a:r>
              <a:rPr lang="en-US" smtClean="0"/>
              <a:t>Relatively easy to make</a:t>
            </a:r>
          </a:p>
          <a:p>
            <a:r>
              <a:rPr lang="en-US" smtClean="0"/>
              <a:t>Normally 2-d graphics</a:t>
            </a:r>
          </a:p>
          <a:p>
            <a:r>
              <a:rPr lang="en-US" smtClean="0"/>
              <a:t>Good starting point for first game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Puzzle Games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Clever thinking is the most important aspect</a:t>
            </a:r>
          </a:p>
          <a:p>
            <a:r>
              <a:rPr lang="en-US" sz="2400" smtClean="0"/>
              <a:t>Ex: Many maze games are actually more based on puzzle solving rather than on reaction speed</a:t>
            </a:r>
          </a:p>
          <a:p>
            <a:r>
              <a:rPr lang="en-US" sz="2400" smtClean="0"/>
              <a:t>Other examples include board games and sliding puzzles</a:t>
            </a:r>
          </a:p>
          <a:p>
            <a:r>
              <a:rPr lang="en-US" sz="2400" smtClean="0"/>
              <a:t>Normally 2-dimensional</a:t>
            </a:r>
          </a:p>
          <a:p>
            <a:r>
              <a:rPr lang="en-US" sz="2400" smtClean="0"/>
              <a:t>Relatively easy to create</a:t>
            </a:r>
          </a:p>
          <a:p>
            <a:pPr lvl="1"/>
            <a:r>
              <a:rPr lang="en-US" sz="2200" smtClean="0"/>
              <a:t>Except when played against a computer opponent</a:t>
            </a:r>
          </a:p>
          <a:p>
            <a:pPr lvl="1"/>
            <a:r>
              <a:rPr lang="en-US" sz="2200" smtClean="0"/>
              <a:t>Artificial Intelligence can be harder</a:t>
            </a:r>
          </a:p>
          <a:p>
            <a:pPr lvl="2"/>
            <a:r>
              <a:rPr lang="en-US" sz="2000" smtClean="0"/>
              <a:t>Ex: How to program the computer to play chess?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Background			(</a:t>
            </a:r>
            <a:r>
              <a:rPr lang="en-US" smtClean="0">
                <a:solidFill>
                  <a:srgbClr val="FF0000"/>
                </a:solidFill>
              </a:rPr>
              <a:t>next</a:t>
            </a:r>
            <a:r>
              <a:rPr lang="en-US" smtClean="0"/>
              <a:t>)</a:t>
            </a:r>
          </a:p>
          <a:p>
            <a:r>
              <a:rPr lang="en-US" smtClean="0"/>
              <a:t>Tutorial 1</a:t>
            </a:r>
          </a:p>
          <a:p>
            <a:r>
              <a:rPr lang="en-US" smtClean="0"/>
              <a:t>What is a Game?</a:t>
            </a:r>
          </a:p>
          <a:p>
            <a:r>
              <a:rPr lang="en-US" smtClean="0"/>
              <a:t>Genres</a:t>
            </a:r>
          </a:p>
          <a:p>
            <a:r>
              <a:rPr lang="en-US" smtClean="0"/>
              <a:t>Tutorial 2</a:t>
            </a:r>
          </a:p>
          <a:p>
            <a:r>
              <a:rPr lang="en-US" smtClean="0"/>
              <a:t>The Game Industry</a:t>
            </a:r>
          </a:p>
          <a:p>
            <a:r>
              <a:rPr lang="en-US" smtClean="0"/>
              <a:t>Game Timeline</a:t>
            </a:r>
          </a:p>
          <a:p>
            <a:r>
              <a:rPr lang="en-US" smtClean="0"/>
              <a:t>Team Sizes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Playing Games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Steer a character through a difficult world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Examples are </a:t>
            </a:r>
            <a:r>
              <a:rPr lang="en-US" sz="2200" i="1" smtClean="0"/>
              <a:t>Diablo </a:t>
            </a:r>
            <a:r>
              <a:rPr lang="en-US" sz="2200" smtClean="0"/>
              <a:t>and </a:t>
            </a:r>
            <a:r>
              <a:rPr lang="en-US" sz="2200" i="1" smtClean="0"/>
              <a:t>Baldur's Gate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Development of character to learn new skills, becoming more powerful, and finding additional and better weapons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Opponents become more powerful as well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Can create 2-d or 3-d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Generally harder to make because must create the mechanism of character development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Also normally need large world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Good level design is crucial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Games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Real-time (RTS) or turn-based</a:t>
            </a:r>
          </a:p>
          <a:p>
            <a:r>
              <a:rPr lang="en-US" sz="2400" smtClean="0"/>
              <a:t>Player only indirectly controls the character</a:t>
            </a:r>
          </a:p>
          <a:p>
            <a:pPr lvl="1"/>
            <a:r>
              <a:rPr lang="en-US" sz="2200" smtClean="0"/>
              <a:t>Tactics less important than Strategy</a:t>
            </a:r>
          </a:p>
          <a:p>
            <a:r>
              <a:rPr lang="en-US" sz="2400" smtClean="0"/>
              <a:t>Examples include </a:t>
            </a:r>
            <a:r>
              <a:rPr lang="en-US" sz="2400" i="1" smtClean="0"/>
              <a:t>Age of Empires</a:t>
            </a:r>
            <a:r>
              <a:rPr lang="en-US" sz="2400" smtClean="0"/>
              <a:t>, </a:t>
            </a:r>
            <a:r>
              <a:rPr lang="en-US" sz="2400" i="1" smtClean="0"/>
              <a:t>Warcraft III…</a:t>
            </a:r>
          </a:p>
          <a:p>
            <a:pPr lvl="1"/>
            <a:r>
              <a:rPr lang="en-US" sz="2200" smtClean="0"/>
              <a:t>Also, usually “God Games”, such as </a:t>
            </a:r>
            <a:r>
              <a:rPr lang="en-US" sz="2200" i="1" smtClean="0"/>
              <a:t>B&amp;W</a:t>
            </a:r>
          </a:p>
          <a:p>
            <a:r>
              <a:rPr lang="en-US" sz="2400" smtClean="0"/>
              <a:t>Generally</a:t>
            </a:r>
            <a:r>
              <a:rPr lang="en-US" sz="2400" i="1" smtClean="0"/>
              <a:t> </a:t>
            </a:r>
            <a:r>
              <a:rPr lang="en-US" sz="2400" smtClean="0"/>
              <a:t>take a lot of time to create </a:t>
            </a:r>
          </a:p>
          <a:p>
            <a:pPr lvl="1"/>
            <a:r>
              <a:rPr lang="en-US" sz="2200" smtClean="0"/>
              <a:t>Require many different game objects, each with animated images and specific behavior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Adventure Games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Game is about adventure and exploration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Story line is rather crucial</a:t>
            </a:r>
          </a:p>
          <a:p>
            <a:pPr>
              <a:lnSpc>
                <a:spcPct val="90000"/>
              </a:lnSpc>
            </a:pPr>
            <a:r>
              <a:rPr lang="en-US" smtClean="0"/>
              <a:t>Can be 2-d or 3-d</a:t>
            </a:r>
          </a:p>
          <a:p>
            <a:pPr>
              <a:lnSpc>
                <a:spcPct val="90000"/>
              </a:lnSpc>
            </a:pPr>
            <a:r>
              <a:rPr lang="en-US" smtClean="0"/>
              <a:t>Actions easy (just move)</a:t>
            </a:r>
          </a:p>
          <a:p>
            <a:pPr>
              <a:lnSpc>
                <a:spcPct val="90000"/>
              </a:lnSpc>
            </a:pPr>
            <a:r>
              <a:rPr lang="en-US" smtClean="0"/>
              <a:t>Difficulty is in making exploration/adventure interesting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Interesting, funny, and surprising story line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Corresponding artwork</a:t>
            </a:r>
          </a:p>
          <a:p>
            <a:pPr>
              <a:lnSpc>
                <a:spcPct val="90000"/>
              </a:lnSpc>
            </a:pPr>
            <a:r>
              <a:rPr lang="en-US" smtClean="0"/>
              <a:t>Artists role crucial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First-Person Shooters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3-d version of many arcade-style games (move and shoot)</a:t>
            </a:r>
          </a:p>
          <a:p>
            <a:pPr>
              <a:lnSpc>
                <a:spcPct val="90000"/>
              </a:lnSpc>
            </a:pPr>
            <a:r>
              <a:rPr lang="en-US" smtClean="0"/>
              <a:t>Emphasis is on fast-paced action and reaction speed, not on cleverness and puzzle solving</a:t>
            </a:r>
          </a:p>
          <a:p>
            <a:pPr>
              <a:lnSpc>
                <a:spcPct val="90000"/>
              </a:lnSpc>
            </a:pPr>
            <a:r>
              <a:rPr lang="en-US" smtClean="0"/>
              <a:t>Many examples: </a:t>
            </a:r>
            <a:r>
              <a:rPr lang="en-US" i="1" smtClean="0"/>
              <a:t>Doom, Quake, …</a:t>
            </a:r>
          </a:p>
          <a:p>
            <a:pPr>
              <a:lnSpc>
                <a:spcPct val="90000"/>
              </a:lnSpc>
            </a:pPr>
            <a:r>
              <a:rPr lang="en-US" smtClean="0"/>
              <a:t>Need to be 3-d</a:t>
            </a:r>
          </a:p>
          <a:p>
            <a:pPr>
              <a:lnSpc>
                <a:spcPct val="90000"/>
              </a:lnSpc>
            </a:pPr>
            <a:r>
              <a:rPr lang="en-US" smtClean="0"/>
              <a:t>Relatively difficult to create because of models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Third-Person Action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Player directly controls a game character (avatar) through a hostile world</a:t>
            </a:r>
          </a:p>
          <a:p>
            <a:pPr lvl="1"/>
            <a:r>
              <a:rPr lang="en-US" sz="2200" smtClean="0"/>
              <a:t>Ex: </a:t>
            </a:r>
            <a:r>
              <a:rPr lang="en-US" sz="2200" i="1" smtClean="0"/>
              <a:t>Tomb Raider</a:t>
            </a:r>
          </a:p>
          <a:p>
            <a:r>
              <a:rPr lang="en-US" sz="2400" smtClean="0"/>
              <a:t>Not much emphasis on character development</a:t>
            </a:r>
          </a:p>
          <a:p>
            <a:r>
              <a:rPr lang="en-US" sz="2400" smtClean="0"/>
              <a:t>Fast action and discovering the game world</a:t>
            </a:r>
          </a:p>
          <a:p>
            <a:r>
              <a:rPr lang="en-US" sz="2400" smtClean="0"/>
              <a:t>Some have story line, other adventure game aspects</a:t>
            </a:r>
          </a:p>
          <a:p>
            <a:r>
              <a:rPr lang="en-US" sz="2400" smtClean="0"/>
              <a:t>Can be 2-d or 3-d</a:t>
            </a:r>
          </a:p>
          <a:p>
            <a:r>
              <a:rPr lang="en-US" sz="2400" smtClean="0"/>
              <a:t>Can sometimes be created easily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Sports Games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Real-life sport, made virtual</a:t>
            </a:r>
          </a:p>
          <a:p>
            <a:r>
              <a:rPr lang="en-US" smtClean="0"/>
              <a:t>Ideas, rules in place</a:t>
            </a:r>
          </a:p>
          <a:p>
            <a:r>
              <a:rPr lang="en-US" smtClean="0"/>
              <a:t>Making realistic, challenging, fun like sport can be difficult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Racing Games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Drive a vehicle, as fast as possible or sometimes for exploration or combat</a:t>
            </a:r>
          </a:p>
          <a:p>
            <a:r>
              <a:rPr lang="en-US" smtClean="0"/>
              <a:t>Special type of sport game</a:t>
            </a:r>
          </a:p>
          <a:p>
            <a:r>
              <a:rPr lang="en-US" smtClean="0"/>
              <a:t>Either realistic (ex: </a:t>
            </a:r>
            <a:r>
              <a:rPr lang="en-US" i="1" smtClean="0"/>
              <a:t>Formula 1</a:t>
            </a:r>
            <a:r>
              <a:rPr lang="en-US" smtClean="0"/>
              <a:t>) or focused on fun aspects (</a:t>
            </a:r>
            <a:r>
              <a:rPr lang="en-US" i="1" smtClean="0"/>
              <a:t>Midtown Madness</a:t>
            </a:r>
            <a:r>
              <a:rPr lang="en-US" smtClean="0"/>
              <a:t>)</a:t>
            </a:r>
          </a:p>
          <a:p>
            <a:r>
              <a:rPr lang="en-US" smtClean="0"/>
              <a:t>Both 2-d or 3-d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Party Games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Variety of types</a:t>
            </a:r>
          </a:p>
          <a:p>
            <a:pPr lvl="1"/>
            <a:r>
              <a:rPr lang="en-US" smtClean="0"/>
              <a:t>Ex: Mario Party, DDR, Karaoke</a:t>
            </a:r>
          </a:p>
          <a:p>
            <a:r>
              <a:rPr lang="en-US" smtClean="0"/>
              <a:t>Social aspects important with participants in the same space</a:t>
            </a:r>
          </a:p>
          <a:p>
            <a:r>
              <a:rPr lang="en-US" smtClean="0"/>
              <a:t>Allow for rapid change of turns</a:t>
            </a:r>
          </a:p>
          <a:p>
            <a:r>
              <a:rPr lang="en-US" smtClean="0"/>
              <a:t>Allow for disparate abilities (beginners and experts, both have fun)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Simulators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Try for realistic representation</a:t>
            </a:r>
          </a:p>
          <a:p>
            <a:pPr lvl="1"/>
            <a:r>
              <a:rPr lang="en-US" smtClean="0"/>
              <a:t>Ex: flight simulators</a:t>
            </a:r>
          </a:p>
          <a:p>
            <a:r>
              <a:rPr lang="en-US" smtClean="0"/>
              <a:t>Other simulations include world simulation</a:t>
            </a:r>
          </a:p>
          <a:p>
            <a:pPr lvl="1"/>
            <a:r>
              <a:rPr lang="en-US" smtClean="0"/>
              <a:t>Ex: </a:t>
            </a:r>
            <a:r>
              <a:rPr lang="en-US" i="1" smtClean="0"/>
              <a:t>simCity</a:t>
            </a:r>
            <a:r>
              <a:rPr lang="en-US" smtClean="0"/>
              <a:t> or </a:t>
            </a:r>
            <a:r>
              <a:rPr lang="en-US" i="1" smtClean="0"/>
              <a:t>simEarth</a:t>
            </a:r>
          </a:p>
          <a:p>
            <a:r>
              <a:rPr lang="en-US" smtClean="0"/>
              <a:t>Relatively difficult to create since getting details right a challenge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Educational Games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Games are great at teaching … how to play the game!</a:t>
            </a:r>
          </a:p>
          <a:p>
            <a:r>
              <a:rPr lang="en-US" smtClean="0"/>
              <a:t>Educational games are designed to teach player knowledge or skill that is valuable outside the game</a:t>
            </a:r>
          </a:p>
          <a:p>
            <a:pPr lvl="1"/>
            <a:r>
              <a:rPr lang="en-US" smtClean="0"/>
              <a:t>Ex: math, reading, problem solving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Professor Background (Who am I?)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800600"/>
          </a:xfrm>
        </p:spPr>
        <p:txBody>
          <a:bodyPr/>
          <a:lstStyle/>
          <a:p>
            <a:r>
              <a:rPr lang="en-US" sz="2400" dirty="0" smtClean="0"/>
              <a:t>Dr. Mark Claypool (professor, “Mark”)</a:t>
            </a:r>
          </a:p>
          <a:p>
            <a:pPr lvl="1"/>
            <a:r>
              <a:rPr lang="en-US" sz="2400" dirty="0" smtClean="0"/>
              <a:t>Computer Science</a:t>
            </a:r>
          </a:p>
          <a:p>
            <a:pPr lvl="1"/>
            <a:r>
              <a:rPr lang="en-US" sz="2400" dirty="0" smtClean="0"/>
              <a:t>Interactive Media and Game Development</a:t>
            </a:r>
          </a:p>
          <a:p>
            <a:r>
              <a:rPr lang="en-US" sz="2400" dirty="0" smtClean="0"/>
              <a:t>Research interests</a:t>
            </a:r>
          </a:p>
          <a:p>
            <a:pPr lvl="1"/>
            <a:r>
              <a:rPr lang="en-US" sz="2400" dirty="0" smtClean="0"/>
              <a:t>Networks</a:t>
            </a:r>
          </a:p>
          <a:p>
            <a:pPr lvl="1"/>
            <a:r>
              <a:rPr lang="en-US" sz="2400" dirty="0" smtClean="0"/>
              <a:t>Audio and Video over Internet</a:t>
            </a:r>
          </a:p>
          <a:p>
            <a:pPr lvl="1"/>
            <a:r>
              <a:rPr lang="en-US" sz="2400" dirty="0" smtClean="0"/>
              <a:t>Network games</a:t>
            </a:r>
          </a:p>
          <a:p>
            <a:r>
              <a:rPr lang="en-US" sz="2400" dirty="0" smtClean="0"/>
              <a:t>I’m playing</a:t>
            </a:r>
          </a:p>
          <a:p>
            <a:pPr lvl="1"/>
            <a:r>
              <a:rPr lang="en-US" sz="2400" i="1" dirty="0" smtClean="0"/>
              <a:t>Fable II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deBlob</a:t>
            </a:r>
            <a:r>
              <a:rPr lang="en-US" sz="2400" dirty="0" smtClean="0"/>
              <a:t>, various </a:t>
            </a:r>
            <a:r>
              <a:rPr lang="en-US" sz="2400" dirty="0" err="1" smtClean="0"/>
              <a:t>Itouch</a:t>
            </a:r>
            <a:r>
              <a:rPr lang="en-US" sz="2400" dirty="0" smtClean="0"/>
              <a:t> games, </a:t>
            </a:r>
            <a:r>
              <a:rPr lang="en-US" sz="2400" i="1" dirty="0" smtClean="0"/>
              <a:t>FIFA’09</a:t>
            </a:r>
          </a:p>
          <a:p>
            <a:pPr lvl="1"/>
            <a:r>
              <a:rPr lang="en-US" sz="2400" dirty="0" smtClean="0"/>
              <a:t>Looking forward to the next </a:t>
            </a:r>
            <a:r>
              <a:rPr lang="en-US" sz="2400" i="1" dirty="0" smtClean="0"/>
              <a:t>Uncharted!</a:t>
            </a:r>
          </a:p>
          <a:p>
            <a:pPr lvl="2"/>
            <a:r>
              <a:rPr lang="en-US" sz="2200" i="1" dirty="0" smtClean="0"/>
              <a:t>Uncharted 2: Among Thieves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Kodu and Frontiers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Can make many genres, but best for: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Arcade, Puzzle, Racing …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Small games (but cool!)</a:t>
            </a:r>
          </a:p>
          <a:p>
            <a:pPr>
              <a:lnSpc>
                <a:spcPct val="90000"/>
              </a:lnSpc>
            </a:pPr>
            <a:r>
              <a:rPr lang="en-US" smtClean="0"/>
              <a:t>More difficult: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Large world exploration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Leveling up, inventory,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Lots of AI</a:t>
            </a:r>
          </a:p>
          <a:p>
            <a:pPr>
              <a:lnSpc>
                <a:spcPct val="90000"/>
              </a:lnSpc>
            </a:pPr>
            <a:r>
              <a:rPr lang="en-US" smtClean="0"/>
              <a:t>Given time: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Think small, but expand if time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Few levels (show core idea)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Have </a:t>
            </a:r>
            <a:r>
              <a:rPr lang="en-US" i="1" smtClean="0"/>
              <a:t>playable</a:t>
            </a:r>
            <a:r>
              <a:rPr lang="en-US" smtClean="0"/>
              <a:t> game early</a:t>
            </a:r>
          </a:p>
          <a:p>
            <a:pPr>
              <a:lnSpc>
                <a:spcPct val="90000"/>
              </a:lnSpc>
            </a:pPr>
            <a:r>
              <a:rPr lang="en-US" smtClean="0"/>
              <a:t>Discuss/share ideas on Kodu Forum!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267200"/>
          </a:xfrm>
        </p:spPr>
        <p:txBody>
          <a:bodyPr/>
          <a:lstStyle/>
          <a:p>
            <a:r>
              <a:rPr lang="en-US" dirty="0" smtClean="0"/>
              <a:t>Background			(done)</a:t>
            </a:r>
          </a:p>
          <a:p>
            <a:r>
              <a:rPr lang="en-US" dirty="0" smtClean="0"/>
              <a:t>Tutorial 1			(done)</a:t>
            </a:r>
          </a:p>
          <a:p>
            <a:r>
              <a:rPr lang="en-US" dirty="0" smtClean="0"/>
              <a:t>What is a Game?		(done)</a:t>
            </a:r>
          </a:p>
          <a:p>
            <a:r>
              <a:rPr lang="en-US" dirty="0" smtClean="0"/>
              <a:t>Tutorial 2			(done)</a:t>
            </a:r>
          </a:p>
          <a:p>
            <a:r>
              <a:rPr lang="en-US" dirty="0" smtClean="0"/>
              <a:t>Genres				(done)</a:t>
            </a:r>
          </a:p>
          <a:p>
            <a:r>
              <a:rPr lang="en-US" dirty="0" smtClean="0"/>
              <a:t>Tutorial 3	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Game Industry		</a:t>
            </a:r>
          </a:p>
          <a:p>
            <a:r>
              <a:rPr lang="en-US" dirty="0" smtClean="0"/>
              <a:t>Game Timeline</a:t>
            </a:r>
          </a:p>
          <a:p>
            <a:r>
              <a:rPr lang="en-US" dirty="0" smtClean="0"/>
              <a:t>Team Sizes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3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TBD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Game Industry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60% of all Americans play video games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35% of Americans rated playing computer and video games as </a:t>
            </a:r>
            <a:r>
              <a:rPr lang="en-US" sz="2200" b="1" i="1" smtClean="0"/>
              <a:t>the most fun entertainment activity </a:t>
            </a:r>
            <a:r>
              <a:rPr lang="en-US" sz="2200" smtClean="0"/>
              <a:t>for the third consecutive year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Over 50% for young people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Computer/video game industry on par with box office sales of the movie industry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$7-8 Billion/year for U.S. Sales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Development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Costs $3M to $10M to develop average game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Takes 12-24 months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Game Studios – Vertical Structure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Developers</a:t>
            </a:r>
          </a:p>
          <a:p>
            <a:r>
              <a:rPr lang="en-US" smtClean="0"/>
              <a:t>Publishers</a:t>
            </a:r>
          </a:p>
          <a:p>
            <a:r>
              <a:rPr lang="en-US" smtClean="0"/>
              <a:t>(Distributors)</a:t>
            </a:r>
          </a:p>
          <a:p>
            <a:r>
              <a:rPr lang="en-US" smtClean="0"/>
              <a:t>Retailers</a:t>
            </a:r>
          </a:p>
          <a:p>
            <a:endParaRPr lang="en-US" smtClean="0"/>
          </a:p>
          <a:p>
            <a:r>
              <a:rPr lang="en-US" smtClean="0"/>
              <a:t>Much like a mini-Hollywood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are some game development studios you know?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Developers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i="1" smtClean="0">
                <a:solidFill>
                  <a:srgbClr val="FF0000"/>
                </a:solidFill>
              </a:rPr>
              <a:t>Design and implement games</a:t>
            </a:r>
            <a:r>
              <a:rPr lang="en-US" sz="20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Including: </a:t>
            </a:r>
            <a:r>
              <a:rPr lang="en-US" sz="2000" smtClean="0">
                <a:solidFill>
                  <a:srgbClr val="009900"/>
                </a:solidFill>
              </a:rPr>
              <a:t>programming</a:t>
            </a:r>
            <a:r>
              <a:rPr lang="en-US" sz="2000" smtClean="0"/>
              <a:t>, </a:t>
            </a:r>
            <a:r>
              <a:rPr lang="en-US" sz="2000" smtClean="0">
                <a:solidFill>
                  <a:srgbClr val="009900"/>
                </a:solidFill>
              </a:rPr>
              <a:t>art</a:t>
            </a:r>
            <a:r>
              <a:rPr lang="en-US" sz="2000" smtClean="0"/>
              <a:t>, </a:t>
            </a:r>
            <a:r>
              <a:rPr lang="en-US" sz="2000" smtClean="0">
                <a:solidFill>
                  <a:srgbClr val="009900"/>
                </a:solidFill>
              </a:rPr>
              <a:t>sound effects</a:t>
            </a:r>
            <a:r>
              <a:rPr lang="en-US" sz="2000" smtClean="0"/>
              <a:t>, and </a:t>
            </a:r>
            <a:r>
              <a:rPr lang="en-US" sz="2000" smtClean="0">
                <a:solidFill>
                  <a:srgbClr val="009900"/>
                </a:solidFill>
              </a:rPr>
              <a:t>music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Historically, small groups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Analogous to book authors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Structure varies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May exist as part of a Publisher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May be “full-service” developers or may outsource some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Motion Capture (to replicate realistic movement)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Art and Animation (can be done by art house/studio)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Many started on PC games (console development harder to break into)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Typically work for royalties &amp; funded by advances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Do not have the capital, distribution channels, or marketing resources to publish their games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May seem that developers don’t get fair share of profits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Can be unstable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Publishers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are some game publishing companies you know?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Publishers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r>
              <a:rPr lang="en-US" sz="2400" i="1" smtClean="0">
                <a:solidFill>
                  <a:srgbClr val="FF0000"/>
                </a:solidFill>
              </a:rPr>
              <a:t>Fund development of games</a:t>
            </a:r>
          </a:p>
          <a:p>
            <a:pPr lvl="1"/>
            <a:r>
              <a:rPr lang="en-US" sz="2400" smtClean="0"/>
              <a:t>Including: manufacturing, marketing/PR, distribution, and customer support</a:t>
            </a:r>
          </a:p>
          <a:p>
            <a:r>
              <a:rPr lang="en-US" sz="2400" smtClean="0"/>
              <a:t>Publishers assume most of the risk, but they also take most of the profits</a:t>
            </a:r>
          </a:p>
          <a:p>
            <a:r>
              <a:rPr lang="en-US" sz="2400" smtClean="0"/>
              <a:t>Relationship to developers</a:t>
            </a:r>
          </a:p>
          <a:p>
            <a:pPr lvl="1"/>
            <a:r>
              <a:rPr lang="en-US" sz="2200" smtClean="0"/>
              <a:t>Star Developers can often “bully” Publishers, because publishers are desperate for content</a:t>
            </a:r>
          </a:p>
          <a:p>
            <a:pPr lvl="1"/>
            <a:r>
              <a:rPr lang="en-US" sz="2200" smtClean="0"/>
              <a:t>Most Developers are at the mercy of the almighty Publisher</a:t>
            </a:r>
          </a:p>
          <a:p>
            <a:r>
              <a:rPr lang="en-US" sz="2400" smtClean="0"/>
              <a:t>Originally grew out of developers</a:t>
            </a:r>
          </a:p>
          <a:p>
            <a:r>
              <a:rPr lang="en-US" sz="2400" smtClean="0"/>
              <a:t>Massive consolidation in recent years</a:t>
            </a:r>
          </a:p>
          <a:p>
            <a:r>
              <a:rPr lang="en-US" sz="2400" smtClean="0"/>
              <a:t>Most also develop games in-house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Retailers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are some game retailers you know?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Assistant 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 Tennant </a:t>
            </a:r>
          </a:p>
          <a:p>
            <a:r>
              <a:rPr lang="en-US" dirty="0" smtClean="0"/>
              <a:t>WPI Alumnus (‘09), IMGD Major</a:t>
            </a:r>
          </a:p>
          <a:p>
            <a:r>
              <a:rPr lang="en-US" dirty="0" smtClean="0"/>
              <a:t>Artistic concentration, Writer</a:t>
            </a:r>
          </a:p>
          <a:p>
            <a:r>
              <a:rPr lang="en-US" dirty="0" smtClean="0"/>
              <a:t>What else…?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Retailers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Sell software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Started with mail-order and computer specialty stores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Shift in 80’s to game specialty stores, especially chains (today about 25%)</a:t>
            </a:r>
          </a:p>
          <a:p>
            <a:pPr lvl="1">
              <a:lnSpc>
                <a:spcPct val="80000"/>
              </a:lnSpc>
            </a:pPr>
            <a:r>
              <a:rPr lang="en-US" sz="2200" i="1" smtClean="0"/>
              <a:t>EB Games</a:t>
            </a:r>
            <a:r>
              <a:rPr lang="en-US" sz="2200" smtClean="0"/>
              <a:t>, </a:t>
            </a:r>
            <a:r>
              <a:rPr lang="en-US" sz="2200" i="1" smtClean="0"/>
              <a:t>GameStop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Shift in 90’s to mass market retailers (Today 70%) (ask)</a:t>
            </a:r>
          </a:p>
          <a:p>
            <a:pPr lvl="1">
              <a:lnSpc>
                <a:spcPct val="80000"/>
              </a:lnSpc>
            </a:pPr>
            <a:r>
              <a:rPr lang="en-US" sz="2200" i="1" smtClean="0"/>
              <a:t>Target</a:t>
            </a:r>
            <a:r>
              <a:rPr lang="en-US" sz="2200" smtClean="0"/>
              <a:t>, </a:t>
            </a:r>
            <a:r>
              <a:rPr lang="en-US" sz="2200" i="1" smtClean="0"/>
              <a:t>WalMart</a:t>
            </a:r>
            <a:r>
              <a:rPr lang="en-US" sz="2200" smtClean="0"/>
              <a:t>, </a:t>
            </a:r>
            <a:r>
              <a:rPr lang="en-US" sz="2200" i="1" smtClean="0"/>
              <a:t>Best Buy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Retailers generally earn 30% margin on a $50 game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Electronic download of games via Internet still in infancy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Big but not huge (today about 5%)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Background			(done)</a:t>
            </a:r>
          </a:p>
          <a:p>
            <a:r>
              <a:rPr lang="en-US" smtClean="0"/>
              <a:t>What is a Game?		(done)	</a:t>
            </a:r>
          </a:p>
          <a:p>
            <a:r>
              <a:rPr lang="en-US" smtClean="0"/>
              <a:t>Genres				(done)</a:t>
            </a:r>
          </a:p>
          <a:p>
            <a:r>
              <a:rPr lang="en-US" smtClean="0"/>
              <a:t>The Game Industry		(done)</a:t>
            </a:r>
          </a:p>
          <a:p>
            <a:r>
              <a:rPr lang="en-US" smtClean="0"/>
              <a:t>Game Timeline			(</a:t>
            </a:r>
            <a:r>
              <a:rPr lang="en-US" smtClean="0">
                <a:solidFill>
                  <a:srgbClr val="FF0000"/>
                </a:solidFill>
              </a:rPr>
              <a:t>next</a:t>
            </a:r>
            <a:r>
              <a:rPr lang="en-US" smtClean="0"/>
              <a:t>)</a:t>
            </a:r>
          </a:p>
          <a:p>
            <a:r>
              <a:rPr lang="en-US" smtClean="0"/>
              <a:t>Team Sizes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1143000"/>
          </a:xfrm>
        </p:spPr>
        <p:txBody>
          <a:bodyPr/>
          <a:lstStyle/>
          <a:p>
            <a:r>
              <a:rPr lang="en-US" smtClean="0"/>
              <a:t>Game Development Timeline (1 of 5)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648200"/>
          </a:xfrm>
        </p:spPr>
        <p:txBody>
          <a:bodyPr/>
          <a:lstStyle/>
          <a:p>
            <a:r>
              <a:rPr lang="en-US" sz="2400" smtClean="0"/>
              <a:t>Inspiration</a:t>
            </a:r>
          </a:p>
          <a:p>
            <a:pPr lvl="1"/>
            <a:r>
              <a:rPr lang="en-US" sz="2200" smtClean="0"/>
              <a:t>getting the global idea of the game</a:t>
            </a:r>
          </a:p>
          <a:p>
            <a:pPr lvl="1"/>
            <a:r>
              <a:rPr lang="en-US" sz="2200" smtClean="0"/>
              <a:t>duration: </a:t>
            </a:r>
            <a:r>
              <a:rPr lang="en-US" sz="2200" smtClean="0">
                <a:solidFill>
                  <a:srgbClr val="009900"/>
                </a:solidFill>
              </a:rPr>
              <a:t>1 month</a:t>
            </a:r>
            <a:r>
              <a:rPr lang="en-US" sz="2200" smtClean="0"/>
              <a:t> (for a professional game)</a:t>
            </a:r>
          </a:p>
          <a:p>
            <a:pPr lvl="1"/>
            <a:r>
              <a:rPr lang="en-US" sz="2200" smtClean="0"/>
              <a:t>result: treatment document, decision to continue</a:t>
            </a:r>
          </a:p>
          <a:p>
            <a:r>
              <a:rPr lang="en-US" sz="2400" smtClean="0"/>
              <a:t>Conceptualization</a:t>
            </a:r>
          </a:p>
          <a:p>
            <a:pPr lvl="1"/>
            <a:r>
              <a:rPr lang="en-US" sz="2200" smtClean="0"/>
              <a:t>preparing the "complete" design of the game</a:t>
            </a:r>
          </a:p>
          <a:p>
            <a:pPr lvl="1"/>
            <a:r>
              <a:rPr lang="en-US" sz="2200" smtClean="0"/>
              <a:t>duration: </a:t>
            </a:r>
            <a:r>
              <a:rPr lang="en-US" sz="2200" smtClean="0">
                <a:solidFill>
                  <a:srgbClr val="009900"/>
                </a:solidFill>
              </a:rPr>
              <a:t>3 months</a:t>
            </a:r>
          </a:p>
          <a:p>
            <a:pPr lvl="1"/>
            <a:r>
              <a:rPr lang="en-US" sz="2200" smtClean="0"/>
              <a:t>result: complete design document</a:t>
            </a:r>
          </a:p>
          <a:p>
            <a:pPr lvl="1"/>
            <a:r>
              <a:rPr lang="en-US" sz="2200" smtClean="0"/>
              <a:t>(continued next slide)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" y="1625600"/>
            <a:ext cx="6064250" cy="4375150"/>
          </a:xfrm>
        </p:spPr>
        <p:txBody>
          <a:bodyPr rIns="35717" anchor="ctr"/>
          <a:lstStyle/>
          <a:p>
            <a:pPr marL="806450" indent="-755650">
              <a:buSzPct val="155000"/>
              <a:buFontTx/>
              <a:buBlip>
                <a:blip r:embed="rId2"/>
              </a:buBlip>
              <a:tabLst>
                <a:tab pos="1584325" algn="l"/>
                <a:tab pos="5145088" algn="l"/>
              </a:tabLst>
            </a:pPr>
            <a:r>
              <a:rPr lang="en-US" sz="3100" smtClean="0"/>
              <a:t>Define Game Concept</a:t>
            </a:r>
          </a:p>
          <a:p>
            <a:pPr marL="806450" indent="-755650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584325" algn="l"/>
                <a:tab pos="5145088" algn="l"/>
              </a:tabLst>
            </a:pPr>
            <a:r>
              <a:rPr lang="en-US" sz="3100" smtClean="0"/>
              <a:t>Define Core Game Features</a:t>
            </a:r>
          </a:p>
          <a:p>
            <a:pPr marL="806450" indent="-755650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584325" algn="l"/>
                <a:tab pos="5145088" algn="l"/>
              </a:tabLst>
            </a:pPr>
            <a:r>
              <a:rPr lang="en-US" sz="3100" smtClean="0"/>
              <a:t>Find/Assign Developer</a:t>
            </a:r>
          </a:p>
          <a:p>
            <a:pPr marL="806450" indent="-755650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584325" algn="l"/>
                <a:tab pos="5145088" algn="l"/>
              </a:tabLst>
            </a:pPr>
            <a:r>
              <a:rPr lang="en-US" sz="3100" smtClean="0"/>
              <a:t>Estimate Budget &amp; Due Date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4338" y="3732213"/>
            <a:ext cx="35194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680450" cy="928687"/>
          </a:xfrm>
          <a:noFill/>
        </p:spPr>
        <p:txBody>
          <a:bodyPr rIns="35717"/>
          <a:lstStyle/>
          <a:p>
            <a:r>
              <a:rPr lang="en-US" sz="3200" smtClean="0"/>
              <a:t>Concept: Van Helsing (1 of 4)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894513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18463" cy="1066800"/>
          </a:xfrm>
        </p:spPr>
        <p:txBody>
          <a:bodyPr rIns="35717"/>
          <a:lstStyle/>
          <a:p>
            <a:r>
              <a:rPr lang="en-US" sz="3200" smtClean="0"/>
              <a:t>Concept: Van Helsing (2 of 4)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911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5717"/>
          <a:lstStyle/>
          <a:p>
            <a:r>
              <a:rPr lang="en-US" sz="3200" smtClean="0"/>
              <a:t>Concept: Van Helsing (3 of 4)</a:t>
            </a:r>
          </a:p>
        </p:txBody>
      </p:sp>
      <p:sp>
        <p:nvSpPr>
          <p:cNvPr id="57347" name="Text Box 3"/>
          <p:cNvSpPr txBox="1">
            <a:spLocks/>
          </p:cNvSpPr>
          <p:nvPr/>
        </p:nvSpPr>
        <p:spPr bwMode="auto">
          <a:xfrm>
            <a:off x="3200400" y="2819400"/>
            <a:ext cx="2743200" cy="917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defTabSz="642938" eaLnBrk="1" hangingPunct="1">
              <a:spcBef>
                <a:spcPct val="50000"/>
              </a:spcBef>
              <a:tabLst>
                <a:tab pos="749300" algn="l"/>
              </a:tabLst>
            </a:pPr>
            <a:r>
              <a:rPr lang="en-US" sz="2800">
                <a:solidFill>
                  <a:schemeClr val="tx2"/>
                </a:solidFill>
                <a:latin typeface="Monaco" charset="0"/>
                <a:sym typeface="Monaco" charset="0"/>
              </a:rPr>
              <a:t>(Van Helsing Pre-Production)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5717"/>
          <a:lstStyle/>
          <a:p>
            <a:r>
              <a:rPr lang="en-US" sz="3200" smtClean="0"/>
              <a:t>Concept: Van Helsing (4 of 4)</a:t>
            </a:r>
          </a:p>
        </p:txBody>
      </p:sp>
      <p:sp>
        <p:nvSpPr>
          <p:cNvPr id="58371" name="Text Box 3"/>
          <p:cNvSpPr txBox="1">
            <a:spLocks/>
          </p:cNvSpPr>
          <p:nvPr/>
        </p:nvSpPr>
        <p:spPr bwMode="auto">
          <a:xfrm>
            <a:off x="3200400" y="2819400"/>
            <a:ext cx="2743200" cy="1344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defTabSz="642938" eaLnBrk="1" hangingPunct="1">
              <a:spcBef>
                <a:spcPct val="50000"/>
              </a:spcBef>
              <a:tabLst>
                <a:tab pos="749300" algn="l"/>
              </a:tabLst>
            </a:pPr>
            <a:r>
              <a:rPr lang="en-US" sz="2800">
                <a:solidFill>
                  <a:schemeClr val="tx2"/>
                </a:solidFill>
                <a:latin typeface="Monaco" charset="0"/>
                <a:sym typeface="Monaco" charset="0"/>
              </a:rPr>
              <a:t>(Van Helsing Finished Concept)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Game Development Timeline (2 of 5)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Prototypes</a:t>
            </a:r>
            <a:endParaRPr lang="nl-NL" smtClean="0"/>
          </a:p>
          <a:p>
            <a:pPr lvl="1"/>
            <a:r>
              <a:rPr lang="en-US" smtClean="0"/>
              <a:t>Build prototypes as proof of concept</a:t>
            </a:r>
          </a:p>
          <a:p>
            <a:pPr lvl="2"/>
            <a:r>
              <a:rPr lang="en-US" smtClean="0"/>
              <a:t>Can take </a:t>
            </a:r>
            <a:r>
              <a:rPr lang="en-US" smtClean="0">
                <a:solidFill>
                  <a:srgbClr val="009900"/>
                </a:solidFill>
              </a:rPr>
              <a:t>2-3 months</a:t>
            </a:r>
            <a:r>
              <a:rPr lang="en-US" smtClean="0"/>
              <a:t> (or more)</a:t>
            </a:r>
          </a:p>
          <a:p>
            <a:pPr lvl="2"/>
            <a:r>
              <a:rPr lang="en-US" smtClean="0"/>
              <a:t>Typically done a few months in</a:t>
            </a:r>
          </a:p>
          <a:p>
            <a:pPr lvl="1"/>
            <a:r>
              <a:rPr lang="en-US" smtClean="0"/>
              <a:t>In particular to test game play</a:t>
            </a:r>
          </a:p>
          <a:p>
            <a:pPr lvl="1"/>
            <a:r>
              <a:rPr lang="en-US" smtClean="0"/>
              <a:t>Throw them away afterwards</a:t>
            </a:r>
          </a:p>
          <a:p>
            <a:pPr lvl="1"/>
            <a:r>
              <a:rPr lang="en-US" smtClean="0"/>
              <a:t>Pitch to Publisher</a:t>
            </a:r>
          </a:p>
          <a:p>
            <a:r>
              <a:rPr lang="nl-NL" smtClean="0"/>
              <a:t>(Continued next slide)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187325"/>
            <a:ext cx="8723313" cy="1384300"/>
          </a:xfrm>
        </p:spPr>
        <p:txBody>
          <a:bodyPr rIns="35717"/>
          <a:lstStyle/>
          <a:p>
            <a:r>
              <a:rPr lang="en-US" smtClean="0"/>
              <a:t>Prototype or 1st Playable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010275" cy="4929188"/>
          </a:xfrm>
        </p:spPr>
        <p:txBody>
          <a:bodyPr rIns="35717" anchor="ctr"/>
          <a:lstStyle/>
          <a:p>
            <a:pPr marL="806450" indent="-755650">
              <a:buSzPct val="155000"/>
              <a:buFontTx/>
              <a:buBlip>
                <a:blip r:embed="rId2"/>
              </a:buBlip>
              <a:tabLst>
                <a:tab pos="1584325" algn="l"/>
                <a:tab pos="5145088" algn="l"/>
              </a:tabLst>
            </a:pPr>
            <a:r>
              <a:rPr lang="en-US" sz="2600" smtClean="0"/>
              <a:t>GDD &amp; TDD = “The Bibles”</a:t>
            </a:r>
          </a:p>
          <a:p>
            <a:pPr marL="806450" indent="-755650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584325" algn="l"/>
                <a:tab pos="5145088" algn="l"/>
              </a:tabLst>
            </a:pPr>
            <a:r>
              <a:rPr lang="en-US" sz="2600" smtClean="0"/>
              <a:t>Production Budget &amp; Detailed Schedule</a:t>
            </a:r>
          </a:p>
          <a:p>
            <a:pPr marL="806450" indent="-755650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584325" algn="l"/>
                <a:tab pos="5145088" algn="l"/>
              </a:tabLst>
            </a:pPr>
            <a:r>
              <a:rPr lang="en-US" sz="2600" smtClean="0"/>
              <a:t>Submit Concept to Sony, etc.</a:t>
            </a:r>
          </a:p>
          <a:p>
            <a:pPr marL="806450" indent="-755650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584325" algn="l"/>
                <a:tab pos="5145088" algn="l"/>
              </a:tabLst>
            </a:pPr>
            <a:r>
              <a:rPr lang="en-US" sz="2600" smtClean="0"/>
              <a:t>Working Prototype, with Game Mechanics</a:t>
            </a:r>
          </a:p>
          <a:p>
            <a:pPr marL="806450" indent="-755650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584325" algn="l"/>
                <a:tab pos="5145088" algn="l"/>
              </a:tabLst>
            </a:pPr>
            <a:r>
              <a:rPr lang="en-US" sz="2600" smtClean="0"/>
              <a:t>Focus Test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752600"/>
            <a:ext cx="28749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Student Background (Who Are You?)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Year?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Junior, Senior, …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Interest?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Art or Programming or ...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Computer Programming?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(what’s a program?) 1 to 5 (hacker!)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Gamer?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(casual) 1 to 5 (hard-core!)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Built any games?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What are you playing right now?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What type of game is it?  Why is it fun?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Other …</a:t>
            </a:r>
          </a:p>
        </p:txBody>
      </p:sp>
    </p:spTree>
  </p:cSld>
  <p:clrMapOvr>
    <a:masterClrMapping/>
  </p:clrMapOvr>
  <p:transition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41300"/>
            <a:ext cx="7867650" cy="1143000"/>
          </a:xfrm>
        </p:spPr>
        <p:txBody>
          <a:bodyPr rIns="35717"/>
          <a:lstStyle/>
          <a:p>
            <a:r>
              <a:rPr lang="en-US" sz="3200" smtClean="0"/>
              <a:t>Prototype:  Red Ninja (1 of 3)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371600"/>
            <a:ext cx="4624388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1714500"/>
            <a:ext cx="2706687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5838" y="3571875"/>
            <a:ext cx="4251325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 spd="slow">
    <p:cover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5717"/>
          <a:lstStyle/>
          <a:p>
            <a:r>
              <a:rPr lang="en-US" smtClean="0"/>
              <a:t>Prototype: Red Ninja (2 of 3)</a:t>
            </a:r>
          </a:p>
        </p:txBody>
      </p:sp>
      <p:sp>
        <p:nvSpPr>
          <p:cNvPr id="62467" name="Text Box 3"/>
          <p:cNvSpPr txBox="1">
            <a:spLocks/>
          </p:cNvSpPr>
          <p:nvPr/>
        </p:nvSpPr>
        <p:spPr bwMode="auto">
          <a:xfrm>
            <a:off x="3352800" y="2819400"/>
            <a:ext cx="1982788" cy="1344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defTabSz="642938" eaLnBrk="1" hangingPunct="1">
              <a:spcBef>
                <a:spcPct val="50000"/>
              </a:spcBef>
              <a:tabLst>
                <a:tab pos="749300" algn="l"/>
              </a:tabLst>
            </a:pPr>
            <a:r>
              <a:rPr lang="en-US" sz="2800">
                <a:solidFill>
                  <a:schemeClr val="tx2"/>
                </a:solidFill>
                <a:latin typeface="Monaco" charset="0"/>
                <a:sym typeface="Monaco" charset="0"/>
              </a:rPr>
              <a:t>(Red Ninja Pre-Production)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5717"/>
          <a:lstStyle/>
          <a:p>
            <a:r>
              <a:rPr lang="en-US" smtClean="0"/>
              <a:t>Prototype: Red Ninja (3 of 3)</a:t>
            </a:r>
          </a:p>
        </p:txBody>
      </p:sp>
      <p:sp>
        <p:nvSpPr>
          <p:cNvPr id="63491" name="Text Box 3"/>
          <p:cNvSpPr txBox="1">
            <a:spLocks/>
          </p:cNvSpPr>
          <p:nvPr/>
        </p:nvSpPr>
        <p:spPr bwMode="auto">
          <a:xfrm>
            <a:off x="3352800" y="2819400"/>
            <a:ext cx="1982788" cy="1344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defTabSz="642938" eaLnBrk="1" hangingPunct="1">
              <a:spcBef>
                <a:spcPct val="50000"/>
              </a:spcBef>
              <a:tabLst>
                <a:tab pos="749300" algn="l"/>
              </a:tabLst>
            </a:pPr>
            <a:r>
              <a:rPr lang="en-US" sz="2800">
                <a:solidFill>
                  <a:schemeClr val="tx2"/>
                </a:solidFill>
                <a:latin typeface="Monaco" charset="0"/>
                <a:sym typeface="Monaco" charset="0"/>
              </a:rPr>
              <a:t>(Red Ninja Final Production)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1143000"/>
          </a:xfrm>
        </p:spPr>
        <p:txBody>
          <a:bodyPr/>
          <a:lstStyle/>
          <a:p>
            <a:r>
              <a:rPr lang="en-US" smtClean="0"/>
              <a:t>Game Development Timeline (3 of 5)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Blueprint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separate the project into different tiers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duration: </a:t>
            </a:r>
            <a:r>
              <a:rPr lang="en-US" sz="2200" smtClean="0">
                <a:solidFill>
                  <a:srgbClr val="009900"/>
                </a:solidFill>
              </a:rPr>
              <a:t>2 months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result: several mini-specification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creating a technical design that specifies tools and technology used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duration: </a:t>
            </a:r>
            <a:r>
              <a:rPr lang="en-US" sz="2200" smtClean="0">
                <a:solidFill>
                  <a:srgbClr val="009900"/>
                </a:solidFill>
              </a:rPr>
              <a:t>2 months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result: full technical specification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 smtClean="0"/>
              <a:t>Game Development Timeline (4 of 5)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Tool building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create a number of (preferably reusable) tools, like 3D graphics engine, level builder, or unit builder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duration: </a:t>
            </a:r>
            <a:r>
              <a:rPr lang="en-US" sz="2200" smtClean="0">
                <a:solidFill>
                  <a:srgbClr val="009900"/>
                </a:solidFill>
              </a:rPr>
              <a:t>4 months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result: set of functionally tools (maybe not yet feature complete)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Assembly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create the game based on the design document using the tools; update design document and tools as required (consulting the lead designer)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duration: </a:t>
            </a:r>
            <a:r>
              <a:rPr lang="en-US" sz="2200" smtClean="0">
                <a:solidFill>
                  <a:srgbClr val="009900"/>
                </a:solidFill>
              </a:rPr>
              <a:t>12 months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result: the complete game software and toolset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Development Milestones:</a:t>
            </a:r>
            <a:r>
              <a:rPr lang="en-GB" smtClean="0"/>
              <a:t> Alpha Definition</a:t>
            </a:r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At Alpha stage, a game should:</a:t>
            </a:r>
          </a:p>
          <a:p>
            <a:pPr lvl="1"/>
            <a:r>
              <a:rPr lang="en-US" smtClean="0"/>
              <a:t>Have all of the required features of the design implemented, but not necessarily working correctly</a:t>
            </a:r>
          </a:p>
          <a:p>
            <a:pPr lvl="1"/>
            <a:r>
              <a:rPr lang="en-GB" smtClean="0"/>
              <a:t>Be tested thoroughly by QA to eliminate any critical gameplay flaws</a:t>
            </a:r>
          </a:p>
          <a:p>
            <a:pPr lvl="1"/>
            <a:r>
              <a:rPr lang="en-GB" smtClean="0"/>
              <a:t>Still likely contain a certain amount of placeholder assets</a:t>
            </a:r>
          </a:p>
          <a:p>
            <a:pPr lvl="1"/>
            <a:r>
              <a:rPr lang="en-GB" smtClean="0"/>
              <a:t>(Continued next slide)</a:t>
            </a:r>
            <a:endParaRPr lang="en-US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214313"/>
            <a:ext cx="8831262" cy="1347787"/>
          </a:xfrm>
        </p:spPr>
        <p:txBody>
          <a:bodyPr rIns="35717"/>
          <a:lstStyle/>
          <a:p>
            <a:r>
              <a:rPr lang="en-US" sz="3200" smtClean="0"/>
              <a:t>Alpha Definition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846263"/>
            <a:ext cx="4446587" cy="3927475"/>
          </a:xfrm>
        </p:spPr>
        <p:txBody>
          <a:bodyPr rIns="35717" anchor="ctr"/>
          <a:lstStyle/>
          <a:p>
            <a:pPr marL="911225" indent="-860425"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900" smtClean="0"/>
              <a:t>Feature Complete</a:t>
            </a:r>
          </a:p>
          <a:p>
            <a:pPr marL="911225" indent="-860425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900" smtClean="0"/>
              <a:t>“Localization” Begins</a:t>
            </a:r>
          </a:p>
          <a:p>
            <a:pPr marL="911225" indent="-860425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900" smtClean="0"/>
              <a:t>Focus Test</a:t>
            </a:r>
          </a:p>
          <a:p>
            <a:pPr marL="911225" indent="-860425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900" smtClean="0"/>
              <a:t>Play Testing</a:t>
            </a:r>
          </a:p>
          <a:p>
            <a:pPr marL="911225" indent="-860425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900" smtClean="0"/>
              <a:t>Marketing Continues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9113" y="2082800"/>
            <a:ext cx="345598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>
    <p:cover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214313"/>
            <a:ext cx="8734425" cy="1347787"/>
          </a:xfrm>
        </p:spPr>
        <p:txBody>
          <a:bodyPr rIns="35717"/>
          <a:lstStyle/>
          <a:p>
            <a:r>
              <a:rPr lang="en-US" smtClean="0"/>
              <a:t>Alpha:  Crash Bandicoot (1 of 2)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3638" y="1839913"/>
            <a:ext cx="405606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2384425"/>
            <a:ext cx="42830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 spd="slow">
    <p:cover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1347787"/>
          </a:xfrm>
        </p:spPr>
        <p:txBody>
          <a:bodyPr rIns="35717"/>
          <a:lstStyle/>
          <a:p>
            <a:r>
              <a:rPr lang="en-US" smtClean="0"/>
              <a:t>Alpha:  Crash Bandicoot (2 of 2)</a:t>
            </a:r>
          </a:p>
        </p:txBody>
      </p:sp>
      <p:sp>
        <p:nvSpPr>
          <p:cNvPr id="69635" name="Text Box 3"/>
          <p:cNvSpPr txBox="1">
            <a:spLocks/>
          </p:cNvSpPr>
          <p:nvPr/>
        </p:nvSpPr>
        <p:spPr bwMode="auto">
          <a:xfrm>
            <a:off x="3352800" y="2819400"/>
            <a:ext cx="1982788" cy="917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defTabSz="642938" eaLnBrk="1" hangingPunct="1">
              <a:spcBef>
                <a:spcPct val="50000"/>
              </a:spcBef>
              <a:tabLst>
                <a:tab pos="749300" algn="l"/>
              </a:tabLst>
            </a:pPr>
            <a:r>
              <a:rPr lang="en-US" sz="2800">
                <a:solidFill>
                  <a:schemeClr val="tx2"/>
                </a:solidFill>
                <a:latin typeface="Monaco" charset="0"/>
                <a:sym typeface="Monaco" charset="0"/>
              </a:rPr>
              <a:t>(Crash Bandicoot)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1143000"/>
          </a:xfrm>
        </p:spPr>
        <p:txBody>
          <a:bodyPr/>
          <a:lstStyle/>
          <a:p>
            <a:r>
              <a:rPr lang="en-US" smtClean="0"/>
              <a:t>Game Development Timeline (5 of 5)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Level design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create the levels for the game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duration: </a:t>
            </a:r>
            <a:r>
              <a:rPr lang="en-US" sz="2200" smtClean="0">
                <a:solidFill>
                  <a:srgbClr val="009900"/>
                </a:solidFill>
              </a:rPr>
              <a:t>4 months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result: finished game with all levels, in-game tutorials, manuals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Review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testing the code, the gameplay, and the levels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duration: </a:t>
            </a:r>
            <a:r>
              <a:rPr lang="en-US" sz="2200" smtClean="0">
                <a:solidFill>
                  <a:srgbClr val="009900"/>
                </a:solidFill>
              </a:rPr>
              <a:t>3 months</a:t>
            </a:r>
            <a:r>
              <a:rPr lang="en-US" sz="2200" smtClean="0"/>
              <a:t> (partially overlapping level design)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result: the gold master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Course Materials</a:t>
            </a:r>
          </a:p>
        </p:txBody>
      </p:sp>
      <p:sp>
        <p:nvSpPr>
          <p:cNvPr id="1024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05800" cy="4572000"/>
          </a:xfrm>
        </p:spPr>
        <p:txBody>
          <a:bodyPr/>
          <a:lstStyle/>
          <a:p>
            <a:r>
              <a:rPr lang="en-US" sz="3200" dirty="0" err="1" smtClean="0"/>
              <a:t>Facebook</a:t>
            </a:r>
            <a:r>
              <a:rPr lang="en-US" sz="3200" dirty="0" smtClean="0"/>
              <a:t> group:</a:t>
            </a:r>
          </a:p>
          <a:p>
            <a:pPr lvl="1"/>
            <a:r>
              <a:rPr lang="en-US" sz="3000" dirty="0" smtClean="0">
                <a:hlinkClick r:id="rId2"/>
              </a:rPr>
              <a:t>http://tinyurl.com/imgd-frontiers-09</a:t>
            </a:r>
            <a:endParaRPr lang="en-US" sz="3000" dirty="0" smtClean="0"/>
          </a:p>
          <a:p>
            <a:r>
              <a:rPr lang="en-US" dirty="0" smtClean="0"/>
              <a:t>Will have:</a:t>
            </a:r>
          </a:p>
          <a:p>
            <a:pPr lvl="1"/>
            <a:r>
              <a:rPr lang="en-US" dirty="0" smtClean="0"/>
              <a:t>Slides (</a:t>
            </a:r>
            <a:r>
              <a:rPr lang="en-US" dirty="0" err="1" smtClean="0"/>
              <a:t>ppt</a:t>
            </a:r>
            <a:r>
              <a:rPr lang="en-US" dirty="0" smtClean="0"/>
              <a:t> and </a:t>
            </a:r>
            <a:r>
              <a:rPr lang="en-US" dirty="0" err="1" smtClean="0"/>
              <a:t>pdf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Links to tutorials, etc.</a:t>
            </a:r>
          </a:p>
          <a:p>
            <a:pPr lvl="1"/>
            <a:r>
              <a:rPr lang="en-US" dirty="0" smtClean="0"/>
              <a:t>Discussion groups</a:t>
            </a:r>
          </a:p>
          <a:p>
            <a:r>
              <a:rPr lang="en-US" dirty="0" smtClean="0"/>
              <a:t>Need permission to join</a:t>
            </a:r>
          </a:p>
          <a:p>
            <a:pPr lvl="1"/>
            <a:r>
              <a:rPr lang="en-US" dirty="0" smtClean="0"/>
              <a:t>Dan and I are both </a:t>
            </a:r>
            <a:r>
              <a:rPr lang="en-US" dirty="0" err="1" smtClean="0"/>
              <a:t>admins</a:t>
            </a:r>
            <a:endParaRPr lang="en-US" dirty="0" smtClean="0"/>
          </a:p>
        </p:txBody>
      </p:sp>
    </p:spTree>
  </p:cSld>
  <p:clrMapOvr>
    <a:masterClrMapping/>
  </p:clrMapOvr>
  <p:transition>
    <p:rand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Development Milestones:</a:t>
            </a:r>
            <a:r>
              <a:rPr lang="en-GB" smtClean="0"/>
              <a:t> </a:t>
            </a:r>
            <a:br>
              <a:rPr lang="en-GB" smtClean="0"/>
            </a:br>
            <a:r>
              <a:rPr lang="en-GB" smtClean="0"/>
              <a:t>Beta Definition</a:t>
            </a:r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At Beta stage, a game should:</a:t>
            </a:r>
          </a:p>
          <a:p>
            <a:pPr lvl="1"/>
            <a:r>
              <a:rPr lang="en-GB" smtClean="0"/>
              <a:t>Have all content complete</a:t>
            </a:r>
          </a:p>
          <a:p>
            <a:pPr lvl="1"/>
            <a:r>
              <a:rPr lang="en-GB" smtClean="0"/>
              <a:t>Be tested thoroughly for bugs and gameplay tweaks</a:t>
            </a:r>
          </a:p>
          <a:p>
            <a:pPr lvl="1"/>
            <a:r>
              <a:rPr lang="en-GB" smtClean="0"/>
              <a:t>Be shown to press for preview features</a:t>
            </a:r>
          </a:p>
          <a:p>
            <a:pPr lvl="1"/>
            <a:r>
              <a:rPr lang="en-GB" smtClean="0"/>
              <a:t>(Continued next slide)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214313"/>
            <a:ext cx="9072562" cy="1347787"/>
          </a:xfrm>
        </p:spPr>
        <p:txBody>
          <a:bodyPr rIns="35717"/>
          <a:lstStyle/>
          <a:p>
            <a:r>
              <a:rPr lang="en-US" smtClean="0"/>
              <a:t>Stages of Development: Beta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846263"/>
            <a:ext cx="4210050" cy="3927475"/>
          </a:xfrm>
        </p:spPr>
        <p:txBody>
          <a:bodyPr rIns="35717" anchor="ctr"/>
          <a:lstStyle/>
          <a:p>
            <a:pPr marL="806450" indent="-755650">
              <a:buSzPct val="155000"/>
              <a:buFontTx/>
              <a:buBlip>
                <a:blip r:embed="rId2"/>
              </a:buBlip>
              <a:tabLst>
                <a:tab pos="1584325" algn="l"/>
                <a:tab pos="5145088" algn="l"/>
              </a:tabLst>
            </a:pPr>
            <a:r>
              <a:rPr lang="en-US" sz="3000" smtClean="0"/>
              <a:t>Polish, Polish, Polish</a:t>
            </a:r>
          </a:p>
          <a:p>
            <a:pPr marL="806450" indent="-755650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584325" algn="l"/>
                <a:tab pos="5145088" algn="l"/>
              </a:tabLst>
            </a:pPr>
            <a:r>
              <a:rPr lang="en-US" sz="3000" smtClean="0"/>
              <a:t>Game Balancing</a:t>
            </a:r>
          </a:p>
          <a:p>
            <a:pPr marL="806450" indent="-755650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584325" algn="l"/>
                <a:tab pos="5145088" algn="l"/>
              </a:tabLst>
            </a:pPr>
            <a:r>
              <a:rPr lang="en-US" sz="3000" smtClean="0"/>
              <a:t>Localization Continues</a:t>
            </a:r>
          </a:p>
          <a:p>
            <a:pPr marL="806450" indent="-755650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584325" algn="l"/>
                <a:tab pos="5145088" algn="l"/>
              </a:tabLst>
            </a:pPr>
            <a:r>
              <a:rPr lang="en-US" sz="3000" smtClean="0"/>
              <a:t>Demo Versions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6575" y="2108200"/>
            <a:ext cx="26162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 spd="med">
    <p:cover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Development Milestones:</a:t>
            </a:r>
            <a:r>
              <a:rPr lang="en-GB" smtClean="0"/>
              <a:t> </a:t>
            </a:r>
            <a:br>
              <a:rPr lang="en-GB" smtClean="0"/>
            </a:br>
            <a:r>
              <a:rPr lang="en-GB" smtClean="0"/>
              <a:t>Gold Master Definition</a:t>
            </a: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At Gold Master stage, a game should:</a:t>
            </a:r>
          </a:p>
          <a:p>
            <a:pPr lvl="1"/>
            <a:r>
              <a:rPr lang="en-GB" smtClean="0"/>
              <a:t>Be sent to the platform holder/s (where applicable) for TRC testing</a:t>
            </a:r>
          </a:p>
          <a:p>
            <a:pPr lvl="1"/>
            <a:r>
              <a:rPr lang="en-GB" smtClean="0"/>
              <a:t>Be sent to press for review</a:t>
            </a:r>
          </a:p>
          <a:p>
            <a:pPr lvl="1"/>
            <a:r>
              <a:rPr lang="en-GB" smtClean="0"/>
              <a:t>Be sent to duplication for production</a:t>
            </a:r>
          </a:p>
          <a:p>
            <a:pPr lvl="1"/>
            <a:r>
              <a:rPr lang="en-GB" smtClean="0"/>
              <a:t>Be backed up and stored</a:t>
            </a:r>
          </a:p>
          <a:p>
            <a:pPr lvl="1"/>
            <a:r>
              <a:rPr lang="en-GB" smtClean="0"/>
              <a:t>(Continued next slide)</a:t>
            </a:r>
            <a:endParaRPr lang="en-US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634413" cy="1347787"/>
          </a:xfrm>
        </p:spPr>
        <p:txBody>
          <a:bodyPr rIns="35717"/>
          <a:lstStyle/>
          <a:p>
            <a:r>
              <a:rPr lang="en-US" sz="3700" smtClean="0"/>
              <a:t>Final/GMC/Gold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924050"/>
            <a:ext cx="4446588" cy="3927475"/>
          </a:xfrm>
        </p:spPr>
        <p:txBody>
          <a:bodyPr rIns="35717" anchor="ctr"/>
          <a:lstStyle/>
          <a:p>
            <a:pPr marL="911225" indent="-860425"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600" smtClean="0"/>
              <a:t>The Game is “Done”</a:t>
            </a:r>
          </a:p>
          <a:p>
            <a:pPr marL="911225" indent="-860425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600" smtClean="0"/>
              <a:t>Testing, Testing, Testing</a:t>
            </a:r>
          </a:p>
          <a:p>
            <a:pPr marL="911225" indent="-860425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600" smtClean="0"/>
              <a:t>Intense Pressure</a:t>
            </a:r>
          </a:p>
          <a:p>
            <a:pPr marL="911225" indent="-860425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600" smtClean="0"/>
              <a:t>Submit to Console developers</a:t>
            </a:r>
          </a:p>
          <a:p>
            <a:pPr marL="911225" indent="-860425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600" smtClean="0"/>
              <a:t>Manufacturing Timing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8350" y="1946275"/>
            <a:ext cx="288448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 spd="med">
    <p:cover dir="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72500" cy="1347788"/>
          </a:xfrm>
        </p:spPr>
        <p:txBody>
          <a:bodyPr rIns="35717"/>
          <a:lstStyle/>
          <a:p>
            <a:r>
              <a:rPr lang="en-US" sz="4000" smtClean="0"/>
              <a:t>Post-Mortem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6111875" cy="3927475"/>
          </a:xfrm>
        </p:spPr>
        <p:txBody>
          <a:bodyPr rIns="35717" anchor="ctr"/>
          <a:lstStyle/>
          <a:p>
            <a:pPr marL="911225" indent="-860425"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700" smtClean="0"/>
              <a:t>Analysis of PR, Marketing</a:t>
            </a:r>
          </a:p>
          <a:p>
            <a:pPr marL="911225" indent="-860425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700" smtClean="0"/>
              <a:t>Analysis of Production, Source Code</a:t>
            </a:r>
          </a:p>
          <a:p>
            <a:pPr marL="911225" indent="-860425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700" smtClean="0"/>
              <a:t>Archive All Assets</a:t>
            </a:r>
          </a:p>
          <a:p>
            <a:pPr marL="911225" indent="-860425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700" smtClean="0"/>
              <a:t>What went </a:t>
            </a:r>
            <a:r>
              <a:rPr lang="en-US" sz="2700" smtClean="0">
                <a:solidFill>
                  <a:srgbClr val="009900"/>
                </a:solidFill>
              </a:rPr>
              <a:t>right</a:t>
            </a:r>
            <a:r>
              <a:rPr lang="en-US" sz="2700" smtClean="0"/>
              <a:t>, what went </a:t>
            </a:r>
            <a:r>
              <a:rPr lang="en-US" sz="2700" smtClean="0">
                <a:solidFill>
                  <a:srgbClr val="FF0000"/>
                </a:solidFill>
              </a:rPr>
              <a:t>wrong</a:t>
            </a:r>
          </a:p>
          <a:p>
            <a:pPr marL="911225" indent="-860425">
              <a:spcBef>
                <a:spcPts val="3200"/>
              </a:spcBef>
              <a:buSzPct val="155000"/>
              <a:buFontTx/>
              <a:buBlip>
                <a:blip r:embed="rId2"/>
              </a:buBlip>
              <a:tabLst>
                <a:tab pos="1690688" algn="l"/>
                <a:tab pos="5249863" algn="l"/>
              </a:tabLst>
            </a:pPr>
            <a:r>
              <a:rPr lang="en-US" sz="2700" smtClean="0"/>
              <a:t>Kick-off the Sequel!</a:t>
            </a: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7010400" y="2895600"/>
            <a:ext cx="1616075" cy="2392363"/>
            <a:chOff x="4320" y="2160"/>
            <a:chExt cx="1018" cy="1507"/>
          </a:xfrm>
        </p:grpSpPr>
        <p:pic>
          <p:nvPicPr>
            <p:cNvPr id="7578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0" y="2160"/>
              <a:ext cx="1018" cy="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3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6" y="2688"/>
              <a:ext cx="30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4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6" y="2946"/>
              <a:ext cx="30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5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6" y="3211"/>
              <a:ext cx="30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781" name="Text Box 9"/>
          <p:cNvSpPr txBox="1">
            <a:spLocks noChangeArrowheads="1"/>
          </p:cNvSpPr>
          <p:nvPr/>
        </p:nvSpPr>
        <p:spPr bwMode="auto">
          <a:xfrm>
            <a:off x="533400" y="65532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notes from Neal Robison, ATI</a:t>
            </a:r>
          </a:p>
        </p:txBody>
      </p:sp>
    </p:spTree>
  </p:cSld>
  <p:clrMapOvr>
    <a:masterClrMapping/>
  </p:clrMapOvr>
  <p:transition spd="slow">
    <p:cover dir="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Background</a:t>
            </a:r>
          </a:p>
          <a:p>
            <a:r>
              <a:rPr lang="en-US" smtClean="0"/>
              <a:t>What is a Game?</a:t>
            </a:r>
          </a:p>
          <a:p>
            <a:r>
              <a:rPr lang="en-US" smtClean="0"/>
              <a:t>Genres</a:t>
            </a:r>
          </a:p>
          <a:p>
            <a:r>
              <a:rPr lang="en-US" smtClean="0"/>
              <a:t>The Game Industry</a:t>
            </a:r>
          </a:p>
          <a:p>
            <a:r>
              <a:rPr lang="en-US" smtClean="0"/>
              <a:t>Game Timeline</a:t>
            </a:r>
          </a:p>
          <a:p>
            <a:r>
              <a:rPr lang="en-US" smtClean="0"/>
              <a:t>Team Sizes			(next)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Team Size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As late as the mid-80’s teams as small as one person.</a:t>
            </a:r>
          </a:p>
          <a:p>
            <a:r>
              <a:rPr lang="en-US" sz="2400" smtClean="0"/>
              <a:t>Today, teams today ranging from 10-60 people.</a:t>
            </a:r>
          </a:p>
          <a:p>
            <a:r>
              <a:rPr lang="en-US" sz="2400" smtClean="0"/>
              <a:t>Programming now a proportionally smaller part of any project</a:t>
            </a:r>
          </a:p>
          <a:p>
            <a:r>
              <a:rPr lang="en-US" sz="2400" smtClean="0"/>
              <a:t>Artistic content creation proportionally larger</a:t>
            </a:r>
          </a:p>
          <a:p>
            <a:r>
              <a:rPr lang="en-US" sz="2400" smtClean="0"/>
              <a:t>See Gamasutra, (www.gamasutra.com)</a:t>
            </a:r>
          </a:p>
          <a:p>
            <a:pPr lvl="1"/>
            <a:r>
              <a:rPr lang="en-US" sz="2200" smtClean="0"/>
              <a:t>Search for “post mortem”</a:t>
            </a:r>
          </a:p>
          <a:p>
            <a:pPr lvl="1"/>
            <a:r>
              <a:rPr lang="en-US" sz="2200" smtClean="0"/>
              <a:t>Game data at bottom includes team size and composition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33400" y="6564313"/>
            <a:ext cx="3405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Laird and Jamin, EECS 494, Umich, Fall 2003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Team 1988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Sublogic’s </a:t>
            </a:r>
            <a:r>
              <a:rPr lang="en-US" i="1" smtClean="0"/>
              <a:t>JET</a:t>
            </a:r>
            <a:r>
              <a:rPr lang="en-US" smtClean="0"/>
              <a:t> (early flight sim)</a:t>
            </a:r>
          </a:p>
          <a:p>
            <a:pPr lvl="1"/>
            <a:r>
              <a:rPr lang="en-US" smtClean="0"/>
              <a:t>Sublogic later made scenery files for Microsoft flight simulator</a:t>
            </a:r>
          </a:p>
          <a:p>
            <a:r>
              <a:rPr lang="en-US" smtClean="0"/>
              <a:t>3 Programmers</a:t>
            </a:r>
          </a:p>
          <a:p>
            <a:r>
              <a:rPr lang="en-US" smtClean="0"/>
              <a:t>1 Part-Time Artist</a:t>
            </a:r>
          </a:p>
          <a:p>
            <a:r>
              <a:rPr lang="en-US" smtClean="0"/>
              <a:t>1 Tester</a:t>
            </a:r>
          </a:p>
          <a:p>
            <a:endParaRPr lang="en-US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876800"/>
            <a:ext cx="60483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613525" y="3703638"/>
            <a:ext cx="1431925" cy="4857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Total:</a:t>
            </a:r>
            <a:r>
              <a:rPr lang="en-US" b="1">
                <a:solidFill>
                  <a:srgbClr val="009900"/>
                </a:solidFill>
                <a:latin typeface="Comic Sans MS" pitchFamily="66" charset="0"/>
              </a:rPr>
              <a:t> 5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33400" y="6564313"/>
            <a:ext cx="3405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Laird and Jamin, EECS 494, Umich, Fall 2003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Team 1995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Interplay’s </a:t>
            </a:r>
            <a:r>
              <a:rPr lang="en-US" i="1" smtClean="0"/>
              <a:t>Descent</a:t>
            </a:r>
          </a:p>
          <a:p>
            <a:pPr lvl="1"/>
            <a:r>
              <a:rPr lang="en-US" smtClean="0"/>
              <a:t>Used 3d polygon engine, not 2d sprites</a:t>
            </a:r>
          </a:p>
          <a:p>
            <a:r>
              <a:rPr lang="en-US" smtClean="0"/>
              <a:t>6 Programmers</a:t>
            </a:r>
          </a:p>
          <a:p>
            <a:r>
              <a:rPr lang="en-US" smtClean="0"/>
              <a:t>1 Artist</a:t>
            </a:r>
          </a:p>
          <a:p>
            <a:r>
              <a:rPr lang="en-US" smtClean="0"/>
              <a:t>2 Level Designers</a:t>
            </a:r>
          </a:p>
          <a:p>
            <a:r>
              <a:rPr lang="en-US" smtClean="0"/>
              <a:t>1 Sound Designer</a:t>
            </a:r>
          </a:p>
          <a:p>
            <a:r>
              <a:rPr lang="en-US" smtClean="0"/>
              <a:t>Off-site Musicians</a:t>
            </a:r>
          </a:p>
          <a:p>
            <a:endParaRPr lang="en-US" smtClean="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613525" y="3703638"/>
            <a:ext cx="1617663" cy="4857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Total:</a:t>
            </a:r>
            <a:r>
              <a:rPr lang="en-US" b="1">
                <a:solidFill>
                  <a:srgbClr val="009900"/>
                </a:solidFill>
                <a:latin typeface="Comic Sans MS" pitchFamily="66" charset="0"/>
              </a:rPr>
              <a:t> 11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4196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33400" y="6564313"/>
            <a:ext cx="3405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Laird and Jamin, EECS 494, Umich, Fall 2003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mtClean="0"/>
              <a:t>Development Team 2002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3810000" cy="4267200"/>
          </a:xfrm>
        </p:spPr>
        <p:txBody>
          <a:bodyPr/>
          <a:lstStyle/>
          <a:p>
            <a:r>
              <a:rPr lang="en-US" sz="2400" smtClean="0"/>
              <a:t>THQ’s </a:t>
            </a:r>
            <a:r>
              <a:rPr lang="en-US" sz="2400" i="1" smtClean="0"/>
              <a:t>AlterEcho</a:t>
            </a:r>
          </a:p>
          <a:p>
            <a:r>
              <a:rPr lang="en-US" sz="2400" smtClean="0"/>
              <a:t>1 Executive Producer</a:t>
            </a:r>
          </a:p>
          <a:p>
            <a:r>
              <a:rPr lang="en-US" sz="2400" smtClean="0"/>
              <a:t>1 Producer</a:t>
            </a:r>
          </a:p>
          <a:p>
            <a:r>
              <a:rPr lang="en-US" sz="2400" smtClean="0"/>
              <a:t>4 Programmers</a:t>
            </a:r>
          </a:p>
          <a:p>
            <a:r>
              <a:rPr lang="en-US" sz="2400" smtClean="0"/>
              <a:t>2 Game Designers</a:t>
            </a:r>
          </a:p>
          <a:p>
            <a:r>
              <a:rPr lang="en-US" sz="2400" smtClean="0"/>
              <a:t>1 Writer</a:t>
            </a:r>
          </a:p>
          <a:p>
            <a:r>
              <a:rPr lang="en-US" sz="2400" smtClean="0"/>
              <a:t>3 Level Designers</a:t>
            </a:r>
          </a:p>
          <a:p>
            <a:endParaRPr lang="en-US" sz="2400" i="1" smtClean="0"/>
          </a:p>
          <a:p>
            <a:endParaRPr lang="en-US" sz="2400" smtClean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90600"/>
            <a:ext cx="3810000" cy="4267200"/>
          </a:xfrm>
        </p:spPr>
        <p:txBody>
          <a:bodyPr/>
          <a:lstStyle/>
          <a:p>
            <a:r>
              <a:rPr lang="en-US" sz="2400" smtClean="0"/>
              <a:t>3 Character Modelers and Animators</a:t>
            </a:r>
          </a:p>
          <a:p>
            <a:r>
              <a:rPr lang="en-US" sz="2400" smtClean="0"/>
              <a:t>1 2d and Texture Artist</a:t>
            </a:r>
          </a:p>
          <a:p>
            <a:r>
              <a:rPr lang="en-US" sz="2400" smtClean="0"/>
              <a:t>1 Audio Designer</a:t>
            </a:r>
          </a:p>
          <a:p>
            <a:r>
              <a:rPr lang="en-US" sz="2400" smtClean="0"/>
              <a:t>1 Cinematic Animator</a:t>
            </a:r>
          </a:p>
          <a:p>
            <a:r>
              <a:rPr lang="en-US" sz="2400" smtClean="0"/>
              <a:t>1 QA Lead and Testers</a:t>
            </a:r>
          </a:p>
          <a:p>
            <a:endParaRPr lang="en-US" sz="2400" smtClean="0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295400" y="4953000"/>
            <a:ext cx="1803400" cy="4857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Total:</a:t>
            </a:r>
            <a:r>
              <a:rPr lang="en-US" b="1">
                <a:solidFill>
                  <a:srgbClr val="009900"/>
                </a:solidFill>
                <a:latin typeface="Comic Sans MS" pitchFamily="66" charset="0"/>
              </a:rPr>
              <a:t> 19+</a:t>
            </a: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624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33400" y="6564313"/>
            <a:ext cx="3405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Laird and Jamin, EECS 494, Umich, Fall 2003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Course Structure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8:30-10:30</a:t>
            </a:r>
          </a:p>
          <a:p>
            <a:pPr lvl="1"/>
            <a:r>
              <a:rPr lang="en-US" sz="2200" dirty="0" smtClean="0"/>
              <a:t>Technical/Design aspects of IMGD </a:t>
            </a:r>
          </a:p>
          <a:p>
            <a:pPr lvl="2"/>
            <a:r>
              <a:rPr lang="en-US" sz="2000" dirty="0" smtClean="0"/>
              <a:t>Several 3D games, </a:t>
            </a:r>
          </a:p>
          <a:p>
            <a:r>
              <a:rPr lang="en-US" sz="2400" dirty="0" smtClean="0"/>
              <a:t>10:30-12:30</a:t>
            </a:r>
          </a:p>
          <a:p>
            <a:pPr lvl="1"/>
            <a:r>
              <a:rPr lang="en-US" sz="2200" dirty="0" smtClean="0"/>
              <a:t>Communication Workshops</a:t>
            </a:r>
          </a:p>
          <a:p>
            <a:r>
              <a:rPr lang="en-US" sz="2400" dirty="0" smtClean="0"/>
              <a:t>1:30-3:30</a:t>
            </a:r>
          </a:p>
          <a:p>
            <a:pPr lvl="1"/>
            <a:r>
              <a:rPr lang="en-US" sz="2200" dirty="0" smtClean="0"/>
              <a:t>Artistic/Design aspects of IMGD</a:t>
            </a:r>
          </a:p>
          <a:p>
            <a:pPr lvl="2"/>
            <a:r>
              <a:rPr lang="en-US" sz="2000" dirty="0" smtClean="0"/>
              <a:t>3D game, Unreal Tournament Mod</a:t>
            </a:r>
          </a:p>
          <a:p>
            <a:r>
              <a:rPr lang="en-US" sz="2400" dirty="0" smtClean="0"/>
              <a:t>3:30-4:30</a:t>
            </a:r>
          </a:p>
          <a:p>
            <a:pPr lvl="1"/>
            <a:r>
              <a:rPr lang="en-US" sz="2200" dirty="0" smtClean="0"/>
              <a:t>Lab – work on either morning or afternoon stuff on your own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Teams for Online Games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Star Wars online (2003?)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Development team: 44 people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50% Artists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25% Designers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25% Programmers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3 Producers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“Live” Team (starting at Beta, 6 months before done)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8 Developers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50-60 Customer support (for 200K users)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1000 Volunteer staff (for 200K users)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33400" y="6564313"/>
            <a:ext cx="3405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Laird and Jamin, EECS 494, Umich, Fall 2003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(Larger) Developer Company Today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Designing and creating computer games is serious business</a:t>
            </a:r>
          </a:p>
          <a:p>
            <a:pPr lvl="1"/>
            <a:r>
              <a:rPr lang="en-US" sz="2200" smtClean="0"/>
              <a:t>Large budgets ($1 million+)</a:t>
            </a:r>
          </a:p>
          <a:p>
            <a:pPr lvl="1"/>
            <a:r>
              <a:rPr lang="en-US" sz="2200" smtClean="0"/>
              <a:t>Large number of people involved</a:t>
            </a:r>
          </a:p>
          <a:p>
            <a:pPr lvl="1"/>
            <a:r>
              <a:rPr lang="en-US" sz="2200" smtClean="0"/>
              <a:t>Large risk</a:t>
            </a:r>
          </a:p>
          <a:p>
            <a:r>
              <a:rPr lang="en-US" sz="2400" smtClean="0"/>
              <a:t>Wisdom</a:t>
            </a:r>
          </a:p>
          <a:p>
            <a:pPr lvl="1"/>
            <a:r>
              <a:rPr lang="en-US" sz="2200" smtClean="0"/>
              <a:t>Use modern software development techniques</a:t>
            </a:r>
          </a:p>
          <a:p>
            <a:pPr lvl="1"/>
            <a:r>
              <a:rPr lang="en-US" sz="2200" smtClean="0"/>
              <a:t>Keep creativity were it belongs </a:t>
            </a:r>
          </a:p>
          <a:p>
            <a:pPr lvl="2"/>
            <a:r>
              <a:rPr lang="en-US" sz="2000" smtClean="0"/>
              <a:t>In the design</a:t>
            </a:r>
          </a:p>
          <a:p>
            <a:pPr lvl="2"/>
            <a:r>
              <a:rPr lang="en-US" sz="2000" smtClean="0"/>
              <a:t>Not during the programming </a:t>
            </a:r>
          </a:p>
          <a:p>
            <a:endParaRPr lang="en-US" sz="2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Technical Course Structure (1 of 2)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around 8:30</a:t>
            </a:r>
          </a:p>
          <a:p>
            <a:pPr lvl="1"/>
            <a:r>
              <a:rPr lang="en-US" dirty="0" smtClean="0"/>
              <a:t>Me: lecture + discussion for 15-30 minutes</a:t>
            </a:r>
          </a:p>
          <a:p>
            <a:pPr lvl="1"/>
            <a:r>
              <a:rPr lang="en-US" dirty="0" smtClean="0"/>
              <a:t>You: work for 30-60 minutes</a:t>
            </a:r>
          </a:p>
          <a:p>
            <a:pPr lvl="1"/>
            <a:r>
              <a:rPr lang="en-US" dirty="0" smtClean="0"/>
              <a:t>Repeat</a:t>
            </a:r>
          </a:p>
          <a:p>
            <a:r>
              <a:rPr lang="en-US" dirty="0" smtClean="0"/>
              <a:t>Probably more of me talking the first few days, more of you working last few</a:t>
            </a:r>
          </a:p>
          <a:p>
            <a:r>
              <a:rPr lang="en-US" dirty="0" smtClean="0"/>
              <a:t>During work, Dan &amp; I circulate around for help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C:\Office97\Templates\Presentation Designs\Dads Tie.pot</Template>
  <TotalTime>5882</TotalTime>
  <Words>3418</Words>
  <Application>Microsoft Office PowerPoint</Application>
  <PresentationFormat>On-screen Show (4:3)</PresentationFormat>
  <Paragraphs>608</Paragraphs>
  <Slides>81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Dads Tie</vt:lpstr>
      <vt:lpstr>Bitmap Image</vt:lpstr>
      <vt:lpstr>Interactive Media and Game Development</vt:lpstr>
      <vt:lpstr>What Do You Think Goes Into Developing Games?</vt:lpstr>
      <vt:lpstr>Outline</vt:lpstr>
      <vt:lpstr>Professor Background (Who am I?)</vt:lpstr>
      <vt:lpstr>Teaching Assistant Background</vt:lpstr>
      <vt:lpstr>Student Background (Who Are You?)</vt:lpstr>
      <vt:lpstr>Course Materials</vt:lpstr>
      <vt:lpstr>Overall Course Structure</vt:lpstr>
      <vt:lpstr>Technical Course Structure (1 of 2)</vt:lpstr>
      <vt:lpstr>Technical Course Structure (2 of 2)</vt:lpstr>
      <vt:lpstr>Rough Timeline</vt:lpstr>
      <vt:lpstr>Outline</vt:lpstr>
      <vt:lpstr>Tutorial 1 – Kodu Basics</vt:lpstr>
      <vt:lpstr>Assignment 1 - Combat</vt:lpstr>
      <vt:lpstr>Outline</vt:lpstr>
      <vt:lpstr>What is a Game? (1 of 3)</vt:lpstr>
      <vt:lpstr>What is a Game (2 of 3)</vt:lpstr>
      <vt:lpstr>What is a Game (3 of 3)</vt:lpstr>
      <vt:lpstr>What a Game is Not (1 of 2)</vt:lpstr>
      <vt:lpstr>What a Game is Not (2 of 2)</vt:lpstr>
      <vt:lpstr>Games are Not Everything</vt:lpstr>
      <vt:lpstr>Discussion</vt:lpstr>
      <vt:lpstr>Outline</vt:lpstr>
      <vt:lpstr>Tutorial 2 – Levels in Kodu</vt:lpstr>
      <vt:lpstr>Assignment 2 – Breadth of Kodu</vt:lpstr>
      <vt:lpstr>Outline</vt:lpstr>
      <vt:lpstr>Game Types/Genres</vt:lpstr>
      <vt:lpstr>Arcade Games</vt:lpstr>
      <vt:lpstr>Puzzle Games</vt:lpstr>
      <vt:lpstr>Role Playing Games</vt:lpstr>
      <vt:lpstr>Strategy Games</vt:lpstr>
      <vt:lpstr>Adventure Games</vt:lpstr>
      <vt:lpstr>First-Person Shooters</vt:lpstr>
      <vt:lpstr>Third-Person Action</vt:lpstr>
      <vt:lpstr>Sports Games</vt:lpstr>
      <vt:lpstr>Racing Games</vt:lpstr>
      <vt:lpstr>Party Games</vt:lpstr>
      <vt:lpstr>Simulators</vt:lpstr>
      <vt:lpstr>Educational Games</vt:lpstr>
      <vt:lpstr>Kodu and Frontiers</vt:lpstr>
      <vt:lpstr>Outline</vt:lpstr>
      <vt:lpstr>Tutorial 3</vt:lpstr>
      <vt:lpstr>The Game Industry</vt:lpstr>
      <vt:lpstr>Game Studios – Vertical Structure</vt:lpstr>
      <vt:lpstr>Developers</vt:lpstr>
      <vt:lpstr>Developers</vt:lpstr>
      <vt:lpstr>Publishers</vt:lpstr>
      <vt:lpstr>Publishers</vt:lpstr>
      <vt:lpstr>Retailers</vt:lpstr>
      <vt:lpstr>Retailers</vt:lpstr>
      <vt:lpstr>Outline</vt:lpstr>
      <vt:lpstr>Game Development Timeline (1 of 5)</vt:lpstr>
      <vt:lpstr>Concept</vt:lpstr>
      <vt:lpstr>Concept: Van Helsing (1 of 4)</vt:lpstr>
      <vt:lpstr>Concept: Van Helsing (2 of 4)</vt:lpstr>
      <vt:lpstr>Concept: Van Helsing (3 of 4)</vt:lpstr>
      <vt:lpstr>Concept: Van Helsing (4 of 4)</vt:lpstr>
      <vt:lpstr>Game Development Timeline (2 of 5)</vt:lpstr>
      <vt:lpstr>Prototype or 1st Playable</vt:lpstr>
      <vt:lpstr>Prototype:  Red Ninja (1 of 3)</vt:lpstr>
      <vt:lpstr>Prototype: Red Ninja (2 of 3)</vt:lpstr>
      <vt:lpstr>Prototype: Red Ninja (3 of 3)</vt:lpstr>
      <vt:lpstr>Game Development Timeline (3 of 5)</vt:lpstr>
      <vt:lpstr>Game Development Timeline (4 of 5)</vt:lpstr>
      <vt:lpstr>Other Development Milestones: Alpha Definition</vt:lpstr>
      <vt:lpstr>Alpha Definition</vt:lpstr>
      <vt:lpstr>Alpha:  Crash Bandicoot (1 of 2)</vt:lpstr>
      <vt:lpstr>Alpha:  Crash Bandicoot (2 of 2)</vt:lpstr>
      <vt:lpstr>Game Development Timeline (5 of 5)</vt:lpstr>
      <vt:lpstr>Other Development Milestones:  Beta Definition</vt:lpstr>
      <vt:lpstr>Stages of Development: Beta</vt:lpstr>
      <vt:lpstr>Other Development Milestones:  Gold Master Definition</vt:lpstr>
      <vt:lpstr>Final/GMC/Gold</vt:lpstr>
      <vt:lpstr>Post-Mortem</vt:lpstr>
      <vt:lpstr>Outline</vt:lpstr>
      <vt:lpstr>Development Team Size</vt:lpstr>
      <vt:lpstr>Development Team 1988</vt:lpstr>
      <vt:lpstr>Development Team 1995</vt:lpstr>
      <vt:lpstr>Development Team 2002</vt:lpstr>
      <vt:lpstr>Development Teams for Online Games</vt:lpstr>
      <vt:lpstr>A (Larger) Developer Company Today</vt:lpstr>
    </vt:vector>
  </TitlesOfParts>
  <Company>WPI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Claypool</dc:creator>
  <cp:lastModifiedBy>claypool</cp:lastModifiedBy>
  <cp:revision>358</cp:revision>
  <cp:lastPrinted>2000-04-28T00:56:10Z</cp:lastPrinted>
  <dcterms:created xsi:type="dcterms:W3CDTF">2000-04-27T03:15:31Z</dcterms:created>
  <dcterms:modified xsi:type="dcterms:W3CDTF">2009-07-14T10:17:31Z</dcterms:modified>
</cp:coreProperties>
</file>