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37" r:id="rId2"/>
    <p:sldId id="432" r:id="rId3"/>
    <p:sldId id="426" r:id="rId4"/>
    <p:sldId id="427" r:id="rId5"/>
    <p:sldId id="428" r:id="rId6"/>
    <p:sldId id="433" r:id="rId7"/>
    <p:sldId id="429" r:id="rId8"/>
    <p:sldId id="430" r:id="rId9"/>
    <p:sldId id="431" r:id="rId10"/>
    <p:sldId id="363" r:id="rId11"/>
    <p:sldId id="380" r:id="rId12"/>
    <p:sldId id="381" r:id="rId13"/>
    <p:sldId id="384" r:id="rId14"/>
    <p:sldId id="389" r:id="rId15"/>
    <p:sldId id="404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2" r:id="rId28"/>
    <p:sldId id="401" r:id="rId29"/>
    <p:sldId id="425" r:id="rId30"/>
    <p:sldId id="435" r:id="rId31"/>
    <p:sldId id="436" r:id="rId32"/>
    <p:sldId id="434" r:id="rId33"/>
    <p:sldId id="437" r:id="rId34"/>
    <p:sldId id="43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6600"/>
    <a:srgbClr val="FF5050"/>
    <a:srgbClr val="FF0000"/>
    <a:srgbClr val="CC0000"/>
    <a:srgbClr val="FFFF00"/>
    <a:srgbClr val="CC9900"/>
    <a:srgbClr val="CCCC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00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BB5F7F-8D1B-4A05-8669-193F99383C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0DCB01-C3E6-40AD-A1E2-6675C479C2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56FF7F-DE82-4FB8-A249-ACF4931CC1BB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F0C-1FAA-4761-BB54-15E84DB48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9A78-0354-4F1E-B838-A53AA53A3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C8AA-5EE4-4453-BE0F-E31BA9149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18A5-3889-443B-8D1B-8C2208F76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2C4D9-0830-4072-8620-D5706BD6A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FAC1D-29F8-46B5-B6A0-E012656AB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A02DE-6B6B-49FD-A6C4-DE06668FB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07F1F-B08D-421E-8CC0-3BA307BD2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9B2C-04A4-4F7C-8FD9-668F52647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2566C-2138-48A3-BC6F-9AA8297EB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9BA970F0-47DA-47A5-A2E8-EDBFDC70704C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4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752600"/>
            <a:ext cx="73914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000"/>
              <a:t>Interactive Media</a:t>
            </a:r>
            <a:br>
              <a:rPr lang="en-US" sz="4000"/>
            </a:br>
            <a:r>
              <a:rPr lang="en-US" sz="4000"/>
              <a:t>and</a:t>
            </a:r>
            <a:br>
              <a:rPr lang="en-US" sz="4000"/>
            </a:br>
            <a:r>
              <a:rPr lang="en-US" sz="4000"/>
              <a:t>Game Development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14800"/>
            <a:ext cx="6400800" cy="1066800"/>
          </a:xfrm>
        </p:spPr>
        <p:txBody>
          <a:bodyPr/>
          <a:lstStyle/>
          <a:p>
            <a:r>
              <a:rPr lang="en-US"/>
              <a:t>Game Design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Selecting Features		(done)</a:t>
            </a:r>
          </a:p>
          <a:p>
            <a:r>
              <a:rPr lang="en-US"/>
              <a:t>Level Design			(done)</a:t>
            </a:r>
          </a:p>
          <a:p>
            <a:r>
              <a:rPr lang="en-US"/>
              <a:t>Core Design	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	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Implementing Gameplay (1 of 2)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Choices must be non-trivial, with </a:t>
            </a:r>
            <a:r>
              <a:rPr lang="en-US" sz="2400" i="1"/>
              <a:t>upside</a:t>
            </a:r>
            <a:r>
              <a:rPr lang="en-US" sz="2400"/>
              <a:t> and </a:t>
            </a:r>
            <a:r>
              <a:rPr lang="en-US" sz="2400" i="1"/>
              <a:t>downside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If only upside, AI should take care of it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If only downside, no-one will ever use it</a:t>
            </a:r>
          </a:p>
          <a:p>
            <a:pPr>
              <a:lnSpc>
                <a:spcPct val="90000"/>
              </a:lnSpc>
            </a:pPr>
            <a:r>
              <a:rPr lang="en-US" sz="2400"/>
              <a:t>Note, this is only regarding game theory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Could have ray gun that plays music.  “Cool”,  but soon “gimme the BFG”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Nintendo’s Smash Bro’s has “Taunt” … ask: what for?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Ask: other examples from popular games?</a:t>
            </a:r>
          </a:p>
          <a:p>
            <a:pPr>
              <a:lnSpc>
                <a:spcPct val="90000"/>
              </a:lnSpc>
            </a:pPr>
            <a:r>
              <a:rPr lang="en-US" sz="2400"/>
              <a:t>Gameplay value when upside and downside </a:t>
            </a:r>
            <a:r>
              <a:rPr lang="en-US" sz="2400" i="1"/>
              <a:t>and</a:t>
            </a:r>
            <a:r>
              <a:rPr lang="en-US" sz="2400"/>
              <a:t> payoff depends upon other factors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Rohan horsemen, but what if other player recruits pikemen?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Bazooka, but what if other player gets out of tank?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Implementing Gameplay (2 of 3)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Should be </a:t>
            </a:r>
            <a:r>
              <a:rPr lang="en-US" sz="2400" i="1"/>
              <a:t>series</a:t>
            </a:r>
            <a:r>
              <a:rPr lang="en-US" sz="2400"/>
              <a:t> of interesting choices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Ex:  Use of health potion now may depend upon whether have net for capturing more fairies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Having net may depend upon whether needed space for more arrows for bow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Needing arrows may depend upon whether killed all flying zombie bats yet</a:t>
            </a:r>
          </a:p>
          <a:p>
            <a:pPr>
              <a:lnSpc>
                <a:spcPct val="90000"/>
              </a:lnSpc>
            </a:pPr>
            <a:r>
              <a:rPr lang="en-US" sz="2400"/>
              <a:t>Hence, well designed game should require </a:t>
            </a:r>
            <a:r>
              <a:rPr lang="en-US" sz="2400" i="1"/>
              <a:t>strategy</a:t>
            </a:r>
          </a:p>
          <a:p>
            <a:pPr>
              <a:lnSpc>
                <a:spcPct val="90000"/>
              </a:lnSpc>
            </a:pPr>
            <a:r>
              <a:rPr lang="en-US" sz="2400"/>
              <a:t>Game must display </a:t>
            </a:r>
            <a:r>
              <a:rPr lang="en-US" sz="2400" i="1"/>
              <a:t>complexity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But doesn’t mean it must be complex!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Don’t make too many rules. Less if more.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Real world example: termites place one piece of mud.  Results in hive, with cooling vents,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/>
              <a:t>Avoid Trivial Choices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Horsemen </a:t>
            </a:r>
            <a:r>
              <a:rPr lang="en-US" sz="2400">
                <a:sym typeface="Wingdings" pitchFamily="2" charset="2"/>
              </a:rPr>
              <a:t> Archers  Pikemen</a:t>
            </a:r>
          </a:p>
          <a:p>
            <a:pPr lvl="1">
              <a:lnSpc>
                <a:spcPct val="80000"/>
              </a:lnSpc>
            </a:pPr>
            <a:r>
              <a:rPr lang="en-US" sz="2200" i="1">
                <a:sym typeface="Wingdings" pitchFamily="2" charset="2"/>
              </a:rPr>
              <a:t>Transitive, </a:t>
            </a:r>
            <a:r>
              <a:rPr lang="en-US" sz="2200">
                <a:sym typeface="Wingdings" pitchFamily="2" charset="2"/>
              </a:rPr>
              <a:t>not so interesting</a:t>
            </a:r>
          </a:p>
          <a:p>
            <a:pPr>
              <a:lnSpc>
                <a:spcPct val="80000"/>
              </a:lnSpc>
            </a:pPr>
            <a:r>
              <a:rPr lang="en-US" sz="2400"/>
              <a:t>Horsemen </a:t>
            </a:r>
            <a:r>
              <a:rPr lang="en-US" sz="2400">
                <a:sym typeface="Wingdings" pitchFamily="2" charset="2"/>
              </a:rPr>
              <a:t> Archers  Pikemen  Horsemen (picture)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Ask: what game does this look like? (rock-paper-scissors)</a:t>
            </a:r>
          </a:p>
          <a:p>
            <a:pPr lvl="1">
              <a:lnSpc>
                <a:spcPct val="80000"/>
              </a:lnSpc>
            </a:pPr>
            <a:r>
              <a:rPr lang="en-US" sz="2200" i="1">
                <a:sym typeface="Wingdings" pitchFamily="2" charset="2"/>
              </a:rPr>
              <a:t>Intransitive</a:t>
            </a:r>
            <a:r>
              <a:rPr lang="en-US" sz="2200">
                <a:sym typeface="Wingdings" pitchFamily="2" charset="2"/>
              </a:rPr>
              <a:t>, more interesting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Ex: from LOTR Battle for Middle Earth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Horsemen fast, get to archers quickly with lances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Pikemen spears hurt horsemen bad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Pikemen slow, so archers wail on them from afar</a:t>
            </a:r>
          </a:p>
          <a:p>
            <a:pPr>
              <a:lnSpc>
                <a:spcPct val="80000"/>
              </a:lnSpc>
            </a:pPr>
            <a:r>
              <a:rPr lang="en-US" sz="2400"/>
              <a:t>Don’t want to hardwire.  Sometimes A way better than B, sometimes a bit better, sometimes worse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answer should depend upon the game situation, weather, terrain, time … also what opponent is doing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/>
              <a:t>Ensuring Interesting Choices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267200"/>
          </a:xfrm>
        </p:spPr>
        <p:txBody>
          <a:bodyPr/>
          <a:lstStyle/>
          <a:p>
            <a:r>
              <a:rPr lang="en-US"/>
              <a:t>Interesting choices require good judgment on the part of the player</a:t>
            </a:r>
          </a:p>
          <a:p>
            <a:pPr lvl="1"/>
            <a:r>
              <a:rPr lang="en-US"/>
              <a:t>Correct choice must vary with circumstances</a:t>
            </a:r>
          </a:p>
          <a:p>
            <a:r>
              <a:rPr lang="en-US"/>
              <a:t>Aim as designer, ensure circumstances don’t stagnate and have only one right way to win</a:t>
            </a:r>
          </a:p>
          <a:p>
            <a:r>
              <a:rPr lang="en-US"/>
              <a:t>No method for finding “best” choices</a:t>
            </a:r>
          </a:p>
          <a:p>
            <a:pPr lvl="1"/>
            <a:r>
              <a:rPr lang="en-US"/>
              <a:t>That’s where creativity comes in (art)</a:t>
            </a:r>
          </a:p>
          <a:p>
            <a:r>
              <a:rPr lang="en-US"/>
              <a:t>Still, some tips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Toolbox of Interesting Choices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Strategic versus Tactical</a:t>
            </a:r>
          </a:p>
          <a:p>
            <a:r>
              <a:rPr lang="en-US"/>
              <a:t>Supporting Investments</a:t>
            </a:r>
          </a:p>
          <a:p>
            <a:r>
              <a:rPr lang="en-US"/>
              <a:t>Versatility</a:t>
            </a:r>
          </a:p>
          <a:p>
            <a:r>
              <a:rPr lang="en-US"/>
              <a:t>Compensating Factors</a:t>
            </a:r>
          </a:p>
          <a:p>
            <a:r>
              <a:rPr lang="en-US"/>
              <a:t>Impermanence</a:t>
            </a:r>
          </a:p>
          <a:p>
            <a:r>
              <a:rPr lang="en-US"/>
              <a:t>Shadow Costs</a:t>
            </a:r>
          </a:p>
          <a:p>
            <a:r>
              <a:rPr lang="en-US"/>
              <a:t>Synergies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Strategic versus Tactical (1 of 3)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Strategic choices affect course of game over medium or long term</a:t>
            </a:r>
          </a:p>
          <a:p>
            <a:pPr lvl="1">
              <a:lnSpc>
                <a:spcPct val="90000"/>
              </a:lnSpc>
            </a:pPr>
            <a:r>
              <a:rPr lang="en-US" i="1"/>
              <a:t>Tactical</a:t>
            </a:r>
            <a:r>
              <a:rPr lang="en-US"/>
              <a:t> choices apply right </a:t>
            </a:r>
            <a:r>
              <a:rPr lang="en-US" i="1"/>
              <a:t>now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Ex: build archers or swordsmen (strategic)</a:t>
            </a:r>
          </a:p>
          <a:p>
            <a:pPr lvl="1">
              <a:lnSpc>
                <a:spcPct val="90000"/>
              </a:lnSpc>
            </a:pPr>
            <a:r>
              <a:rPr lang="en-US"/>
              <a:t>Ex: send archers or swordsmen to defend against invading force (tactical)</a:t>
            </a:r>
            <a:endParaRPr lang="en-US" i="1"/>
          </a:p>
          <a:p>
            <a:pPr>
              <a:lnSpc>
                <a:spcPct val="90000"/>
              </a:lnSpc>
            </a:pPr>
            <a:r>
              <a:rPr lang="en-US"/>
              <a:t>Strategic choices have effect on tactical choices later</a:t>
            </a:r>
          </a:p>
          <a:p>
            <a:pPr lvl="1">
              <a:lnSpc>
                <a:spcPct val="90000"/>
              </a:lnSpc>
            </a:pPr>
            <a:r>
              <a:rPr lang="en-US"/>
              <a:t>Ex: if don’t build archers, can’t use tactically later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versus Tactical (2 of 3)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Ex: </a:t>
            </a:r>
            <a:r>
              <a:rPr lang="en-US" i="1"/>
              <a:t>StarCraft</a:t>
            </a:r>
          </a:p>
          <a:p>
            <a:pPr lvl="1">
              <a:lnSpc>
                <a:spcPct val="90000"/>
              </a:lnSpc>
            </a:pPr>
            <a:r>
              <a:rPr lang="en-US"/>
              <a:t>Strategic choice: 1	) upgrade range of marines, 2) upgrade damage, or 3) research faster fire</a:t>
            </a:r>
          </a:p>
          <a:p>
            <a:pPr lvl="1">
              <a:lnSpc>
                <a:spcPct val="90000"/>
              </a:lnSpc>
            </a:pPr>
            <a:r>
              <a:rPr lang="en-US"/>
              <a:t>Which to choose?</a:t>
            </a:r>
          </a:p>
          <a:p>
            <a:pPr lvl="2">
              <a:lnSpc>
                <a:spcPct val="90000"/>
              </a:lnSpc>
            </a:pPr>
            <a:r>
              <a:rPr lang="en-US"/>
              <a:t>If armored foes, Protoss Zealot, more damage</a:t>
            </a:r>
          </a:p>
          <a:p>
            <a:pPr lvl="2">
              <a:lnSpc>
                <a:spcPct val="90000"/>
              </a:lnSpc>
            </a:pPr>
            <a:r>
              <a:rPr lang="en-US"/>
              <a:t>If fast foes, Zerglings, maybe faster fire</a:t>
            </a:r>
          </a:p>
          <a:p>
            <a:pPr lvl="1">
              <a:lnSpc>
                <a:spcPct val="90000"/>
              </a:lnSpc>
            </a:pPr>
            <a:r>
              <a:rPr lang="en-US"/>
              <a:t>Other factors: number of marines, terrain, on offense or defense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versus Tactical (3 of 3)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Ex: </a:t>
            </a:r>
            <a:r>
              <a:rPr lang="en-US" i="1"/>
              <a:t>Warzone 2100</a:t>
            </a:r>
            <a:r>
              <a:rPr lang="en-US"/>
              <a:t> (ask: who played?)</a:t>
            </a:r>
            <a:endParaRPr lang="en-US" i="1"/>
          </a:p>
          <a:p>
            <a:pPr lvl="1">
              <a:lnSpc>
                <a:spcPct val="90000"/>
              </a:lnSpc>
            </a:pPr>
            <a:r>
              <a:rPr lang="en-US"/>
              <a:t>Build factories to spawn war machines</a:t>
            </a:r>
          </a:p>
          <a:p>
            <a:pPr lvl="1">
              <a:lnSpc>
                <a:spcPct val="90000"/>
              </a:lnSpc>
            </a:pPr>
            <a:r>
              <a:rPr lang="en-US"/>
              <a:t>If build in level, then spawn quickly but factory  only used for that level</a:t>
            </a:r>
          </a:p>
          <a:p>
            <a:pPr lvl="1">
              <a:lnSpc>
                <a:spcPct val="90000"/>
              </a:lnSpc>
            </a:pPr>
            <a:r>
              <a:rPr lang="en-US"/>
              <a:t>If build at base, spawn slowly (have to ship to front lines) but factory can be used in subsequent levels</a:t>
            </a:r>
          </a:p>
          <a:p>
            <a:pPr>
              <a:lnSpc>
                <a:spcPct val="90000"/>
              </a:lnSpc>
            </a:pPr>
            <a:r>
              <a:rPr lang="en-US"/>
              <a:t>Lesson: Good gameplay should have different choices leading to different </a:t>
            </a:r>
            <a:r>
              <a:rPr lang="en-US" i="1"/>
              <a:t>kinds</a:t>
            </a:r>
            <a:r>
              <a:rPr lang="en-US"/>
              <a:t> of payoff</a:t>
            </a:r>
          </a:p>
          <a:p>
            <a:pPr lvl="1">
              <a:lnSpc>
                <a:spcPct val="90000"/>
              </a:lnSpc>
            </a:pPr>
            <a:r>
              <a:rPr lang="en-US"/>
              <a:t>Reduces the risk of trivial choices</a:t>
            </a:r>
          </a:p>
          <a:p>
            <a:pPr lvl="1">
              <a:lnSpc>
                <a:spcPct val="90000"/>
              </a:lnSpc>
            </a:pPr>
            <a:r>
              <a:rPr lang="en-US"/>
              <a:t>Increase scope for good judgment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Supporting Investments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Often game has primary goal (ex: beat enemy) but secondary goals (ex: build farms for resources)</a:t>
            </a:r>
          </a:p>
          <a:p>
            <a:pPr>
              <a:lnSpc>
                <a:spcPct val="90000"/>
              </a:lnSpc>
            </a:pPr>
            <a:r>
              <a:rPr lang="en-US" sz="2400"/>
              <a:t>Some expenditures directly impact primary goal (ex: hire soldier), while others indirect (ex: build farm) called </a:t>
            </a:r>
            <a:r>
              <a:rPr lang="en-US" sz="2400" i="1"/>
              <a:t>supporting investments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Primary goals are “one-removed”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improve weapons, build extra barracks</a:t>
            </a:r>
          </a:p>
          <a:p>
            <a:pPr>
              <a:lnSpc>
                <a:spcPct val="90000"/>
              </a:lnSpc>
            </a:pPr>
            <a:r>
              <a:rPr lang="en-US" sz="2400"/>
              <a:t>Supporting goals are “two-removed”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build smithy can then improve weapons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research construction lets you build smithy and build barracks (two and three removed)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Most interesting since strategic</a:t>
            </a:r>
          </a:p>
          <a:p>
            <a:pPr>
              <a:lnSpc>
                <a:spcPct val="90000"/>
              </a:lnSpc>
            </a:pPr>
            <a:r>
              <a:rPr lang="en-US" sz="2400"/>
              <a:t>Payoff will depend upon what opponents 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Selecting Features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Level Design</a:t>
            </a:r>
          </a:p>
          <a:p>
            <a:r>
              <a:rPr lang="en-US"/>
              <a:t>Core Design				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Versatility (1 of 2)</a:t>
            </a:r>
          </a:p>
        </p:txBody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2400"/>
              <a:t>Rule of thumb is to ask what is best and worst about choices:</a:t>
            </a:r>
          </a:p>
          <a:p>
            <a:pPr lvl="1">
              <a:buFontTx/>
              <a:buNone/>
            </a:pPr>
            <a:r>
              <a:rPr lang="en-US" sz="2200"/>
              <a:t>1) This move does most damage, but slowest</a:t>
            </a:r>
          </a:p>
          <a:p>
            <a:pPr lvl="1">
              <a:buFontTx/>
              <a:buNone/>
            </a:pPr>
            <a:r>
              <a:rPr lang="en-US" sz="2200"/>
              <a:t>2) This move is fastest, but makes defenseless</a:t>
            </a:r>
          </a:p>
          <a:p>
            <a:pPr lvl="1">
              <a:buFontTx/>
              <a:buNone/>
            </a:pPr>
            <a:r>
              <a:rPr lang="en-US" sz="2200"/>
              <a:t>3) This move best defense, but little damage</a:t>
            </a:r>
          </a:p>
          <a:p>
            <a:pPr lvl="1">
              <a:buFontTx/>
              <a:buNone/>
            </a:pPr>
            <a:r>
              <a:rPr lang="en-US" sz="2200"/>
              <a:t>4) This neither best nor worst, but most versatile</a:t>
            </a:r>
          </a:p>
          <a:p>
            <a:r>
              <a:rPr lang="en-US" sz="2400"/>
              <a:t>Most should be best in some way</a:t>
            </a:r>
          </a:p>
          <a:p>
            <a:r>
              <a:rPr lang="en-US" sz="2400"/>
              <a:t>Versatile good for </a:t>
            </a:r>
          </a:p>
          <a:p>
            <a:pPr lvl="1"/>
            <a:r>
              <a:rPr lang="en-US" sz="2200"/>
              <a:t>beginners</a:t>
            </a:r>
          </a:p>
          <a:p>
            <a:pPr lvl="1"/>
            <a:r>
              <a:rPr lang="en-US" sz="2200"/>
              <a:t>flexibility (against unpredictable or expert opponent)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Versatility (2 of 2)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Ex: beam can mine asteroids and shoot enemies</a:t>
            </a:r>
          </a:p>
          <a:p>
            <a:pPr lvl="1"/>
            <a:r>
              <a:rPr lang="en-US"/>
              <a:t>Versatility makes it good choice</a:t>
            </a:r>
          </a:p>
          <a:p>
            <a:r>
              <a:rPr lang="en-US"/>
              <a:t>Speed is common way for versatility</a:t>
            </a:r>
          </a:p>
          <a:p>
            <a:pPr lvl="1"/>
            <a:r>
              <a:rPr lang="en-US"/>
              <a:t>Don’t make fast units best</a:t>
            </a:r>
          </a:p>
          <a:p>
            <a:r>
              <a:rPr lang="en-US"/>
              <a:t>If a versatile unit is also cheapest and most powerful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no interesting choice</a:t>
            </a:r>
          </a:p>
          <a:p>
            <a:pPr lvl="1"/>
            <a:r>
              <a:rPr lang="en-US"/>
              <a:t>(See “Compensating Factors”, next)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Compensating Factors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Consider strategy game where all units impeded by some terrain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Ships can’t go on land, tanks can’t cross water, camel riders only in dessert</a:t>
            </a:r>
          </a:p>
          <a:p>
            <a:pPr>
              <a:lnSpc>
                <a:spcPct val="90000"/>
              </a:lnSpc>
            </a:pPr>
            <a:r>
              <a:rPr lang="en-US" sz="2400"/>
              <a:t>Assume flying unit that can go anywhere (Ask: how to balance?)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/>
              <a:t>1) Make slow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/>
              <a:t>2) Make weak,  easily destroyed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/>
              <a:t>3) Make low surveillance range (unrealistic)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/>
              <a:t>4) Make expensive</a:t>
            </a:r>
          </a:p>
          <a:p>
            <a:pPr>
              <a:lnSpc>
                <a:spcPct val="90000"/>
              </a:lnSpc>
            </a:pPr>
            <a:r>
              <a:rPr lang="en-US" sz="2400"/>
              <a:t>Note, last choice common but uninteresting since doesn’t change tactical use</a:t>
            </a:r>
          </a:p>
          <a:p>
            <a:pPr>
              <a:lnSpc>
                <a:spcPct val="90000"/>
              </a:lnSpc>
            </a:pPr>
            <a:r>
              <a:rPr lang="en-US" sz="2400"/>
              <a:t>Choice should be clear to player.  Don’t make a gamble before they know.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pick troops (cold weather) then find in jungle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Impermanence (1 of 2)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Some permanent (ex: you get to treasure first), others not (ex: I got storage near mine, but you can grab it off me)</a:t>
            </a:r>
          </a:p>
          <a:p>
            <a:pPr>
              <a:lnSpc>
                <a:spcPct val="90000"/>
              </a:lnSpc>
            </a:pPr>
            <a:r>
              <a:rPr lang="en-US" sz="2400"/>
              <a:t>Really, another kind of compensating factor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I.e. – impermanence can compensate for something being really good</a:t>
            </a:r>
          </a:p>
          <a:p>
            <a:pPr>
              <a:lnSpc>
                <a:spcPct val="90000"/>
              </a:lnSpc>
            </a:pPr>
            <a:r>
              <a:rPr lang="en-US" sz="2400"/>
              <a:t>Can be used for interesting choices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choice of medium armor for rest of game or invulnerable for 30 seconds?</a:t>
            </a:r>
          </a:p>
          <a:p>
            <a:pPr>
              <a:lnSpc>
                <a:spcPct val="90000"/>
              </a:lnSpc>
            </a:pPr>
            <a:r>
              <a:rPr lang="en-US" sz="2400"/>
              <a:t>Advantage (or disadvantages) can be impermanent in number of ways: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Impermanence (2 of 2)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(Examples mostly from </a:t>
            </a:r>
            <a:r>
              <a:rPr lang="en-US" sz="2400" i="1"/>
              <a:t>Magic the Gathering – Battlegrounds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Can be destroyed (enchantments, ex: </a:t>
            </a:r>
            <a:r>
              <a:rPr lang="en-US" sz="2200" i="1"/>
              <a:t>gratuitous violence</a:t>
            </a:r>
            <a:r>
              <a:rPr lang="en-US" sz="2200"/>
              <a:t> makes units tough, but can be destroyed)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Can be stolen or converted (ex: </a:t>
            </a:r>
            <a:r>
              <a:rPr lang="en-US" sz="2200" i="1"/>
              <a:t>threaten </a:t>
            </a:r>
            <a:r>
              <a:rPr lang="en-US" sz="2200"/>
              <a:t>steals or converts enemy for short time)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Can be applied to something you don’t always have (ex: </a:t>
            </a:r>
            <a:r>
              <a:rPr lang="en-US" sz="2200" i="1"/>
              <a:t>goblin king</a:t>
            </a:r>
            <a:r>
              <a:rPr lang="en-US" sz="2200"/>
              <a:t> gives bonus to goblins, but must have goblins)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Certain number of uses (ex: three grenades, but grenade spamming)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Last for some time (wears off, ex: Mario </a:t>
            </a:r>
            <a:r>
              <a:rPr lang="en-US" sz="2200" i="1"/>
              <a:t>invulnerable star</a:t>
            </a:r>
            <a:r>
              <a:rPr lang="en-US" sz="2200"/>
              <a:t>)</a:t>
            </a:r>
          </a:p>
          <a:p>
            <a:pPr>
              <a:lnSpc>
                <a:spcPct val="80000"/>
              </a:lnSpc>
            </a:pPr>
            <a:r>
              <a:rPr lang="en-US" sz="2400"/>
              <a:t>Common in games, but deserves special attention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Shadow Costs (1 of 2)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game, continually presented with costs and trade-offs.  But not all direct.</a:t>
            </a:r>
          </a:p>
          <a:p>
            <a:pPr lvl="1"/>
            <a:r>
              <a:rPr lang="en-US"/>
              <a:t>Ex: soldiers for gold, but need armory first for weapons and barracks for soldiers</a:t>
            </a:r>
          </a:p>
          <a:p>
            <a:pPr lvl="1"/>
            <a:r>
              <a:rPr lang="en-US"/>
              <a:t>Called </a:t>
            </a:r>
            <a:r>
              <a:rPr lang="en-US" i="1"/>
              <a:t>shadow costs</a:t>
            </a:r>
            <a:r>
              <a:rPr lang="en-US"/>
              <a:t> for supporting investments</a:t>
            </a:r>
          </a:p>
          <a:p>
            <a:pPr lvl="1"/>
            <a:r>
              <a:rPr lang="en-US"/>
              <a:t>Can make flow chart mapping shadow costs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Shadow Costs (2 of 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143000"/>
            <a:ext cx="7848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Ex: Age of Mythology has wood and food.  Food is inexhaustible, wood is finite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Charioteer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Costs 60 wood, 40 food and 40 seconds to spawn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Shadow costs vary over game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Early on, food and wood expensive, spawn doesn’t matter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Mid-game, much food and wood, spawn makes it harder to pump out new units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End-game, no wood, spawn is priceless</a:t>
            </a:r>
          </a:p>
          <a:p>
            <a:pPr>
              <a:lnSpc>
                <a:spcPct val="80000"/>
              </a:lnSpc>
            </a:pPr>
            <a:r>
              <a:rPr lang="en-US" sz="2400"/>
              <a:t>Use variability to add subtlety to game.  Vary environment and vary shadow costs (ex: more trees to vary cost of wood)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Challenge for level designer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Expert players will appreciate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Synergies (1 of 2)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133600"/>
            <a:ext cx="3810000" cy="4267200"/>
          </a:xfrm>
        </p:spPr>
        <p:txBody>
          <a:bodyPr/>
          <a:lstStyle/>
          <a:p>
            <a:r>
              <a:rPr lang="en-US" sz="2000"/>
              <a:t>Positive Feedback</a:t>
            </a:r>
          </a:p>
          <a:p>
            <a:pPr lvl="1"/>
            <a:r>
              <a:rPr lang="en-US" sz="2000"/>
              <a:t>Economies of Scale – the more of one type, the better (ex: wizards draw strength from each other)</a:t>
            </a:r>
          </a:p>
          <a:p>
            <a:pPr lvl="1"/>
            <a:r>
              <a:rPr lang="en-US" sz="2000"/>
              <a:t>Economies of Scope – the more of a set, the better,  or advantage of combined arms (ex: trident and net, infantry and tanks)</a:t>
            </a:r>
          </a:p>
          <a:p>
            <a:endParaRPr lang="en-US" sz="2000"/>
          </a:p>
        </p:txBody>
      </p:sp>
      <p:sp>
        <p:nvSpPr>
          <p:cNvPr id="259077" name="Rectangle 102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3810000" cy="4267200"/>
          </a:xfrm>
        </p:spPr>
        <p:txBody>
          <a:bodyPr/>
          <a:lstStyle/>
          <a:p>
            <a:r>
              <a:rPr lang="en-US" sz="2000"/>
              <a:t>Negative Feedback</a:t>
            </a:r>
          </a:p>
          <a:p>
            <a:pPr lvl="1"/>
            <a:r>
              <a:rPr lang="en-US" sz="2000"/>
              <a:t>Diseconomies of scale – first is most useful, others have less benefit (ex: diminishing returns from more peasants entering a mine since get in each other’s way)</a:t>
            </a:r>
          </a:p>
          <a:p>
            <a:pPr lvl="1"/>
            <a:r>
              <a:rPr lang="en-US" sz="2000"/>
              <a:t>Diseconomies of scope – (ex: mixed troops go only as fast as slowest)</a:t>
            </a:r>
          </a:p>
        </p:txBody>
      </p:sp>
      <p:sp>
        <p:nvSpPr>
          <p:cNvPr id="259078" name="Text Box 1030"/>
          <p:cNvSpPr txBox="1">
            <a:spLocks noChangeArrowheads="1"/>
          </p:cNvSpPr>
          <p:nvPr/>
        </p:nvSpPr>
        <p:spPr bwMode="auto">
          <a:xfrm>
            <a:off x="685800" y="1066800"/>
            <a:ext cx="787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sz="2000" i="1">
                <a:latin typeface="Comic Sans MS" pitchFamily="66" charset="0"/>
              </a:rPr>
              <a:t>Synergies</a:t>
            </a:r>
            <a:r>
              <a:rPr kumimoji="1" lang="en-US" sz="2000">
                <a:latin typeface="Comic Sans MS" pitchFamily="66" charset="0"/>
              </a:rPr>
              <a:t> are interaction between different elements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sz="2000">
                <a:latin typeface="Comic Sans MS" pitchFamily="66" charset="0"/>
              </a:rPr>
              <a:t>of player’s strategies (note, terms may be different than ch 2.2)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Synergies (2 of 2)</a:t>
            </a:r>
          </a:p>
        </p:txBody>
      </p:sp>
      <p:sp>
        <p:nvSpPr>
          <p:cNvPr id="258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Ideally, all go together at once, but can emphasize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Chess is a game of positive feedback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Small advantage early on, exploited to crushing advantage</a:t>
            </a:r>
          </a:p>
          <a:p>
            <a:pPr>
              <a:lnSpc>
                <a:spcPct val="90000"/>
              </a:lnSpc>
            </a:pPr>
            <a:r>
              <a:rPr lang="en-US" sz="2400"/>
              <a:t>Game of negative feedback needs other ways to keep interesting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trench combat makes a “catch-up” factor, or as get far from base, supply long grows, game lasts a long time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</a:t>
            </a:r>
            <a:r>
              <a:rPr lang="en-US" sz="2200" i="1"/>
              <a:t>Super NES NBA Jam</a:t>
            </a:r>
            <a:r>
              <a:rPr lang="en-US" sz="2200"/>
              <a:t> – catch up setting as an equalizer</a:t>
            </a:r>
          </a:p>
          <a:p>
            <a:pPr>
              <a:lnSpc>
                <a:spcPct val="90000"/>
              </a:lnSpc>
            </a:pPr>
            <a:r>
              <a:rPr lang="en-US" sz="2400"/>
              <a:t>Be aware of each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 Use Tools from Toolbox of Interesting Choices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Strategic versus Tactical</a:t>
            </a:r>
          </a:p>
          <a:p>
            <a:pPr>
              <a:lnSpc>
                <a:spcPct val="80000"/>
              </a:lnSpc>
            </a:pPr>
            <a:r>
              <a:rPr lang="en-US" sz="2400"/>
              <a:t>Supporting Investments</a:t>
            </a:r>
          </a:p>
          <a:p>
            <a:pPr>
              <a:lnSpc>
                <a:spcPct val="80000"/>
              </a:lnSpc>
            </a:pPr>
            <a:r>
              <a:rPr lang="en-US" sz="2400"/>
              <a:t>Versatility</a:t>
            </a:r>
          </a:p>
          <a:p>
            <a:pPr>
              <a:lnSpc>
                <a:spcPct val="80000"/>
              </a:lnSpc>
            </a:pPr>
            <a:r>
              <a:rPr lang="en-US" sz="2400"/>
              <a:t>Compensating Factors</a:t>
            </a:r>
          </a:p>
          <a:p>
            <a:pPr>
              <a:lnSpc>
                <a:spcPct val="80000"/>
              </a:lnSpc>
            </a:pPr>
            <a:r>
              <a:rPr lang="en-US" sz="2400"/>
              <a:t>Impermanence</a:t>
            </a:r>
          </a:p>
          <a:p>
            <a:pPr>
              <a:lnSpc>
                <a:spcPct val="80000"/>
              </a:lnSpc>
            </a:pPr>
            <a:r>
              <a:rPr lang="en-US" sz="2400"/>
              <a:t>Shadow Costs</a:t>
            </a:r>
          </a:p>
          <a:p>
            <a:pPr>
              <a:lnSpc>
                <a:spcPct val="80000"/>
              </a:lnSpc>
            </a:pPr>
            <a:r>
              <a:rPr lang="en-US" sz="2400"/>
              <a:t>Synergies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Groupwork: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Use 1-2 in a game about graduating from high school. Discuss.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Note!  First …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Work on core mechanics (movement, shooting, etc.)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Get bugs worked out, animations and movement smooth</a:t>
            </a:r>
          </a:p>
          <a:p>
            <a:pPr>
              <a:lnSpc>
                <a:spcPct val="80000"/>
              </a:lnSpc>
            </a:pPr>
            <a:r>
              <a:rPr lang="en-US" sz="2400"/>
              <a:t>Then, have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prototype with solid core mechanics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tweaked some gameplay so can try out levels</a:t>
            </a:r>
          </a:p>
          <a:p>
            <a:pPr>
              <a:lnSpc>
                <a:spcPct val="80000"/>
              </a:lnSpc>
            </a:pPr>
            <a:r>
              <a:rPr lang="en-US" sz="2400"/>
              <a:t>Need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25 levels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Rest of features</a:t>
            </a:r>
          </a:p>
          <a:p>
            <a:pPr>
              <a:lnSpc>
                <a:spcPct val="80000"/>
              </a:lnSpc>
            </a:pPr>
            <a:r>
              <a:rPr lang="en-US" sz="2400"/>
              <a:t>Problem … too many ideas!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If don’t have enough, show it to some friends and they’ll give you some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and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400" dirty="0" smtClean="0"/>
              <a:t>Opponents that are challenging, or allies that are helpful</a:t>
            </a:r>
          </a:p>
          <a:p>
            <a:pPr lvl="1"/>
            <a:r>
              <a:rPr lang="en-US" sz="2400" dirty="0" smtClean="0"/>
              <a:t>Unit that is credited with acting on own</a:t>
            </a:r>
          </a:p>
          <a:p>
            <a:r>
              <a:rPr lang="en-US" sz="2400" dirty="0" smtClean="0"/>
              <a:t>Human-level intelligence too hard</a:t>
            </a:r>
          </a:p>
          <a:p>
            <a:pPr lvl="1"/>
            <a:r>
              <a:rPr lang="en-US" sz="2400" dirty="0" smtClean="0"/>
              <a:t>But under narrow circumstances can do pretty well</a:t>
            </a:r>
          </a:p>
          <a:p>
            <a:pPr lvl="1"/>
            <a:r>
              <a:rPr lang="en-US" sz="2400" dirty="0" smtClean="0"/>
              <a:t>Ex: chess and Deep Blue</a:t>
            </a:r>
            <a:endParaRPr lang="en-US" sz="2000" dirty="0" smtClean="0"/>
          </a:p>
          <a:p>
            <a:r>
              <a:rPr lang="en-US" sz="2400" dirty="0" smtClean="0"/>
              <a:t>Artificial Intelligence</a:t>
            </a:r>
          </a:p>
          <a:p>
            <a:pPr lvl="1"/>
            <a:r>
              <a:rPr lang="en-US" sz="2400" dirty="0" smtClean="0"/>
              <a:t>Around in CS for some </a:t>
            </a:r>
            <a:r>
              <a:rPr lang="en-US" sz="2400" dirty="0" smtClean="0"/>
              <a:t>time</a:t>
            </a:r>
          </a:p>
          <a:p>
            <a:pPr lvl="1"/>
            <a:r>
              <a:rPr lang="en-US" sz="2400" dirty="0" smtClean="0"/>
              <a:t>Games a special niche (needs to be real-time)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and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Must be smart, but purposely flawed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Lose in a fun, challenging way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No unintended weaknesses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No "golden path" to defeat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Must not look dumb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Must perform in real time (CPU)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Configurable by designers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Not hard coded by programmer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"Amount" and type of AI for game can vary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RTS needs global strategy, FPS needs modeling of individual units at "footstep" level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RTS most demanding:  3 full-time AI programmers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Puzzle, street fighting: 1 part-time AI programmer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game where hero is in a pyramid full of mummies.  Mummy – wanders around maze.  When hero gets close, can “sense” and moves quicker.  When it can see hero, rushes to attack.  If wounded, flees.</a:t>
            </a:r>
          </a:p>
          <a:p>
            <a:r>
              <a:rPr lang="en-US" dirty="0" smtClean="0"/>
              <a:t>What “states” can you see?  What are the transitions? Can you suggest Game Maker appropriate code?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Finite State Machines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77724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Abstract model of computation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Formally: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Set of states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 starting state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An input vocabulary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 transition function that maps inputs and the current state to a next state</a:t>
            </a:r>
          </a:p>
          <a:p>
            <a:endParaRPr lang="en-US" dirty="0"/>
          </a:p>
        </p:txBody>
      </p:sp>
      <p:pic>
        <p:nvPicPr>
          <p:cNvPr id="4" name="Picture 5" descr="Figure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9436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Finite State Machines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7772400" cy="2514600"/>
          </a:xfrm>
        </p:spPr>
        <p:txBody>
          <a:bodyPr/>
          <a:lstStyle/>
          <a:p>
            <a:r>
              <a:rPr lang="en-US" sz="2600" dirty="0" smtClean="0"/>
              <a:t>Most common game AI software pattern</a:t>
            </a:r>
          </a:p>
          <a:p>
            <a:pPr lvl="1"/>
            <a:r>
              <a:rPr lang="en-US" sz="2000" dirty="0" smtClean="0"/>
              <a:t>Natural correspondence between states and behaviors</a:t>
            </a:r>
          </a:p>
          <a:p>
            <a:pPr lvl="1"/>
            <a:r>
              <a:rPr lang="en-US" sz="2000" dirty="0" smtClean="0"/>
              <a:t>Easy to </a:t>
            </a:r>
            <a:r>
              <a:rPr lang="en-US" sz="2000" dirty="0" smtClean="0"/>
              <a:t>understand, program and debug</a:t>
            </a:r>
            <a:endParaRPr lang="en-US" sz="2000" dirty="0" smtClean="0"/>
          </a:p>
          <a:p>
            <a:pPr lvl="1"/>
            <a:r>
              <a:rPr lang="en-US" sz="2000" dirty="0" smtClean="0"/>
              <a:t>Completely general to any problem</a:t>
            </a:r>
          </a:p>
          <a:p>
            <a:r>
              <a:rPr lang="en-US" sz="2600" dirty="0" smtClean="0"/>
              <a:t>Problems</a:t>
            </a:r>
          </a:p>
          <a:p>
            <a:pPr lvl="1"/>
            <a:r>
              <a:rPr lang="en-US" sz="2000" dirty="0" smtClean="0"/>
              <a:t>Explosion of states</a:t>
            </a:r>
          </a:p>
          <a:p>
            <a:pPr lvl="1"/>
            <a:r>
              <a:rPr lang="en-US" sz="2000" dirty="0" smtClean="0"/>
              <a:t>Often created with ad-hoc structure</a:t>
            </a:r>
          </a:p>
          <a:p>
            <a:endParaRPr lang="en-US" dirty="0"/>
          </a:p>
        </p:txBody>
      </p:sp>
      <p:pic>
        <p:nvPicPr>
          <p:cNvPr id="4" name="Picture 5" descr="Figure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59436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Features – Types</a:t>
            </a:r>
            <a:endParaRPr lang="en-US" dirty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Player can use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Abilities (attack moves, swimming, flying)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Equipment (weapons, armor, vehicles)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Characters (engineer, wizard, medic)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Buildings (garage, barracks, armory)</a:t>
            </a:r>
          </a:p>
          <a:p>
            <a:pPr>
              <a:lnSpc>
                <a:spcPct val="90000"/>
              </a:lnSpc>
            </a:pPr>
            <a:r>
              <a:rPr lang="en-US" sz="2400"/>
              <a:t>Player must overcome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Opponents (with new abilities)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Obstacles (traps, puzzles, terrain)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Environments (battlefields, tracks, climate)</a:t>
            </a:r>
          </a:p>
          <a:p>
            <a:pPr>
              <a:lnSpc>
                <a:spcPct val="90000"/>
              </a:lnSpc>
            </a:pPr>
            <a:r>
              <a:rPr lang="en-US" sz="2400"/>
              <a:t>Categorizing may help decide identity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Ex: Game may want many kinds of obstacles, or many characters.  What is </a:t>
            </a:r>
            <a:r>
              <a:rPr lang="en-US" sz="2200" i="1">
                <a:solidFill>
                  <a:srgbClr val="FF0000"/>
                </a:solidFill>
              </a:rPr>
              <a:t>core</a:t>
            </a:r>
            <a:r>
              <a:rPr lang="en-US" sz="220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Tips on Vetting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Pie in the Sky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n-US" sz="1700"/>
              <a:t>“The Koala picks up the jetpack and everything turns 3d and you fly through this customizable maze at 1000 m.p.h…”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Beware of features that are too much work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Don’t always choose the easiest, but look (and think) before you leap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And don’t always discard the craziest features … you may find they work out after all</a:t>
            </a:r>
          </a:p>
          <a:p>
            <a:pPr>
              <a:lnSpc>
                <a:spcPct val="80000"/>
              </a:lnSpc>
            </a:pPr>
            <a:r>
              <a:rPr lang="en-US" sz="2000"/>
              <a:t>Starting an Arms Race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n-US" sz="1700"/>
              <a:t>“Once the Koala’s get their nuclear tank, nothing can hurt them.  Sweet!  No, wait …”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If you give player new ability (say tank) they’ll like it fine at first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But subsequently, earlier challenges are too easy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You can’t easily take it away next level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Need to worry about balance of subsequent levels	</a:t>
            </a:r>
          </a:p>
          <a:p>
            <a:pPr>
              <a:lnSpc>
                <a:spcPct val="80000"/>
              </a:lnSpc>
            </a:pPr>
            <a:r>
              <a:rPr lang="en-US" sz="2000"/>
              <a:t>One-Trick Ponies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n-US" sz="1700"/>
              <a:t>“On this one level, the Koala gets swallowed by a giant and has to go through the intestines fighting bile and stuff…”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Beware of work on a feature, even if cool, that is only used once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Selecting Features		(done)</a:t>
            </a:r>
          </a:p>
          <a:p>
            <a:r>
              <a:rPr lang="en-US"/>
              <a:t>Level Design	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Core Design				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Learning Curves</a:t>
            </a:r>
          </a:p>
        </p:txBody>
      </p:sp>
      <p:sp>
        <p:nvSpPr>
          <p:cNvPr id="35637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4876800"/>
            <a:ext cx="7772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/>
              <a:t>Stage 1</a:t>
            </a:r>
            <a:r>
              <a:rPr lang="en-US" sz="1800"/>
              <a:t> – Players learn lots, bug progress slow.  Often can give up.  Designer needs to ensure enough progress that continues</a:t>
            </a:r>
          </a:p>
          <a:p>
            <a:pPr>
              <a:lnSpc>
                <a:spcPct val="80000"/>
              </a:lnSpc>
            </a:pPr>
            <a:r>
              <a:rPr lang="en-US" sz="1800" i="1"/>
              <a:t>Stage 2</a:t>
            </a:r>
            <a:r>
              <a:rPr lang="en-US" sz="1800"/>
              <a:t> – Players know lots, increase in skill at rapid rate.  Engrossed.  Easy to keep player hooked.</a:t>
            </a:r>
          </a:p>
          <a:p>
            <a:pPr>
              <a:lnSpc>
                <a:spcPct val="80000"/>
              </a:lnSpc>
            </a:pPr>
            <a:r>
              <a:rPr lang="en-US" sz="1800" i="1"/>
              <a:t>Stage 3</a:t>
            </a:r>
            <a:r>
              <a:rPr lang="en-US" sz="1800"/>
              <a:t> – Mastered challenges. Skill levels off.  Designer needs to ensure challenges continue.</a:t>
            </a:r>
          </a:p>
        </p:txBody>
      </p:sp>
      <p:sp>
        <p:nvSpPr>
          <p:cNvPr id="356356" name="Freeform 4"/>
          <p:cNvSpPr>
            <a:spLocks/>
          </p:cNvSpPr>
          <p:nvPr/>
        </p:nvSpPr>
        <p:spPr bwMode="auto">
          <a:xfrm>
            <a:off x="1676400" y="1371600"/>
            <a:ext cx="6099175" cy="2541588"/>
          </a:xfrm>
          <a:custGeom>
            <a:avLst/>
            <a:gdLst/>
            <a:ahLst/>
            <a:cxnLst>
              <a:cxn ang="0">
                <a:pos x="0" y="1572"/>
              </a:cxn>
              <a:cxn ang="0">
                <a:pos x="839" y="1396"/>
              </a:cxn>
              <a:cxn ang="0">
                <a:pos x="1559" y="340"/>
              </a:cxn>
              <a:cxn ang="0">
                <a:pos x="3354" y="55"/>
              </a:cxn>
              <a:cxn ang="0">
                <a:pos x="3842" y="12"/>
              </a:cxn>
            </a:cxnLst>
            <a:rect l="0" t="0" r="r" b="b"/>
            <a:pathLst>
              <a:path w="3842" h="1601">
                <a:moveTo>
                  <a:pt x="0" y="1572"/>
                </a:moveTo>
                <a:cubicBezTo>
                  <a:pt x="141" y="1543"/>
                  <a:pt x="579" y="1601"/>
                  <a:pt x="839" y="1396"/>
                </a:cubicBezTo>
                <a:cubicBezTo>
                  <a:pt x="1099" y="1191"/>
                  <a:pt x="1140" y="563"/>
                  <a:pt x="1559" y="340"/>
                </a:cubicBezTo>
                <a:cubicBezTo>
                  <a:pt x="1978" y="117"/>
                  <a:pt x="2974" y="110"/>
                  <a:pt x="3354" y="55"/>
                </a:cubicBezTo>
                <a:cubicBezTo>
                  <a:pt x="3734" y="0"/>
                  <a:pt x="3740" y="21"/>
                  <a:pt x="3842" y="1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358" name="Line 6"/>
          <p:cNvSpPr>
            <a:spLocks noChangeShapeType="1"/>
          </p:cNvSpPr>
          <p:nvPr/>
        </p:nvSpPr>
        <p:spPr bwMode="auto">
          <a:xfrm flipV="1">
            <a:off x="1371600" y="12192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359" name="Line 7"/>
          <p:cNvSpPr>
            <a:spLocks noChangeShapeType="1"/>
          </p:cNvSpPr>
          <p:nvPr/>
        </p:nvSpPr>
        <p:spPr bwMode="auto">
          <a:xfrm>
            <a:off x="1371600" y="39624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360" name="Text Box 8"/>
          <p:cNvSpPr txBox="1">
            <a:spLocks noChangeArrowheads="1"/>
          </p:cNvSpPr>
          <p:nvPr/>
        </p:nvSpPr>
        <p:spPr bwMode="auto">
          <a:xfrm>
            <a:off x="3733800" y="4267200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Practice (Time)</a:t>
            </a:r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 rot="-5400000">
            <a:off x="662781" y="2409032"/>
            <a:ext cx="81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Skill</a:t>
            </a:r>
          </a:p>
        </p:txBody>
      </p:sp>
      <p:sp>
        <p:nvSpPr>
          <p:cNvPr id="356362" name="AutoShape 10"/>
          <p:cNvSpPr>
            <a:spLocks noChangeArrowheads="1"/>
          </p:cNvSpPr>
          <p:nvPr/>
        </p:nvSpPr>
        <p:spPr bwMode="auto">
          <a:xfrm>
            <a:off x="4038600" y="2819400"/>
            <a:ext cx="609600" cy="6096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4" name="AutoShape 12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smileyFace">
            <a:avLst>
              <a:gd name="adj" fmla="val -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AutoShape 13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smileyFace">
            <a:avLst>
              <a:gd name="adj" fmla="val -15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6" name="Text Box 14"/>
          <p:cNvSpPr txBox="1">
            <a:spLocks noChangeArrowheads="1"/>
          </p:cNvSpPr>
          <p:nvPr/>
        </p:nvSpPr>
        <p:spPr bwMode="auto">
          <a:xfrm>
            <a:off x="1584325" y="1589088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Stage 1</a:t>
            </a:r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3657600" y="1219200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Stage 2</a:t>
            </a:r>
          </a:p>
        </p:txBody>
      </p:sp>
      <p:sp>
        <p:nvSpPr>
          <p:cNvPr id="356368" name="Text Box 16"/>
          <p:cNvSpPr txBox="1">
            <a:spLocks noChangeArrowheads="1"/>
          </p:cNvSpPr>
          <p:nvPr/>
        </p:nvSpPr>
        <p:spPr bwMode="auto">
          <a:xfrm>
            <a:off x="6172200" y="1676400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Stage 3</a:t>
            </a:r>
          </a:p>
        </p:txBody>
      </p:sp>
      <p:sp>
        <p:nvSpPr>
          <p:cNvPr id="356369" name="Line 17"/>
          <p:cNvSpPr>
            <a:spLocks noChangeShapeType="1"/>
          </p:cNvSpPr>
          <p:nvPr/>
        </p:nvSpPr>
        <p:spPr bwMode="auto">
          <a:xfrm>
            <a:off x="3048000" y="10668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370" name="Line 18"/>
          <p:cNvSpPr>
            <a:spLocks noChangeShapeType="1"/>
          </p:cNvSpPr>
          <p:nvPr/>
        </p:nvSpPr>
        <p:spPr bwMode="auto">
          <a:xfrm>
            <a:off x="5562600" y="10668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Difficulty Curves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Maintain Stage 2 by introducing new features!</a:t>
            </a:r>
          </a:p>
          <a:p>
            <a:pPr>
              <a:lnSpc>
                <a:spcPct val="80000"/>
              </a:lnSpc>
            </a:pPr>
            <a:r>
              <a:rPr lang="en-US" sz="1800"/>
              <a:t>Too steep?  Player gives up out of frustration.  Too shallow?  Player gets bored and quits.</a:t>
            </a:r>
          </a:p>
          <a:p>
            <a:pPr>
              <a:lnSpc>
                <a:spcPct val="80000"/>
              </a:lnSpc>
            </a:pPr>
            <a:r>
              <a:rPr lang="en-US" sz="1800"/>
              <a:t>How to tell?  Lots of play testing!  Still, some guidelines…</a:t>
            </a:r>
          </a:p>
        </p:txBody>
      </p:sp>
      <p:sp>
        <p:nvSpPr>
          <p:cNvPr id="359428" name="Freeform 4"/>
          <p:cNvSpPr>
            <a:spLocks/>
          </p:cNvSpPr>
          <p:nvPr/>
        </p:nvSpPr>
        <p:spPr bwMode="auto">
          <a:xfrm>
            <a:off x="1143000" y="914400"/>
            <a:ext cx="7010400" cy="3302000"/>
          </a:xfrm>
          <a:custGeom>
            <a:avLst/>
            <a:gdLst/>
            <a:ahLst/>
            <a:cxnLst>
              <a:cxn ang="0">
                <a:pos x="0" y="2080"/>
              </a:cxn>
              <a:cxn ang="0">
                <a:pos x="1152" y="1888"/>
              </a:cxn>
              <a:cxn ang="0">
                <a:pos x="2688" y="1264"/>
              </a:cxn>
              <a:cxn ang="0">
                <a:pos x="3936" y="208"/>
              </a:cxn>
              <a:cxn ang="0">
                <a:pos x="4416" y="16"/>
              </a:cxn>
            </a:cxnLst>
            <a:rect l="0" t="0" r="r" b="b"/>
            <a:pathLst>
              <a:path w="4416" h="2080">
                <a:moveTo>
                  <a:pt x="0" y="2080"/>
                </a:moveTo>
                <a:cubicBezTo>
                  <a:pt x="352" y="2052"/>
                  <a:pt x="704" y="2024"/>
                  <a:pt x="1152" y="1888"/>
                </a:cubicBezTo>
                <a:cubicBezTo>
                  <a:pt x="1600" y="1752"/>
                  <a:pt x="2224" y="1544"/>
                  <a:pt x="2688" y="1264"/>
                </a:cubicBezTo>
                <a:cubicBezTo>
                  <a:pt x="3152" y="984"/>
                  <a:pt x="3648" y="416"/>
                  <a:pt x="3936" y="208"/>
                </a:cubicBezTo>
                <a:cubicBezTo>
                  <a:pt x="4224" y="0"/>
                  <a:pt x="4336" y="48"/>
                  <a:pt x="4416" y="1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 flipV="1">
            <a:off x="1143000" y="15240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1143000" y="4267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3505200" y="4343400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Practice (Time)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 rot="-5400000">
            <a:off x="45244" y="2326482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Difficulty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12192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Stage 1</a:t>
            </a:r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>
            <a:off x="2133600" y="12192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4343400" y="1981200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Stage 2</a:t>
            </a:r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7391400" y="11430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124200" y="3886200"/>
            <a:ext cx="51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mic Sans MS" pitchFamily="66" charset="0"/>
              </a:rPr>
              <a:t>Easy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4572000" y="38862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mic Sans MS" pitchFamily="66" charset="0"/>
              </a:rPr>
              <a:t>Medium</a:t>
            </a:r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886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40" name="Line 16"/>
          <p:cNvSpPr>
            <a:spLocks noChangeShapeType="1"/>
          </p:cNvSpPr>
          <p:nvPr/>
        </p:nvSpPr>
        <p:spPr bwMode="auto">
          <a:xfrm>
            <a:off x="58674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6553200" y="3886200"/>
            <a:ext cx="541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mic Sans MS" pitchFamily="66" charset="0"/>
              </a:rPr>
              <a:t>Hard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Guidelines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Decide how many levels (virtual or real)</a:t>
            </a:r>
          </a:p>
          <a:p>
            <a:pPr>
              <a:lnSpc>
                <a:spcPct val="80000"/>
              </a:lnSpc>
            </a:pPr>
            <a:r>
              <a:rPr lang="en-US" sz="2000"/>
              <a:t>Divide into equal groups of EASY, MEDIUM, HARD (in order)</a:t>
            </a:r>
          </a:p>
          <a:p>
            <a:pPr>
              <a:lnSpc>
                <a:spcPct val="80000"/>
              </a:lnSpc>
            </a:pPr>
            <a:r>
              <a:rPr lang="en-US" sz="2000"/>
              <a:t>Design each level and decide which group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All players complete EASY.  Design these for those who have never played before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Most can complete MEDIUM.  Casual game-players of this genre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Good players complete HARD.  These are designed for yourself and friends who play these games.</a:t>
            </a:r>
          </a:p>
          <a:p>
            <a:pPr>
              <a:lnSpc>
                <a:spcPct val="80000"/>
              </a:lnSpc>
            </a:pPr>
            <a:r>
              <a:rPr lang="en-US" sz="2000"/>
              <a:t>If not enough in each group, redesign to make harder or easier so about equal number</a:t>
            </a:r>
          </a:p>
          <a:p>
            <a:pPr>
              <a:lnSpc>
                <a:spcPct val="80000"/>
              </a:lnSpc>
            </a:pPr>
            <a:r>
              <a:rPr lang="en-US" sz="2000"/>
              <a:t>Play all and arrange in order, easiest to hardest</a:t>
            </a:r>
          </a:p>
          <a:p>
            <a:pPr>
              <a:lnSpc>
                <a:spcPct val="80000"/>
              </a:lnSpc>
            </a:pPr>
            <a:r>
              <a:rPr lang="en-US" sz="2000"/>
              <a:t>Test on different players (friends and family, but enough in each category)</a:t>
            </a:r>
          </a:p>
          <a:p>
            <a:pPr>
              <a:lnSpc>
                <a:spcPct val="80000"/>
              </a:lnSpc>
            </a:pPr>
            <a:r>
              <a:rPr lang="en-US" sz="2000"/>
              <a:t>Tweak according to outcomes of test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7865</TotalTime>
  <Words>2388</Words>
  <Application>Microsoft Office PowerPoint</Application>
  <PresentationFormat>On-screen Show (4:3)</PresentationFormat>
  <Paragraphs>291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Dads Tie</vt:lpstr>
      <vt:lpstr>Bitmap Image</vt:lpstr>
      <vt:lpstr>Interactive Media and Game Development</vt:lpstr>
      <vt:lpstr>Outline</vt:lpstr>
      <vt:lpstr>What Next?</vt:lpstr>
      <vt:lpstr>Selecting Features – Types</vt:lpstr>
      <vt:lpstr>Tips on Vetting</vt:lpstr>
      <vt:lpstr>Outline</vt:lpstr>
      <vt:lpstr>Learning Curves</vt:lpstr>
      <vt:lpstr>Difficulty Curves</vt:lpstr>
      <vt:lpstr>Guidelines</vt:lpstr>
      <vt:lpstr>Outline</vt:lpstr>
      <vt:lpstr>Implementing Gameplay (1 of 2)</vt:lpstr>
      <vt:lpstr>Implementing Gameplay (2 of 3)</vt:lpstr>
      <vt:lpstr>Avoid Trivial Choices</vt:lpstr>
      <vt:lpstr>Ensuring Interesting Choices</vt:lpstr>
      <vt:lpstr>Toolbox of Interesting Choices</vt:lpstr>
      <vt:lpstr>Strategic versus Tactical (1 of 3)</vt:lpstr>
      <vt:lpstr>Strategic versus Tactical (2 of 3)</vt:lpstr>
      <vt:lpstr>Strategic versus Tactical (3 of 3)</vt:lpstr>
      <vt:lpstr>Supporting Investments</vt:lpstr>
      <vt:lpstr>Versatility (1 of 2)</vt:lpstr>
      <vt:lpstr>Versatility (2 of 2)</vt:lpstr>
      <vt:lpstr>Compensating Factors</vt:lpstr>
      <vt:lpstr>Impermanence (1 of 2)</vt:lpstr>
      <vt:lpstr>Impermanence (2 of 2)</vt:lpstr>
      <vt:lpstr>Shadow Costs (1 of 2)</vt:lpstr>
      <vt:lpstr>Shadow Costs (2 of 2)</vt:lpstr>
      <vt:lpstr>Synergies (1 of 2)</vt:lpstr>
      <vt:lpstr>Synergies (2 of 2)</vt:lpstr>
      <vt:lpstr>Review:  Use Tools from Toolbox of Interesting Choices</vt:lpstr>
      <vt:lpstr>AI and Games</vt:lpstr>
      <vt:lpstr>AI and Games</vt:lpstr>
      <vt:lpstr>Group Exercise</vt:lpstr>
      <vt:lpstr>Finite State Machines (1 of 2)</vt:lpstr>
      <vt:lpstr>Finite State Machines (2 of 2)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Claypool</dc:creator>
  <cp:lastModifiedBy>claypool</cp:lastModifiedBy>
  <cp:revision>550</cp:revision>
  <cp:lastPrinted>2000-04-28T00:56:10Z</cp:lastPrinted>
  <dcterms:created xsi:type="dcterms:W3CDTF">2000-04-27T03:15:31Z</dcterms:created>
  <dcterms:modified xsi:type="dcterms:W3CDTF">2009-07-17T10:16:03Z</dcterms:modified>
</cp:coreProperties>
</file>