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337" r:id="rId2"/>
    <p:sldId id="368" r:id="rId3"/>
    <p:sldId id="384" r:id="rId4"/>
    <p:sldId id="369" r:id="rId5"/>
    <p:sldId id="370" r:id="rId6"/>
    <p:sldId id="371" r:id="rId7"/>
    <p:sldId id="372" r:id="rId8"/>
    <p:sldId id="373" r:id="rId9"/>
    <p:sldId id="380" r:id="rId10"/>
    <p:sldId id="403" r:id="rId11"/>
    <p:sldId id="404" r:id="rId12"/>
    <p:sldId id="405" r:id="rId13"/>
    <p:sldId id="406" r:id="rId14"/>
    <p:sldId id="407" r:id="rId15"/>
    <p:sldId id="374" r:id="rId16"/>
    <p:sldId id="375" r:id="rId17"/>
    <p:sldId id="37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ypoo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6600"/>
    <a:srgbClr val="FF5050"/>
    <a:srgbClr val="FF0000"/>
    <a:srgbClr val="CC0000"/>
    <a:srgbClr val="FFFF00"/>
    <a:srgbClr val="CC9900"/>
    <a:srgbClr val="CCCC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0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1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F4FE15-9249-4C31-9E85-040C68B595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599E64-4EC7-4148-837D-CE2632D7BB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3B2C817-4B37-49DE-9C47-A2CE046B1EEE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152400" y="0"/>
          <a:ext cx="800100" cy="6764338"/>
        </p:xfrm>
        <a:graphic>
          <a:graphicData uri="http://schemas.openxmlformats.org/presentationml/2006/ole">
            <p:oleObj spid="_x0000_s3102" name="Bitmap Image" r:id="rId3" imgW="800212" imgH="6761905" progId="Paint.Picture">
              <p:embed/>
            </p:oleObj>
          </a:graphicData>
        </a:graphic>
      </p:graphicFrame>
      <p:pic>
        <p:nvPicPr>
          <p:cNvPr id="3105" name="Picture 33" descr="W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5867400"/>
            <a:ext cx="1524000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965B4-A053-42C2-B660-F8A58E639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20C64-289D-43B7-A300-49002C025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B56FA-BF19-4EB6-9330-FA33AD997D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2F75C-70C7-468F-A9E4-BAE20F4F6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C829B-AEB7-42FE-ADDB-D3F9C7A79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867D-B6E3-4BEC-B592-7E3F23D49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8BFD5-0590-48F7-9188-DAA44A0AA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01252-5531-4247-8BA3-3A4DFEFB6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E783A-D972-4832-A6E1-9728D90875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129EE-D1C1-44E6-B904-C242BDEA7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fld id="{84875227-2517-4634-AA9D-29EAD90D94FE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2079" name="Object 31"/>
          <p:cNvGraphicFramePr>
            <a:graphicFrameLocks noChangeAspect="1"/>
          </p:cNvGraphicFramePr>
          <p:nvPr/>
        </p:nvGraphicFramePr>
        <p:xfrm>
          <a:off x="0" y="0"/>
          <a:ext cx="533400" cy="6764338"/>
        </p:xfrm>
        <a:graphic>
          <a:graphicData uri="http://schemas.openxmlformats.org/presentationml/2006/ole">
            <p:oleObj spid="_x0000_s2079" name="Bitmap Image" r:id="rId14" imgW="800212" imgH="6761905" progId="Paint.Picture">
              <p:embed/>
            </p:oleObj>
          </a:graphicData>
        </a:graphic>
      </p:graphicFrame>
      <p:pic>
        <p:nvPicPr>
          <p:cNvPr id="2082" name="Picture 34" descr="Wp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72400" y="6042025"/>
            <a:ext cx="1219200" cy="701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5000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–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1295400" y="1752600"/>
            <a:ext cx="7391400" cy="144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/>
              <a:t>Interactive Media and</a:t>
            </a:r>
            <a:br>
              <a:rPr lang="en-US" sz="4000"/>
            </a:br>
            <a:r>
              <a:rPr lang="en-US" sz="4000"/>
              <a:t>Game Development</a:t>
            </a:r>
          </a:p>
        </p:txBody>
      </p:sp>
      <p:sp>
        <p:nvSpPr>
          <p:cNvPr id="11366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810000"/>
            <a:ext cx="6400800" cy="1066800"/>
          </a:xfrm>
        </p:spPr>
        <p:txBody>
          <a:bodyPr/>
          <a:lstStyle/>
          <a:p>
            <a:r>
              <a:rPr lang="en-US"/>
              <a:t>Debugging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5-step debugging process	(done)</a:t>
            </a:r>
          </a:p>
          <a:p>
            <a:r>
              <a:rPr lang="en-US" dirty="0" err="1" smtClean="0"/>
              <a:t>Kodu</a:t>
            </a:r>
            <a:r>
              <a:rPr lang="en-US" dirty="0" smtClean="0"/>
              <a:t> specifics		</a:t>
            </a:r>
            <a:r>
              <a:rPr lang="en-US" dirty="0"/>
              <a:t>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Debugging tips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Debugging in </a:t>
            </a:r>
            <a:r>
              <a:rPr lang="en-US" dirty="0" err="1" smtClean="0"/>
              <a:t>Kodu</a:t>
            </a:r>
            <a:r>
              <a:rPr lang="en-US" dirty="0" smtClean="0"/>
              <a:t> (1 of 4)</a:t>
            </a:r>
            <a:endParaRPr lang="en-US" dirty="0"/>
          </a:p>
        </p:txBody>
      </p:sp>
      <p:pic>
        <p:nvPicPr>
          <p:cNvPr id="4" name="Content Placeholder 3" descr="Boku 2009-07-20 05-54-32-75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066800"/>
            <a:ext cx="3556000" cy="2667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4267200"/>
            <a:ext cx="373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150000"/>
              <a:buFontTx/>
              <a:buChar char="•"/>
            </a:pPr>
            <a:r>
              <a:rPr kumimoji="1" lang="en-US" kern="0" dirty="0" smtClean="0">
                <a:latin typeface="Comic Sans MS" pitchFamily="66" charset="0"/>
              </a:rPr>
              <a:t>Built-in debugging aids</a:t>
            </a:r>
            <a:endParaRPr kumimoji="1" lang="en-US" sz="2200" kern="0" dirty="0" smtClean="0">
              <a:latin typeface="Comic Sans MS" pitchFamily="66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009900"/>
              </a:buClr>
              <a:buSzPct val="150000"/>
              <a:buFontTx/>
              <a:buChar char="•"/>
            </a:pPr>
            <a:r>
              <a:rPr kumimoji="1" lang="en-US" sz="2000" kern="0" dirty="0">
                <a:latin typeface="Comic Sans MS" pitchFamily="66" charset="0"/>
              </a:rPr>
              <a:t>Path</a:t>
            </a:r>
          </a:p>
          <a:p>
            <a:pPr marL="800100" lvl="1" indent="-342900">
              <a:spcBef>
                <a:spcPct val="20000"/>
              </a:spcBef>
              <a:buClr>
                <a:srgbClr val="009900"/>
              </a:buClr>
              <a:buSzPct val="150000"/>
              <a:buFontTx/>
              <a:buChar char="•"/>
            </a:pPr>
            <a:r>
              <a:rPr kumimoji="1" lang="en-US" sz="2000" kern="0" dirty="0">
                <a:latin typeface="Comic Sans MS" pitchFamily="66" charset="0"/>
              </a:rPr>
              <a:t>Collision</a:t>
            </a:r>
          </a:p>
          <a:p>
            <a:pPr marL="800100" lvl="1" indent="-342900">
              <a:spcBef>
                <a:spcPct val="20000"/>
              </a:spcBef>
              <a:buClr>
                <a:srgbClr val="009900"/>
              </a:buClr>
              <a:buSzPct val="150000"/>
              <a:buFontTx/>
              <a:buChar char="•"/>
            </a:pPr>
            <a:r>
              <a:rPr kumimoji="1" lang="en-US" sz="2000" kern="0" dirty="0">
                <a:latin typeface="Comic Sans MS" pitchFamily="66" charset="0"/>
              </a:rPr>
              <a:t>Sight and sound</a:t>
            </a:r>
            <a:endParaRPr kumimoji="1" lang="en-US" sz="22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6" name="Picture 5" descr="Boku 2009-07-20 05-55-38-4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362200"/>
            <a:ext cx="3657600" cy="2743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4495800" y="2819400"/>
            <a:ext cx="533400" cy="381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dirty="0" smtClean="0"/>
              <a:t>Debugging in </a:t>
            </a:r>
            <a:r>
              <a:rPr lang="en-US" dirty="0" err="1" smtClean="0"/>
              <a:t>Kodu</a:t>
            </a:r>
            <a:r>
              <a:rPr lang="en-US" dirty="0" smtClean="0"/>
              <a:t> (2 of 4)</a:t>
            </a:r>
            <a:endParaRPr lang="en-US" dirty="0"/>
          </a:p>
        </p:txBody>
      </p:sp>
      <p:pic>
        <p:nvPicPr>
          <p:cNvPr id="6" name="Picture 5" descr="tem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447800"/>
            <a:ext cx="3571875" cy="2228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tem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3629025" cy="2314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temp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419600"/>
            <a:ext cx="3600450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31764" y="3733800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Comic Sans MS" pitchFamily="66" charset="0"/>
              </a:rPr>
              <a:t>Path</a:t>
            </a:r>
            <a:endParaRPr lang="en-US" b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3071" y="3733800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Comic Sans MS" pitchFamily="66" charset="0"/>
              </a:rPr>
              <a:t>Sight and Hearing</a:t>
            </a:r>
            <a:endParaRPr lang="en-US" b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3258" y="5638800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Comic Sans MS" pitchFamily="66" charset="0"/>
              </a:rPr>
              <a:t>Collisions</a:t>
            </a:r>
            <a:endParaRPr lang="en-US" b="1" dirty="0">
              <a:solidFill>
                <a:srgbClr val="33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Debugging in </a:t>
            </a:r>
            <a:r>
              <a:rPr lang="en-US" dirty="0" err="1" smtClean="0"/>
              <a:t>Kodu</a:t>
            </a:r>
            <a:r>
              <a:rPr lang="en-US" dirty="0" smtClean="0"/>
              <a:t> (3 of 4)</a:t>
            </a:r>
            <a:endParaRPr lang="en-US" dirty="0"/>
          </a:p>
        </p:txBody>
      </p:sp>
      <p:pic>
        <p:nvPicPr>
          <p:cNvPr id="3" name="Picture 2" descr="Boku 2009-07-20 06-22-18-8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5842000" cy="4381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Debugging in </a:t>
            </a:r>
            <a:r>
              <a:rPr lang="en-US" dirty="0" err="1" smtClean="0"/>
              <a:t>Kodu</a:t>
            </a:r>
            <a:r>
              <a:rPr lang="en-US" dirty="0" smtClean="0"/>
              <a:t> (4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648200"/>
            <a:ext cx="3886200" cy="1905000"/>
          </a:xfrm>
        </p:spPr>
        <p:txBody>
          <a:bodyPr/>
          <a:lstStyle/>
          <a:p>
            <a:r>
              <a:rPr lang="en-US" sz="2400" dirty="0" smtClean="0"/>
              <a:t>To help see when/if events triggered, add own debug “messages”</a:t>
            </a:r>
          </a:p>
          <a:p>
            <a:pPr lvl="1"/>
            <a:r>
              <a:rPr lang="en-US" sz="2400" dirty="0" smtClean="0"/>
              <a:t>Color, express …</a:t>
            </a:r>
          </a:p>
          <a:p>
            <a:pPr lvl="1"/>
            <a:endParaRPr lang="en-US" sz="2400" dirty="0"/>
          </a:p>
        </p:txBody>
      </p:sp>
      <p:pic>
        <p:nvPicPr>
          <p:cNvPr id="4" name="Picture 3" descr="Boku 2009-07-20 05-58-06-7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3886200" cy="2914650"/>
          </a:xfrm>
          <a:prstGeom prst="rect">
            <a:avLst/>
          </a:prstGeom>
        </p:spPr>
      </p:pic>
      <p:pic>
        <p:nvPicPr>
          <p:cNvPr id="5" name="Picture 4" descr="Boku 2009-07-20 05-58-10-0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90800"/>
            <a:ext cx="3886200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 Tips (1 of 3)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 dirty="0"/>
              <a:t>One thing at a time</a:t>
            </a:r>
          </a:p>
          <a:p>
            <a:pPr lvl="1"/>
            <a:r>
              <a:rPr lang="en-US" sz="2200" i="1" dirty="0"/>
              <a:t>Fix one thing at a time – </a:t>
            </a:r>
            <a:r>
              <a:rPr lang="en-US" sz="2200" dirty="0"/>
              <a:t>don’t try to fix multiple problems</a:t>
            </a:r>
          </a:p>
          <a:p>
            <a:pPr lvl="1"/>
            <a:r>
              <a:rPr lang="en-US" sz="2200" i="1" dirty="0"/>
              <a:t>Change one thing at a time</a:t>
            </a:r>
            <a:r>
              <a:rPr lang="en-US" sz="2200" dirty="0"/>
              <a:t> – test hypothesis.  Change back if doesn’t fix problem.</a:t>
            </a:r>
            <a:endParaRPr lang="en-US" sz="2200" i="1" dirty="0"/>
          </a:p>
          <a:p>
            <a:pPr lvl="1"/>
            <a:r>
              <a:rPr lang="en-US" sz="2200" i="1" dirty="0"/>
              <a:t>Start with simpler case that works </a:t>
            </a:r>
            <a:r>
              <a:rPr lang="en-US" sz="2200" dirty="0"/>
              <a:t> - then add more complex code, one thing at a time</a:t>
            </a:r>
          </a:p>
          <a:p>
            <a:r>
              <a:rPr lang="en-US" sz="2400" i="1" dirty="0"/>
              <a:t>Question your assumptions</a:t>
            </a:r>
            <a:r>
              <a:rPr lang="en-US" sz="2400" dirty="0"/>
              <a:t> – don’t even assume simple stuff works, or “mature” products</a:t>
            </a:r>
          </a:p>
          <a:p>
            <a:pPr lvl="1"/>
            <a:r>
              <a:rPr lang="en-US" sz="2200" dirty="0"/>
              <a:t>Ex: libraries and tutorials can have bugs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 Tips (2 of 3)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r>
              <a:rPr lang="en-US" sz="2400" i="1"/>
              <a:t>Check code recently changed</a:t>
            </a:r>
            <a:r>
              <a:rPr lang="en-US" sz="2400"/>
              <a:t> – if bug appears, may be in latest code (not even yours!)</a:t>
            </a:r>
          </a:p>
          <a:p>
            <a:r>
              <a:rPr lang="en-US" sz="2400" i="1"/>
              <a:t>Use debugger</a:t>
            </a:r>
            <a:r>
              <a:rPr lang="en-US" sz="2400"/>
              <a:t> – breakpoints, memory watches, stack …</a:t>
            </a:r>
          </a:p>
          <a:p>
            <a:r>
              <a:rPr lang="en-US" sz="2400" i="1"/>
              <a:t>Break complex calculations into steps</a:t>
            </a:r>
            <a:r>
              <a:rPr lang="en-US" sz="2400"/>
              <a:t> – may be equation that is at fault or “cast” badly</a:t>
            </a:r>
          </a:p>
          <a:p>
            <a:r>
              <a:rPr lang="en-US" sz="2400" i="1"/>
              <a:t>Check boundary conditions</a:t>
            </a:r>
            <a:r>
              <a:rPr lang="en-US" sz="2400"/>
              <a:t> – classic “off by one” for loops, etc.</a:t>
            </a:r>
          </a:p>
          <a:p>
            <a:r>
              <a:rPr lang="en-US" sz="2400" i="1"/>
              <a:t>Minimize randomness</a:t>
            </a:r>
            <a:r>
              <a:rPr lang="en-US" sz="2400"/>
              <a:t> – </a:t>
            </a:r>
          </a:p>
          <a:p>
            <a:pPr lvl="1"/>
            <a:r>
              <a:rPr lang="en-US" sz="2200"/>
              <a:t>Ex: can be caused by random seed or player input.  Fix input (script player) so reproducible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Debugging Tips (3 of 3)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r>
              <a:rPr lang="en-US" i="1"/>
              <a:t>Take a break</a:t>
            </a:r>
            <a:r>
              <a:rPr lang="en-US"/>
              <a:t> – too close, can’t see it.  Remove to provide fresh prospective</a:t>
            </a:r>
          </a:p>
          <a:p>
            <a:r>
              <a:rPr lang="en-US" i="1"/>
              <a:t>Explain bug to someone else</a:t>
            </a:r>
            <a:r>
              <a:rPr lang="en-US"/>
              <a:t> – helps retrace steps, and others provide alternate hypotheses</a:t>
            </a:r>
          </a:p>
          <a:p>
            <a:r>
              <a:rPr lang="en-US" i="1"/>
              <a:t>Debug with partner</a:t>
            </a:r>
            <a:r>
              <a:rPr lang="en-US"/>
              <a:t> – provides new techniques</a:t>
            </a:r>
          </a:p>
          <a:p>
            <a:pPr lvl="1"/>
            <a:r>
              <a:rPr lang="en-US"/>
              <a:t>Same advantage with code reviews, peer programming</a:t>
            </a:r>
          </a:p>
          <a:p>
            <a:r>
              <a:rPr lang="en-US" i="1"/>
              <a:t>Get outside help</a:t>
            </a:r>
            <a:r>
              <a:rPr lang="en-US"/>
              <a:t> – tech support for consoles, Web examples, libraries, 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Debugging Introduction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Debugging is methodical process for removing mistakes in program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So important, whole set of tools to help.  Called “debuggers”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Trace code, print values, profile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New Integrated Development Environments (IDEs) (such as Game Maker) have it built in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But debugging still frustrating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Beginners not know how to proceed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Even advanced can get “stuck”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Don’t know how long takes to find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Variance can be high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are some tips?  What method can be applied?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5-step debugging process</a:t>
            </a:r>
          </a:p>
          <a:p>
            <a:r>
              <a:rPr lang="en-US" dirty="0" smtClean="0"/>
              <a:t>Game </a:t>
            </a:r>
            <a:r>
              <a:rPr lang="en-US" dirty="0"/>
              <a:t>Maker specifics</a:t>
            </a:r>
          </a:p>
          <a:p>
            <a:r>
              <a:rPr lang="en-US" dirty="0"/>
              <a:t>Debugging tips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Step 1: Reproduce the Problem Consistently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case where always occurs</a:t>
            </a:r>
          </a:p>
          <a:p>
            <a:pPr lvl="1"/>
            <a:r>
              <a:rPr lang="en-US"/>
              <a:t>“Sometimes game crashes after kill boss” doesn’t help much</a:t>
            </a:r>
          </a:p>
          <a:p>
            <a:r>
              <a:rPr lang="en-US"/>
              <a:t>Identify steps to get to bug</a:t>
            </a:r>
          </a:p>
          <a:p>
            <a:pPr lvl="1"/>
            <a:r>
              <a:rPr lang="en-US"/>
              <a:t>Ex: start single player, room 2, jump to top platform, attack left,  …</a:t>
            </a:r>
          </a:p>
          <a:p>
            <a:pPr lvl="1"/>
            <a:r>
              <a:rPr lang="en-US"/>
              <a:t>Produces systematic way to reproduce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2: Collect Clues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Collect clues as to bug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Clues suggest where problem might be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Ex: if crash using projectile, what about that code that handles projectile creation and shooting?</a:t>
            </a:r>
          </a:p>
          <a:p>
            <a:pPr>
              <a:lnSpc>
                <a:spcPct val="80000"/>
              </a:lnSpc>
            </a:pPr>
            <a:r>
              <a:rPr lang="en-US" sz="2400"/>
              <a:t>And beware that some clues are false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Ex: if bug follows explosion may think they are related, but may be from something else</a:t>
            </a:r>
          </a:p>
          <a:p>
            <a:pPr>
              <a:lnSpc>
                <a:spcPct val="80000"/>
              </a:lnSpc>
            </a:pPr>
            <a:r>
              <a:rPr lang="en-US" sz="2400"/>
              <a:t>Don’t spend too long - get in and observe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Ex: see reference pointer from arrow to unit that shot arrow should get experience points, but it is NULL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That’s the bug, but why is it NULL?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Step 3: Pinpoint Error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1) </a:t>
            </a:r>
            <a:r>
              <a:rPr lang="en-US" sz="2400" i="1" dirty="0"/>
              <a:t>Propose a hypothesis</a:t>
            </a:r>
            <a:r>
              <a:rPr lang="en-US" sz="2400" dirty="0"/>
              <a:t> and prove or disprove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Ex: suppose arrow pointer corrupted during flight.  Add code to print out values of arrow in air.  But equals same value that crashes.  </a:t>
            </a:r>
            <a:r>
              <a:rPr lang="en-US" sz="2000" i="1" dirty="0"/>
              <a:t>Hypothesis is</a:t>
            </a:r>
            <a:r>
              <a:rPr lang="en-US" sz="2000" dirty="0"/>
              <a:t> w</a:t>
            </a:r>
            <a:r>
              <a:rPr lang="en-US" sz="2000" i="1" dirty="0"/>
              <a:t>rong</a:t>
            </a:r>
            <a:r>
              <a:rPr lang="en-US" sz="2000" dirty="0"/>
              <a:t>.  But now have new clue.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Ex: suppose unit deleted before experience points added.  Print out values of all in camp before fire and all deleted.  </a:t>
            </a:r>
            <a:r>
              <a:rPr lang="en-US" sz="2000" i="1" dirty="0"/>
              <a:t>Yep, that’s it</a:t>
            </a:r>
            <a:r>
              <a:rPr lang="en-US" sz="20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 smtClean="0"/>
              <a:t>And/Or</a:t>
            </a:r>
            <a:r>
              <a:rPr lang="en-US" sz="2400" dirty="0" smtClean="0"/>
              <a:t>, 2</a:t>
            </a:r>
            <a:r>
              <a:rPr lang="en-US" sz="2400" dirty="0"/>
              <a:t>) </a:t>
            </a:r>
            <a:r>
              <a:rPr lang="en-US" sz="2400" i="1" dirty="0"/>
              <a:t>divide-and-conquer</a:t>
            </a:r>
            <a:r>
              <a:rPr lang="en-US" sz="2400" dirty="0"/>
              <a:t> </a:t>
            </a:r>
            <a:r>
              <a:rPr lang="en-US" sz="2400" dirty="0" smtClean="0"/>
              <a:t>method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Sherlock Holmes: “when you have eliminated the impossible, whatever remains, however improbably, must be the truth”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Setting breakpoints, look at all values, until discover bug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“divide” part means break it into smaller sections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Ex: if crash, put breakpoint ½ way.  Is it before or after?  Repeat.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Look for anomalies, NULL or NAN values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4: Repair the Problem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Propose solution.  Exact solution depends upon stage of problem.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Ex: late in code cannot change data structures.  Too many other parts use.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Worry about “ripple” effects.</a:t>
            </a:r>
          </a:p>
          <a:p>
            <a:pPr>
              <a:lnSpc>
                <a:spcPct val="90000"/>
              </a:lnSpc>
            </a:pPr>
            <a:r>
              <a:rPr lang="en-US" sz="2400"/>
              <a:t>Ideally, want original coder to fix. 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If not possible, at least try to talk with original coder for insights.</a:t>
            </a:r>
          </a:p>
          <a:p>
            <a:pPr>
              <a:lnSpc>
                <a:spcPct val="90000"/>
              </a:lnSpc>
            </a:pPr>
            <a:r>
              <a:rPr lang="en-US" sz="2400"/>
              <a:t>Consider other similar cases, even if not yet reported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Ex: other projectiles may cause same problem as arrows did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5: Test Solution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Obvious, but can be overlooked if programmer is sure they have fix (but programmer can be wrong!)</a:t>
            </a:r>
          </a:p>
          <a:p>
            <a:r>
              <a:rPr lang="en-US"/>
              <a:t>So, test that solution repairs bug</a:t>
            </a:r>
          </a:p>
          <a:p>
            <a:pPr lvl="1"/>
            <a:r>
              <a:rPr lang="en-US"/>
              <a:t>Best by independent tester</a:t>
            </a:r>
          </a:p>
          <a:p>
            <a:r>
              <a:rPr lang="en-US"/>
              <a:t>Test if other bugs introduced (beware “ripple” effect)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Debugging Prevention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sz="2400" dirty="0"/>
              <a:t>Add infrastructure, tools to assist</a:t>
            </a:r>
          </a:p>
          <a:p>
            <a:pPr lvl="1"/>
            <a:r>
              <a:rPr lang="en-US" sz="2200" dirty="0"/>
              <a:t>Alter game variables on fly (speed up)</a:t>
            </a:r>
          </a:p>
          <a:p>
            <a:pPr lvl="1"/>
            <a:r>
              <a:rPr lang="en-US" sz="2200" dirty="0"/>
              <a:t>Visual diagnostics </a:t>
            </a:r>
            <a:r>
              <a:rPr lang="en-US" sz="2200" dirty="0" smtClean="0"/>
              <a:t>(</a:t>
            </a:r>
            <a:r>
              <a:rPr lang="en-US" sz="2200" dirty="0"/>
              <a:t>maybe on </a:t>
            </a:r>
            <a:r>
              <a:rPr lang="en-US" sz="2200" dirty="0" smtClean="0"/>
              <a:t>avatars)</a:t>
            </a:r>
            <a:endParaRPr lang="en-US" sz="2200" dirty="0"/>
          </a:p>
          <a:p>
            <a:pPr lvl="1"/>
            <a:r>
              <a:rPr lang="en-US" sz="2200" dirty="0"/>
              <a:t>Log data (events, units, code, time stamps)</a:t>
            </a:r>
          </a:p>
          <a:p>
            <a:r>
              <a:rPr lang="en-US" sz="2400" dirty="0"/>
              <a:t>Always initialize variables when declared</a:t>
            </a:r>
          </a:p>
          <a:p>
            <a:r>
              <a:rPr lang="en-US" sz="2400" dirty="0"/>
              <a:t>Indent code, use comments</a:t>
            </a:r>
          </a:p>
          <a:p>
            <a:r>
              <a:rPr lang="en-US" sz="2400" dirty="0"/>
              <a:t>Use consistent style, variable names</a:t>
            </a:r>
          </a:p>
          <a:p>
            <a:r>
              <a:rPr lang="en-US" sz="2400" dirty="0"/>
              <a:t>Avoid identical code – harder to fix if bug found</a:t>
            </a:r>
          </a:p>
          <a:p>
            <a:pPr lvl="1"/>
            <a:r>
              <a:rPr lang="en-US" sz="2200" dirty="0"/>
              <a:t>Use a script</a:t>
            </a:r>
          </a:p>
          <a:p>
            <a:r>
              <a:rPr lang="en-US" sz="2400" dirty="0"/>
              <a:t>Avoid hard-coded (magic numbers) – makes brittle</a:t>
            </a:r>
          </a:p>
          <a:p>
            <a:r>
              <a:rPr lang="en-US" sz="2400" dirty="0"/>
              <a:t>Verify coverage (test all code) when testing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C:\Office97\Templates\Presentation Designs\Dads Tie.pot</Template>
  <TotalTime>5823</TotalTime>
  <Words>932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Times New Roman</vt:lpstr>
      <vt:lpstr>Comic Sans MS</vt:lpstr>
      <vt:lpstr>Wingdings</vt:lpstr>
      <vt:lpstr>Arial</vt:lpstr>
      <vt:lpstr>Courier New</vt:lpstr>
      <vt:lpstr>Dads Tie</vt:lpstr>
      <vt:lpstr>Bitmap Image</vt:lpstr>
      <vt:lpstr>Interactive Media and Game Development</vt:lpstr>
      <vt:lpstr>Debugging Introduction</vt:lpstr>
      <vt:lpstr>Outline</vt:lpstr>
      <vt:lpstr>Step 1: Reproduce the Problem Consistently</vt:lpstr>
      <vt:lpstr>Step 2: Collect Clues</vt:lpstr>
      <vt:lpstr>Step 3: Pinpoint Error</vt:lpstr>
      <vt:lpstr>Step 4: Repair the Problem</vt:lpstr>
      <vt:lpstr>Step 5: Test Solution</vt:lpstr>
      <vt:lpstr>Debugging Prevention</vt:lpstr>
      <vt:lpstr>Outline</vt:lpstr>
      <vt:lpstr>Debugging in Kodu (1 of 4)</vt:lpstr>
      <vt:lpstr>Debugging in Kodu (2 of 4)</vt:lpstr>
      <vt:lpstr>Debugging in Kodu (3 of 4)</vt:lpstr>
      <vt:lpstr>Debugging in Kodu (4 of 4)</vt:lpstr>
      <vt:lpstr>Debugging Tips (1 of 3)</vt:lpstr>
      <vt:lpstr>Debugging Tips (2 of 3)</vt:lpstr>
      <vt:lpstr>Debugging Tips (3 of 3)</vt:lpstr>
    </vt:vector>
  </TitlesOfParts>
  <Company>WPI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creator>Claypool</dc:creator>
  <cp:lastModifiedBy>claypool</cp:lastModifiedBy>
  <cp:revision>439</cp:revision>
  <cp:lastPrinted>2000-04-28T00:56:10Z</cp:lastPrinted>
  <dcterms:created xsi:type="dcterms:W3CDTF">2000-04-27T03:15:31Z</dcterms:created>
  <dcterms:modified xsi:type="dcterms:W3CDTF">2009-07-20T10:28:25Z</dcterms:modified>
</cp:coreProperties>
</file>