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37" r:id="rId2"/>
    <p:sldId id="431" r:id="rId3"/>
    <p:sldId id="433" r:id="rId4"/>
    <p:sldId id="435" r:id="rId5"/>
    <p:sldId id="434" r:id="rId6"/>
    <p:sldId id="436" r:id="rId7"/>
    <p:sldId id="432" r:id="rId8"/>
    <p:sldId id="438" r:id="rId9"/>
    <p:sldId id="439" r:id="rId10"/>
    <p:sldId id="437" r:id="rId11"/>
    <p:sldId id="440" r:id="rId12"/>
    <p:sldId id="471" r:id="rId13"/>
    <p:sldId id="347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70" r:id="rId22"/>
    <p:sldId id="445" r:id="rId23"/>
    <p:sldId id="446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60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6600"/>
    <a:srgbClr val="FF5050"/>
    <a:srgbClr val="FF0000"/>
    <a:srgbClr val="CC0000"/>
    <a:srgbClr val="FFFF00"/>
    <a:srgbClr val="CC9900"/>
    <a:srgbClr val="CC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1062DB-2FD3-41B9-A562-7CF6214A9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3823A9-BFEB-4EB9-8E5B-A67B449985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D95B1B3-C7E1-43B3-9559-F31245D34334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3102" name="Bitmap Image" r:id="rId3" imgW="800212" imgH="6761905" progId="PBrush">
              <p:embed/>
            </p:oleObj>
          </a:graphicData>
        </a:graphic>
      </p:graphicFrame>
      <p:pic>
        <p:nvPicPr>
          <p:cNvPr id="3105" name="Picture 33" descr="W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DB45A-4F42-4EBF-B142-28846013F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64B79-3906-46E2-B6B9-0A5276FF3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24600"/>
            <a:ext cx="792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5ED5DBF7-90E6-4CFF-9DB0-850E1712A9B2}" type="slidenum">
              <a:rPr lang="en-US"/>
              <a:pPr/>
              <a:t>‹#›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191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91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4800" y="6324600"/>
            <a:ext cx="792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FBA19477-BBA5-4150-89D9-435C3B1DF5D8}" type="slidenum">
              <a:rPr lang="en-US"/>
              <a:pPr/>
              <a:t>‹#›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8534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000500"/>
            <a:ext cx="8534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24600"/>
            <a:ext cx="792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11C6A486-AE75-4067-80CB-3045A866C237}" type="slidenum">
              <a:rPr lang="en-US"/>
              <a:pPr/>
              <a:t>‹#›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24600"/>
            <a:ext cx="792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11266B47-86E3-48A3-B67E-78ACD9D934A7}" type="slidenum">
              <a:rPr lang="en-US"/>
              <a:pPr/>
              <a:t>‹#›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3655A-C350-4B52-9914-5DFBAB495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00381-ADE8-42E8-B976-F1BB55BAE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D0D3-BCC7-4D25-8F7D-D39BA64CC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73B59-D7C1-4733-8663-6E0688845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CE031-1291-4BD6-AA15-F620B6D7E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B95C5-5C5E-4B56-8F70-3B71D966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F44D7-9D91-41A4-8877-9491C73CB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C0ED-E9C7-47F3-9296-3B12CEF78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9B7E7345-602F-43EB-A6B6-0FCDFA3EC2C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2079" name="Bitmap Image" r:id="rId18" imgW="800212" imgH="6761905" progId="PBrush">
              <p:embed/>
            </p:oleObj>
          </a:graphicData>
        </a:graphic>
      </p:graphicFrame>
      <p:pic>
        <p:nvPicPr>
          <p:cNvPr id="2082" name="Picture 34" descr="Wpi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295400" y="1752600"/>
            <a:ext cx="73914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dirty="0"/>
              <a:t>Interactive Media</a:t>
            </a:r>
            <a:br>
              <a:rPr lang="en-US" sz="4000" dirty="0"/>
            </a:br>
            <a:r>
              <a:rPr lang="en-US" sz="4000" dirty="0"/>
              <a:t>and</a:t>
            </a:r>
            <a:br>
              <a:rPr lang="en-US" sz="4000" dirty="0"/>
            </a:br>
            <a:r>
              <a:rPr lang="en-US" sz="4000" dirty="0"/>
              <a:t>Game Development</a:t>
            </a:r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7239000" cy="838200"/>
          </a:xfrm>
        </p:spPr>
        <p:txBody>
          <a:bodyPr/>
          <a:lstStyle/>
          <a:p>
            <a:r>
              <a:rPr lang="en-US" dirty="0" smtClean="0"/>
              <a:t>Tiles, Sprites and Concept Art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Don’t Try This at Home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Don’t use same texture for all, else not much better than just colors</a:t>
            </a:r>
          </a:p>
        </p:txBody>
      </p:sp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5181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the Rubber Hits </a:t>
            </a:r>
            <a:r>
              <a:rPr lang="en-US" dirty="0"/>
              <a:t>the </a:t>
            </a:r>
            <a:r>
              <a:rPr lang="en-US" dirty="0" smtClean="0"/>
              <a:t>Road</a:t>
            </a:r>
            <a:r>
              <a:rPr lang="en-US" dirty="0"/>
              <a:t>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7239000" cy="241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3657600"/>
          </a:xfrm>
        </p:spPr>
        <p:txBody>
          <a:bodyPr/>
          <a:lstStyle/>
          <a:p>
            <a:r>
              <a:rPr lang="en-US" dirty="0" smtClean="0"/>
              <a:t>Tiles				(done)</a:t>
            </a:r>
            <a:endParaRPr lang="en-US" dirty="0"/>
          </a:p>
          <a:p>
            <a:r>
              <a:rPr lang="en-US" dirty="0" smtClean="0"/>
              <a:t>Sprites	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 Art			</a:t>
            </a:r>
            <a:endParaRPr lang="en-US" dirty="0"/>
          </a:p>
          <a:p>
            <a:endParaRPr lang="en-US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Animation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Animation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produces the illusion of movement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Display a series of frames with small differences between them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Done in rapid succession, eye blends to get motion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is Frames Per Second (fps).  For video: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24-30</a:t>
            </a:r>
            <a:r>
              <a:rPr lang="en-US" sz="2200" dirty="0"/>
              <a:t> fps: full-motion (Game Maker does 30)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15</a:t>
            </a:r>
            <a:r>
              <a:rPr lang="en-US" sz="2200" dirty="0"/>
              <a:t> fps: full-motion approximation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7</a:t>
            </a:r>
            <a:r>
              <a:rPr lang="en-US" sz="2200" dirty="0"/>
              <a:t> fps: choppy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en-US" sz="2200" dirty="0"/>
              <a:t> fps: very choppy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Less than 3</a:t>
            </a:r>
            <a:r>
              <a:rPr lang="en-US" sz="2200" dirty="0"/>
              <a:t> fps: slide show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sz="2200" dirty="0" smtClean="0"/>
              <a:t>(2D </a:t>
            </a:r>
            <a:r>
              <a:rPr lang="en-US" sz="2200" dirty="0"/>
              <a:t>Sprites can get away with about </a:t>
            </a:r>
            <a:r>
              <a:rPr lang="en-US" sz="2200" dirty="0" err="1"/>
              <a:t>about</a:t>
            </a:r>
            <a:r>
              <a:rPr lang="en-US" sz="2200" dirty="0"/>
              <a:t> ½ </a:t>
            </a:r>
            <a:r>
              <a:rPr lang="en-US" sz="2200" dirty="0" smtClean="0"/>
              <a:t>the above)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dirty="0"/>
              <a:t>To do successfully, need to keenly observe, focus on differences in movement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Apply basic principles (next)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Key Frames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/>
              <a:t>Images at extremes in movement</a:t>
            </a:r>
          </a:p>
          <a:p>
            <a:pPr lvl="1"/>
            <a:r>
              <a:rPr lang="en-US"/>
              <a:t>Most noticeable to observer</a:t>
            </a:r>
          </a:p>
          <a:p>
            <a:pPr lvl="1"/>
            <a:r>
              <a:rPr lang="en-US"/>
              <a:t>Ex: for flight wings up and wings down</a:t>
            </a:r>
          </a:p>
          <a:p>
            <a:pPr lvl="1"/>
            <a:r>
              <a:rPr lang="en-US"/>
              <a:t>Ex: for walking, right leg forward, leg together</a:t>
            </a:r>
          </a:p>
          <a:p>
            <a:r>
              <a:rPr lang="en-US"/>
              <a:t>The more the better?</a:t>
            </a:r>
          </a:p>
          <a:p>
            <a:pPr lvl="1"/>
            <a:r>
              <a:rPr lang="en-US"/>
              <a:t>Smoother, yes</a:t>
            </a:r>
          </a:p>
          <a:p>
            <a:pPr lvl="1"/>
            <a:r>
              <a:rPr lang="en-US"/>
              <a:t>But more time to develop (tradeoffs)</a:t>
            </a:r>
          </a:p>
          <a:p>
            <a:pPr lvl="1"/>
            <a:r>
              <a:rPr lang="en-US"/>
              <a:t>And more prone to errors, “bugs” that interfere with the animation</a:t>
            </a:r>
          </a:p>
        </p:txBody>
      </p:sp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57200"/>
            <a:ext cx="1114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In-Between Frames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Generated to get smooth motion between key-frames</a:t>
            </a:r>
          </a:p>
          <a:p>
            <a:pPr lvl="1"/>
            <a:r>
              <a:rPr lang="en-US"/>
              <a:t>Can be tedious and time consuming to make</a:t>
            </a:r>
          </a:p>
          <a:p>
            <a:pPr lvl="1"/>
            <a:r>
              <a:rPr lang="en-US"/>
              <a:t>Most software allows duplication</a:t>
            </a:r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4114800"/>
            <a:ext cx="52673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Frame Animation Guidelines</a:t>
            </a:r>
          </a:p>
        </p:txBody>
      </p:sp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1955800" y="5562600"/>
            <a:ext cx="5535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(See GameMaker tutorial shooter for examples of</a:t>
            </a:r>
          </a:p>
          <a:p>
            <a:r>
              <a:rPr lang="en-US" sz="1800">
                <a:latin typeface="Comic Sans MS" pitchFamily="66" charset="0"/>
              </a:rPr>
              <a:t>	Enemy Planes, Explosions)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Secondary Actions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590800"/>
          </a:xfrm>
        </p:spPr>
        <p:txBody>
          <a:bodyPr/>
          <a:lstStyle/>
          <a:p>
            <a:r>
              <a:rPr lang="en-US" dirty="0"/>
              <a:t>Animation part that does not lead movement, but follows it</a:t>
            </a:r>
          </a:p>
          <a:p>
            <a:pPr lvl="1"/>
            <a:r>
              <a:rPr lang="en-US" dirty="0"/>
              <a:t>Add extra dimension of reality</a:t>
            </a:r>
          </a:p>
          <a:p>
            <a:pPr lvl="1"/>
            <a:r>
              <a:rPr lang="en-US" dirty="0"/>
              <a:t>Ex: Hair moving in wind</a:t>
            </a:r>
          </a:p>
          <a:p>
            <a:pPr lvl="1"/>
            <a:r>
              <a:rPr lang="en-US" dirty="0"/>
              <a:t>Ex: Cape billowing backward</a:t>
            </a:r>
          </a:p>
        </p:txBody>
      </p:sp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552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Creating Animation Sequences (1 of 3)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000"/>
              <a:t>Conceptualize – have vision (in mind or on paper) of what animation will look like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/>
              <a:t>Decide on object behavior</a:t>
            </a:r>
          </a:p>
          <a:p>
            <a:pPr marL="876300" lvl="1" indent="-419100">
              <a:lnSpc>
                <a:spcPct val="90000"/>
              </a:lnSpc>
              <a:buFontTx/>
              <a:buAutoNum type="arabicPeriod"/>
            </a:pPr>
            <a:r>
              <a:rPr lang="en-US" sz="2000"/>
              <a:t>Animated once (no looping)</a:t>
            </a:r>
          </a:p>
          <a:p>
            <a:pPr marL="876300" lvl="1" indent="-419100">
              <a:lnSpc>
                <a:spcPct val="90000"/>
              </a:lnSpc>
              <a:buFontTx/>
              <a:buAutoNum type="arabicPeriod"/>
            </a:pPr>
            <a:r>
              <a:rPr lang="en-US" sz="2000"/>
              <a:t>Animated continuously (using cycles)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choice means must make last key frame blend with first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/>
              <a:t>Choose an image size – will contain and constrain object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000"/>
              <a:t>Test and experiment briefly to have plenty of room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/>
              <a:t>Design key-frames - drawing the motion extremes 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000"/>
              <a:t>Use simple shapes to represent main actions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/>
              <a:t>Ex: stick figures or basic shapes (circles, squares)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Creating Animation Sequences (2 of 3)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the in-betweens – think of how many you will need to complete the sequence smoothly </a:t>
            </a:r>
          </a:p>
          <a:p>
            <a:pPr lvl="1"/>
            <a:r>
              <a:rPr lang="en-US"/>
              <a:t>Be conservative. Easier to add additional transition frames than remove them</a:t>
            </a:r>
          </a:p>
          <a:p>
            <a:r>
              <a:rPr lang="en-US"/>
              <a:t>Apply secondary enhancements - Embellish to look convincing and enticing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Tiles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dirty="0"/>
              <a:t>A tile is a small, square 2d image for a sprite-based game</a:t>
            </a:r>
          </a:p>
          <a:p>
            <a:pPr lvl="1"/>
            <a:r>
              <a:rPr lang="en-US" dirty="0"/>
              <a:t>Needed for commonly backgrounds</a:t>
            </a:r>
          </a:p>
          <a:p>
            <a:r>
              <a:rPr lang="en-US" dirty="0"/>
              <a:t>Often repeated</a:t>
            </a:r>
          </a:p>
          <a:p>
            <a:pPr lvl="1"/>
            <a:r>
              <a:rPr lang="en-US" dirty="0"/>
              <a:t>Too hard to make every pixel different!</a:t>
            </a:r>
          </a:p>
          <a:p>
            <a:r>
              <a:rPr lang="en-US" dirty="0"/>
              <a:t>RPGs make heavy use</a:t>
            </a:r>
          </a:p>
          <a:p>
            <a:pPr lvl="1"/>
            <a:r>
              <a:rPr lang="en-US" dirty="0"/>
              <a:t>Grass, trees, water, </a:t>
            </a:r>
            <a:r>
              <a:rPr lang="en-US" dirty="0" smtClean="0"/>
              <a:t>sand</a:t>
            </a:r>
          </a:p>
          <a:p>
            <a:r>
              <a:rPr lang="en-US" dirty="0" smtClean="0"/>
              <a:t>Similar to repeating textures in 3D game</a:t>
            </a:r>
            <a:endParaRPr lang="en-US" dirty="0"/>
          </a:p>
          <a:p>
            <a:r>
              <a:rPr lang="en-US" dirty="0"/>
              <a:t>Start with a grass tile to warm 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Creating Animation Sequences (3 of 3)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305800" cy="4267200"/>
          </a:xfrm>
        </p:spPr>
        <p:txBody>
          <a:bodyPr/>
          <a:lstStyle/>
          <a:p>
            <a:r>
              <a:rPr lang="en-US" dirty="0"/>
              <a:t>Test each movement</a:t>
            </a:r>
          </a:p>
          <a:p>
            <a:pPr lvl="1"/>
            <a:r>
              <a:rPr lang="en-US" dirty="0"/>
              <a:t>Can be done with ‘copy’ and ‘undo’ in tool</a:t>
            </a:r>
          </a:p>
          <a:p>
            <a:pPr lvl="1"/>
            <a:r>
              <a:rPr lang="en-US" dirty="0"/>
              <a:t>Others have animation rendering (ex- Game Maker)</a:t>
            </a:r>
          </a:p>
          <a:p>
            <a:pPr lvl="1"/>
            <a:r>
              <a:rPr lang="en-US" dirty="0"/>
              <a:t>Look for flaws (movement, discolored pixels …)</a:t>
            </a:r>
          </a:p>
          <a:p>
            <a:r>
              <a:rPr lang="en-US" dirty="0"/>
              <a:t>Repeat - Repeat for all animations</a:t>
            </a:r>
          </a:p>
          <a:p>
            <a:endParaRPr lang="en-US" dirty="0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9, </a:t>
            </a:r>
            <a:r>
              <a:rPr lang="en-US" sz="1200" i="1">
                <a:latin typeface="Comic Sans MS" pitchFamily="66" charset="0"/>
              </a:rPr>
              <a:t>Designing Arcade Computer Game Graphics</a:t>
            </a:r>
            <a:r>
              <a:rPr lang="en-US" sz="1200">
                <a:latin typeface="Comic Sans MS" pitchFamily="66" charset="0"/>
              </a:rPr>
              <a:t>, by Ari Feldman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3657600"/>
          </a:xfrm>
        </p:spPr>
        <p:txBody>
          <a:bodyPr/>
          <a:lstStyle/>
          <a:p>
            <a:r>
              <a:rPr lang="en-US" dirty="0" smtClean="0"/>
              <a:t>Tiles				(done)</a:t>
            </a:r>
            <a:endParaRPr lang="en-US" dirty="0"/>
          </a:p>
          <a:p>
            <a:r>
              <a:rPr lang="en-US" dirty="0" smtClean="0"/>
              <a:t>Sprites				(done)</a:t>
            </a:r>
          </a:p>
          <a:p>
            <a:r>
              <a:rPr lang="en-US" dirty="0" smtClean="0"/>
              <a:t>Concept Art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78973-D0EF-451E-9EB7-B8F281CB2AD7}" type="slidenum">
              <a:rPr lang="en-US"/>
              <a:pPr/>
              <a:t>22</a:t>
            </a:fld>
            <a:endParaRPr lang="en-US">
              <a:latin typeface="Times" pitchFamily="1" charset="0"/>
            </a:endParaRPr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Just Prototype?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267200"/>
          </a:xfrm>
        </p:spPr>
        <p:txBody>
          <a:bodyPr/>
          <a:lstStyle/>
          <a:p>
            <a:r>
              <a:rPr lang="en-US"/>
              <a:t>Even creating prototypes can be time consuming and expensive</a:t>
            </a:r>
          </a:p>
          <a:p>
            <a:r>
              <a:rPr lang="en-US"/>
              <a:t>Getting it right on the first try is unlikely</a:t>
            </a:r>
          </a:p>
          <a:p>
            <a:r>
              <a:rPr lang="en-US"/>
              <a:t>Revising instantiated work can be difficult</a:t>
            </a:r>
          </a:p>
          <a:p>
            <a:pPr>
              <a:buFont typeface="Wingdings" pitchFamily="1" charset="2"/>
              <a:buNone/>
            </a:pPr>
            <a:endParaRPr lang="en-US"/>
          </a:p>
          <a:p>
            <a:pPr>
              <a:buFont typeface="Wingdings" pitchFamily="1" charset="2"/>
              <a:buNone/>
            </a:pPr>
            <a:r>
              <a:rPr lang="en-US"/>
              <a:t>Thus the need for some </a:t>
            </a:r>
            <a:r>
              <a:rPr lang="en-US" b="1"/>
              <a:t>forethought</a:t>
            </a:r>
            <a:r>
              <a:rPr lang="en-US"/>
              <a:t>!</a:t>
            </a: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F0103-E1A1-4CCA-89B0-91E0B372FCAA}" type="slidenum">
              <a:rPr lang="en-US"/>
              <a:pPr/>
              <a:t>23</a:t>
            </a:fld>
            <a:endParaRPr lang="en-US">
              <a:latin typeface="Times" pitchFamily="1" charset="0"/>
            </a:endParaRP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Better Way?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7731125" cy="1800225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400" dirty="0"/>
              <a:t>Make decisions on paper, where changes and variations can be made quickly and easily.</a:t>
            </a:r>
          </a:p>
        </p:txBody>
      </p:sp>
      <p:pic>
        <p:nvPicPr>
          <p:cNvPr id="896004" name="Picture 4" descr="orc-sketc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362200"/>
            <a:ext cx="5773738" cy="3943350"/>
          </a:xfrm>
          <a:noFill/>
          <a:ln/>
        </p:spPr>
      </p:pic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678A6-32C7-4E78-942F-2800723AD815}" type="slidenum">
              <a:rPr lang="en-US"/>
              <a:pPr/>
              <a:t>24</a:t>
            </a:fld>
            <a:endParaRPr lang="en-US">
              <a:latin typeface="Times" pitchFamily="1" charset="0"/>
            </a:endParaRPr>
          </a:p>
        </p:txBody>
      </p:sp>
      <p:pic>
        <p:nvPicPr>
          <p:cNvPr id="899074" name="Picture 2" descr="bo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82675" y="1952625"/>
            <a:ext cx="2547938" cy="3343275"/>
          </a:xfrm>
          <a:noFill/>
          <a:ln/>
        </p:spPr>
      </p:pic>
      <p:sp>
        <p:nvSpPr>
          <p:cNvPr id="89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Involved?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7573963" cy="51435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 dirty="0"/>
              <a:t>We can think of the process as a two-part system:</a:t>
            </a:r>
          </a:p>
          <a:p>
            <a:pPr>
              <a:buFont typeface="Wingdings" pitchFamily="1" charset="2"/>
              <a:buNone/>
            </a:pPr>
            <a:endParaRPr lang="en-US" sz="2000" dirty="0"/>
          </a:p>
        </p:txBody>
      </p:sp>
      <p:sp>
        <p:nvSpPr>
          <p:cNvPr id="899077" name="Text Box 5"/>
          <p:cNvSpPr txBox="1">
            <a:spLocks noChangeArrowheads="1"/>
          </p:cNvSpPr>
          <p:nvPr/>
        </p:nvSpPr>
        <p:spPr bwMode="auto">
          <a:xfrm>
            <a:off x="4876800" y="5257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1" charset="2"/>
              <a:buNone/>
            </a:pPr>
            <a:r>
              <a:rPr lang="en-US" sz="1800">
                <a:latin typeface="Verdana" pitchFamily="1" charset="0"/>
              </a:rPr>
              <a:t>The ARTIST generates drawings based on the given constraints.</a:t>
            </a:r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3825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Verdana" pitchFamily="1" charset="0"/>
              </a:rPr>
              <a:t>The BOSS supplies the constraints that the drawing needs to fill.</a:t>
            </a:r>
          </a:p>
        </p:txBody>
      </p:sp>
      <p:pic>
        <p:nvPicPr>
          <p:cNvPr id="899079" name="Picture 7" descr="arti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51488" y="2038350"/>
            <a:ext cx="2135187" cy="3257550"/>
          </a:xfrm>
          <a:noFill/>
          <a:ln/>
        </p:spPr>
      </p:pic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5FF2E-7003-47B9-B1A4-FEA338D1AF6B}" type="slidenum">
              <a:rPr lang="en-US"/>
              <a:pPr/>
              <a:t>25</a:t>
            </a:fld>
            <a:endParaRPr lang="en-US">
              <a:latin typeface="Times" pitchFamily="1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BOSS (1 of 3)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534400" cy="1028700"/>
          </a:xfrm>
        </p:spPr>
        <p:txBody>
          <a:bodyPr/>
          <a:lstStyle/>
          <a:p>
            <a:r>
              <a:rPr lang="en-US" sz="2600"/>
              <a:t>Takes part in a higher-level design process with goals of its own</a:t>
            </a:r>
          </a:p>
        </p:txBody>
      </p:sp>
      <p:pic>
        <p:nvPicPr>
          <p:cNvPr id="900100" name="Picture 4" descr="bo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9313" y="2466975"/>
            <a:ext cx="2940050" cy="3857625"/>
          </a:xfrm>
          <a:noFill/>
          <a:ln/>
        </p:spPr>
      </p:pic>
      <p:sp>
        <p:nvSpPr>
          <p:cNvPr id="900101" name="Rectangle 5"/>
          <p:cNvSpPr>
            <a:spLocks noChangeArrowheads="1"/>
          </p:cNvSpPr>
          <p:nvPr/>
        </p:nvSpPr>
        <p:spPr bwMode="auto">
          <a:xfrm>
            <a:off x="1371600" y="3048000"/>
            <a:ext cx="24384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Verdana" pitchFamily="1" charset="0"/>
              </a:rPr>
              <a:t>Attract web-goers</a:t>
            </a:r>
          </a:p>
          <a:p>
            <a:pPr algn="ctr"/>
            <a:endParaRPr lang="en-US" sz="1800">
              <a:latin typeface="Verdana" pitchFamily="1" charset="0"/>
            </a:endParaRPr>
          </a:p>
          <a:p>
            <a:pPr algn="ctr"/>
            <a:r>
              <a:rPr lang="en-US" sz="1800">
                <a:latin typeface="Verdana" pitchFamily="1" charset="0"/>
              </a:rPr>
              <a:t>Sell more widgets</a:t>
            </a:r>
          </a:p>
          <a:p>
            <a:pPr algn="ctr"/>
            <a:endParaRPr lang="en-US" sz="1800">
              <a:latin typeface="Verdana" pitchFamily="1" charset="0"/>
            </a:endParaRPr>
          </a:p>
          <a:p>
            <a:pPr algn="ctr"/>
            <a:r>
              <a:rPr lang="en-US" sz="1800">
                <a:latin typeface="Verdana" pitchFamily="1" charset="0"/>
              </a:rPr>
              <a:t>Win an Oscar</a:t>
            </a:r>
          </a:p>
        </p:txBody>
      </p:sp>
      <p:sp>
        <p:nvSpPr>
          <p:cNvPr id="900102" name="AutoShape 6"/>
          <p:cNvSpPr>
            <a:spLocks noChangeArrowheads="1"/>
          </p:cNvSpPr>
          <p:nvPr/>
        </p:nvSpPr>
        <p:spPr bwMode="auto">
          <a:xfrm>
            <a:off x="3810000" y="34290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D0C7D-C186-43B9-8FB5-E6FE08CD1BE6}" type="slidenum">
              <a:rPr lang="en-US"/>
              <a:pPr/>
              <a:t>26</a:t>
            </a:fld>
            <a:endParaRPr lang="en-US">
              <a:latin typeface="Times" pitchFamily="1" charset="0"/>
            </a:endParaRPr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BOSS (2 of 3)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534400" cy="1028700"/>
          </a:xfrm>
        </p:spPr>
        <p:txBody>
          <a:bodyPr/>
          <a:lstStyle/>
          <a:p>
            <a:r>
              <a:rPr lang="en-US" sz="2200"/>
              <a:t>Communicates constraints inherited from this higher-level process to the ARTIST</a:t>
            </a:r>
          </a:p>
        </p:txBody>
      </p:sp>
      <p:pic>
        <p:nvPicPr>
          <p:cNvPr id="901124" name="Picture 4" descr="bo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49600" y="2466975"/>
            <a:ext cx="3027363" cy="3857625"/>
          </a:xfrm>
          <a:noFill/>
          <a:ln/>
        </p:spPr>
      </p:pic>
      <p:sp>
        <p:nvSpPr>
          <p:cNvPr id="901125" name="AutoShape 5"/>
          <p:cNvSpPr>
            <a:spLocks noChangeArrowheads="1"/>
          </p:cNvSpPr>
          <p:nvPr/>
        </p:nvSpPr>
        <p:spPr bwMode="auto">
          <a:xfrm rot="10800000">
            <a:off x="5867400" y="2667000"/>
            <a:ext cx="2819400" cy="1143000"/>
          </a:xfrm>
          <a:prstGeom prst="wedgeRoundRectCallout">
            <a:avLst>
              <a:gd name="adj1" fmla="val 54389"/>
              <a:gd name="adj2" fmla="val -770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1800">
                <a:latin typeface="Verdana" pitchFamily="1" charset="0"/>
              </a:rPr>
              <a:t>We need a happy, purple dinosaur to sell more widgets!</a:t>
            </a:r>
          </a:p>
        </p:txBody>
      </p:sp>
      <p:sp>
        <p:nvSpPr>
          <p:cNvPr id="901126" name="AutoShape 6"/>
          <p:cNvSpPr>
            <a:spLocks noChangeArrowheads="1"/>
          </p:cNvSpPr>
          <p:nvPr/>
        </p:nvSpPr>
        <p:spPr bwMode="auto">
          <a:xfrm>
            <a:off x="685800" y="2514600"/>
            <a:ext cx="2514600" cy="3505200"/>
          </a:xfrm>
          <a:prstGeom prst="cloudCallout">
            <a:avLst>
              <a:gd name="adj1" fmla="val 70579"/>
              <a:gd name="adj2" fmla="val -1349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1800">
              <a:latin typeface="Verdana" pitchFamily="1" charset="0"/>
            </a:endParaRPr>
          </a:p>
        </p:txBody>
      </p:sp>
      <p:pic>
        <p:nvPicPr>
          <p:cNvPr id="901127" name="Picture 7" descr="hpd-bar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971800"/>
            <a:ext cx="1566863" cy="2133600"/>
          </a:xfrm>
          <a:prstGeom prst="rect">
            <a:avLst/>
          </a:prstGeom>
          <a:noFill/>
        </p:spPr>
      </p:pic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1306513" y="4984750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Verdana" pitchFamily="1" charset="0"/>
              </a:rPr>
              <a:t>Happy Purple</a:t>
            </a:r>
          </a:p>
          <a:p>
            <a:pPr algn="ctr"/>
            <a:r>
              <a:rPr lang="en-US" sz="1200">
                <a:latin typeface="Verdana" pitchFamily="1" charset="0"/>
              </a:rPr>
              <a:t>Dinosaur</a:t>
            </a:r>
          </a:p>
        </p:txBody>
      </p: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3850D-5116-46A2-86B1-A5712C202E9D}" type="slidenum">
              <a:rPr lang="en-US"/>
              <a:pPr/>
              <a:t>27</a:t>
            </a:fld>
            <a:endParaRPr lang="en-US">
              <a:latin typeface="Times" pitchFamily="1" charset="0"/>
            </a:endParaRPr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BOSS (3 of 3)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534400" cy="1028700"/>
          </a:xfrm>
        </p:spPr>
        <p:txBody>
          <a:bodyPr/>
          <a:lstStyle/>
          <a:p>
            <a:r>
              <a:rPr lang="en-US" sz="2600"/>
              <a:t>Evaluates the fitness of the ARTIST’s solutions based on various heuristics</a:t>
            </a:r>
          </a:p>
        </p:txBody>
      </p:sp>
      <p:pic>
        <p:nvPicPr>
          <p:cNvPr id="902148" name="Picture 4" descr="bo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9313" y="2466975"/>
            <a:ext cx="2940050" cy="3857625"/>
          </a:xfrm>
          <a:solidFill>
            <a:schemeClr val="bg1"/>
          </a:solidFill>
          <a:ln/>
        </p:spPr>
      </p:pic>
      <p:sp>
        <p:nvSpPr>
          <p:cNvPr id="902149" name="Rectangle 5"/>
          <p:cNvSpPr>
            <a:spLocks noChangeArrowheads="1"/>
          </p:cNvSpPr>
          <p:nvPr/>
        </p:nvSpPr>
        <p:spPr bwMode="auto">
          <a:xfrm>
            <a:off x="1219200" y="3124200"/>
            <a:ext cx="2667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Verdana" pitchFamily="1" charset="0"/>
              </a:rPr>
              <a:t>Market research </a:t>
            </a:r>
          </a:p>
          <a:p>
            <a:pPr algn="ctr"/>
            <a:r>
              <a:rPr lang="en-US" sz="1800">
                <a:latin typeface="Verdana" pitchFamily="1" charset="0"/>
              </a:rPr>
              <a:t>says its good</a:t>
            </a:r>
          </a:p>
          <a:p>
            <a:pPr algn="ctr"/>
            <a:endParaRPr lang="en-US" sz="1800">
              <a:latin typeface="Verdana" pitchFamily="1" charset="0"/>
            </a:endParaRPr>
          </a:p>
          <a:p>
            <a:pPr algn="ctr"/>
            <a:r>
              <a:rPr lang="en-US" sz="1800">
                <a:latin typeface="Verdana" pitchFamily="1" charset="0"/>
              </a:rPr>
              <a:t>Wife likes it</a:t>
            </a:r>
          </a:p>
          <a:p>
            <a:pPr algn="ctr"/>
            <a:endParaRPr lang="en-US" sz="1800">
              <a:latin typeface="Verdana" pitchFamily="1" charset="0"/>
            </a:endParaRPr>
          </a:p>
          <a:p>
            <a:pPr algn="ctr"/>
            <a:r>
              <a:rPr lang="en-US" sz="1800">
                <a:latin typeface="Verdana" pitchFamily="1" charset="0"/>
              </a:rPr>
              <a:t>Magic 8-Ball says</a:t>
            </a:r>
          </a:p>
          <a:p>
            <a:pPr algn="ctr"/>
            <a:r>
              <a:rPr lang="en-US" sz="1800">
                <a:latin typeface="Verdana" pitchFamily="1" charset="0"/>
              </a:rPr>
              <a:t>outlook not so good</a:t>
            </a:r>
          </a:p>
          <a:p>
            <a:pPr algn="ctr"/>
            <a:endParaRPr lang="en-US" sz="1800">
              <a:latin typeface="Verdana" pitchFamily="1" charset="0"/>
            </a:endParaRPr>
          </a:p>
        </p:txBody>
      </p:sp>
      <p:sp>
        <p:nvSpPr>
          <p:cNvPr id="902150" name="AutoShape 6"/>
          <p:cNvSpPr>
            <a:spLocks noChangeArrowheads="1"/>
          </p:cNvSpPr>
          <p:nvPr/>
        </p:nvSpPr>
        <p:spPr bwMode="auto">
          <a:xfrm>
            <a:off x="3886200" y="35052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2151" name="Text Box 7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A0D7F-9F17-442B-A596-76B1FB1F974E}" type="slidenum">
              <a:rPr lang="en-US"/>
              <a:pPr/>
              <a:t>28</a:t>
            </a:fld>
            <a:endParaRPr lang="en-US">
              <a:latin typeface="Times" pitchFamily="1" charset="0"/>
            </a:endParaRP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ARTIST (1 of 4)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305800" cy="2314575"/>
          </a:xfrm>
        </p:spPr>
        <p:txBody>
          <a:bodyPr/>
          <a:lstStyle/>
          <a:p>
            <a:r>
              <a:rPr lang="en-US" sz="2600" dirty="0"/>
              <a:t>Generates drawings based on the given constraints</a:t>
            </a:r>
          </a:p>
        </p:txBody>
      </p:sp>
      <p:pic>
        <p:nvPicPr>
          <p:cNvPr id="903172" name="Picture 4" descr="ar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4638" y="2381250"/>
            <a:ext cx="2662237" cy="3943350"/>
          </a:xfrm>
          <a:noFill/>
          <a:ln/>
        </p:spPr>
      </p:pic>
      <p:sp>
        <p:nvSpPr>
          <p:cNvPr id="903173" name="AutoShape 5"/>
          <p:cNvSpPr>
            <a:spLocks noChangeArrowheads="1"/>
          </p:cNvSpPr>
          <p:nvPr/>
        </p:nvSpPr>
        <p:spPr bwMode="auto">
          <a:xfrm rot="10800000">
            <a:off x="685800" y="2895600"/>
            <a:ext cx="2819400" cy="1143000"/>
          </a:xfrm>
          <a:prstGeom prst="wedgeRoundRectCallout">
            <a:avLst>
              <a:gd name="adj1" fmla="val 56981"/>
              <a:gd name="adj2" fmla="val -963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1800">
                <a:latin typeface="Verdana" pitchFamily="1" charset="0"/>
              </a:rPr>
              <a:t>We need a happy, purple dinosaur to sell more widgets!</a:t>
            </a:r>
          </a:p>
        </p:txBody>
      </p:sp>
      <p:sp>
        <p:nvSpPr>
          <p:cNvPr id="903174" name="AutoShape 6"/>
          <p:cNvSpPr>
            <a:spLocks noChangeArrowheads="1"/>
          </p:cNvSpPr>
          <p:nvPr/>
        </p:nvSpPr>
        <p:spPr bwMode="auto">
          <a:xfrm>
            <a:off x="5638800" y="2286000"/>
            <a:ext cx="2971800" cy="3733800"/>
          </a:xfrm>
          <a:prstGeom prst="cloudCallout">
            <a:avLst>
              <a:gd name="adj1" fmla="val -73986"/>
              <a:gd name="adj2" fmla="val -25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1800">
              <a:latin typeface="Verdana" pitchFamily="1" charset="0"/>
            </a:endParaRPr>
          </a:p>
        </p:txBody>
      </p:sp>
      <p:pic>
        <p:nvPicPr>
          <p:cNvPr id="903175" name="Picture 7" descr="hpd-ki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1881188" cy="2282825"/>
          </a:xfrm>
          <a:prstGeom prst="rect">
            <a:avLst/>
          </a:prstGeom>
          <a:noFill/>
        </p:spPr>
      </p:pic>
      <p:sp>
        <p:nvSpPr>
          <p:cNvPr id="903176" name="Text Box 8"/>
          <p:cNvSpPr txBox="1">
            <a:spLocks noChangeArrowheads="1"/>
          </p:cNvSpPr>
          <p:nvPr/>
        </p:nvSpPr>
        <p:spPr bwMode="auto">
          <a:xfrm>
            <a:off x="6402388" y="5029200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Verdana" pitchFamily="1" charset="0"/>
              </a:rPr>
              <a:t>Happy Purple</a:t>
            </a:r>
          </a:p>
          <a:p>
            <a:pPr algn="ctr"/>
            <a:r>
              <a:rPr lang="en-US" sz="1200">
                <a:latin typeface="Verdana" pitchFamily="1" charset="0"/>
              </a:rPr>
              <a:t>Dinosaur</a:t>
            </a: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826364-64CD-4B7E-9EDC-2170AB25448E}" type="slidenum">
              <a:rPr lang="en-US"/>
              <a:pPr/>
              <a:t>29</a:t>
            </a:fld>
            <a:endParaRPr lang="en-US">
              <a:latin typeface="Times" pitchFamily="1" charset="0"/>
            </a:endParaRPr>
          </a:p>
        </p:txBody>
      </p:sp>
      <p:sp>
        <p:nvSpPr>
          <p:cNvPr id="904194" name="Rectangle 2"/>
          <p:cNvSpPr>
            <a:spLocks noChangeArrowheads="1"/>
          </p:cNvSpPr>
          <p:nvPr/>
        </p:nvSpPr>
        <p:spPr bwMode="auto">
          <a:xfrm>
            <a:off x="5867400" y="2590800"/>
            <a:ext cx="19812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ARTIST (2 of 4)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534400" cy="2314575"/>
          </a:xfrm>
        </p:spPr>
        <p:txBody>
          <a:bodyPr/>
          <a:lstStyle/>
          <a:p>
            <a:r>
              <a:rPr lang="en-US" sz="2600"/>
              <a:t>Has expert knowledge of drawing materials and techniques</a:t>
            </a:r>
          </a:p>
          <a:p>
            <a:endParaRPr lang="en-US" sz="2600"/>
          </a:p>
        </p:txBody>
      </p:sp>
      <p:pic>
        <p:nvPicPr>
          <p:cNvPr id="904197" name="Picture 5" descr="ar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78025" y="2381250"/>
            <a:ext cx="2662238" cy="3943350"/>
          </a:xfrm>
          <a:noFill/>
          <a:ln/>
        </p:spPr>
      </p:pic>
      <p:pic>
        <p:nvPicPr>
          <p:cNvPr id="904198" name="Picture 6" descr="alberti-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1828800" cy="2857500"/>
          </a:xfrm>
          <a:prstGeom prst="rect">
            <a:avLst/>
          </a:prstGeom>
          <a:noFill/>
        </p:spPr>
      </p:pic>
      <p:sp>
        <p:nvSpPr>
          <p:cNvPr id="904199" name="AutoShape 7"/>
          <p:cNvSpPr>
            <a:spLocks noChangeArrowheads="1"/>
          </p:cNvSpPr>
          <p:nvPr/>
        </p:nvSpPr>
        <p:spPr bwMode="auto">
          <a:xfrm>
            <a:off x="4114800" y="3200400"/>
            <a:ext cx="1752600" cy="609600"/>
          </a:xfrm>
          <a:prstGeom prst="leftArrow">
            <a:avLst>
              <a:gd name="adj1" fmla="val 50000"/>
              <a:gd name="adj2" fmla="val 718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4200" name="Text Box 8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Grass is Green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a basic green square</a:t>
            </a:r>
          </a:p>
          <a:p>
            <a:r>
              <a:rPr lang="en-US"/>
              <a:t>But looks unnatural</a:t>
            </a:r>
          </a:p>
          <a:p>
            <a:pPr lvl="1"/>
            <a:r>
              <a:rPr lang="en-US"/>
              <a:t>Like flat, shiny metal</a:t>
            </a:r>
          </a:p>
          <a:p>
            <a:r>
              <a:rPr lang="en-US"/>
              <a:t>No illusion of movement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94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029200"/>
            <a:ext cx="5824538" cy="112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69713-1719-4EAA-B992-E9FB74771713}" type="slidenum">
              <a:rPr lang="en-US"/>
              <a:pPr/>
              <a:t>30</a:t>
            </a:fld>
            <a:endParaRPr lang="en-US">
              <a:latin typeface="Times" pitchFamily="1" charset="0"/>
            </a:endParaRPr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ARTIST (3 of 4)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7924800" cy="2314575"/>
          </a:xfrm>
        </p:spPr>
        <p:txBody>
          <a:bodyPr/>
          <a:lstStyle/>
          <a:p>
            <a:r>
              <a:rPr lang="en-US" sz="2600" dirty="0"/>
              <a:t>Has aesthetic heuristics (acquired by studying style, design and master artwork)</a:t>
            </a:r>
          </a:p>
        </p:txBody>
      </p:sp>
      <p:pic>
        <p:nvPicPr>
          <p:cNvPr id="905220" name="Picture 4" descr="ar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78025" y="2381250"/>
            <a:ext cx="2662238" cy="3943350"/>
          </a:xfrm>
          <a:noFill/>
          <a:ln/>
        </p:spPr>
      </p:pic>
      <p:pic>
        <p:nvPicPr>
          <p:cNvPr id="905221" name="Picture 5" descr="monali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743200"/>
            <a:ext cx="2082800" cy="3190875"/>
          </a:xfrm>
          <a:prstGeom prst="rect">
            <a:avLst/>
          </a:prstGeom>
          <a:noFill/>
        </p:spPr>
      </p:pic>
      <p:sp>
        <p:nvSpPr>
          <p:cNvPr id="905222" name="AutoShape 6"/>
          <p:cNvSpPr>
            <a:spLocks noChangeArrowheads="1"/>
          </p:cNvSpPr>
          <p:nvPr/>
        </p:nvSpPr>
        <p:spPr bwMode="auto">
          <a:xfrm>
            <a:off x="4114800" y="3200400"/>
            <a:ext cx="1676400" cy="6096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35F551-FA1E-4875-BEE4-6C49E64134E1}" type="slidenum">
              <a:rPr lang="en-US"/>
              <a:pPr/>
              <a:t>31</a:t>
            </a:fld>
            <a:endParaRPr lang="en-US">
              <a:latin typeface="Times" pitchFamily="1" charset="0"/>
            </a:endParaRPr>
          </a:p>
        </p:txBody>
      </p:sp>
      <p:pic>
        <p:nvPicPr>
          <p:cNvPr id="906242" name="Picture 2" descr="ar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78025" y="2381250"/>
            <a:ext cx="2662238" cy="3943350"/>
          </a:xfrm>
          <a:noFill/>
          <a:ln/>
        </p:spPr>
      </p:pic>
      <p:sp>
        <p:nvSpPr>
          <p:cNvPr id="906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ARTIST (4 of 4)</a:t>
            </a:r>
          </a:p>
        </p:txBody>
      </p:sp>
      <p:sp>
        <p:nvSpPr>
          <p:cNvPr id="90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153400" cy="2314575"/>
          </a:xfrm>
        </p:spPr>
        <p:txBody>
          <a:bodyPr/>
          <a:lstStyle/>
          <a:p>
            <a:r>
              <a:rPr lang="en-US" sz="2400" dirty="0"/>
              <a:t>May need to cache domain-specific knowledge (dinosaur anatomy, typical dress of a noblewoman in 13</a:t>
            </a:r>
            <a:r>
              <a:rPr lang="en-US" sz="2400" baseline="30000" dirty="0"/>
              <a:t>th</a:t>
            </a:r>
            <a:r>
              <a:rPr lang="en-US" sz="2400" dirty="0"/>
              <a:t> century England, etc.)</a:t>
            </a:r>
          </a:p>
        </p:txBody>
      </p:sp>
      <p:pic>
        <p:nvPicPr>
          <p:cNvPr id="906245" name="Picture 5" descr="google-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971800"/>
            <a:ext cx="2628900" cy="1047750"/>
          </a:xfrm>
          <a:prstGeom prst="rect">
            <a:avLst/>
          </a:prstGeom>
          <a:noFill/>
        </p:spPr>
      </p:pic>
      <p:sp>
        <p:nvSpPr>
          <p:cNvPr id="906246" name="AutoShape 6"/>
          <p:cNvSpPr>
            <a:spLocks noChangeArrowheads="1"/>
          </p:cNvSpPr>
          <p:nvPr/>
        </p:nvSpPr>
        <p:spPr bwMode="auto">
          <a:xfrm>
            <a:off x="4114800" y="3124200"/>
            <a:ext cx="1295400" cy="609600"/>
          </a:xfrm>
          <a:prstGeom prst="leftArrow">
            <a:avLst>
              <a:gd name="adj1" fmla="val 50000"/>
              <a:gd name="adj2" fmla="val 53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6247" name="Text Box 7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52EF2B-E80C-429C-A842-0D7C5D08CFF4}" type="slidenum">
              <a:rPr lang="en-US"/>
              <a:pPr/>
              <a:t>32</a:t>
            </a:fld>
            <a:endParaRPr lang="en-US">
              <a:latin typeface="Times" pitchFamily="1" charset="0"/>
            </a:endParaRP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Beginning with Thumbnails (1 of </a:t>
            </a:r>
            <a:r>
              <a:rPr lang="en-US" sz="3400" dirty="0" smtClean="0"/>
              <a:t>2)</a:t>
            </a:r>
            <a:endParaRPr lang="en-US" sz="3400" dirty="0"/>
          </a:p>
        </p:txBody>
      </p:sp>
      <p:sp>
        <p:nvSpPr>
          <p:cNvPr id="910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1"/>
            <a:ext cx="82296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The exploration of possible solutions often begins with ARTIST generating rough drawings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These rough drawings - called “thumbnails” – are often little more than suggestive scribbles.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Thumbnails </a:t>
            </a:r>
            <a:r>
              <a:rPr lang="en-US" sz="2000" dirty="0"/>
              <a:t>can be generated very rapidly.  This allows ARTIST to generate many points of search space at little cost.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910341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  <p:pic>
        <p:nvPicPr>
          <p:cNvPr id="9" name="Picture 2" descr="thumb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5200" y="3867150"/>
            <a:ext cx="2600325" cy="2236788"/>
          </a:xfrm>
          <a:noFill/>
          <a:ln>
            <a:solidFill>
              <a:schemeClr val="accent1"/>
            </a:solidFill>
          </a:ln>
        </p:spPr>
      </p:pic>
      <p:pic>
        <p:nvPicPr>
          <p:cNvPr id="10" name="Picture 5" descr="arti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98950" y="3733800"/>
            <a:ext cx="1516063" cy="2314575"/>
          </a:xfrm>
          <a:noFill/>
          <a:ln/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810000" y="426720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7" descr="google-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257800"/>
            <a:ext cx="2209800" cy="881063"/>
          </a:xfrm>
          <a:prstGeom prst="rect">
            <a:avLst/>
          </a:prstGeom>
          <a:noFill/>
        </p:spPr>
      </p:pic>
      <p:pic>
        <p:nvPicPr>
          <p:cNvPr id="13" name="Picture 8" descr="tn_zaurask-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352800"/>
            <a:ext cx="1358900" cy="1752600"/>
          </a:xfrm>
          <a:prstGeom prst="rect">
            <a:avLst/>
          </a:prstGeom>
          <a:noFill/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 rot="-745557">
            <a:off x="5867400" y="39624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2436077">
            <a:off x="5791200" y="4800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139A7-42FB-489B-B16A-B74F81C5889C}" type="slidenum">
              <a:rPr lang="en-US"/>
              <a:pPr/>
              <a:t>33</a:t>
            </a:fld>
            <a:endParaRPr lang="en-US">
              <a:latin typeface="Times" pitchFamily="1" charset="0"/>
            </a:endParaRPr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Beginning with Thumbnails </a:t>
            </a:r>
            <a:r>
              <a:rPr lang="en-US" sz="3400" dirty="0" smtClean="0"/>
              <a:t>(2 </a:t>
            </a:r>
            <a:r>
              <a:rPr lang="en-US" sz="3400" dirty="0"/>
              <a:t>of </a:t>
            </a:r>
            <a:r>
              <a:rPr lang="en-US" sz="3400" dirty="0" smtClean="0"/>
              <a:t>2)</a:t>
            </a:r>
            <a:endParaRPr lang="en-US" sz="3400" dirty="0"/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57400"/>
            <a:ext cx="3924300" cy="3581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 dirty="0"/>
              <a:t>Thumbnails enable ARTIST and BOSS to quickly get their bearings and identify fruitful starting-points for exploration.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 dirty="0"/>
              <a:t>These rough drawings can quickly expose problems with the given constraints.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 dirty="0"/>
              <a:t>It doesn’t take highly detailed concepts to cull large portions of search space!</a:t>
            </a:r>
          </a:p>
        </p:txBody>
      </p:sp>
      <p:pic>
        <p:nvPicPr>
          <p:cNvPr id="912388" name="Picture 4" descr="b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938" y="3152775"/>
            <a:ext cx="2490787" cy="3175000"/>
          </a:xfrm>
          <a:noFill/>
          <a:ln/>
        </p:spPr>
      </p:pic>
      <p:sp>
        <p:nvSpPr>
          <p:cNvPr id="912389" name="AutoShape 5"/>
          <p:cNvSpPr>
            <a:spLocks noChangeArrowheads="1"/>
          </p:cNvSpPr>
          <p:nvPr/>
        </p:nvSpPr>
        <p:spPr bwMode="auto">
          <a:xfrm>
            <a:off x="1295400" y="1905000"/>
            <a:ext cx="2590800" cy="1295400"/>
          </a:xfrm>
          <a:prstGeom prst="wedgeRoundRectCallout">
            <a:avLst>
              <a:gd name="adj1" fmla="val 6681"/>
              <a:gd name="adj2" fmla="val 946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>
                <a:latin typeface="Verdana" pitchFamily="1" charset="0"/>
              </a:rPr>
              <a:t>I like the one with the sunglasses.  Let’s see where we can go with that!</a:t>
            </a:r>
          </a:p>
        </p:txBody>
      </p:sp>
      <p:pic>
        <p:nvPicPr>
          <p:cNvPr id="912390" name="Picture 6" descr="tumb-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0"/>
            <a:ext cx="958850" cy="1573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12391" name="Text Box 7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E7533-CF4D-4FB7-AE78-CD1A5E0687AF}" type="slidenum">
              <a:rPr lang="en-US"/>
              <a:pPr/>
              <a:t>34</a:t>
            </a:fld>
            <a:endParaRPr lang="en-US">
              <a:latin typeface="Times" pitchFamily="1" charset="0"/>
            </a:endParaRPr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the Concept (1 of 5)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3924300" cy="3276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1800" dirty="0"/>
              <a:t>There are many techniques for creating more detailed concepts (pencils, markers, watercolors, etc.)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1800" dirty="0"/>
              <a:t>In general, the drawing process is one of iterative refinement.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1800" dirty="0"/>
              <a:t>For example, when rendering a concept with markers, the ARTIST will begin by </a:t>
            </a:r>
            <a:r>
              <a:rPr lang="en-US" sz="1800" b="1" dirty="0"/>
              <a:t>roughly sketching</a:t>
            </a:r>
            <a:r>
              <a:rPr lang="en-US" sz="1800" dirty="0"/>
              <a:t> most of the detail with a light marker.</a:t>
            </a:r>
          </a:p>
        </p:txBody>
      </p:sp>
      <p:pic>
        <p:nvPicPr>
          <p:cNvPr id="913412" name="Picture 4" descr="mark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8600" y="1524000"/>
            <a:ext cx="2873375" cy="4800600"/>
          </a:xfrm>
          <a:noFill/>
          <a:ln/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DD4D1-38FF-4ED7-82CF-36E483B3CE91}" type="slidenum">
              <a:rPr lang="en-US"/>
              <a:pPr/>
              <a:t>35</a:t>
            </a:fld>
            <a:endParaRPr lang="en-US">
              <a:latin typeface="Times" pitchFamily="1" charset="0"/>
            </a:endParaRPr>
          </a:p>
        </p:txBody>
      </p:sp>
      <p:pic>
        <p:nvPicPr>
          <p:cNvPr id="914434" name="Picture 2" descr="marker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1747838"/>
            <a:ext cx="26939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4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the Concept (2 of 5)</a:t>
            </a:r>
          </a:p>
        </p:txBody>
      </p:sp>
      <p:sp>
        <p:nvSpPr>
          <p:cNvPr id="914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924300" cy="3276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1800" dirty="0"/>
              <a:t>Next, the ARTIST does some </a:t>
            </a:r>
            <a:r>
              <a:rPr lang="en-US" sz="1800" b="1" dirty="0"/>
              <a:t>line selection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1800" dirty="0"/>
              <a:t>In this stage, the ARTIST is choosing the best of the rough details for inclusion in the final concept.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1800" dirty="0"/>
              <a:t>The ARTIST may also be adding some lower-level details as well, now that the higher-level details are becoming more specific.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8FA28-D7BA-44F9-9946-61CE3B6568F4}" type="slidenum">
              <a:rPr lang="en-US"/>
              <a:pPr/>
              <a:t>36</a:t>
            </a:fld>
            <a:endParaRPr lang="en-US">
              <a:latin typeface="Times" pitchFamily="1" charset="0"/>
            </a:endParaRPr>
          </a:p>
        </p:txBody>
      </p:sp>
      <p:pic>
        <p:nvPicPr>
          <p:cNvPr id="915458" name="Picture 2" descr="marker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8600" y="1524000"/>
            <a:ext cx="2844800" cy="4800600"/>
          </a:xfrm>
          <a:noFill/>
          <a:ln/>
        </p:spPr>
      </p:pic>
      <p:sp>
        <p:nvSpPr>
          <p:cNvPr id="915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the Concept (3 of 5)</a:t>
            </a:r>
          </a:p>
        </p:txBody>
      </p:sp>
      <p:sp>
        <p:nvSpPr>
          <p:cNvPr id="915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124200"/>
            <a:ext cx="3924300" cy="106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000"/>
              <a:t>Next, the ARTIST does some </a:t>
            </a:r>
            <a:r>
              <a:rPr lang="en-US" sz="2000" b="1"/>
              <a:t>region coloring </a:t>
            </a:r>
            <a:r>
              <a:rPr lang="en-US" sz="2000"/>
              <a:t>to separate the different elements of the drawing …</a:t>
            </a:r>
          </a:p>
        </p:txBody>
      </p:sp>
      <p:sp>
        <p:nvSpPr>
          <p:cNvPr id="915461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0AF15-8843-4216-99E5-753AA985794E}" type="slidenum">
              <a:rPr lang="en-US"/>
              <a:pPr/>
              <a:t>37</a:t>
            </a:fld>
            <a:endParaRPr lang="en-US">
              <a:latin typeface="Times" pitchFamily="1" charset="0"/>
            </a:endParaRPr>
          </a:p>
        </p:txBody>
      </p:sp>
      <p:pic>
        <p:nvPicPr>
          <p:cNvPr id="916482" name="Picture 2" descr="marker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38313"/>
            <a:ext cx="2693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the Concept (4 of 5)</a:t>
            </a: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124200"/>
            <a:ext cx="3924300" cy="10668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 dirty="0"/>
              <a:t>… and now a </a:t>
            </a:r>
            <a:r>
              <a:rPr lang="en-US" sz="2000" b="1" dirty="0"/>
              <a:t>shading pass </a:t>
            </a:r>
            <a:r>
              <a:rPr lang="en-US" sz="2000" dirty="0"/>
              <a:t>to reveal the 3D form of the concept …</a:t>
            </a:r>
            <a:endParaRPr lang="en-US" sz="2000" b="1" dirty="0"/>
          </a:p>
        </p:txBody>
      </p:sp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A246B-DDB8-4228-9B67-2EC0F7D18CC3}" type="slidenum">
              <a:rPr lang="en-US"/>
              <a:pPr/>
              <a:t>38</a:t>
            </a:fld>
            <a:endParaRPr lang="en-US">
              <a:latin typeface="Times" pitchFamily="1" charset="0"/>
            </a:endParaRPr>
          </a:p>
        </p:txBody>
      </p:sp>
      <p:pic>
        <p:nvPicPr>
          <p:cNvPr id="917506" name="Picture 2" descr="marker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8600" y="1524000"/>
            <a:ext cx="2844800" cy="4800600"/>
          </a:xfrm>
          <a:noFill/>
          <a:ln/>
        </p:spPr>
      </p:pic>
      <p:sp>
        <p:nvSpPr>
          <p:cNvPr id="917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the Concept (5 of 5)</a:t>
            </a:r>
          </a:p>
        </p:txBody>
      </p:sp>
      <p:sp>
        <p:nvSpPr>
          <p:cNvPr id="917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4186238" cy="20574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 dirty="0"/>
              <a:t>… and finally a </a:t>
            </a:r>
            <a:r>
              <a:rPr lang="en-US" sz="2000" b="1" dirty="0"/>
              <a:t>detail pass</a:t>
            </a:r>
            <a:r>
              <a:rPr lang="en-US" sz="2000" dirty="0"/>
              <a:t>, picking out lines to reinforce and areas to highlight.</a:t>
            </a:r>
          </a:p>
          <a:p>
            <a:pPr>
              <a:buFont typeface="Wingdings" pitchFamily="1" charset="2"/>
              <a:buNone/>
            </a:pPr>
            <a:endParaRPr lang="en-US" sz="2000" dirty="0"/>
          </a:p>
          <a:p>
            <a:pPr>
              <a:buFont typeface="Wingdings" pitchFamily="1" charset="2"/>
              <a:buNone/>
            </a:pPr>
            <a:r>
              <a:rPr lang="en-US" sz="2000" dirty="0"/>
              <a:t>This concept is finished … </a:t>
            </a:r>
          </a:p>
          <a:p>
            <a:pPr>
              <a:buFont typeface="Wingdings" pitchFamily="1" charset="2"/>
              <a:buNone/>
            </a:pPr>
            <a:r>
              <a:rPr lang="en-US" sz="2000" dirty="0"/>
              <a:t>	but wait!</a:t>
            </a:r>
            <a:endParaRPr lang="en-US" sz="2000" b="1" dirty="0"/>
          </a:p>
        </p:txBody>
      </p:sp>
      <p:sp>
        <p:nvSpPr>
          <p:cNvPr id="917509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06C6E-D71B-4B18-8913-D527F8FD88BE}" type="slidenum">
              <a:rPr lang="en-US"/>
              <a:pPr/>
              <a:t>39</a:t>
            </a:fld>
            <a:endParaRPr lang="en-US">
              <a:latin typeface="Times" pitchFamily="1" charset="0"/>
            </a:endParaRPr>
          </a:p>
        </p:txBody>
      </p:sp>
      <p:sp>
        <p:nvSpPr>
          <p:cNvPr id="918530" name="AutoShape 2"/>
          <p:cNvSpPr>
            <a:spLocks noChangeArrowheads="1"/>
          </p:cNvSpPr>
          <p:nvPr/>
        </p:nvSpPr>
        <p:spPr bwMode="auto">
          <a:xfrm>
            <a:off x="3810000" y="2667000"/>
            <a:ext cx="2514600" cy="29718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Back to </a:t>
            </a:r>
            <a:r>
              <a:rPr lang="en-US" dirty="0" smtClean="0"/>
              <a:t>the Drawing Board!</a:t>
            </a:r>
            <a:endParaRPr lang="en-US" dirty="0"/>
          </a:p>
        </p:txBody>
      </p:sp>
      <p:pic>
        <p:nvPicPr>
          <p:cNvPr id="918532" name="Picture 4" descr="bo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667000"/>
            <a:ext cx="2692400" cy="3432175"/>
          </a:xfrm>
          <a:noFill/>
          <a:ln/>
        </p:spPr>
      </p:pic>
      <p:pic>
        <p:nvPicPr>
          <p:cNvPr id="918533" name="Picture 5" descr="art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2819400"/>
            <a:ext cx="2097087" cy="3032125"/>
          </a:xfrm>
          <a:prstGeom prst="rect">
            <a:avLst/>
          </a:prstGeom>
          <a:noFill/>
        </p:spPr>
      </p:pic>
      <p:pic>
        <p:nvPicPr>
          <p:cNvPr id="918534" name="Picture 6" descr="marker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63" y="3048000"/>
            <a:ext cx="1539875" cy="2438400"/>
          </a:xfrm>
          <a:prstGeom prst="rect">
            <a:avLst/>
          </a:prstGeom>
          <a:noFill/>
        </p:spPr>
      </p:pic>
      <p:sp>
        <p:nvSpPr>
          <p:cNvPr id="918535" name="AutoShape 7"/>
          <p:cNvSpPr>
            <a:spLocks noChangeArrowheads="1"/>
          </p:cNvSpPr>
          <p:nvPr/>
        </p:nvSpPr>
        <p:spPr bwMode="auto">
          <a:xfrm>
            <a:off x="914400" y="1524000"/>
            <a:ext cx="2895600" cy="1828800"/>
          </a:xfrm>
          <a:prstGeom prst="wedgeRoundRectCallout">
            <a:avLst>
              <a:gd name="adj1" fmla="val 3894"/>
              <a:gd name="adj2" fmla="val 618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>
                <a:latin typeface="Verdana" pitchFamily="1" charset="0"/>
              </a:rPr>
              <a:t>Very nice!  But the Magic 8-Ball doesn’t like all those spots;  and the VCs think it should have big, muscley arms!</a:t>
            </a:r>
          </a:p>
        </p:txBody>
      </p:sp>
      <p:sp>
        <p:nvSpPr>
          <p:cNvPr id="918536" name="AutoShape 8"/>
          <p:cNvSpPr>
            <a:spLocks noChangeArrowheads="1"/>
          </p:cNvSpPr>
          <p:nvPr/>
        </p:nvSpPr>
        <p:spPr bwMode="auto">
          <a:xfrm>
            <a:off x="6477000" y="1524000"/>
            <a:ext cx="1219200" cy="1143000"/>
          </a:xfrm>
          <a:prstGeom prst="wedgeRoundRectCallout">
            <a:avLst>
              <a:gd name="adj1" fmla="val -4426"/>
              <a:gd name="adj2" fmla="val 7763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b="1">
                <a:latin typeface="Verdana" pitchFamily="1" charset="0"/>
              </a:rPr>
              <a:t>!</a:t>
            </a:r>
          </a:p>
        </p:txBody>
      </p:sp>
      <p:sp>
        <p:nvSpPr>
          <p:cNvPr id="918537" name="Text Box 9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Grass has Variation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do a lot with simple enhancement of color shades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7500938" cy="144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Claypool &amp; Lindeman - WPI, CS &amp; IMGD</a:t>
            </a:r>
            <a:endParaRPr lang="en-US">
              <a:latin typeface="Times" pitchFamily="1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49267-4CD3-4322-9C92-8CDAA297A542}" type="slidenum">
              <a:rPr lang="en-US"/>
              <a:pPr/>
              <a:t>40</a:t>
            </a:fld>
            <a:endParaRPr lang="en-US">
              <a:latin typeface="Times" pitchFamily="1" charset="0"/>
            </a:endParaRPr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Discussion</a:t>
            </a:r>
          </a:p>
        </p:txBody>
      </p:sp>
      <p:pic>
        <p:nvPicPr>
          <p:cNvPr id="919555" name="Picture 3" descr="marker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38525" y="1524000"/>
            <a:ext cx="2874963" cy="4800600"/>
          </a:xfrm>
          <a:noFill/>
          <a:ln/>
        </p:spPr>
      </p:pic>
      <p:pic>
        <p:nvPicPr>
          <p:cNvPr id="919556" name="Picture 4" descr="ar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92925" y="3733800"/>
            <a:ext cx="1622425" cy="2346325"/>
          </a:xfrm>
          <a:noFill/>
          <a:ln/>
        </p:spPr>
      </p:pic>
      <p:pic>
        <p:nvPicPr>
          <p:cNvPr id="919557" name="Picture 5" descr="hpd-ki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863" y="1676400"/>
            <a:ext cx="1633537" cy="1981200"/>
          </a:xfrm>
          <a:prstGeom prst="rect">
            <a:avLst/>
          </a:prstGeom>
          <a:noFill/>
        </p:spPr>
      </p:pic>
      <p:pic>
        <p:nvPicPr>
          <p:cNvPr id="919558" name="Picture 6" descr="bo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33800"/>
            <a:ext cx="1901825" cy="2365375"/>
          </a:xfrm>
          <a:prstGeom prst="rect">
            <a:avLst/>
          </a:prstGeom>
          <a:noFill/>
        </p:spPr>
      </p:pic>
      <p:pic>
        <p:nvPicPr>
          <p:cNvPr id="919559" name="Picture 7" descr="hpd-bar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752600"/>
            <a:ext cx="1511300" cy="2057400"/>
          </a:xfrm>
          <a:prstGeom prst="rect">
            <a:avLst/>
          </a:prstGeom>
          <a:noFill/>
        </p:spPr>
      </p:pic>
      <p:sp>
        <p:nvSpPr>
          <p:cNvPr id="919560" name="Text Box 8"/>
          <p:cNvSpPr txBox="1">
            <a:spLocks noChangeArrowheads="1"/>
          </p:cNvSpPr>
          <p:nvPr/>
        </p:nvSpPr>
        <p:spPr bwMode="auto">
          <a:xfrm>
            <a:off x="533400" y="65532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1" charset="0"/>
              </a:rPr>
              <a:t>Art and organization by Paolo Piselli, http://www.paolopiselli.com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Random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r>
              <a:rPr lang="en-US"/>
              <a:t>Use the “spray” tool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8001000" cy="135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Look Random with Control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Draw by hand for more control</a:t>
            </a:r>
          </a:p>
          <a:p>
            <a:pPr lvl="1">
              <a:lnSpc>
                <a:spcPct val="90000"/>
              </a:lnSpc>
            </a:pPr>
            <a:r>
              <a:rPr lang="en-US"/>
              <a:t>4 pixel line strokes</a:t>
            </a:r>
          </a:p>
        </p:txBody>
      </p:sp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0"/>
            <a:ext cx="8839200" cy="78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“Grid” (1 of 3)</a:t>
            </a:r>
          </a:p>
        </p:txBody>
      </p:sp>
      <p:sp>
        <p:nvSpPr>
          <p:cNvPr id="49357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/>
              <a:t>Looks too much like tiles</a:t>
            </a:r>
          </a:p>
          <a:p>
            <a:r>
              <a:rPr lang="en-US"/>
              <a:t>“Large” blank is problem, so remove </a:t>
            </a:r>
          </a:p>
        </p:txBody>
      </p:sp>
      <p:pic>
        <p:nvPicPr>
          <p:cNvPr id="4935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124200"/>
            <a:ext cx="40386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“Grid” (2 of 3)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Still, some “lines” are visible when repeated</a:t>
            </a:r>
          </a:p>
          <a:p>
            <a:pPr>
              <a:lnSpc>
                <a:spcPct val="90000"/>
              </a:lnSpc>
            </a:pPr>
            <a:r>
              <a:rPr lang="en-US"/>
              <a:t>Break up with more color</a:t>
            </a:r>
          </a:p>
        </p:txBody>
      </p:sp>
      <p:pic>
        <p:nvPicPr>
          <p:cNvPr id="499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00400"/>
            <a:ext cx="3962400" cy="329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“Grid” (3 of 3)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r>
              <a:rPr lang="en-US"/>
              <a:t>Much better!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1475"/>
            <a:ext cx="4572000" cy="37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6915</TotalTime>
  <Words>1644</Words>
  <Application>Microsoft Office PowerPoint</Application>
  <PresentationFormat>On-screen Show (4:3)</PresentationFormat>
  <Paragraphs>229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Dads Tie</vt:lpstr>
      <vt:lpstr>Bitmap Image</vt:lpstr>
      <vt:lpstr>Interactive Media and Game Development</vt:lpstr>
      <vt:lpstr>Tiles</vt:lpstr>
      <vt:lpstr>Grass is Green</vt:lpstr>
      <vt:lpstr>Grass has Variation</vt:lpstr>
      <vt:lpstr>Make Random</vt:lpstr>
      <vt:lpstr>Make Look Random with Control</vt:lpstr>
      <vt:lpstr>The “Grid” (1 of 3)</vt:lpstr>
      <vt:lpstr>The “Grid” (2 of 3)</vt:lpstr>
      <vt:lpstr>The “Grid” (3 of 3)</vt:lpstr>
      <vt:lpstr>Don’t Try This at Home</vt:lpstr>
      <vt:lpstr>When the Rubber Hits the Road?</vt:lpstr>
      <vt:lpstr>Outline</vt:lpstr>
      <vt:lpstr>Animation</vt:lpstr>
      <vt:lpstr>Key Frames</vt:lpstr>
      <vt:lpstr>In-Between Frames</vt:lpstr>
      <vt:lpstr>Frame Animation Guidelines</vt:lpstr>
      <vt:lpstr>Secondary Actions</vt:lpstr>
      <vt:lpstr>Steps in Creating Animation Sequences (1 of 3)</vt:lpstr>
      <vt:lpstr>Steps in Creating Animation Sequences (2 of 3)</vt:lpstr>
      <vt:lpstr>Steps in Creating Animation Sequences (3 of 3)</vt:lpstr>
      <vt:lpstr>Outline</vt:lpstr>
      <vt:lpstr>Why Not Just Prototype?</vt:lpstr>
      <vt:lpstr>What is a Better Way?</vt:lpstr>
      <vt:lpstr>Who Is Involved?</vt:lpstr>
      <vt:lpstr>The BOSS (1 of 3)</vt:lpstr>
      <vt:lpstr>The BOSS (2 of 3)</vt:lpstr>
      <vt:lpstr>The BOSS (3 of 3)</vt:lpstr>
      <vt:lpstr>The ARTIST (1 of 4)</vt:lpstr>
      <vt:lpstr>The ARTIST (2 of 4)</vt:lpstr>
      <vt:lpstr>The ARTIST (3 of 4)</vt:lpstr>
      <vt:lpstr>The ARTIST (4 of 4)</vt:lpstr>
      <vt:lpstr>Beginning with Thumbnails (1 of 2)</vt:lpstr>
      <vt:lpstr>Beginning with Thumbnails (2 of 2)</vt:lpstr>
      <vt:lpstr>Drawing the Concept (1 of 5)</vt:lpstr>
      <vt:lpstr>Drawing the Concept (2 of 5)</vt:lpstr>
      <vt:lpstr>Drawing the Concept (3 of 5)</vt:lpstr>
      <vt:lpstr>Drawing the Concept (4 of 5)</vt:lpstr>
      <vt:lpstr>Drawing the Concept (5 of 5)</vt:lpstr>
      <vt:lpstr>Back to the Drawing Board!</vt:lpstr>
      <vt:lpstr>Questions and Discussion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Claypool</dc:creator>
  <cp:lastModifiedBy>claypool</cp:lastModifiedBy>
  <cp:revision>643</cp:revision>
  <cp:lastPrinted>2000-04-28T00:56:10Z</cp:lastPrinted>
  <dcterms:created xsi:type="dcterms:W3CDTF">2000-04-27T03:15:31Z</dcterms:created>
  <dcterms:modified xsi:type="dcterms:W3CDTF">2009-07-21T10:31:52Z</dcterms:modified>
</cp:coreProperties>
</file>