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2" r:id="rId4"/>
    <p:sldId id="285" r:id="rId5"/>
    <p:sldId id="289" r:id="rId6"/>
    <p:sldId id="286" r:id="rId7"/>
    <p:sldId id="287" r:id="rId8"/>
    <p:sldId id="296" r:id="rId9"/>
    <p:sldId id="290" r:id="rId10"/>
    <p:sldId id="260" r:id="rId11"/>
    <p:sldId id="261" r:id="rId12"/>
    <p:sldId id="263" r:id="rId13"/>
    <p:sldId id="265" r:id="rId14"/>
    <p:sldId id="257" r:id="rId15"/>
    <p:sldId id="258" r:id="rId16"/>
    <p:sldId id="259" r:id="rId17"/>
    <p:sldId id="262" r:id="rId18"/>
    <p:sldId id="297" r:id="rId19"/>
    <p:sldId id="275" r:id="rId20"/>
    <p:sldId id="271" r:id="rId21"/>
    <p:sldId id="267" r:id="rId22"/>
    <p:sldId id="269" r:id="rId23"/>
    <p:sldId id="291" r:id="rId24"/>
    <p:sldId id="292" r:id="rId25"/>
    <p:sldId id="268" r:id="rId26"/>
    <p:sldId id="273" r:id="rId27"/>
    <p:sldId id="276" r:id="rId28"/>
    <p:sldId id="277" r:id="rId29"/>
    <p:sldId id="270" r:id="rId30"/>
    <p:sldId id="272" r:id="rId31"/>
    <p:sldId id="278" r:id="rId32"/>
    <p:sldId id="279" r:id="rId33"/>
    <p:sldId id="280" r:id="rId34"/>
    <p:sldId id="298" r:id="rId35"/>
    <p:sldId id="294" r:id="rId36"/>
    <p:sldId id="299" r:id="rId37"/>
    <p:sldId id="300" r:id="rId38"/>
    <p:sldId id="301" r:id="rId39"/>
    <p:sldId id="281" r:id="rId40"/>
    <p:sldId id="29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9900"/>
    <a:srgbClr val="0099CC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0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3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6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4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7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6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1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2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2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F5338-CD9F-4DF2-AC3D-F5ED133A64CE}" type="datetimeFigureOut">
              <a:rPr lang="en-US" smtClean="0"/>
              <a:t>2/18/2012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B99EA-12B4-4570-B09F-B009FF41F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6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82GGLjyz3lY&amp;feature=youtu.b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freebsd.org/44doc/psd/18.gprof/paper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Performance Tuning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08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B</a:t>
            </a:r>
            <a:r>
              <a:rPr lang="en-US" dirty="0" smtClean="0">
                <a:solidFill>
                  <a:srgbClr val="0070C0"/>
                </a:solidFill>
              </a:rPr>
              <a:t>o</a:t>
            </a:r>
            <a:r>
              <a:rPr lang="en-US" dirty="0" smtClean="0">
                <a:solidFill>
                  <a:srgbClr val="C00000"/>
                </a:solidFill>
              </a:rPr>
              <a:t>u</a:t>
            </a:r>
            <a:r>
              <a:rPr lang="en-US" dirty="0" smtClean="0">
                <a:solidFill>
                  <a:srgbClr val="FF9900"/>
                </a:solidFill>
              </a:rPr>
              <a:t>n</a:t>
            </a:r>
            <a:r>
              <a:rPr lang="en-US" dirty="0" smtClean="0"/>
              <a:t>c</a:t>
            </a:r>
            <a:r>
              <a:rPr lang="en-US" dirty="0" smtClean="0">
                <a:solidFill>
                  <a:srgbClr val="0099CC"/>
                </a:solidFill>
              </a:rPr>
              <a:t>e</a:t>
            </a:r>
            <a:r>
              <a:rPr lang="en-US" dirty="0" smtClean="0"/>
              <a:t> –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benchmark designed to estimate Dragonfly performance</a:t>
            </a:r>
          </a:p>
          <a:p>
            <a:pPr lvl="1"/>
            <a:r>
              <a:rPr lang="en-US" dirty="0" smtClean="0"/>
              <a:t>Primarily dependent upon </a:t>
            </a:r>
            <a:r>
              <a:rPr lang="en-US" i="1" dirty="0" smtClean="0"/>
              <a:t>number of objects </a:t>
            </a:r>
            <a:r>
              <a:rPr lang="en-US" dirty="0" smtClean="0"/>
              <a:t>can support at target frame rate</a:t>
            </a:r>
          </a:p>
          <a:p>
            <a:r>
              <a:rPr lang="en-US" dirty="0" smtClean="0"/>
              <a:t>Assumes “standard” game creates many objects that move and interact</a:t>
            </a:r>
          </a:p>
          <a:p>
            <a:pPr lvl="1"/>
            <a:r>
              <a:rPr lang="en-US" dirty="0" smtClean="0"/>
              <a:t>Bounce stresses Dragonfly by creating many objects</a:t>
            </a:r>
          </a:p>
          <a:p>
            <a:r>
              <a:rPr lang="en-US" dirty="0" smtClean="0"/>
              <a:t>When Dragonfly can’t keep up, has reached limit</a:t>
            </a:r>
          </a:p>
          <a:p>
            <a:r>
              <a:rPr lang="en-US" dirty="0" smtClean="0"/>
              <a:t>Record value – provides basis for comparison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328530" y="156865"/>
            <a:ext cx="612988" cy="794266"/>
            <a:chOff x="8254759" y="337066"/>
            <a:chExt cx="612988" cy="794266"/>
          </a:xfrm>
        </p:grpSpPr>
        <p:sp>
          <p:nvSpPr>
            <p:cNvPr id="4" name="TextBox 3"/>
            <p:cNvSpPr txBox="1"/>
            <p:nvPr/>
          </p:nvSpPr>
          <p:spPr>
            <a:xfrm>
              <a:off x="8254759" y="3693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o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407159" y="5217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o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561253" y="33706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o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479372" y="762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9900"/>
                  </a:solidFill>
                  <a:latin typeface="Consolas" pitchFamily="49" charset="0"/>
                  <a:cs typeface="Consolas" pitchFamily="49" charset="0"/>
                </a:rPr>
                <a:t>o</a:t>
              </a:r>
              <a:endParaRPr lang="en-US" b="1" dirty="0">
                <a:solidFill>
                  <a:srgbClr val="FF9900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240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195" y="156865"/>
            <a:ext cx="8229600" cy="1143000"/>
          </a:xfrm>
        </p:spPr>
        <p:txBody>
          <a:bodyPr/>
          <a:lstStyle/>
          <a:p>
            <a:r>
              <a:rPr lang="en-US" dirty="0" smtClean="0"/>
              <a:t>Screenshot/Demo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124" y="1374447"/>
            <a:ext cx="4191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Steps to use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Download from Web page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Compile</a:t>
            </a:r>
          </a:p>
          <a:p>
            <a:pPr marL="914400" lvl="1" indent="-514350"/>
            <a:r>
              <a:rPr lang="en-US" dirty="0" smtClean="0"/>
              <a:t>Modify </a:t>
            </a:r>
            <a:r>
              <a:rPr lang="en-US" dirty="0" err="1" smtClean="0"/>
              <a:t>Makefile</a:t>
            </a:r>
            <a:r>
              <a:rPr lang="en-US" dirty="0" smtClean="0"/>
              <a:t> to point to Dragonfly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040774" y="1374447"/>
            <a:ext cx="3665300" cy="4112578"/>
            <a:chOff x="5040774" y="1230868"/>
            <a:chExt cx="3665300" cy="4112578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9324" y="1230868"/>
              <a:ext cx="3368201" cy="3295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5040774" y="4697115"/>
              <a:ext cx="36653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hlinkClick r:id="rId3"/>
                </a:rPr>
                <a:t>http://www.youtube.com/watch?v=82GGLjyz3lY&amp;feature=youtu.be</a:t>
              </a:r>
              <a:r>
                <a:rPr lang="en-US" dirty="0" smtClean="0"/>
                <a:t> 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328530" y="156865"/>
            <a:ext cx="612988" cy="794266"/>
            <a:chOff x="8254759" y="337066"/>
            <a:chExt cx="612988" cy="794266"/>
          </a:xfrm>
        </p:grpSpPr>
        <p:sp>
          <p:nvSpPr>
            <p:cNvPr id="8" name="TextBox 7"/>
            <p:cNvSpPr txBox="1"/>
            <p:nvPr/>
          </p:nvSpPr>
          <p:spPr>
            <a:xfrm>
              <a:off x="8254759" y="3693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o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407159" y="5217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o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61253" y="33706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o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479372" y="762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9900"/>
                  </a:solidFill>
                  <a:latin typeface="Consolas" pitchFamily="49" charset="0"/>
                  <a:cs typeface="Consolas" pitchFamily="49" charset="0"/>
                </a:rPr>
                <a:t>o</a:t>
              </a:r>
              <a:endParaRPr lang="en-US" b="1" dirty="0">
                <a:solidFill>
                  <a:srgbClr val="FF9900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456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Bounce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Balls random speed (0.1 to 1 spaces/step) and direction</a:t>
            </a:r>
          </a:p>
          <a:p>
            <a:r>
              <a:rPr lang="en-US" dirty="0" smtClean="0"/>
              <a:t>Balls solid, so collide with other objects and screen edge</a:t>
            </a:r>
          </a:p>
          <a:p>
            <a:r>
              <a:rPr lang="en-US" dirty="0" smtClean="0"/>
              <a:t>Start </a:t>
            </a:r>
            <a:r>
              <a:rPr lang="en-US" dirty="0" smtClean="0">
                <a:sym typeface="Wingdings" pitchFamily="2" charset="2"/>
              </a:rPr>
              <a:t> 0 Balls</a:t>
            </a:r>
            <a:endParaRPr lang="en-US" dirty="0" smtClean="0"/>
          </a:p>
          <a:p>
            <a:r>
              <a:rPr lang="en-US" dirty="0" smtClean="0"/>
              <a:t>Each step </a:t>
            </a:r>
            <a:r>
              <a:rPr lang="en-US" dirty="0" smtClean="0">
                <a:sym typeface="Wingdings" pitchFamily="2" charset="2"/>
              </a:rPr>
              <a:t> Create one ball </a:t>
            </a:r>
          </a:p>
          <a:p>
            <a:pPr lvl="1"/>
            <a:r>
              <a:rPr lang="en-US" dirty="0" smtClean="0"/>
              <a:t>So, about 30/second</a:t>
            </a:r>
          </a:p>
          <a:p>
            <a:r>
              <a:rPr lang="en-US" dirty="0" smtClean="0"/>
              <a:t>Record frame time for latest 30 steps</a:t>
            </a:r>
          </a:p>
          <a:p>
            <a:pPr lvl="1"/>
            <a:r>
              <a:rPr lang="en-US" dirty="0" smtClean="0"/>
              <a:t>So, about 1 second of time</a:t>
            </a:r>
          </a:p>
          <a:p>
            <a:r>
              <a:rPr lang="en-US" dirty="0" smtClean="0"/>
              <a:t>Compute median </a:t>
            </a:r>
          </a:p>
          <a:p>
            <a:r>
              <a:rPr lang="en-US" dirty="0" smtClean="0"/>
              <a:t>If median 10% over target frame time (33 </a:t>
            </a:r>
            <a:r>
              <a:rPr lang="en-US" dirty="0" err="1" smtClean="0"/>
              <a:t>ms</a:t>
            </a:r>
            <a:r>
              <a:rPr lang="en-US" dirty="0" smtClean="0"/>
              <a:t>) , stop iteration</a:t>
            </a:r>
          </a:p>
          <a:p>
            <a:r>
              <a:rPr lang="en-US" dirty="0" smtClean="0"/>
              <a:t>Record number of Balls created</a:t>
            </a:r>
          </a:p>
          <a:p>
            <a:r>
              <a:rPr lang="en-US" dirty="0" smtClean="0"/>
              <a:t>After three iterations </a:t>
            </a:r>
            <a:r>
              <a:rPr lang="en-US" dirty="0" smtClean="0">
                <a:sym typeface="Wingdings" pitchFamily="2" charset="2"/>
              </a:rPr>
              <a:t> average Balls/iteration is ma</a:t>
            </a:r>
            <a:r>
              <a:rPr lang="en-US" dirty="0" smtClean="0"/>
              <a:t>x objects (</a:t>
            </a:r>
            <a:r>
              <a:rPr lang="en-US" i="1" dirty="0" smtClean="0"/>
              <a:t>bounce-mark</a:t>
            </a:r>
            <a:r>
              <a:rPr lang="en-US" dirty="0" smtClean="0"/>
              <a:t>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28530" y="156865"/>
            <a:ext cx="612988" cy="794266"/>
            <a:chOff x="8254759" y="337066"/>
            <a:chExt cx="612988" cy="794266"/>
          </a:xfrm>
        </p:grpSpPr>
        <p:sp>
          <p:nvSpPr>
            <p:cNvPr id="5" name="TextBox 4"/>
            <p:cNvSpPr txBox="1"/>
            <p:nvPr/>
          </p:nvSpPr>
          <p:spPr>
            <a:xfrm>
              <a:off x="8254759" y="3693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o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407159" y="5217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o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561253" y="33706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o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479372" y="762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9900"/>
                  </a:solidFill>
                  <a:latin typeface="Consolas" pitchFamily="49" charset="0"/>
                  <a:cs typeface="Consolas" pitchFamily="49" charset="0"/>
                </a:rPr>
                <a:t>o</a:t>
              </a:r>
              <a:endParaRPr lang="en-US" b="1" dirty="0">
                <a:solidFill>
                  <a:srgbClr val="FF9900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981200" y="6162020"/>
            <a:ext cx="4573881" cy="461665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sz="2400" dirty="0" smtClean="0"/>
              <a:t>(Show code: Ball, Bouncer, bounce)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4754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195" y="139363"/>
            <a:ext cx="8229600" cy="1143000"/>
          </a:xfrm>
        </p:spPr>
        <p:txBody>
          <a:bodyPr/>
          <a:lstStyle/>
          <a:p>
            <a:r>
              <a:rPr lang="en-US" dirty="0" smtClean="0"/>
              <a:t>Bounce Data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2362200"/>
          </a:xfrm>
        </p:spPr>
        <p:txBody>
          <a:bodyPr/>
          <a:lstStyle/>
          <a:p>
            <a:r>
              <a:rPr lang="en-US" dirty="0" err="1" smtClean="0"/>
              <a:t>grep</a:t>
            </a:r>
            <a:r>
              <a:rPr lang="en-US" dirty="0" smtClean="0"/>
              <a:t> BOUNCE dragonfly.log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328530" y="156865"/>
            <a:ext cx="612988" cy="794266"/>
            <a:chOff x="8254759" y="337066"/>
            <a:chExt cx="612988" cy="794266"/>
          </a:xfrm>
        </p:grpSpPr>
        <p:sp>
          <p:nvSpPr>
            <p:cNvPr id="5" name="TextBox 4"/>
            <p:cNvSpPr txBox="1"/>
            <p:nvPr/>
          </p:nvSpPr>
          <p:spPr>
            <a:xfrm>
              <a:off x="8254759" y="3693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o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407159" y="5217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o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561253" y="33706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o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479372" y="762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9900"/>
                  </a:solidFill>
                  <a:latin typeface="Consolas" pitchFamily="49" charset="0"/>
                  <a:cs typeface="Consolas" pitchFamily="49" charset="0"/>
                </a:rPr>
                <a:t>o</a:t>
              </a:r>
              <a:endParaRPr lang="en-US" b="1" dirty="0">
                <a:solidFill>
                  <a:srgbClr val="FF9900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09600" y="2819400"/>
            <a:ext cx="6934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05:29:36 BOUNCE: Frame 1 - 33 of 33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msec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 median is 0 )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05:29:36 BOUNCE: Frame 2 - 33 of 33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msec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 median is 0 )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05:29:36 BOUNCE: Frame 3 - 33 of 33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msec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 median is 0 )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05:30:30 BOUNCE: Frame 1634 - 34 of 33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msec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 median is 33 )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05:30:30 BOUNCE: Frame 1635 - 34 of 33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msec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 median is 34 )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05:30:30 BOUNCE: Frame 1636 - 37 of 33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msec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 median is 34 )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05:30:30 BOUNCE: Frame 1637 - 33 of 33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msec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 median is 33 )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05:32:34 BOUNCE: Frame 1772 - 38 of 33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msec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 median is 36 )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05:32:34 BOUNCE: Frame 1773 - 39 of 33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msec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 median is 37 )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05:32:34 BOUNCE: Iteration 3 - max objects: 1773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05:32:34 BOUNCE: Done. Average max objects: 1780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9536" y="1219200"/>
            <a:ext cx="784860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Bounce - a Dragonfly Benchmark (v1.0)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** Average maximum number of objects (bounce-mark): </a:t>
            </a:r>
            <a:r>
              <a:rPr lang="en-US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1803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**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180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Bounce Data (2 of 2)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56058" y="5181600"/>
            <a:ext cx="29270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 smtClean="0"/>
              <a:t>System</a:t>
            </a:r>
          </a:p>
          <a:p>
            <a:r>
              <a:rPr lang="en-US" sz="1600" dirty="0" smtClean="0"/>
              <a:t>Intel I5-2500, 3.30 GHz</a:t>
            </a:r>
          </a:p>
          <a:p>
            <a:r>
              <a:rPr lang="en-US" sz="1600" dirty="0" smtClean="0"/>
              <a:t>8GB RAM</a:t>
            </a:r>
          </a:p>
          <a:p>
            <a:r>
              <a:rPr lang="en-US" sz="1600" dirty="0" smtClean="0"/>
              <a:t>Windows 7 64-bit, Service Pack 1</a:t>
            </a:r>
            <a:endParaRPr lang="en-US" sz="1600" dirty="0"/>
          </a:p>
          <a:p>
            <a:r>
              <a:rPr lang="en-US" sz="1600" dirty="0" smtClean="0"/>
              <a:t>Cygwin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0960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Group 17"/>
          <p:cNvGrpSpPr/>
          <p:nvPr/>
        </p:nvGrpSpPr>
        <p:grpSpPr>
          <a:xfrm>
            <a:off x="8328530" y="156865"/>
            <a:ext cx="612988" cy="794266"/>
            <a:chOff x="8254759" y="337066"/>
            <a:chExt cx="612988" cy="794266"/>
          </a:xfrm>
        </p:grpSpPr>
        <p:sp>
          <p:nvSpPr>
            <p:cNvPr id="19" name="TextBox 18"/>
            <p:cNvSpPr txBox="1"/>
            <p:nvPr/>
          </p:nvSpPr>
          <p:spPr>
            <a:xfrm>
              <a:off x="8254759" y="3693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o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407159" y="5217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o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561253" y="33706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o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479372" y="762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9900"/>
                  </a:solidFill>
                  <a:latin typeface="Consolas" pitchFamily="49" charset="0"/>
                  <a:cs typeface="Consolas" pitchFamily="49" charset="0"/>
                </a:rPr>
                <a:t>o</a:t>
              </a:r>
              <a:endParaRPr lang="en-US" b="1" dirty="0">
                <a:solidFill>
                  <a:srgbClr val="FF9900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9562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Bounce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61x20 squares.  Dependent upon resolution?</a:t>
            </a:r>
          </a:p>
          <a:p>
            <a:pPr lvl="1"/>
            <a:r>
              <a:rPr lang="en-US" dirty="0" smtClean="0"/>
              <a:t>2400x1250 pixels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675 objects</a:t>
            </a:r>
          </a:p>
          <a:p>
            <a:pPr lvl="1"/>
            <a:r>
              <a:rPr lang="en-US" dirty="0" smtClean="0"/>
              <a:t>500x300 pixels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652 objects</a:t>
            </a:r>
          </a:p>
          <a:p>
            <a:r>
              <a:rPr lang="en-US" dirty="0" smtClean="0"/>
              <a:t>290x100 squares.  Dependent upon squares?</a:t>
            </a:r>
          </a:p>
          <a:p>
            <a:pPr lvl="1"/>
            <a:r>
              <a:rPr lang="en-US" dirty="0" smtClean="0"/>
              <a:t>~2400x1250 pixels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 467 objects</a:t>
            </a:r>
          </a:p>
          <a:p>
            <a:pPr lvl="1"/>
            <a:r>
              <a:rPr lang="en-US" dirty="0" smtClean="0"/>
              <a:t>~500x300 pixels </a:t>
            </a:r>
            <a:r>
              <a:rPr lang="en-US" dirty="0" smtClean="0">
                <a:sym typeface="Wingdings" pitchFamily="2" charset="2"/>
              </a:rPr>
              <a:t> 466 objects</a:t>
            </a:r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What about remotely (via putty) to CCC systems?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80x24  1041, 1036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317x86  </a:t>
            </a:r>
            <a:r>
              <a:rPr lang="en-US" dirty="0" smtClean="0">
                <a:sym typeface="Wingdings" pitchFamily="2" charset="2"/>
              </a:rPr>
              <a:t>731, </a:t>
            </a:r>
            <a:r>
              <a:rPr lang="en-US" dirty="0" smtClean="0">
                <a:sym typeface="Wingdings" pitchFamily="2" charset="2"/>
              </a:rPr>
              <a:t>740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80x24 (jumbo font)  1351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100x459 (jumbo font)  382, 390</a:t>
            </a:r>
          </a:p>
          <a:p>
            <a:r>
              <a:rPr lang="en-US" dirty="0" smtClean="0">
                <a:sym typeface="Wingdings" pitchFamily="2" charset="2"/>
              </a:rPr>
              <a:t>May want to take minimum bounce-mark.  Or, may want take “typical” setup.  Or, may want </a:t>
            </a:r>
            <a:r>
              <a:rPr lang="en-US" i="1" dirty="0" smtClean="0">
                <a:sym typeface="Wingdings" pitchFamily="2" charset="2"/>
              </a:rPr>
              <a:t>your</a:t>
            </a:r>
            <a:r>
              <a:rPr lang="en-US" dirty="0" smtClean="0">
                <a:sym typeface="Wingdings" pitchFamily="2" charset="2"/>
              </a:rPr>
              <a:t> setup.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Will definitely want setup that meets target specifications!</a:t>
            </a:r>
          </a:p>
          <a:p>
            <a:endParaRPr lang="en-US" dirty="0" smtClean="0">
              <a:sym typeface="Wingdings" pitchFamily="2" charset="2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8328530" y="156865"/>
            <a:ext cx="612988" cy="794266"/>
            <a:chOff x="8254759" y="337066"/>
            <a:chExt cx="612988" cy="794266"/>
          </a:xfrm>
        </p:grpSpPr>
        <p:sp>
          <p:nvSpPr>
            <p:cNvPr id="11" name="TextBox 10"/>
            <p:cNvSpPr txBox="1"/>
            <p:nvPr/>
          </p:nvSpPr>
          <p:spPr>
            <a:xfrm>
              <a:off x="8254759" y="3693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o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407159" y="5217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o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561253" y="33706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o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479372" y="762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9900"/>
                  </a:solidFill>
                  <a:latin typeface="Consolas" pitchFamily="49" charset="0"/>
                  <a:cs typeface="Consolas" pitchFamily="49" charset="0"/>
                </a:rPr>
                <a:t>o</a:t>
              </a:r>
              <a:endParaRPr lang="en-US" b="1" dirty="0">
                <a:solidFill>
                  <a:srgbClr val="FF9900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9153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Bounce – What Does it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Provides target maximum number of moving objects Engine can support</a:t>
            </a:r>
          </a:p>
          <a:p>
            <a:r>
              <a:rPr lang="en-US" dirty="0" smtClean="0"/>
              <a:t>Note, game-code computations “cost”, too, so will decrease max</a:t>
            </a:r>
          </a:p>
          <a:p>
            <a:r>
              <a:rPr lang="en-US" dirty="0" smtClean="0"/>
              <a:t>Note, if single moving object, can support about n</a:t>
            </a:r>
            <a:r>
              <a:rPr lang="en-US" baseline="30000" dirty="0" smtClean="0"/>
              <a:t>2</a:t>
            </a:r>
            <a:r>
              <a:rPr lang="en-US" dirty="0" smtClean="0"/>
              <a:t> as many objects (e.g. Walls)</a:t>
            </a:r>
          </a:p>
          <a:p>
            <a:r>
              <a:rPr lang="en-US" dirty="0" smtClean="0"/>
              <a:t>In general:</a:t>
            </a:r>
          </a:p>
          <a:p>
            <a:pPr marL="0" indent="0">
              <a:buNone/>
            </a:pPr>
            <a:r>
              <a:rPr lang="en-US" dirty="0" smtClean="0"/>
              <a:t>	B = estimated maximum reported by Bounce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	M = number of moving objects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	S = number of static (non-moving) objects</a:t>
            </a:r>
          </a:p>
          <a:p>
            <a:pPr marL="0" indent="0" algn="ctr">
              <a:buNone/>
            </a:pPr>
            <a:r>
              <a:rPr lang="en-US" dirty="0" smtClean="0">
                <a:sym typeface="Wingdings" pitchFamily="2" charset="2"/>
              </a:rPr>
              <a:t>Need  </a:t>
            </a:r>
            <a:r>
              <a:rPr lang="en-US" dirty="0" smtClean="0">
                <a:solidFill>
                  <a:srgbClr val="008000"/>
                </a:solidFill>
                <a:sym typeface="Wingdings" pitchFamily="2" charset="2"/>
              </a:rPr>
              <a:t>M * (M + S) &lt;= B</a:t>
            </a:r>
            <a:r>
              <a:rPr lang="en-US" baseline="30000" dirty="0" smtClean="0">
                <a:solidFill>
                  <a:srgbClr val="008000"/>
                </a:solidFill>
                <a:sym typeface="Wingdings" pitchFamily="2" charset="2"/>
              </a:rPr>
              <a:t>2</a:t>
            </a:r>
          </a:p>
          <a:p>
            <a:r>
              <a:rPr lang="en-US" dirty="0" smtClean="0">
                <a:sym typeface="Wingdings" pitchFamily="2" charset="2"/>
              </a:rPr>
              <a:t>Note, this could be refined with “velocity” for more accuracy (and more complications)</a:t>
            </a:r>
            <a:endParaRPr lang="en-US" baseline="30000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328530" y="156865"/>
            <a:ext cx="612988" cy="794266"/>
            <a:chOff x="8254759" y="337066"/>
            <a:chExt cx="612988" cy="794266"/>
          </a:xfrm>
        </p:grpSpPr>
        <p:sp>
          <p:nvSpPr>
            <p:cNvPr id="5" name="TextBox 4"/>
            <p:cNvSpPr txBox="1"/>
            <p:nvPr/>
          </p:nvSpPr>
          <p:spPr>
            <a:xfrm>
              <a:off x="8254759" y="3693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o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8407159" y="5217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o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561253" y="33706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o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479372" y="762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9900"/>
                  </a:solidFill>
                  <a:latin typeface="Consolas" pitchFamily="49" charset="0"/>
                  <a:cs typeface="Consolas" pitchFamily="49" charset="0"/>
                </a:rPr>
                <a:t>o</a:t>
              </a:r>
              <a:endParaRPr lang="en-US" b="1" dirty="0">
                <a:solidFill>
                  <a:srgbClr val="FF9900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4598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to Use for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Say Bounce reports 500 objects for target setup (</a:t>
            </a:r>
            <a:r>
              <a:rPr lang="en-US" dirty="0" smtClean="0">
                <a:solidFill>
                  <a:srgbClr val="008000"/>
                </a:solidFill>
              </a:rPr>
              <a:t>B</a:t>
            </a:r>
            <a:r>
              <a:rPr lang="en-US" dirty="0" smtClean="0"/>
              <a:t> = 500)</a:t>
            </a:r>
          </a:p>
          <a:p>
            <a:r>
              <a:rPr lang="en-US" dirty="0" smtClean="0"/>
              <a:t>Making game, say a maze runner</a:t>
            </a:r>
          </a:p>
          <a:p>
            <a:pPr lvl="1"/>
            <a:r>
              <a:rPr lang="en-US" dirty="0" smtClean="0"/>
              <a:t>100x100 walls</a:t>
            </a:r>
          </a:p>
          <a:p>
            <a:pPr lvl="1"/>
            <a:r>
              <a:rPr lang="en-US" dirty="0" smtClean="0"/>
              <a:t>Hero and up to 10 bad guys</a:t>
            </a:r>
          </a:p>
          <a:p>
            <a:pPr lvl="1"/>
            <a:r>
              <a:rPr lang="en-US" dirty="0" smtClean="0"/>
              <a:t>Can Dragonfly support?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M</a:t>
            </a:r>
            <a:r>
              <a:rPr lang="en-US" dirty="0" smtClean="0"/>
              <a:t> = 11, 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 = 10000 </a:t>
            </a:r>
          </a:p>
          <a:p>
            <a:pPr marL="914400" lvl="2" indent="0">
              <a:buNone/>
            </a:pPr>
            <a:r>
              <a:rPr lang="en-US" dirty="0" smtClean="0">
                <a:sym typeface="Wingdings" pitchFamily="2" charset="2"/>
              </a:rPr>
              <a:t> 11 * (11 + 10000) &lt;= 500*500 ?</a:t>
            </a:r>
          </a:p>
          <a:p>
            <a:pPr marL="914400" lvl="2" indent="0">
              <a:buNone/>
            </a:pPr>
            <a:r>
              <a:rPr lang="en-US" dirty="0" smtClean="0">
                <a:sym typeface="Wingdings" pitchFamily="2" charset="2"/>
              </a:rPr>
              <a:t> 110,121 &lt;= 250,000 (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yes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r>
              <a:rPr lang="en-US" dirty="0" smtClean="0"/>
              <a:t>Say 10x bigger world.  And bullets, up to 50 “in flight” during firefight</a:t>
            </a:r>
          </a:p>
          <a:p>
            <a:pPr lvl="1"/>
            <a:r>
              <a:rPr lang="en-US" dirty="0" smtClean="0"/>
              <a:t>Can Dragonfly support?  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M</a:t>
            </a:r>
            <a:r>
              <a:rPr lang="en-US" dirty="0" smtClean="0"/>
              <a:t> = 61, </a:t>
            </a:r>
            <a:r>
              <a:rPr lang="en-US" dirty="0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 = 100000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 61 * (61 + 100000) &lt;= 250000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 6,103,721 &lt;= 250,000 (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no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r>
              <a:rPr lang="en-US" dirty="0" smtClean="0"/>
              <a:t>What to do?</a:t>
            </a:r>
          </a:p>
          <a:p>
            <a:pPr lvl="1"/>
            <a:r>
              <a:rPr lang="en-US" dirty="0" smtClean="0"/>
              <a:t>Tune code (more later)</a:t>
            </a:r>
          </a:p>
          <a:p>
            <a:pPr lvl="1"/>
            <a:r>
              <a:rPr lang="en-US" dirty="0" smtClean="0"/>
              <a:t>Design differently</a:t>
            </a:r>
          </a:p>
          <a:p>
            <a:pPr lvl="2"/>
            <a:r>
              <a:rPr lang="en-US" dirty="0" smtClean="0"/>
              <a:t>Don’t spawn bad guys until Hero can see them</a:t>
            </a:r>
          </a:p>
          <a:p>
            <a:pPr lvl="2"/>
            <a:r>
              <a:rPr lang="en-US" dirty="0" smtClean="0"/>
              <a:t>Make levels smaller (but have more of them)</a:t>
            </a:r>
          </a:p>
          <a:p>
            <a:pPr lvl="2"/>
            <a:r>
              <a:rPr lang="en-US" dirty="0" smtClean="0"/>
              <a:t>Make sections of walls combined </a:t>
            </a:r>
            <a:r>
              <a:rPr lang="en-US" dirty="0" smtClean="0">
                <a:sym typeface="Wingdings" pitchFamily="2" charset="2"/>
              </a:rPr>
              <a:t> multiple objects to one</a:t>
            </a:r>
            <a:endParaRPr lang="en-US" dirty="0" smtClean="0"/>
          </a:p>
          <a:p>
            <a:pPr lvl="2"/>
            <a:r>
              <a:rPr lang="en-US" dirty="0" smtClean="0"/>
              <a:t>Reduce movement speed / fire rate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22034" y="2057400"/>
            <a:ext cx="198483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rgbClr val="008000"/>
                </a:solidFill>
                <a:sym typeface="Wingdings" pitchFamily="2" charset="2"/>
              </a:rPr>
              <a:t>M * (M + S) &lt;= B</a:t>
            </a:r>
            <a:r>
              <a:rPr lang="en-US" sz="2000" baseline="30000" dirty="0" smtClean="0">
                <a:solidFill>
                  <a:srgbClr val="008000"/>
                </a:solidFill>
                <a:sym typeface="Wingdings" pitchFamily="2" charset="2"/>
              </a:rPr>
              <a:t>2</a:t>
            </a:r>
            <a:endParaRPr lang="en-US" sz="2000" baseline="30000" dirty="0" smtClean="0">
              <a:solidFill>
                <a:srgbClr val="008000"/>
              </a:solidFill>
              <a:sym typeface="Wingdings" pitchFamily="2" charset="2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328530" y="156865"/>
            <a:ext cx="612988" cy="794266"/>
            <a:chOff x="8254759" y="337066"/>
            <a:chExt cx="612988" cy="794266"/>
          </a:xfrm>
        </p:grpSpPr>
        <p:sp>
          <p:nvSpPr>
            <p:cNvPr id="6" name="TextBox 5"/>
            <p:cNvSpPr txBox="1"/>
            <p:nvPr/>
          </p:nvSpPr>
          <p:spPr>
            <a:xfrm>
              <a:off x="8254759" y="3693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o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407159" y="52173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0C0"/>
                  </a:solidFill>
                </a:rPr>
                <a:t>o</a:t>
              </a:r>
              <a:endParaRPr lang="en-US" b="1" dirty="0">
                <a:solidFill>
                  <a:srgbClr val="0070C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561253" y="33706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o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479372" y="762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9900"/>
                  </a:solidFill>
                  <a:latin typeface="Consolas" pitchFamily="49" charset="0"/>
                  <a:cs typeface="Consolas" pitchFamily="49" charset="0"/>
                </a:rPr>
                <a:t>o</a:t>
              </a:r>
              <a:endParaRPr lang="en-US" b="1" dirty="0">
                <a:solidFill>
                  <a:srgbClr val="FF9900"/>
                </a:solidFill>
                <a:latin typeface="Consolas" pitchFamily="49" charset="0"/>
                <a:cs typeface="Consolas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37813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</a:tabLst>
            </a:pPr>
            <a:r>
              <a:rPr lang="en-US" dirty="0" smtClean="0"/>
              <a:t>Introduction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Timing 	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Benchmarks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Profiling				(</a:t>
            </a:r>
            <a:r>
              <a:rPr lang="en-US" dirty="0" smtClean="0">
                <a:solidFill>
                  <a:srgbClr val="FF0000"/>
                </a:solidFill>
              </a:rPr>
              <a:t>next</a:t>
            </a:r>
            <a:r>
              <a:rPr lang="en-US" dirty="0" smtClean="0"/>
              <a:t>)</a:t>
            </a:r>
          </a:p>
          <a:p>
            <a:r>
              <a:rPr lang="en-US" dirty="0" smtClean="0"/>
              <a:t>Tuning	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29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/>
          <a:lstStyle/>
          <a:p>
            <a:r>
              <a:rPr lang="en-US" dirty="0" smtClean="0"/>
              <a:t>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Learn where program spent time executing</a:t>
            </a:r>
          </a:p>
          <a:p>
            <a:pPr lvl="2"/>
            <a:r>
              <a:rPr lang="en-US" dirty="0" smtClean="0"/>
              <a:t>Which functions called</a:t>
            </a:r>
          </a:p>
          <a:p>
            <a:pPr lvl="1"/>
            <a:r>
              <a:rPr lang="en-US" dirty="0" smtClean="0"/>
              <a:t>Can help understand where complex program spends its time</a:t>
            </a:r>
          </a:p>
          <a:p>
            <a:pPr lvl="1"/>
            <a:r>
              <a:rPr lang="en-US" dirty="0" smtClean="0"/>
              <a:t>Can help find bugs</a:t>
            </a:r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Re-compile so every function call records some info</a:t>
            </a:r>
          </a:p>
          <a:p>
            <a:pPr lvl="1"/>
            <a:r>
              <a:rPr lang="en-US" dirty="0" smtClean="0"/>
              <a:t>After running, profiler figures out what called, how many times</a:t>
            </a:r>
          </a:p>
          <a:p>
            <a:pPr lvl="1"/>
            <a:r>
              <a:rPr lang="en-US" dirty="0" smtClean="0"/>
              <a:t>Also, takes samples to see where program is (about 100/sec)</a:t>
            </a:r>
          </a:p>
          <a:p>
            <a:pPr lvl="2"/>
            <a:r>
              <a:rPr lang="en-US" dirty="0" smtClean="0"/>
              <a:t>Keeps histogram</a:t>
            </a:r>
          </a:p>
        </p:txBody>
      </p:sp>
    </p:spTree>
    <p:extLst>
      <p:ext uri="{BB962C8B-B14F-4D97-AF65-F5344CB8AC3E}">
        <p14:creationId xmlns:p14="http://schemas.microsoft.com/office/powerpoint/2010/main" val="378826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The Need for Tuning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You don’t need to tune your code!</a:t>
            </a:r>
          </a:p>
          <a:p>
            <a:r>
              <a:rPr lang="en-US" dirty="0" smtClean="0"/>
              <a:t>Most important </a:t>
            </a:r>
            <a:r>
              <a:rPr lang="en-US" dirty="0" smtClean="0">
                <a:sym typeface="Wingdings" pitchFamily="2" charset="2"/>
              </a:rPr>
              <a:t> Code that works</a:t>
            </a:r>
          </a:p>
          <a:p>
            <a:r>
              <a:rPr lang="en-US" dirty="0" smtClean="0">
                <a:sym typeface="Wingdings" pitchFamily="2" charset="2"/>
              </a:rPr>
              <a:t>Most important  Code that is clear, readable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It </a:t>
            </a:r>
            <a:r>
              <a:rPr lang="en-US" i="1" dirty="0" smtClean="0">
                <a:sym typeface="Wingdings" pitchFamily="2" charset="2"/>
              </a:rPr>
              <a:t>will</a:t>
            </a:r>
            <a:r>
              <a:rPr lang="en-US" dirty="0" smtClean="0">
                <a:sym typeface="Wingdings" pitchFamily="2" charset="2"/>
              </a:rPr>
              <a:t> be re-factored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It </a:t>
            </a:r>
            <a:r>
              <a:rPr lang="en-US" i="1" dirty="0" smtClean="0">
                <a:sym typeface="Wingdings" pitchFamily="2" charset="2"/>
              </a:rPr>
              <a:t>will</a:t>
            </a:r>
            <a:r>
              <a:rPr lang="en-US" dirty="0" smtClean="0">
                <a:sym typeface="Wingdings" pitchFamily="2" charset="2"/>
              </a:rPr>
              <a:t> be modified by others (even you!)</a:t>
            </a:r>
          </a:p>
          <a:p>
            <a:r>
              <a:rPr lang="en-US" dirty="0" smtClean="0">
                <a:sym typeface="Wingdings" pitchFamily="2" charset="2"/>
              </a:rPr>
              <a:t>Less important  Code that is fast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Is performance really the issue?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Can a hardware upgrade fix performance problems?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Can game design fix performance problems?</a:t>
            </a:r>
          </a:p>
          <a:p>
            <a:r>
              <a:rPr lang="en-US" dirty="0" smtClean="0">
                <a:sym typeface="Wingdings" pitchFamily="2" charset="2"/>
              </a:rPr>
              <a:t>Ok, so you do really need to improve performance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All good game programmers should know how to …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8862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gprof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GNU profiler</a:t>
            </a:r>
          </a:p>
          <a:p>
            <a:pPr lvl="1"/>
            <a:r>
              <a:rPr lang="en-US" dirty="0" smtClean="0"/>
              <a:t>Linux, and can install with </a:t>
            </a:r>
            <a:r>
              <a:rPr lang="en-US" dirty="0" err="1" smtClean="0"/>
              <a:t>cygwin</a:t>
            </a:r>
            <a:r>
              <a:rPr lang="en-US" dirty="0" smtClean="0"/>
              <a:t>, too</a:t>
            </a:r>
          </a:p>
          <a:p>
            <a:r>
              <a:rPr lang="en-US" dirty="0" smtClean="0"/>
              <a:t>Works for any language GNU compiler supports: C, C++, Objective-C, Java, Ada, Fortran, Pascal …</a:t>
            </a:r>
          </a:p>
          <a:p>
            <a:pPr lvl="1"/>
            <a:r>
              <a:rPr lang="en-US" dirty="0" smtClean="0"/>
              <a:t>For us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g++</a:t>
            </a:r>
          </a:p>
          <a:p>
            <a:r>
              <a:rPr lang="en-US" dirty="0" smtClean="0"/>
              <a:t>Broadly, </a:t>
            </a:r>
            <a:r>
              <a:rPr lang="en-US" dirty="0" smtClean="0"/>
              <a:t>after profiling, </a:t>
            </a:r>
            <a:r>
              <a:rPr lang="en-US" dirty="0" smtClean="0"/>
              <a:t>outputs: </a:t>
            </a:r>
            <a:r>
              <a:rPr lang="en-US" i="1" dirty="0" smtClean="0"/>
              <a:t>flat profile </a:t>
            </a:r>
            <a:r>
              <a:rPr lang="en-US" dirty="0" smtClean="0"/>
              <a:t>and </a:t>
            </a:r>
            <a:r>
              <a:rPr lang="en-US" i="1" dirty="0" smtClean="0"/>
              <a:t>call graph</a:t>
            </a:r>
          </a:p>
          <a:p>
            <a:r>
              <a:rPr lang="en-US" i="1" dirty="0" smtClean="0"/>
              <a:t>Flat profile </a:t>
            </a:r>
            <a:r>
              <a:rPr lang="en-US" dirty="0" smtClean="0"/>
              <a:t>provides overall “burn” perspective</a:t>
            </a:r>
          </a:p>
          <a:p>
            <a:pPr lvl="1"/>
            <a:r>
              <a:rPr lang="en-US" dirty="0" smtClean="0"/>
              <a:t>How much time program spent in each function</a:t>
            </a:r>
          </a:p>
          <a:p>
            <a:pPr lvl="1"/>
            <a:r>
              <a:rPr lang="en-US" dirty="0" smtClean="0"/>
              <a:t>How many times function was called</a:t>
            </a:r>
          </a:p>
          <a:p>
            <a:r>
              <a:rPr lang="en-US" i="1" dirty="0" smtClean="0"/>
              <a:t>Call graph </a:t>
            </a:r>
            <a:r>
              <a:rPr lang="en-US" dirty="0" smtClean="0"/>
              <a:t>shows individual execution profile for each function</a:t>
            </a:r>
          </a:p>
          <a:p>
            <a:pPr lvl="1"/>
            <a:r>
              <a:rPr lang="en-US" dirty="0" smtClean="0"/>
              <a:t>Which functions called it</a:t>
            </a:r>
          </a:p>
          <a:p>
            <a:pPr lvl="1"/>
            <a:r>
              <a:rPr lang="en-US" dirty="0" smtClean="0"/>
              <a:t>Which other functions it called</a:t>
            </a:r>
          </a:p>
          <a:p>
            <a:pPr lvl="1"/>
            <a:r>
              <a:rPr lang="en-US" dirty="0" smtClean="0"/>
              <a:t>How many times</a:t>
            </a:r>
          </a:p>
          <a:p>
            <a:pPr lvl="1"/>
            <a:r>
              <a:rPr lang="en-US" dirty="0" smtClean="0"/>
              <a:t>Estimate how much time in subroutines of each function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3050" y="5999202"/>
            <a:ext cx="5347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http://docs.freebsd.org/44doc/psd/18.gprof/paper.pdf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235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</a:t>
            </a:r>
            <a:r>
              <a:rPr lang="en-US" dirty="0" err="1" smtClean="0"/>
              <a:t>gprof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1) Compile with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–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pg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flag</a:t>
            </a:r>
          </a:p>
          <a:p>
            <a:pPr lvl="1"/>
            <a:r>
              <a:rPr lang="en-US" dirty="0" smtClean="0"/>
              <a:t>Need for creating all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.o</a:t>
            </a:r>
            <a:r>
              <a:rPr lang="en-US" sz="2400" dirty="0" smtClean="0"/>
              <a:t> </a:t>
            </a:r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And need when linking!</a:t>
            </a:r>
          </a:p>
          <a:p>
            <a:pPr marL="0" indent="0">
              <a:buNone/>
            </a:pPr>
            <a:r>
              <a:rPr lang="en-US" dirty="0" smtClean="0"/>
              <a:t>2) Run program normally</a:t>
            </a:r>
          </a:p>
          <a:p>
            <a:pPr lvl="1"/>
            <a:r>
              <a:rPr lang="en-US" dirty="0" smtClean="0"/>
              <a:t>Produces file “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gmon.out</a:t>
            </a:r>
            <a:r>
              <a:rPr lang="en-US" dirty="0" smtClean="0"/>
              <a:t>” (overwritten if there)</a:t>
            </a:r>
          </a:p>
          <a:p>
            <a:pPr lvl="1"/>
            <a:r>
              <a:rPr lang="en-US" dirty="0" smtClean="0"/>
              <a:t>Note, program must exit normally! (e.g. via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exit()</a:t>
            </a:r>
            <a:r>
              <a:rPr lang="en-US" sz="2600" dirty="0" smtClean="0"/>
              <a:t> </a:t>
            </a:r>
            <a:r>
              <a:rPr lang="en-US" dirty="0" smtClean="0"/>
              <a:t>or return from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main()</a:t>
            </a:r>
            <a:r>
              <a:rPr lang="en-US" sz="2600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3) Run </a:t>
            </a:r>
            <a:r>
              <a:rPr lang="en-US" dirty="0" err="1" smtClean="0"/>
              <a:t>gprof</a:t>
            </a:r>
            <a:r>
              <a:rPr lang="en-US" dirty="0" smtClean="0"/>
              <a:t> on program </a:t>
            </a:r>
          </a:p>
          <a:p>
            <a:pPr lvl="1"/>
            <a:r>
              <a:rPr lang="en-US" dirty="0" smtClean="0"/>
              <a:t>Uses data from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gmon.out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3000" dirty="0" smtClean="0">
                <a:cs typeface="Consolas" pitchFamily="49" charset="0"/>
              </a:rPr>
              <a:t>Often, redirect to file via ‘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&gt;</a:t>
            </a:r>
            <a:r>
              <a:rPr lang="en-US" sz="3000" dirty="0" smtClean="0">
                <a:cs typeface="Consolas" pitchFamily="49" charset="0"/>
              </a:rPr>
              <a:t>’</a:t>
            </a:r>
            <a:endParaRPr lang="en-US" sz="3500" dirty="0" smtClean="0">
              <a:cs typeface="Consolas" pitchFamily="49" charset="0"/>
            </a:endParaRPr>
          </a:p>
          <a:p>
            <a:pPr marL="0" indent="0">
              <a:buNone/>
            </a:pPr>
            <a:r>
              <a:rPr lang="en-US" dirty="0" smtClean="0"/>
              <a:t>4) Analyze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66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Bounce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5697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Compile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Run</a:t>
            </a:r>
          </a:p>
          <a:p>
            <a:endParaRPr lang="en-US" dirty="0" smtClean="0"/>
          </a:p>
          <a:p>
            <a:r>
              <a:rPr lang="en-US" dirty="0" smtClean="0"/>
              <a:t>Profile</a:t>
            </a:r>
          </a:p>
          <a:p>
            <a:endParaRPr lang="en-US" dirty="0"/>
          </a:p>
          <a:p>
            <a:r>
              <a:rPr lang="en-US" dirty="0" smtClean="0"/>
              <a:t>Analyze	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62200" y="1676400"/>
            <a:ext cx="6400800" cy="107721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g++  -c </a:t>
            </a:r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–</a:t>
            </a:r>
            <a:r>
              <a:rPr lang="en-US" sz="160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pg</a:t>
            </a:r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-I../../dragonfly Ball.cpp -o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Ball.o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g++  -c </a:t>
            </a:r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–</a:t>
            </a:r>
            <a:r>
              <a:rPr lang="en-US" sz="160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pg</a:t>
            </a:r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-I../../dragonfly Bouncer.cpp -o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Bouncer.o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g++  bounce.cpp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Ball.o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Bouncer.o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libdragonfly.a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–</a:t>
            </a:r>
            <a:r>
              <a:rPr lang="en-US" sz="160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pg</a:t>
            </a:r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-o 	bounce -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lncurses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-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lrt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3433894"/>
            <a:ext cx="6400800" cy="33855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./bounce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4495800"/>
            <a:ext cx="6400800" cy="33855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gprof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bounce &gt; out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32264" y="5527222"/>
            <a:ext cx="6430736" cy="33855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i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i="1" dirty="0" err="1" smtClean="0">
                <a:latin typeface="Consolas" pitchFamily="49" charset="0"/>
                <a:cs typeface="Consolas" pitchFamily="49" charset="0"/>
              </a:rPr>
              <a:t>emacs</a:t>
            </a:r>
            <a:r>
              <a:rPr lang="en-US" sz="1600" i="1" dirty="0" smtClean="0">
                <a:latin typeface="Consolas" pitchFamily="49" charset="0"/>
                <a:cs typeface="Consolas" pitchFamily="49" charset="0"/>
              </a:rPr>
              <a:t> or vi or </a:t>
            </a:r>
            <a:r>
              <a:rPr lang="en-US" sz="1600" i="1" dirty="0" err="1" smtClean="0">
                <a:latin typeface="Consolas" pitchFamily="49" charset="0"/>
                <a:cs typeface="Consolas" pitchFamily="49" charset="0"/>
              </a:rPr>
              <a:t>pico</a:t>
            </a:r>
            <a:r>
              <a:rPr lang="en-US" sz="1600" i="1" dirty="0" smtClean="0">
                <a:latin typeface="Consolas" pitchFamily="49" charset="0"/>
                <a:cs typeface="Consolas" pitchFamily="49" charset="0"/>
              </a:rPr>
              <a:t> or less)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out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156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264" y="27214"/>
            <a:ext cx="8229600" cy="1143000"/>
          </a:xfrm>
        </p:spPr>
        <p:txBody>
          <a:bodyPr/>
          <a:lstStyle/>
          <a:p>
            <a:r>
              <a:rPr lang="en-US" dirty="0" err="1" smtClean="0"/>
              <a:t>Gprof</a:t>
            </a:r>
            <a:r>
              <a:rPr lang="en-US" dirty="0" smtClean="0"/>
              <a:t> – Flat Profile (e.g. </a:t>
            </a:r>
            <a:r>
              <a:rPr lang="en-US" dirty="0" err="1" smtClean="0"/>
              <a:t>QuickSort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63121"/>
            <a:ext cx="4419600" cy="304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Explanations</a:t>
            </a:r>
          </a:p>
          <a:p>
            <a:r>
              <a:rPr lang="en-US" sz="1600" dirty="0" smtClean="0"/>
              <a:t>Each line describes one function</a:t>
            </a:r>
          </a:p>
          <a:p>
            <a:r>
              <a:rPr lang="en-US" sz="1600" dirty="0" smtClean="0">
                <a:solidFill>
                  <a:srgbClr val="008000"/>
                </a:solidFill>
              </a:rPr>
              <a:t>name</a:t>
            </a:r>
            <a:r>
              <a:rPr lang="en-US" sz="1600" dirty="0" smtClean="0"/>
              <a:t>: name of function</a:t>
            </a:r>
          </a:p>
          <a:p>
            <a:r>
              <a:rPr lang="en-US" sz="1600" dirty="0" smtClean="0">
                <a:solidFill>
                  <a:srgbClr val="008000"/>
                </a:solidFill>
              </a:rPr>
              <a:t>%time</a:t>
            </a:r>
            <a:r>
              <a:rPr lang="en-US" sz="1600" dirty="0" smtClean="0"/>
              <a:t>: percentage of time spent </a:t>
            </a:r>
            <a:r>
              <a:rPr lang="en-US" sz="1600" dirty="0" err="1" smtClean="0"/>
              <a:t>exececuting</a:t>
            </a:r>
            <a:endParaRPr lang="en-US" sz="1600" dirty="0" smtClean="0"/>
          </a:p>
          <a:p>
            <a:r>
              <a:rPr lang="en-US" sz="1600" dirty="0" smtClean="0">
                <a:solidFill>
                  <a:srgbClr val="008000"/>
                </a:solidFill>
              </a:rPr>
              <a:t>cumulative seconds</a:t>
            </a:r>
            <a:r>
              <a:rPr lang="en-US" sz="1600" dirty="0" smtClean="0"/>
              <a:t>: total time spent</a:t>
            </a:r>
          </a:p>
          <a:p>
            <a:r>
              <a:rPr lang="en-US" sz="1600" dirty="0" smtClean="0">
                <a:solidFill>
                  <a:srgbClr val="008000"/>
                </a:solidFill>
              </a:rPr>
              <a:t>self seconds</a:t>
            </a:r>
            <a:r>
              <a:rPr lang="en-US" sz="1600" dirty="0" smtClean="0"/>
              <a:t>: time spent executing</a:t>
            </a:r>
          </a:p>
          <a:p>
            <a:r>
              <a:rPr lang="en-US" sz="1600" dirty="0" smtClean="0">
                <a:solidFill>
                  <a:srgbClr val="008000"/>
                </a:solidFill>
              </a:rPr>
              <a:t>calls</a:t>
            </a:r>
            <a:r>
              <a:rPr lang="en-US" sz="1600" dirty="0" smtClean="0"/>
              <a:t>: number of times function called (excluding recursive)</a:t>
            </a:r>
          </a:p>
          <a:p>
            <a:r>
              <a:rPr lang="en-US" sz="1600" dirty="0" smtClean="0">
                <a:solidFill>
                  <a:srgbClr val="008000"/>
                </a:solidFill>
              </a:rPr>
              <a:t>self s/call</a:t>
            </a:r>
            <a:r>
              <a:rPr lang="en-US" sz="1600" dirty="0" smtClean="0"/>
              <a:t>: </a:t>
            </a:r>
            <a:r>
              <a:rPr lang="en-US" sz="1600" dirty="0" err="1" smtClean="0"/>
              <a:t>avg</a:t>
            </a:r>
            <a:r>
              <a:rPr lang="en-US" sz="1600" dirty="0" smtClean="0"/>
              <a:t> time per exec (excluding </a:t>
            </a:r>
            <a:r>
              <a:rPr lang="en-US" sz="1600" dirty="0" err="1" smtClean="0"/>
              <a:t>descendents</a:t>
            </a:r>
            <a:r>
              <a:rPr lang="en-US" sz="1600" dirty="0" smtClean="0"/>
              <a:t>)</a:t>
            </a:r>
          </a:p>
          <a:p>
            <a:r>
              <a:rPr lang="en-US" sz="1600" dirty="0" smtClean="0">
                <a:solidFill>
                  <a:srgbClr val="008000"/>
                </a:solidFill>
              </a:rPr>
              <a:t>total s/call</a:t>
            </a:r>
            <a:r>
              <a:rPr lang="en-US" sz="1600" dirty="0" smtClean="0"/>
              <a:t>: </a:t>
            </a:r>
            <a:r>
              <a:rPr lang="en-US" sz="1600" dirty="0" err="1" smtClean="0"/>
              <a:t>avg</a:t>
            </a:r>
            <a:r>
              <a:rPr lang="en-US" sz="1600" dirty="0" smtClean="0"/>
              <a:t> time per exec (including </a:t>
            </a:r>
            <a:r>
              <a:rPr lang="en-US" sz="1600" dirty="0" err="1" smtClean="0"/>
              <a:t>descendents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05845"/>
            <a:ext cx="8304439" cy="1727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800599" y="2971800"/>
            <a:ext cx="411343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Observations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swap() </a:t>
            </a:r>
            <a:r>
              <a:rPr lang="en-US" dirty="0" smtClean="0"/>
              <a:t>called many times, but each fast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consumes only 9% of overall time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partition() </a:t>
            </a:r>
            <a:r>
              <a:rPr lang="en-US" dirty="0" smtClean="0"/>
              <a:t>called many times, fast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consumes 85% of overall time</a:t>
            </a:r>
          </a:p>
          <a:p>
            <a:endParaRPr lang="en-US" dirty="0" smtClean="0"/>
          </a:p>
          <a:p>
            <a:r>
              <a:rPr lang="en-US" u="sng" dirty="0" smtClean="0"/>
              <a:t>Conclusions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Improve performance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make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partition() </a:t>
            </a:r>
            <a:r>
              <a:rPr lang="en-US" dirty="0" smtClean="0"/>
              <a:t>faster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Don’t try to make </a:t>
            </a:r>
            <a:r>
              <a:rPr lang="en-US" dirty="0" err="1" smtClean="0"/>
              <a:t>fillArray</a:t>
            </a:r>
            <a:r>
              <a:rPr lang="en-US" dirty="0" smtClean="0"/>
              <a:t>() or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quicksort() </a:t>
            </a:r>
            <a:r>
              <a:rPr lang="en-US" dirty="0" smtClean="0"/>
              <a:t>faster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82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35379"/>
            <a:ext cx="8229600" cy="1143000"/>
          </a:xfrm>
        </p:spPr>
        <p:txBody>
          <a:bodyPr/>
          <a:lstStyle/>
          <a:p>
            <a:r>
              <a:rPr lang="en-US" dirty="0" err="1" smtClean="0"/>
              <a:t>Gprof</a:t>
            </a:r>
            <a:r>
              <a:rPr lang="en-US" dirty="0" smtClean="0"/>
              <a:t> – Call Graph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035" y="4648200"/>
            <a:ext cx="8229600" cy="1782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Each section describes one function</a:t>
            </a:r>
          </a:p>
          <a:p>
            <a:pPr lvl="1"/>
            <a:r>
              <a:rPr lang="en-US" dirty="0" smtClean="0"/>
              <a:t>Which functions called it, and how much time was consumed</a:t>
            </a:r>
          </a:p>
          <a:p>
            <a:pPr lvl="1"/>
            <a:r>
              <a:rPr lang="en-US" dirty="0" smtClean="0"/>
              <a:t>Which functions it calls, how many times, and for how long</a:t>
            </a:r>
          </a:p>
          <a:p>
            <a:r>
              <a:rPr lang="en-US" dirty="0" smtClean="0"/>
              <a:t>Usually overkill </a:t>
            </a:r>
            <a:r>
              <a:rPr lang="en-US" dirty="0" smtClean="0">
                <a:sym typeface="Wingdings" pitchFamily="2" charset="2"/>
              </a:rPr>
              <a:t> we won’t look at it in too much detail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48" y="1143000"/>
            <a:ext cx="894397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7030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0" y="10886"/>
            <a:ext cx="4572000" cy="827314"/>
          </a:xfrm>
        </p:spPr>
        <p:txBody>
          <a:bodyPr>
            <a:normAutofit/>
          </a:bodyPr>
          <a:lstStyle/>
          <a:p>
            <a:r>
              <a:rPr lang="en-US" dirty="0" smtClean="0"/>
              <a:t>Example - Bounce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%    cumulative   self             </a:t>
            </a:r>
          </a:p>
          <a:p>
            <a:pPr marL="0" indent="0">
              <a:buNone/>
            </a:pPr>
            <a:r>
              <a:rPr lang="en-US" u="sng" dirty="0" smtClean="0">
                <a:latin typeface="Consolas" pitchFamily="49" charset="0"/>
                <a:cs typeface="Consolas" pitchFamily="49" charset="0"/>
              </a:rPr>
              <a:t>  time   seconds   </a:t>
            </a:r>
            <a:r>
              <a:rPr lang="en-US" u="sng" dirty="0" err="1" smtClean="0">
                <a:latin typeface="Consolas" pitchFamily="49" charset="0"/>
                <a:cs typeface="Consolas" pitchFamily="49" charset="0"/>
              </a:rPr>
              <a:t>seconds</a:t>
            </a:r>
            <a:r>
              <a:rPr lang="en-US" u="sng" dirty="0" smtClean="0">
                <a:latin typeface="Consolas" pitchFamily="49" charset="0"/>
                <a:cs typeface="Consolas" pitchFamily="49" charset="0"/>
              </a:rPr>
              <a:t>  name    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28.35      3.74     3.74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WorldManager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boxesIntersect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(Box, Box)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19.11      6.26     2.52   Box::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getCorner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14.40      8.16     1.90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WorldManager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isCollision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GameObject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*, Position)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7.05      9.09     0.93   Position::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6.29      9.92     0.83   Position::~Position()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5.84     10.69     0.77   Position::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3.71     11.18     0.49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GameObject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getPosition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3.56     11.65     0.47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GameObject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getBox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1.82     11.89     0.24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GameObjectListIterator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isDone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1.74     12.12     0.23   Box::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setCorner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(Position)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1.67     12.34     0.22   Box::~Box()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1.52     12.54     0.20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GameObjectListIterator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::next()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1.06     12.68     0.14   Box::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getVertical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0.99     12.81     0.13   Box::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getHorizontal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0.91     12.93     0.12   Position::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0.83     13.04     0.11   Position::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0.68     13.13     0.09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GameObjectListIterator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currentObject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0.15     13.15     0.02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WorldManager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::draw()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0.08     13.16     0.01   Ball::draw()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0.08     13.17     0.01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GameObject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getXVelocityStep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0.08     13.18     0.01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GraphicsManager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worldToScreen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(Position)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0.08     13.19     0.01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EventOut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EventOut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0.00     13.19     0.00   Ball::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eventHandler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(Event*)</a:t>
            </a:r>
          </a:p>
          <a:p>
            <a:pPr marL="0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0.00     13.19     0.00   Ball::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setVelocity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6309462"/>
            <a:ext cx="6915419" cy="369332"/>
          </a:xfrm>
          <a:prstGeom prst="rect">
            <a:avLst/>
          </a:prstGeom>
          <a:ln w="12700">
            <a:solidFill>
              <a:schemeClr val="tx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dirty="0" smtClean="0"/>
              <a:t>Each is a </a:t>
            </a:r>
            <a:r>
              <a:rPr lang="en-US" i="1" dirty="0" smtClean="0"/>
              <a:t>sample</a:t>
            </a:r>
            <a:r>
              <a:rPr lang="en-US" dirty="0" smtClean="0"/>
              <a:t> taken every 0.01 seconds </a:t>
            </a:r>
            <a:r>
              <a:rPr lang="en-US" dirty="0" smtClean="0">
                <a:sym typeface="Wingdings" pitchFamily="2" charset="2"/>
              </a:rPr>
              <a:t> 1319 samples (more 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23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Saucer Shoot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%   cumulative   self                         </a:t>
            </a:r>
          </a:p>
          <a:p>
            <a:pPr marL="0" indent="0">
              <a:buNone/>
            </a:pPr>
            <a:r>
              <a:rPr lang="en-US" sz="1600" u="sng" dirty="0" smtClean="0">
                <a:latin typeface="Consolas" pitchFamily="49" charset="0"/>
                <a:cs typeface="Consolas" pitchFamily="49" charset="0"/>
              </a:rPr>
              <a:t> time   seconds  </a:t>
            </a:r>
            <a:r>
              <a:rPr lang="en-US" sz="1600" u="sng" dirty="0" err="1" smtClean="0">
                <a:latin typeface="Consolas" pitchFamily="49" charset="0"/>
                <a:cs typeface="Consolas" pitchFamily="49" charset="0"/>
              </a:rPr>
              <a:t>seconds</a:t>
            </a:r>
            <a:r>
              <a:rPr lang="en-US" sz="1600" u="sng" dirty="0" smtClean="0">
                <a:latin typeface="Consolas" pitchFamily="49" charset="0"/>
                <a:cs typeface="Consolas" pitchFamily="49" charset="0"/>
              </a:rPr>
              <a:t>  calls  name            _      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25.00   0.02     0.02  4891807  Position::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getX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12.50   0.03     0.01  4773251  Position::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getY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12.50   0.04     0.01   746173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GameObjectListItrtr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isDone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12.50   0.05     0.01   724474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GameObjectListItrtr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currObject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12.50   0.06     0.01   447219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WorldManager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boxesIntersect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12.50   0.07     0.01    19669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GraphicsManager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drawFrame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12.50   0.08     0.01      602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GameObjectList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GameObjectList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0.00    0.08     0.00 11186423  Position::~Position()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0.00    0.08     0.00  6045945  Box::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getCorner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0.00    0.08     0.00  2164572  Box::~Box()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0.00    0.08     0.00   942686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GameObject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getPosition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0.00    0.08     0.00   825751  Box::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getHorizontal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448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0"/>
            <a:ext cx="8229600" cy="921836"/>
          </a:xfrm>
        </p:spPr>
        <p:txBody>
          <a:bodyPr/>
          <a:lstStyle/>
          <a:p>
            <a:r>
              <a:rPr lang="en-US" dirty="0" smtClean="0"/>
              <a:t>Example – Bounce (call graph)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[1]    100.0    0.00    2.12                 main [1]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2.12       1/1  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GameManager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::run() [3]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  1/1  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GameManager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startUp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[40]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  1/1           Bouncer::Bouncer() [41]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  1/1  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GameManager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shutDown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[46]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  1/2  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GameManager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getInstance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[107]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-----------------------------------------------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2.12       1/1  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GameManager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::run() [3]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[2]    100.0    0.00    2.12       1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GameManager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::run(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) [2]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2.08     975/975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WorldManager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::update() [4]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0.01    0.03     976/976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WorldManager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::draw() [18]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  1/162708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WorldManager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getInstance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[42]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1950/2925        Clock::delta() [74]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976/976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GraphicsManager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swapBuffers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[88]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975/975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InputManager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getInput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[91]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138/1132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LogManager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writeLog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(char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const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*, ...) [80]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  1/159811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GraphicsManager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getInstance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[56]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  1/3   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InputManager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getInstance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[106]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  1/1610        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LogManager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1200" dirty="0" err="1" smtClean="0">
                <a:latin typeface="Consolas" pitchFamily="49" charset="0"/>
                <a:cs typeface="Consolas" pitchFamily="49" charset="0"/>
              </a:rPr>
              <a:t>getInstance</a:t>
            </a: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() [76]</a:t>
            </a:r>
          </a:p>
          <a:p>
            <a:pPr marL="0" indent="0">
              <a:buNone/>
            </a:pPr>
            <a:r>
              <a:rPr lang="en-US" sz="1200" dirty="0" smtClean="0">
                <a:latin typeface="Consolas" pitchFamily="49" charset="0"/>
                <a:cs typeface="Consolas" pitchFamily="49" charset="0"/>
              </a:rPr>
              <a:t>                0.00    0.00       1/2           Clock::Clock() [110]</a:t>
            </a:r>
          </a:p>
          <a:p>
            <a:pPr marL="0" indent="0">
              <a:buNone/>
            </a:pPr>
            <a:endParaRPr lang="en-US" sz="1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914400" y="1556657"/>
            <a:ext cx="838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333500" y="1389117"/>
            <a:ext cx="190500" cy="1675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90600" y="775553"/>
            <a:ext cx="1886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Total time in function or children (percent)</a:t>
            </a:r>
            <a:endParaRPr lang="en-US" sz="1600" dirty="0"/>
          </a:p>
        </p:txBody>
      </p:sp>
      <p:sp>
        <p:nvSpPr>
          <p:cNvPr id="15" name="Oval 14"/>
          <p:cNvSpPr/>
          <p:nvPr/>
        </p:nvSpPr>
        <p:spPr>
          <a:xfrm>
            <a:off x="1629329" y="2209800"/>
            <a:ext cx="838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endCxn id="15" idx="2"/>
          </p:cNvCxnSpPr>
          <p:nvPr/>
        </p:nvCxnSpPr>
        <p:spPr>
          <a:xfrm>
            <a:off x="1428750" y="2400300"/>
            <a:ext cx="200579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0725" y="2107912"/>
            <a:ext cx="1208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Time in function</a:t>
            </a:r>
            <a:endParaRPr lang="en-US" sz="1600" dirty="0"/>
          </a:p>
        </p:txBody>
      </p:sp>
      <p:sp>
        <p:nvSpPr>
          <p:cNvPr id="20" name="Oval 19"/>
          <p:cNvSpPr/>
          <p:nvPr/>
        </p:nvSpPr>
        <p:spPr>
          <a:xfrm>
            <a:off x="2362200" y="1556657"/>
            <a:ext cx="838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200400" y="1556657"/>
            <a:ext cx="457200" cy="12518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369129" y="921836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Total time in function or children (percent)</a:t>
            </a:r>
            <a:endParaRPr lang="en-US" sz="1600" dirty="0"/>
          </a:p>
        </p:txBody>
      </p:sp>
      <p:sp>
        <p:nvSpPr>
          <p:cNvPr id="25" name="Oval 24"/>
          <p:cNvSpPr/>
          <p:nvPr/>
        </p:nvSpPr>
        <p:spPr>
          <a:xfrm>
            <a:off x="4435928" y="2285999"/>
            <a:ext cx="2345871" cy="2286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6781799" y="2283277"/>
            <a:ext cx="457200" cy="12518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51220" y="2011852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Function name</a:t>
            </a:r>
            <a:endParaRPr lang="en-US" sz="1600" dirty="0"/>
          </a:p>
        </p:txBody>
      </p:sp>
      <p:sp>
        <p:nvSpPr>
          <p:cNvPr id="29" name="Oval 28"/>
          <p:cNvSpPr/>
          <p:nvPr/>
        </p:nvSpPr>
        <p:spPr>
          <a:xfrm>
            <a:off x="3268436" y="2526680"/>
            <a:ext cx="685801" cy="2286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1143000" y="2726872"/>
            <a:ext cx="2188029" cy="19213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1595" y="4659086"/>
            <a:ext cx="1385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Number of times called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95790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‘-A’ to annotate code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‘-l’ to profile by lines, not functions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2286000"/>
            <a:ext cx="5638800" cy="286232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366 -&gt;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Sprite::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getHeight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    return height;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         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6 -&gt; void Sprite::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setHeight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new_height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    height =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new_height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         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5300 -&gt;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Sprite::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getFrameCount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    return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frame_count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 }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20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543" y="54429"/>
            <a:ext cx="8229600" cy="1143000"/>
          </a:xfrm>
        </p:spPr>
        <p:txBody>
          <a:bodyPr/>
          <a:lstStyle/>
          <a:p>
            <a:r>
              <a:rPr lang="en-US" dirty="0" smtClean="0"/>
              <a:t>Using Profiling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Determine where to optimize</a:t>
            </a:r>
          </a:p>
          <a:p>
            <a:pPr lvl="1"/>
            <a:r>
              <a:rPr lang="en-US" dirty="0" smtClean="0"/>
              <a:t>Pick the </a:t>
            </a:r>
            <a:r>
              <a:rPr lang="en-US" dirty="0" smtClean="0">
                <a:solidFill>
                  <a:srgbClr val="008000"/>
                </a:solidFill>
              </a:rPr>
              <a:t>bottleneck </a:t>
            </a:r>
            <a:r>
              <a:rPr lang="en-US" dirty="0" smtClean="0"/>
              <a:t>and make more efficient</a:t>
            </a:r>
          </a:p>
          <a:p>
            <a:pPr lvl="1"/>
            <a:r>
              <a:rPr lang="en-US" dirty="0" smtClean="0"/>
              <a:t>This provides most “bang for the buck” (buck = time, often!)</a:t>
            </a:r>
          </a:p>
          <a:p>
            <a:r>
              <a:rPr lang="en-US" dirty="0" smtClean="0"/>
              <a:t>E.g. </a:t>
            </a:r>
          </a:p>
          <a:p>
            <a:pPr lvl="1"/>
            <a:r>
              <a:rPr lang="en-US" dirty="0" smtClean="0"/>
              <a:t>Program takes 10 seconds to execute</a:t>
            </a:r>
          </a:p>
          <a:p>
            <a:pPr lvl="1"/>
            <a:r>
              <a:rPr lang="en-US" dirty="0" smtClean="0"/>
              <a:t>Function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A() </a:t>
            </a:r>
            <a:r>
              <a:rPr lang="en-US" dirty="0" smtClean="0"/>
              <a:t>takes 10% of the time</a:t>
            </a:r>
          </a:p>
          <a:p>
            <a:pPr lvl="1"/>
            <a:r>
              <a:rPr lang="en-US" dirty="0" smtClean="0"/>
              <a:t>Make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A()</a:t>
            </a:r>
            <a:r>
              <a:rPr lang="en-US" dirty="0" smtClean="0"/>
              <a:t> 90% more efficient!</a:t>
            </a:r>
          </a:p>
          <a:p>
            <a:pPr lvl="1"/>
            <a:r>
              <a:rPr lang="en-US" dirty="0" smtClean="0"/>
              <a:t>How long does program take? </a:t>
            </a:r>
            <a:r>
              <a:rPr lang="en-US" dirty="0" smtClean="0">
                <a:sym typeface="Wingdings" pitchFamily="2" charset="2"/>
              </a:rPr>
              <a:t> 9.1 seconds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Function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B()</a:t>
            </a:r>
            <a:r>
              <a:rPr lang="en-US" dirty="0" smtClean="0">
                <a:sym typeface="Wingdings" pitchFamily="2" charset="2"/>
              </a:rPr>
              <a:t> takes 90% of the time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Instead of working on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A()</a:t>
            </a:r>
            <a:r>
              <a:rPr lang="en-US" dirty="0" smtClean="0">
                <a:sym typeface="Wingdings" pitchFamily="2" charset="2"/>
              </a:rPr>
              <a:t>, make </a:t>
            </a:r>
            <a:r>
              <a:rPr lang="en-US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B()</a:t>
            </a:r>
            <a:r>
              <a:rPr lang="en-US" dirty="0" smtClean="0">
                <a:sym typeface="Wingdings" pitchFamily="2" charset="2"/>
              </a:rPr>
              <a:t> 50% more efficient</a:t>
            </a:r>
          </a:p>
          <a:p>
            <a:pPr lvl="1"/>
            <a:r>
              <a:rPr lang="en-US" dirty="0" smtClean="0"/>
              <a:t>How long does program take? </a:t>
            </a:r>
            <a:r>
              <a:rPr lang="en-US" dirty="0" smtClean="0">
                <a:sym typeface="Wingdings" pitchFamily="2" charset="2"/>
              </a:rPr>
              <a:t> 5.5 seconds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Bottleneck will then move </a:t>
            </a:r>
            <a:r>
              <a:rPr lang="en-US" dirty="0" smtClean="0">
                <a:sym typeface="Wingdings" pitchFamily="2" charset="2"/>
              </a:rPr>
              <a:t> this is ok and expected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Repeat, as needed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2575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Tuning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most </a:t>
            </a:r>
            <a:r>
              <a:rPr lang="en-US" dirty="0"/>
              <a:t>l</a:t>
            </a:r>
            <a:r>
              <a:rPr lang="en-US" dirty="0" smtClean="0"/>
              <a:t>arge games, typically small amount of code uses most CPU time (or memory)</a:t>
            </a:r>
          </a:p>
          <a:p>
            <a:pPr lvl="1"/>
            <a:r>
              <a:rPr lang="en-US" dirty="0" smtClean="0"/>
              <a:t>Good programmer knows how to identify such code</a:t>
            </a:r>
          </a:p>
          <a:p>
            <a:pPr lvl="1"/>
            <a:r>
              <a:rPr lang="en-US" dirty="0" smtClean="0"/>
              <a:t>Good programmer knows techniques to improve performance</a:t>
            </a:r>
          </a:p>
          <a:p>
            <a:r>
              <a:rPr lang="en-US" dirty="0" smtClean="0"/>
              <a:t>Questions you (as a good programmer) may want answered:</a:t>
            </a:r>
          </a:p>
          <a:p>
            <a:pPr lvl="1"/>
            <a:r>
              <a:rPr lang="en-US" dirty="0" smtClean="0"/>
              <a:t>How slow is my game?</a:t>
            </a:r>
          </a:p>
          <a:p>
            <a:pPr lvl="1"/>
            <a:r>
              <a:rPr lang="en-US" dirty="0" smtClean="0"/>
              <a:t>Where is my game slow?</a:t>
            </a:r>
          </a:p>
          <a:p>
            <a:pPr lvl="1"/>
            <a:r>
              <a:rPr lang="en-US" dirty="0" smtClean="0"/>
              <a:t>Why is my game slow?</a:t>
            </a:r>
          </a:p>
          <a:p>
            <a:pPr lvl="1"/>
            <a:r>
              <a:rPr lang="en-US" dirty="0" smtClean="0"/>
              <a:t>How can I make my game run faster?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327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Using Profiling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However, just because bottleneck moves does </a:t>
            </a:r>
            <a:r>
              <a:rPr lang="en-US" i="1" dirty="0" smtClean="0"/>
              <a:t>not</a:t>
            </a:r>
            <a:r>
              <a:rPr lang="en-US" dirty="0" smtClean="0"/>
              <a:t> mean performance is improving!</a:t>
            </a:r>
          </a:p>
          <a:p>
            <a:r>
              <a:rPr lang="en-US" dirty="0" smtClean="0"/>
              <a:t>E.g. Say </a:t>
            </a:r>
            <a:r>
              <a:rPr lang="en-US" sz="3100" dirty="0" err="1" smtClean="0">
                <a:latin typeface="Consolas" pitchFamily="49" charset="0"/>
                <a:cs typeface="Consolas" pitchFamily="49" charset="0"/>
              </a:rPr>
              <a:t>boxesInstersect</a:t>
            </a:r>
            <a:r>
              <a:rPr lang="en-US" sz="31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 is bottleneck</a:t>
            </a:r>
          </a:p>
          <a:p>
            <a:pPr lvl="1"/>
            <a:r>
              <a:rPr lang="en-US" dirty="0" smtClean="0"/>
              <a:t>Could alleviate by checking distance between objects before doing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boxesIntersect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lvl="1"/>
            <a:r>
              <a:rPr lang="en-US" dirty="0" smtClean="0"/>
              <a:t>Then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boxesIntersect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 called less often would be small</a:t>
            </a:r>
          </a:p>
          <a:p>
            <a:pPr lvl="1"/>
            <a:r>
              <a:rPr lang="en-US" dirty="0" smtClean="0"/>
              <a:t>But,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distanceObjects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 now huge!</a:t>
            </a:r>
          </a:p>
          <a:p>
            <a:pPr lvl="1"/>
            <a:r>
              <a:rPr lang="en-US" dirty="0" smtClean="0"/>
              <a:t>Is this better?  Could be </a:t>
            </a:r>
            <a:r>
              <a:rPr lang="en-US" dirty="0" smtClean="0">
                <a:sym typeface="Wingdings" pitchFamily="2" charset="2"/>
              </a:rPr>
              <a:t> but only if distance test “cheaper” than intersection test</a:t>
            </a:r>
            <a:endParaRPr lang="en-US" dirty="0" smtClean="0"/>
          </a:p>
          <a:p>
            <a:r>
              <a:rPr lang="en-US" dirty="0" smtClean="0"/>
              <a:t>Can’t make code more efficient (e.g. library)? </a:t>
            </a:r>
            <a:r>
              <a:rPr lang="en-US" dirty="0" smtClean="0">
                <a:sym typeface="Wingdings" pitchFamily="2" charset="2"/>
              </a:rPr>
              <a:t> may be able to redesign game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Q: Consider Mario-type </a:t>
            </a:r>
            <a:r>
              <a:rPr lang="en-US" dirty="0" err="1" smtClean="0">
                <a:sym typeface="Wingdings" pitchFamily="2" charset="2"/>
              </a:rPr>
              <a:t>platformer</a:t>
            </a:r>
            <a:r>
              <a:rPr lang="en-US" dirty="0" smtClean="0">
                <a:sym typeface="Wingdings" pitchFamily="2" charset="2"/>
              </a:rPr>
              <a:t> that “can’t keep up”.  How to redesign to improve performance?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A: make levels smaller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A: spawn/move objects only when Hero is near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A: perhaps new type of object – “platform” for movement?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Inaccuracies 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Count of function calls is accurate</a:t>
            </a:r>
          </a:p>
          <a:p>
            <a:r>
              <a:rPr lang="en-US" dirty="0" smtClean="0"/>
              <a:t>Time/percent for function calls may not be </a:t>
            </a:r>
            <a:r>
              <a:rPr lang="en-US" dirty="0" smtClean="0">
                <a:sym typeface="Wingdings" pitchFamily="2" charset="2"/>
              </a:rPr>
              <a:t> they sampled</a:t>
            </a:r>
            <a:endParaRPr lang="en-US" dirty="0" smtClean="0"/>
          </a:p>
          <a:p>
            <a:r>
              <a:rPr lang="en-US" dirty="0" smtClean="0"/>
              <a:t>Samples only during run-time</a:t>
            </a:r>
          </a:p>
          <a:p>
            <a:pPr lvl="1"/>
            <a:r>
              <a:rPr lang="en-US" dirty="0" smtClean="0"/>
              <a:t>So, if game waiting on I/O (say, file or input) won’t show up even if it </a:t>
            </a:r>
            <a:r>
              <a:rPr lang="en-US" i="1" dirty="0" smtClean="0"/>
              <a:t>caused</a:t>
            </a:r>
            <a:r>
              <a:rPr lang="en-US" dirty="0" smtClean="0"/>
              <a:t> big I/O</a:t>
            </a:r>
          </a:p>
          <a:p>
            <a:r>
              <a:rPr lang="en-US" dirty="0" smtClean="0"/>
              <a:t>Beware that periodic samples may exactly miss some routines</a:t>
            </a:r>
          </a:p>
          <a:p>
            <a:r>
              <a:rPr lang="en-US" i="1" dirty="0" smtClean="0"/>
              <a:t>Observer effect </a:t>
            </a:r>
            <a:r>
              <a:rPr lang="en-US" dirty="0" smtClean="0"/>
              <a:t>– by observing behavior of program, we change it</a:t>
            </a:r>
          </a:p>
          <a:p>
            <a:pPr lvl="1"/>
            <a:r>
              <a:rPr lang="en-US" dirty="0" smtClean="0"/>
              <a:t>This is true for almost any measurements</a:t>
            </a:r>
          </a:p>
          <a:p>
            <a:pPr lvl="1"/>
            <a:r>
              <a:rPr lang="en-US" dirty="0" smtClean="0"/>
              <a:t>Certainly true for profiling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36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Inaccuracies 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Actual error larger than </a:t>
            </a:r>
            <a:r>
              <a:rPr lang="en-US" dirty="0"/>
              <a:t>one sampling </a:t>
            </a:r>
            <a:r>
              <a:rPr lang="en-US" dirty="0" smtClean="0"/>
              <a:t>period</a:t>
            </a:r>
          </a:p>
          <a:p>
            <a:r>
              <a:rPr lang="en-US" dirty="0" smtClean="0"/>
              <a:t>The more samples, the larger the cumulative error</a:t>
            </a:r>
          </a:p>
          <a:p>
            <a:r>
              <a:rPr lang="en-US" dirty="0" smtClean="0"/>
              <a:t>Guideline: value </a:t>
            </a:r>
            <a:r>
              <a:rPr lang="en-US" i="1" dirty="0" smtClean="0"/>
              <a:t>n</a:t>
            </a:r>
            <a:r>
              <a:rPr lang="en-US" dirty="0"/>
              <a:t> times </a:t>
            </a:r>
            <a:r>
              <a:rPr lang="en-US" dirty="0" smtClean="0"/>
              <a:t>sampling period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i="1" dirty="0" smtClean="0"/>
              <a:t>expected</a:t>
            </a:r>
            <a:r>
              <a:rPr lang="en-US" dirty="0"/>
              <a:t> </a:t>
            </a:r>
            <a:r>
              <a:rPr lang="en-US" dirty="0" smtClean="0"/>
              <a:t>error is square-root </a:t>
            </a:r>
            <a:r>
              <a:rPr lang="en-US" dirty="0"/>
              <a:t>of </a:t>
            </a:r>
            <a:r>
              <a:rPr lang="en-US" i="1" dirty="0"/>
              <a:t>n</a:t>
            </a:r>
            <a:r>
              <a:rPr lang="en-US" dirty="0"/>
              <a:t> sampling </a:t>
            </a:r>
            <a:r>
              <a:rPr lang="en-US" dirty="0" smtClean="0"/>
              <a:t>periods</a:t>
            </a:r>
          </a:p>
          <a:p>
            <a:pPr lvl="1"/>
            <a:r>
              <a:rPr lang="en-US" dirty="0" smtClean="0">
                <a:cs typeface="Consolas" pitchFamily="49" charset="0"/>
              </a:rPr>
              <a:t>Say, 0.5 seconds for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GameObjectListItrtr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::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isDone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/>
              <a:t>Sample period is 0.01 seconds, so 50 times as large</a:t>
            </a:r>
          </a:p>
          <a:p>
            <a:pPr lvl="1"/>
            <a:r>
              <a:rPr lang="en-US" dirty="0" smtClean="0"/>
              <a:t>So, average error is </a:t>
            </a:r>
            <a:r>
              <a:rPr lang="en-US" dirty="0" err="1" smtClean="0"/>
              <a:t>sqrt</a:t>
            </a:r>
            <a:r>
              <a:rPr lang="en-US" dirty="0" smtClean="0"/>
              <a:t>(50) = ~</a:t>
            </a:r>
            <a:r>
              <a:rPr lang="en-US" dirty="0" smtClean="0">
                <a:sym typeface="Wingdings" pitchFamily="2" charset="2"/>
              </a:rPr>
              <a:t>7 sample periods  0.07 seconds (maybe more)</a:t>
            </a:r>
            <a:endParaRPr lang="en-US" dirty="0"/>
          </a:p>
          <a:p>
            <a:r>
              <a:rPr lang="en-US" dirty="0" smtClean="0"/>
              <a:t>Note, small run-time (less than sample period) could still be useful</a:t>
            </a:r>
          </a:p>
          <a:p>
            <a:pPr lvl="1"/>
            <a:r>
              <a:rPr lang="en-US" dirty="0" smtClean="0"/>
              <a:t>E.g. Program's</a:t>
            </a:r>
            <a:r>
              <a:rPr lang="en-US" dirty="0"/>
              <a:t> </a:t>
            </a:r>
            <a:r>
              <a:rPr lang="en-US" i="1" dirty="0"/>
              <a:t>total</a:t>
            </a:r>
            <a:r>
              <a:rPr lang="en-US" dirty="0"/>
              <a:t> run-time </a:t>
            </a:r>
            <a:r>
              <a:rPr lang="en-US" dirty="0" smtClean="0"/>
              <a:t>large</a:t>
            </a:r>
            <a:r>
              <a:rPr lang="en-US" dirty="0"/>
              <a:t>, </a:t>
            </a:r>
            <a:r>
              <a:rPr lang="en-US" dirty="0" smtClean="0"/>
              <a:t>then small </a:t>
            </a:r>
            <a:r>
              <a:rPr lang="en-US" dirty="0"/>
              <a:t>run-time for one function </a:t>
            </a:r>
            <a:r>
              <a:rPr lang="en-US" dirty="0" smtClean="0"/>
              <a:t>says that </a:t>
            </a:r>
            <a:r>
              <a:rPr lang="en-US" dirty="0"/>
              <a:t>function used </a:t>
            </a:r>
            <a:r>
              <a:rPr lang="en-US" dirty="0" smtClean="0"/>
              <a:t>little of whole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not </a:t>
            </a:r>
            <a:r>
              <a:rPr lang="en-US" dirty="0"/>
              <a:t>worth </a:t>
            </a:r>
            <a:r>
              <a:rPr lang="en-US" dirty="0" smtClean="0"/>
              <a:t>optimizing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136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Inaccuracies 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get more accuracy, run program longer</a:t>
            </a:r>
          </a:p>
          <a:p>
            <a:r>
              <a:rPr lang="en-US" dirty="0" smtClean="0"/>
              <a:t>Or, combine data from several runs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program once (e.g. </a:t>
            </a:r>
            <a:r>
              <a:rPr lang="en-US" i="1" dirty="0" err="1" smtClean="0"/>
              <a:t>a.out</a:t>
            </a:r>
            <a:r>
              <a:rPr lang="en-US" dirty="0" smtClean="0"/>
              <a:t>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Move “</a:t>
            </a:r>
            <a:r>
              <a:rPr lang="en-US" dirty="0" err="1" smtClean="0"/>
              <a:t>gmon.out</a:t>
            </a:r>
            <a:r>
              <a:rPr lang="en-US" dirty="0" smtClean="0"/>
              <a:t>” to “</a:t>
            </a:r>
            <a:r>
              <a:rPr lang="en-US" dirty="0" err="1" smtClean="0"/>
              <a:t>gmon.sum</a:t>
            </a:r>
            <a:r>
              <a:rPr lang="en-US" dirty="0" smtClean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 program again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Merge:</a:t>
            </a:r>
          </a:p>
          <a:p>
            <a:pPr marL="400050" lvl="1" indent="0"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gprof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-s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err="1" smtClean="0">
                <a:latin typeface="Consolas" pitchFamily="49" charset="0"/>
                <a:cs typeface="Consolas" pitchFamily="49" charset="0"/>
              </a:rPr>
              <a:t>a.out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gmon.out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gmon.sum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/>
              <a:t>Repeat </a:t>
            </a:r>
            <a:r>
              <a:rPr lang="en-US" dirty="0" smtClean="0"/>
              <a:t>steps 3 and 4, as needed</a:t>
            </a:r>
            <a:endParaRPr lang="en-US" dirty="0"/>
          </a:p>
          <a:p>
            <a:r>
              <a:rPr lang="en-US" dirty="0" smtClean="0"/>
              <a:t>Combine the </a:t>
            </a:r>
            <a:r>
              <a:rPr lang="en-US" dirty="0"/>
              <a:t>cumulative </a:t>
            </a:r>
            <a:r>
              <a:rPr lang="en-US" dirty="0" smtClean="0"/>
              <a:t>data then analyze: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gprof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err="1" smtClean="0">
                <a:latin typeface="Consolas" pitchFamily="49" charset="0"/>
                <a:cs typeface="Consolas" pitchFamily="49" charset="0"/>
              </a:rPr>
              <a:t>a.out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gmon.sum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&gt; 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output-file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0503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</a:tabLst>
            </a:pPr>
            <a:r>
              <a:rPr lang="en-US" dirty="0" smtClean="0"/>
              <a:t>Introduction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Timing 	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Benchmarks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Profiling	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Tuning				(</a:t>
            </a:r>
            <a:r>
              <a:rPr lang="en-US" dirty="0" smtClean="0">
                <a:solidFill>
                  <a:srgbClr val="FF0000"/>
                </a:solidFill>
              </a:rPr>
              <a:t>next</a:t>
            </a:r>
            <a:r>
              <a:rPr lang="en-US" dirty="0" smtClean="0"/>
              <a:t>)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633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Tuning (1 of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 choose better algorithms or data structures</a:t>
            </a:r>
          </a:p>
          <a:p>
            <a:pPr lvl="1"/>
            <a:r>
              <a:rPr lang="en-US" dirty="0" err="1" smtClean="0"/>
              <a:t>Mergesort</a:t>
            </a:r>
            <a:r>
              <a:rPr lang="en-US" dirty="0" smtClean="0"/>
              <a:t> instead of Quicksort?</a:t>
            </a:r>
          </a:p>
          <a:p>
            <a:pPr lvl="1"/>
            <a:r>
              <a:rPr lang="en-US" dirty="0" smtClean="0"/>
              <a:t>Linked List instead of Array?</a:t>
            </a:r>
          </a:p>
          <a:p>
            <a:r>
              <a:rPr lang="en-US" dirty="0" smtClean="0"/>
              <a:t>Compiler optimizations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 –O</a:t>
            </a:r>
            <a:r>
              <a:rPr lang="en-US" i="1" dirty="0" smtClean="0">
                <a:solidFill>
                  <a:srgbClr val="008000"/>
                </a:solidFill>
              </a:rPr>
              <a:t>x</a:t>
            </a:r>
          </a:p>
          <a:p>
            <a:pPr lvl="2"/>
            <a:r>
              <a:rPr lang="en-US" dirty="0" smtClean="0"/>
              <a:t>X from </a:t>
            </a:r>
            <a:r>
              <a:rPr lang="en-US" dirty="0" smtClean="0">
                <a:solidFill>
                  <a:srgbClr val="008000"/>
                </a:solidFill>
              </a:rPr>
              <a:t>1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8000"/>
                </a:solidFill>
              </a:rPr>
              <a:t>3</a:t>
            </a:r>
            <a:r>
              <a:rPr lang="en-US" dirty="0" smtClean="0"/>
              <a:t>, with some to more optimizations</a:t>
            </a:r>
          </a:p>
          <a:p>
            <a:pPr lvl="2"/>
            <a:r>
              <a:rPr lang="en-US" dirty="0" smtClean="0">
                <a:latin typeface="Consolas" pitchFamily="49" charset="0"/>
                <a:cs typeface="Consolas" pitchFamily="49" charset="0"/>
              </a:rPr>
              <a:t>man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gcc</a:t>
            </a:r>
            <a:r>
              <a:rPr lang="en-US" dirty="0" smtClean="0"/>
              <a:t>, for details</a:t>
            </a:r>
          </a:p>
          <a:p>
            <a:r>
              <a:rPr lang="en-US" dirty="0" smtClean="0"/>
              <a:t>Unroll loops (compiler optimizations sometimes do this automatically)</a:t>
            </a:r>
          </a:p>
          <a:p>
            <a:r>
              <a:rPr lang="en-US" dirty="0" smtClean="0"/>
              <a:t>Re-write in assembly (but many compilers excellent)</a:t>
            </a:r>
          </a:p>
          <a:p>
            <a:r>
              <a:rPr lang="en-US" dirty="0" smtClean="0"/>
              <a:t>Inline function calls</a:t>
            </a:r>
          </a:p>
        </p:txBody>
      </p:sp>
    </p:spTree>
    <p:extLst>
      <p:ext uri="{BB962C8B-B14F-4D97-AF65-F5344CB8AC3E}">
        <p14:creationId xmlns:p14="http://schemas.microsoft.com/office/powerpoint/2010/main" val="4305727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Tuning (2 of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Better memory efficiency</a:t>
            </a:r>
          </a:p>
          <a:p>
            <a:pPr lvl="1"/>
            <a:r>
              <a:rPr lang="en-US" dirty="0" smtClean="0"/>
              <a:t>Memory is cheap, so not reduce memory for cost</a:t>
            </a:r>
          </a:p>
          <a:p>
            <a:pPr lvl="1"/>
            <a:r>
              <a:rPr lang="en-US" dirty="0" smtClean="0"/>
              <a:t>Rather, reduce </a:t>
            </a:r>
            <a:r>
              <a:rPr lang="en-US" dirty="0" smtClean="0"/>
              <a:t>use for performance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less access often means keeping CPU busier</a:t>
            </a:r>
          </a:p>
          <a:p>
            <a:pPr lvl="1"/>
            <a:r>
              <a:rPr lang="en-US" dirty="0" smtClean="0"/>
              <a:t>Keep locality of reference to improve performance</a:t>
            </a:r>
          </a:p>
          <a:p>
            <a:pPr lvl="2"/>
            <a:r>
              <a:rPr lang="en-US" dirty="0" smtClean="0"/>
              <a:t>Pointers tend to scatter locality</a:t>
            </a:r>
          </a:p>
          <a:p>
            <a:pPr lvl="2"/>
            <a:r>
              <a:rPr lang="en-US" dirty="0" smtClean="0"/>
              <a:t>Arrays preserve locality</a:t>
            </a:r>
          </a:p>
          <a:p>
            <a:pPr lvl="1"/>
            <a:r>
              <a:rPr lang="en-US" dirty="0" smtClean="0"/>
              <a:t>Use smaller data structures if possible</a:t>
            </a:r>
          </a:p>
          <a:p>
            <a:pPr lvl="2"/>
            <a:r>
              <a:rPr lang="en-US" dirty="0" smtClean="0"/>
              <a:t>E.g. short instead of </a:t>
            </a:r>
            <a:r>
              <a:rPr lang="en-US" dirty="0" err="1" smtClean="0"/>
              <a:t>int</a:t>
            </a:r>
            <a:endParaRPr lang="en-US" dirty="0"/>
          </a:p>
          <a:p>
            <a:pPr lvl="2"/>
            <a:r>
              <a:rPr lang="en-US" dirty="0" smtClean="0"/>
              <a:t>E.g. smaller max size on arrays</a:t>
            </a:r>
          </a:p>
          <a:p>
            <a:pPr lvl="1"/>
            <a:r>
              <a:rPr lang="en-US" dirty="0" smtClean="0"/>
              <a:t>Compiler option -</a:t>
            </a:r>
            <a:r>
              <a:rPr lang="en-US" dirty="0" err="1" smtClean="0"/>
              <a:t>Os</a:t>
            </a:r>
            <a:r>
              <a:rPr lang="en-US" dirty="0" smtClean="0"/>
              <a:t> (for size optimization)</a:t>
            </a:r>
          </a:p>
        </p:txBody>
      </p:sp>
    </p:spTree>
    <p:extLst>
      <p:ext uri="{BB962C8B-B14F-4D97-AF65-F5344CB8AC3E}">
        <p14:creationId xmlns:p14="http://schemas.microsoft.com/office/powerpoint/2010/main" val="21501010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Tuning (3 of 4) – Multi-threading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Many modern CPU’s have multiple cores</a:t>
            </a:r>
          </a:p>
          <a:p>
            <a:pPr lvl="1"/>
            <a:r>
              <a:rPr lang="en-US" dirty="0" smtClean="0"/>
              <a:t>Can think of each as a separate CPU</a:t>
            </a:r>
          </a:p>
          <a:p>
            <a:r>
              <a:rPr lang="en-US" dirty="0" smtClean="0"/>
              <a:t>Great if doing 2 independent tasks at once</a:t>
            </a:r>
          </a:p>
          <a:p>
            <a:pPr lvl="1"/>
            <a:r>
              <a:rPr lang="en-US" dirty="0" smtClean="0"/>
              <a:t>E.g. surfing web while p</a:t>
            </a:r>
            <a:r>
              <a:rPr lang="en-US" dirty="0" smtClean="0"/>
              <a:t>laying </a:t>
            </a:r>
            <a:r>
              <a:rPr lang="en-US" dirty="0"/>
              <a:t>m</a:t>
            </a:r>
            <a:r>
              <a:rPr lang="en-US" dirty="0" smtClean="0"/>
              <a:t>usic</a:t>
            </a:r>
          </a:p>
          <a:p>
            <a:r>
              <a:rPr lang="en-US" i="1" dirty="0" smtClean="0"/>
              <a:t>Potential</a:t>
            </a:r>
            <a:r>
              <a:rPr lang="en-US" dirty="0" smtClean="0"/>
              <a:t> speedup is enormous (</a:t>
            </a:r>
            <a:r>
              <a:rPr lang="en-US" dirty="0" err="1" smtClean="0"/>
              <a:t>e.g</a:t>
            </a:r>
            <a:r>
              <a:rPr lang="en-US" dirty="0" smtClean="0"/>
              <a:t> 4 core CPU may run up to 4 times faster or support 4 times as many objects)</a:t>
            </a:r>
          </a:p>
          <a:p>
            <a:r>
              <a:rPr lang="en-US" dirty="0" smtClean="0"/>
              <a:t>How to take advantage of fo</a:t>
            </a:r>
            <a:r>
              <a:rPr lang="en-US" dirty="0" smtClean="0"/>
              <a:t>r single application (e.g. game)?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Concurrency through m</a:t>
            </a:r>
            <a:r>
              <a:rPr lang="en-US" dirty="0" smtClean="0"/>
              <a:t>ulti-threading</a:t>
            </a:r>
          </a:p>
          <a:p>
            <a:r>
              <a:rPr lang="en-US" dirty="0" smtClean="0"/>
              <a:t>How to this?</a:t>
            </a:r>
          </a:p>
          <a:p>
            <a:pPr lvl="1"/>
            <a:r>
              <a:rPr lang="en-US" dirty="0" smtClean="0"/>
              <a:t>Easy on the surface (see right)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So, what’s the problem?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Need to share data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Thread execution order not deterministic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Threads need to synchronize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3810000"/>
            <a:ext cx="3214341" cy="255454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a[max];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void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DoStuff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&lt;max;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a[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main() {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beginThread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DoStuff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for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&lt;max;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++)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a[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] = max -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361747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Tuning (4 of 4) – Multi-threading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partition tasks</a:t>
            </a:r>
          </a:p>
          <a:p>
            <a:pPr lvl="1"/>
            <a:r>
              <a:rPr lang="en-US" dirty="0" smtClean="0"/>
              <a:t>E.g. Half of array for each thread</a:t>
            </a:r>
          </a:p>
          <a:p>
            <a:r>
              <a:rPr lang="en-US" dirty="0" smtClean="0"/>
              <a:t>Could “lock” data when using</a:t>
            </a:r>
          </a:p>
          <a:p>
            <a:pPr lvl="1"/>
            <a:r>
              <a:rPr lang="en-US" dirty="0" smtClean="0"/>
              <a:t>But wastes CPU time when other thread waiting</a:t>
            </a:r>
          </a:p>
          <a:p>
            <a:r>
              <a:rPr lang="en-US" dirty="0" smtClean="0"/>
              <a:t>Threading best speedup for independent tasks that minimize thread synchronization</a:t>
            </a:r>
          </a:p>
          <a:p>
            <a:r>
              <a:rPr lang="en-US" dirty="0" smtClean="0"/>
              <a:t>In Dragonfly, would multithreading help?  How would you implement it?</a:t>
            </a:r>
          </a:p>
        </p:txBody>
      </p:sp>
    </p:spTree>
    <p:extLst>
      <p:ext uri="{BB962C8B-B14F-4D97-AF65-F5344CB8AC3E}">
        <p14:creationId xmlns:p14="http://schemas.microsoft.com/office/powerpoint/2010/main" val="38229270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Improving performance is not the first task of a programmer.  Nor the second.  Nor the third.  In fact, it might </a:t>
            </a:r>
            <a:r>
              <a:rPr lang="en-US" i="1" dirty="0" smtClean="0"/>
              <a:t>never</a:t>
            </a:r>
            <a:r>
              <a:rPr lang="en-US" dirty="0" smtClean="0"/>
              <a:t> be a task!</a:t>
            </a:r>
          </a:p>
          <a:p>
            <a:r>
              <a:rPr lang="en-US" dirty="0" smtClean="0"/>
              <a:t>Correctly working code is more important than performance</a:t>
            </a:r>
          </a:p>
          <a:p>
            <a:r>
              <a:rPr lang="en-US" dirty="0" smtClean="0"/>
              <a:t>Code clarity is more important the performance</a:t>
            </a:r>
          </a:p>
          <a:p>
            <a:r>
              <a:rPr lang="en-US" dirty="0" smtClean="0"/>
              <a:t>Don’t improve performance unless you have to!</a:t>
            </a:r>
          </a:p>
          <a:p>
            <a:r>
              <a:rPr lang="en-US" dirty="0" smtClean="0"/>
              <a:t>Improving performance is not the last task of a programmer</a:t>
            </a:r>
          </a:p>
          <a:p>
            <a:pPr lvl="1"/>
            <a:r>
              <a:rPr lang="en-US" dirty="0" smtClean="0"/>
              <a:t>You must test thoroughly after tuning </a:t>
            </a:r>
            <a:r>
              <a:rPr lang="en-US" dirty="0" smtClean="0">
                <a:sym typeface="Wingdings" pitchFamily="2" charset="2"/>
              </a:rPr>
              <a:t> may introduce bugs!</a:t>
            </a:r>
            <a:endParaRPr lang="en-US" dirty="0" smtClean="0"/>
          </a:p>
          <a:p>
            <a:r>
              <a:rPr lang="en-US" dirty="0" smtClean="0"/>
              <a:t>However, when performance becomes the last obstacle between a working, playable, fun game -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you better know how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Requires “deep” technical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Tuning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performance</a:t>
            </a:r>
          </a:p>
          <a:p>
            <a:pPr lvl="1"/>
            <a:r>
              <a:rPr lang="en-US" dirty="0" smtClean="0"/>
              <a:t>Timing and profiling</a:t>
            </a:r>
          </a:p>
          <a:p>
            <a:r>
              <a:rPr lang="en-US" dirty="0" smtClean="0"/>
              <a:t>Identify “hot spots”</a:t>
            </a:r>
          </a:p>
          <a:p>
            <a:pPr lvl="1"/>
            <a:r>
              <a:rPr lang="en-US" dirty="0" smtClean="0"/>
              <a:t>Where code spends the most time/resources</a:t>
            </a:r>
          </a:p>
          <a:p>
            <a:r>
              <a:rPr lang="en-US" dirty="0" smtClean="0"/>
              <a:t>Apply techniques to improve performance</a:t>
            </a:r>
          </a:p>
          <a:p>
            <a:pPr lvl="1"/>
            <a:r>
              <a:rPr lang="en-US" dirty="0" smtClean="0"/>
              <a:t>Tune</a:t>
            </a:r>
          </a:p>
          <a:p>
            <a:r>
              <a:rPr lang="en-US" dirty="0" smtClean="0"/>
              <a:t>Re-test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761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Tune performance when necessary</a:t>
            </a:r>
          </a:p>
          <a:p>
            <a:pPr lvl="1"/>
            <a:r>
              <a:rPr lang="en-US" smtClean="0"/>
              <a:t>(Are </a:t>
            </a:r>
            <a:r>
              <a:rPr lang="en-US" dirty="0" smtClean="0"/>
              <a:t>there easier solutions to </a:t>
            </a:r>
            <a:r>
              <a:rPr lang="en-US" smtClean="0"/>
              <a:t>the problem?)</a:t>
            </a:r>
            <a:endParaRPr lang="en-US" dirty="0" smtClean="0"/>
          </a:p>
          <a:p>
            <a:r>
              <a:rPr lang="en-US" dirty="0" smtClean="0"/>
              <a:t>Need measures of performance to gauge potential improvements</a:t>
            </a:r>
          </a:p>
          <a:p>
            <a:pPr lvl="1"/>
            <a:r>
              <a:rPr lang="en-US" dirty="0" smtClean="0"/>
              <a:t>Timing</a:t>
            </a:r>
          </a:p>
          <a:p>
            <a:pPr lvl="1"/>
            <a:r>
              <a:rPr lang="en-US" dirty="0" smtClean="0"/>
              <a:t>Benchmarks</a:t>
            </a:r>
          </a:p>
          <a:p>
            <a:pPr lvl="1"/>
            <a:r>
              <a:rPr lang="en-US" dirty="0" smtClean="0"/>
              <a:t>Profile sections of code</a:t>
            </a:r>
          </a:p>
          <a:p>
            <a:r>
              <a:rPr lang="en-US" dirty="0" smtClean="0"/>
              <a:t>Identify bottlenecks where most time spent</a:t>
            </a:r>
          </a:p>
          <a:p>
            <a:pPr lvl="1"/>
            <a:r>
              <a:rPr lang="en-US" dirty="0" smtClean="0"/>
              <a:t>That is where improvements should be targeted</a:t>
            </a:r>
            <a:endParaRPr lang="en-US" dirty="0" smtClean="0"/>
          </a:p>
          <a:p>
            <a:r>
              <a:rPr lang="en-US" dirty="0" smtClean="0"/>
              <a:t>Apply techniques to improve performance</a:t>
            </a:r>
          </a:p>
          <a:p>
            <a:pPr lvl="1"/>
            <a:r>
              <a:rPr lang="en-US" dirty="0" smtClean="0"/>
              <a:t>Data structures, algorithms, compiler optimizations, multithreading …</a:t>
            </a:r>
            <a:endParaRPr lang="en-US" dirty="0" smtClean="0"/>
          </a:p>
          <a:p>
            <a:pPr lvl="1"/>
            <a:r>
              <a:rPr lang="en-US" dirty="0" smtClean="0"/>
              <a:t>Pick the right tool for the job!</a:t>
            </a:r>
          </a:p>
          <a:p>
            <a:r>
              <a:rPr lang="en-US" dirty="0" smtClean="0"/>
              <a:t>Re-test when done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21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</a:tabLst>
            </a:pPr>
            <a:r>
              <a:rPr lang="en-US" dirty="0" smtClean="0"/>
              <a:t>Introduction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Timing 				(</a:t>
            </a:r>
            <a:r>
              <a:rPr lang="en-US" dirty="0" smtClean="0">
                <a:solidFill>
                  <a:srgbClr val="FF0000"/>
                </a:solidFill>
              </a:rPr>
              <a:t>next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Benchmarks</a:t>
            </a:r>
          </a:p>
          <a:p>
            <a:r>
              <a:rPr lang="en-US" dirty="0" smtClean="0"/>
              <a:t>Profiling</a:t>
            </a:r>
          </a:p>
          <a:p>
            <a:r>
              <a:rPr lang="en-US" dirty="0" smtClean="0"/>
              <a:t>Tuning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4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5443"/>
            <a:ext cx="8229600" cy="1143000"/>
          </a:xfrm>
        </p:spPr>
        <p:txBody>
          <a:bodyPr/>
          <a:lstStyle/>
          <a:p>
            <a:r>
              <a:rPr lang="en-US" dirty="0" smtClean="0"/>
              <a:t>Time Your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 smtClean="0">
                <a:latin typeface="Consolas" pitchFamily="49" charset="0"/>
                <a:cs typeface="Consolas" pitchFamily="49" charset="0"/>
              </a:rPr>
              <a:t>/</a:t>
            </a:r>
            <a:r>
              <a:rPr lang="en-US" sz="3000" dirty="0" err="1" smtClean="0">
                <a:latin typeface="Consolas" pitchFamily="49" charset="0"/>
                <a:cs typeface="Consolas" pitchFamily="49" charset="0"/>
              </a:rPr>
              <a:t>usr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/bin/time </a:t>
            </a:r>
            <a:r>
              <a:rPr lang="en-US" dirty="0" smtClean="0"/>
              <a:t>(Windows has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timeit.exe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2100" dirty="0" smtClean="0"/>
              <a:t>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Elapsed</a:t>
            </a:r>
            <a:r>
              <a:rPr lang="en-US" dirty="0" smtClean="0"/>
              <a:t>: Wall-clock time from start to finish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User</a:t>
            </a:r>
            <a:r>
              <a:rPr lang="en-US" dirty="0" smtClean="0"/>
              <a:t>: CPU time spent executing game </a:t>
            </a:r>
          </a:p>
          <a:p>
            <a:r>
              <a:rPr lang="en-US" dirty="0" smtClean="0">
                <a:solidFill>
                  <a:srgbClr val="996633"/>
                </a:solidFill>
              </a:rPr>
              <a:t>System</a:t>
            </a:r>
            <a:r>
              <a:rPr lang="en-US" dirty="0" smtClean="0"/>
              <a:t>: CPU time spent within OS game’s behalf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CPU</a:t>
            </a:r>
            <a:r>
              <a:rPr lang="en-US" dirty="0" smtClean="0"/>
              <a:t>: Percent time processing </a:t>
            </a:r>
            <a:r>
              <a:rPr lang="en-US" dirty="0" err="1" smtClean="0"/>
              <a:t>vs</a:t>
            </a:r>
            <a:r>
              <a:rPr lang="en-US" dirty="0" smtClean="0"/>
              <a:t> blocked for I/O</a:t>
            </a:r>
          </a:p>
          <a:p>
            <a:r>
              <a:rPr lang="en-US" dirty="0" smtClean="0"/>
              <a:t>Useful, since provides a guideline for user-code (that can be optimized) and general processing/waiting</a:t>
            </a:r>
          </a:p>
          <a:p>
            <a:pPr lvl="1"/>
            <a:r>
              <a:rPr lang="en-US" dirty="0" smtClean="0"/>
              <a:t>However, note I/O accounting isn’t always accurate</a:t>
            </a:r>
          </a:p>
          <a:p>
            <a:r>
              <a:rPr lang="en-US" dirty="0" smtClean="0"/>
              <a:t>But …  which </a:t>
            </a:r>
            <a:r>
              <a:rPr lang="en-US" i="1" dirty="0" smtClean="0"/>
              <a:t>parts</a:t>
            </a:r>
            <a:r>
              <a:rPr lang="en-US" dirty="0" smtClean="0"/>
              <a:t> are most time consuming?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02229" y="1676400"/>
            <a:ext cx="5470071" cy="135421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claypool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54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fulham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% /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usr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/bin/time saucer-shoot</a:t>
            </a:r>
          </a:p>
          <a:p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2:24.04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160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elapsed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minutes:seconds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13.26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user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(seconds)</a:t>
            </a:r>
          </a:p>
          <a:p>
            <a:r>
              <a:rPr lang="en-US" sz="1600" dirty="0" smtClean="0">
                <a:solidFill>
                  <a:srgbClr val="996633"/>
                </a:solidFill>
                <a:latin typeface="Consolas" pitchFamily="49" charset="0"/>
                <a:cs typeface="Consolas" pitchFamily="49" charset="0"/>
              </a:rPr>
              <a:t>2.74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smtClean="0">
                <a:solidFill>
                  <a:srgbClr val="996633"/>
                </a:solidFill>
                <a:latin typeface="Consolas" pitchFamily="49" charset="0"/>
                <a:cs typeface="Consolas" pitchFamily="49" charset="0"/>
              </a:rPr>
              <a:t>system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(seconds)</a:t>
            </a:r>
          </a:p>
          <a:p>
            <a:r>
              <a:rPr lang="en-US" sz="16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11%      CPU </a:t>
            </a:r>
            <a:endParaRPr lang="en-US" sz="1600" dirty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624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Time Parts of Your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Call before and after</a:t>
            </a:r>
          </a:p>
          <a:p>
            <a:pPr marL="0" indent="0"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	start =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getTime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</a:t>
            </a:r>
            <a:endParaRPr lang="en-US" sz="26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600" i="1" dirty="0" smtClean="0">
                <a:latin typeface="Consolas" pitchFamily="49" charset="0"/>
                <a:cs typeface="Consolas" pitchFamily="49" charset="0"/>
              </a:rPr>
              <a:t>// do stuff</a:t>
            </a:r>
          </a:p>
          <a:p>
            <a:pPr marL="0" indent="0">
              <a:buNone/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stop =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getTime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	elapsed = stop - start</a:t>
            </a:r>
          </a:p>
          <a:p>
            <a:r>
              <a:rPr lang="en-US" dirty="0" smtClean="0"/>
              <a:t>(Where did we do this before?)</a:t>
            </a:r>
          </a:p>
          <a:p>
            <a:r>
              <a:rPr lang="en-US" dirty="0" smtClean="0"/>
              <a:t>Use Dragonfly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Clock</a:t>
            </a:r>
            <a:endParaRPr lang="en-US" dirty="0" smtClean="0"/>
          </a:p>
          <a:p>
            <a:pPr lvl="1"/>
            <a:r>
              <a:rPr lang="en-US" dirty="0" smtClean="0"/>
              <a:t>Remember, this is </a:t>
            </a:r>
            <a:r>
              <a:rPr lang="en-US" i="1" dirty="0" smtClean="0"/>
              <a:t>not</a:t>
            </a:r>
            <a:r>
              <a:rPr lang="en-US" dirty="0" smtClean="0"/>
              <a:t> a singleton </a:t>
            </a:r>
          </a:p>
          <a:p>
            <a:r>
              <a:rPr lang="en-US" dirty="0" smtClean="0"/>
              <a:t>E.g.</a:t>
            </a:r>
          </a:p>
          <a:p>
            <a:pPr marL="457200" lvl="1" indent="0">
              <a:buNone/>
            </a:pP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clock.delta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Pathfind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elapsed = </a:t>
            </a: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clock.delta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362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57200" algn="l"/>
              </a:tabLst>
            </a:pPr>
            <a:r>
              <a:rPr lang="en-US" dirty="0" smtClean="0"/>
              <a:t>Introduction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Timing 				(</a:t>
            </a:r>
            <a:r>
              <a:rPr lang="en-US" dirty="0" smtClean="0">
                <a:solidFill>
                  <a:srgbClr val="008000"/>
                </a:solidFill>
              </a:rPr>
              <a:t>done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Benchmarks			(</a:t>
            </a:r>
            <a:r>
              <a:rPr lang="en-US" dirty="0" smtClean="0">
                <a:solidFill>
                  <a:srgbClr val="FF0000"/>
                </a:solidFill>
              </a:rPr>
              <a:t>next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Profiling</a:t>
            </a:r>
          </a:p>
          <a:p>
            <a:r>
              <a:rPr lang="en-US" dirty="0" smtClean="0"/>
              <a:t>Tuning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039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smtClean="0"/>
              <a:t>Benchmark</a:t>
            </a:r>
            <a:r>
              <a:rPr lang="en-US" dirty="0" smtClean="0"/>
              <a:t> – a program to assess relative performance</a:t>
            </a:r>
          </a:p>
          <a:p>
            <a:pPr lvl="1"/>
            <a:r>
              <a:rPr lang="en-US" dirty="0" smtClean="0"/>
              <a:t>E.g. Compare ATI and NVIDIA video cards</a:t>
            </a:r>
          </a:p>
          <a:p>
            <a:pPr lvl="1"/>
            <a:r>
              <a:rPr lang="en-US" dirty="0" smtClean="0"/>
              <a:t>E.g. Compare Google Chrome to Mozilla Firefox</a:t>
            </a:r>
          </a:p>
          <a:p>
            <a:r>
              <a:rPr lang="en-US" dirty="0" smtClean="0"/>
              <a:t>A “good” benchmark will assess performance using typical workload</a:t>
            </a:r>
          </a:p>
          <a:p>
            <a:pPr lvl="1"/>
            <a:r>
              <a:rPr lang="en-US" dirty="0" smtClean="0"/>
              <a:t>Getting “typical” workload often difficult part</a:t>
            </a:r>
          </a:p>
          <a:p>
            <a:r>
              <a:rPr lang="en-US" dirty="0" smtClean="0"/>
              <a:t>Use benchmark to compare performance before and after performance.  E.g. </a:t>
            </a:r>
          </a:p>
          <a:p>
            <a:pPr lvl="1"/>
            <a:r>
              <a:rPr lang="en-US" dirty="0" smtClean="0"/>
              <a:t>Run benchmark on Dragonfly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old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Tune performance</a:t>
            </a:r>
          </a:p>
          <a:p>
            <a:pPr lvl="1"/>
            <a:r>
              <a:rPr lang="en-US" dirty="0" smtClean="0"/>
              <a:t>Run benchmark on Dragonfly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8000"/>
                </a:solidFill>
                <a:sym typeface="Wingdings" pitchFamily="2" charset="2"/>
              </a:rPr>
              <a:t>new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Is </a:t>
            </a:r>
            <a:r>
              <a:rPr lang="en-US" dirty="0" smtClean="0">
                <a:solidFill>
                  <a:srgbClr val="008000"/>
                </a:solidFill>
                <a:sym typeface="Wingdings" pitchFamily="2" charset="2"/>
              </a:rPr>
              <a:t>new</a:t>
            </a:r>
            <a:r>
              <a:rPr lang="en-US" dirty="0" smtClean="0">
                <a:sym typeface="Wingdings" pitchFamily="2" charset="2"/>
              </a:rPr>
              <a:t> better than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old</a:t>
            </a:r>
            <a:r>
              <a:rPr lang="en-US" dirty="0" smtClean="0">
                <a:sym typeface="Wingdings" pitchFamily="2" charset="2"/>
              </a:rPr>
              <a:t>?</a:t>
            </a:r>
          </a:p>
          <a:p>
            <a:r>
              <a:rPr lang="en-US" dirty="0" smtClean="0">
                <a:sym typeface="Wingdings" pitchFamily="2" charset="2"/>
              </a:rPr>
              <a:t>What is a good benchmark for Dragonfly?  What should it do?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5722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3671</TotalTime>
  <Words>3236</Words>
  <Application>Microsoft Office PowerPoint</Application>
  <PresentationFormat>On-screen Show (4:3)</PresentationFormat>
  <Paragraphs>528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Performance Tuning</vt:lpstr>
      <vt:lpstr>The Need for Tuning (1 of 2)</vt:lpstr>
      <vt:lpstr>The Need for Tuning (2 of 2)</vt:lpstr>
      <vt:lpstr>Steps for Tuning Performance</vt:lpstr>
      <vt:lpstr>Outline</vt:lpstr>
      <vt:lpstr>Time Your Game</vt:lpstr>
      <vt:lpstr>Time Parts of Your Game</vt:lpstr>
      <vt:lpstr>Outline</vt:lpstr>
      <vt:lpstr>Benchmark</vt:lpstr>
      <vt:lpstr>Bounce – What is it?</vt:lpstr>
      <vt:lpstr>Screenshot/Demo</vt:lpstr>
      <vt:lpstr>Bounce Details</vt:lpstr>
      <vt:lpstr>Bounce Data (1 of 2)</vt:lpstr>
      <vt:lpstr>Bounce Data (2 of 2)</vt:lpstr>
      <vt:lpstr>Bounce Results</vt:lpstr>
      <vt:lpstr>Bounce – What Does it Mean?</vt:lpstr>
      <vt:lpstr>How to Use for Planning</vt:lpstr>
      <vt:lpstr>Outline</vt:lpstr>
      <vt:lpstr>Profiling</vt:lpstr>
      <vt:lpstr>gprof</vt:lpstr>
      <vt:lpstr>Running gprof </vt:lpstr>
      <vt:lpstr>Example - Bounce</vt:lpstr>
      <vt:lpstr>Gprof – Flat Profile (e.g. QuickSort)</vt:lpstr>
      <vt:lpstr>Gprof – Call Graph Profile</vt:lpstr>
      <vt:lpstr>Example - Bounce</vt:lpstr>
      <vt:lpstr>Example – Saucer Shoot</vt:lpstr>
      <vt:lpstr>Example – Bounce (call graph)</vt:lpstr>
      <vt:lpstr>Additional Options</vt:lpstr>
      <vt:lpstr>Using Profiling (1 of 2)</vt:lpstr>
      <vt:lpstr>Using Profiling (2 of 2)</vt:lpstr>
      <vt:lpstr>Statistical Inaccuracies (1 of 3)</vt:lpstr>
      <vt:lpstr>Statistical Inaccuracies (2 of 3)</vt:lpstr>
      <vt:lpstr>Statistical Inaccuracies (3 of 3)</vt:lpstr>
      <vt:lpstr>Outline</vt:lpstr>
      <vt:lpstr>Tuning (1 of 4)</vt:lpstr>
      <vt:lpstr>Tuning (2 of 4)</vt:lpstr>
      <vt:lpstr>Tuning (3 of 4) – Multi-threading</vt:lpstr>
      <vt:lpstr>Tuning (4 of 4) – Multi-threading</vt:lpstr>
      <vt:lpstr>Final Notes</vt:lpstr>
      <vt:lpstr>Summary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Tuning</dc:title>
  <dc:creator>Mark Claypool</dc:creator>
  <cp:lastModifiedBy>Mark Claypool</cp:lastModifiedBy>
  <cp:revision>117</cp:revision>
  <dcterms:created xsi:type="dcterms:W3CDTF">2012-02-18T22:51:15Z</dcterms:created>
  <dcterms:modified xsi:type="dcterms:W3CDTF">2012-02-21T12:02:46Z</dcterms:modified>
</cp:coreProperties>
</file>