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75" r:id="rId11"/>
    <p:sldId id="276" r:id="rId12"/>
    <p:sldId id="271" r:id="rId13"/>
    <p:sldId id="27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35AEB-B73D-43BE-BC9E-E4E5448A7BF5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9E8A8-1F1D-4705-8011-66889E0B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md.edu/class/spring2011/cmsc498m/Lects/chapt04-engines.pdf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md.edu/class/spring2011/cmsc498m/Lects/chapt04-engines.pdf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E8A8-1F1D-4705-8011-66889E0B90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8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http://www.cs.umd.edu/class/spring2011/cmsc498m/Lects/chapt04-engines.pdf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E8A8-1F1D-4705-8011-66889E0B90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70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http://www.cs.umd.edu/class/spring2011/cmsc498m/Lects/chapt04-engines.pdf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E8A8-1F1D-4705-8011-66889E0B90D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5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E8A8-1F1D-4705-8011-66889E0B90D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6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3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3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4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5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2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5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3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9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F126-C5C2-49E7-AF7A-721AC27FD483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BC7D8-E33C-4E77-9E15-91E3CC9D3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IMGD 3000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Game Engine Introduction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Input management</a:t>
            </a:r>
          </a:p>
          <a:p>
            <a:pPr lvl="1"/>
            <a:r>
              <a:rPr lang="en-US" dirty="0" smtClean="0"/>
              <a:t>Map device specific commands (e.g. keystroke or mouse click) to generic game-specific command (e.g. left)</a:t>
            </a:r>
          </a:p>
          <a:p>
            <a:r>
              <a:rPr lang="en-US" dirty="0" smtClean="0"/>
              <a:t>Resource Manager</a:t>
            </a:r>
          </a:p>
          <a:p>
            <a:pPr lvl="1"/>
            <a:r>
              <a:rPr lang="en-US" dirty="0" smtClean="0"/>
              <a:t>3d models (skeleton, animations), Textures</a:t>
            </a:r>
          </a:p>
          <a:p>
            <a:pPr lvl="1"/>
            <a:r>
              <a:rPr lang="en-US" dirty="0" smtClean="0"/>
              <a:t>Loading, decompression</a:t>
            </a:r>
          </a:p>
          <a:p>
            <a:r>
              <a:rPr lang="en-US" dirty="0" smtClean="0"/>
              <a:t>Online Multiplayer</a:t>
            </a:r>
          </a:p>
          <a:p>
            <a:pPr lvl="1"/>
            <a:r>
              <a:rPr lang="en-US" dirty="0" smtClean="0"/>
              <a:t>Authentication and registration</a:t>
            </a:r>
          </a:p>
          <a:p>
            <a:pPr lvl="1"/>
            <a:r>
              <a:rPr lang="en-US" dirty="0" smtClean="0"/>
              <a:t>Game state replication</a:t>
            </a:r>
          </a:p>
          <a:p>
            <a:pPr lvl="1"/>
            <a:r>
              <a:rPr lang="en-US" dirty="0" smtClean="0"/>
              <a:t>Latency compensation (dealing with lag)</a:t>
            </a:r>
          </a:p>
          <a:p>
            <a:r>
              <a:rPr lang="en-US" dirty="0" smtClean="0"/>
              <a:t>Gameplay Foundations</a:t>
            </a:r>
          </a:p>
          <a:p>
            <a:pPr lvl="1"/>
            <a:r>
              <a:rPr lang="en-US" dirty="0" smtClean="0"/>
              <a:t>Static world elements</a:t>
            </a:r>
          </a:p>
          <a:p>
            <a:pPr lvl="1"/>
            <a:r>
              <a:rPr lang="en-US" dirty="0" smtClean="0"/>
              <a:t>Dynamic world elements</a:t>
            </a:r>
          </a:p>
          <a:p>
            <a:pPr lvl="1"/>
            <a:r>
              <a:rPr lang="en-US" dirty="0" smtClean="0"/>
              <a:t>Events/messaging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ree Dragonfly Clip Art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36464"/>
            <a:ext cx="321425" cy="32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ree Dragonfly Clip Art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635" y="2362200"/>
            <a:ext cx="321425" cy="32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Free Dragonfly Clip Art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00600"/>
            <a:ext cx="321425" cy="32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80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Core System - Structures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Basic data structures</a:t>
            </a:r>
          </a:p>
          <a:p>
            <a:pPr lvl="1"/>
            <a:r>
              <a:rPr lang="en-US" dirty="0" smtClean="0"/>
              <a:t>Arrays – fast indexing, fast insertion/deletion at end</a:t>
            </a:r>
          </a:p>
          <a:p>
            <a:pPr lvl="1"/>
            <a:r>
              <a:rPr lang="en-US" dirty="0" smtClean="0"/>
              <a:t>Lists – slow indexing, fast insertion/deletion in middle</a:t>
            </a:r>
          </a:p>
          <a:p>
            <a:pPr lvl="1"/>
            <a:r>
              <a:rPr lang="en-US" dirty="0" smtClean="0"/>
              <a:t>Maps (hash tables) – fast searching and insertion</a:t>
            </a:r>
          </a:p>
          <a:p>
            <a:pPr lvl="1"/>
            <a:r>
              <a:rPr lang="en-US" dirty="0" smtClean="0"/>
              <a:t>May be provided standard libraries (e.g. C++ STL)</a:t>
            </a:r>
          </a:p>
          <a:p>
            <a:r>
              <a:rPr lang="en-US" dirty="0" smtClean="0"/>
              <a:t>System-specific concepts</a:t>
            </a:r>
          </a:p>
          <a:p>
            <a:pPr lvl="1"/>
            <a:r>
              <a:rPr lang="en-US" dirty="0" smtClean="0"/>
              <a:t>System time – converting from OS to game time</a:t>
            </a:r>
          </a:p>
          <a:p>
            <a:pPr lvl="1"/>
            <a:r>
              <a:rPr lang="en-US" dirty="0" smtClean="0"/>
              <a:t>File system – open, close, read/write, directories and naming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4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Core System – Object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398" cy="4830763"/>
          </a:xfrm>
        </p:spPr>
        <p:txBody>
          <a:bodyPr>
            <a:noAutofit/>
          </a:bodyPr>
          <a:lstStyle/>
          <a:p>
            <a:r>
              <a:rPr lang="en-US" sz="2800" dirty="0" smtClean="0"/>
              <a:t>Key functionality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0070C0"/>
                </a:solidFill>
              </a:rPr>
              <a:t>Run-time </a:t>
            </a:r>
            <a:r>
              <a:rPr lang="en-US" sz="2800" dirty="0">
                <a:solidFill>
                  <a:srgbClr val="0070C0"/>
                </a:solidFill>
              </a:rPr>
              <a:t>t</a:t>
            </a:r>
            <a:r>
              <a:rPr lang="en-US" sz="2800" dirty="0" smtClean="0">
                <a:solidFill>
                  <a:srgbClr val="0070C0"/>
                </a:solidFill>
              </a:rPr>
              <a:t>ype </a:t>
            </a:r>
            <a:r>
              <a:rPr lang="en-US" sz="2800" dirty="0">
                <a:solidFill>
                  <a:srgbClr val="0070C0"/>
                </a:solidFill>
              </a:rPr>
              <a:t>i</a:t>
            </a:r>
            <a:r>
              <a:rPr lang="en-US" sz="2800" dirty="0" smtClean="0">
                <a:solidFill>
                  <a:srgbClr val="0070C0"/>
                </a:solidFill>
              </a:rPr>
              <a:t>nformation </a:t>
            </a:r>
          </a:p>
          <a:p>
            <a:pPr lvl="1"/>
            <a:r>
              <a:rPr lang="en-US" sz="2400" dirty="0" smtClean="0"/>
              <a:t>Polymorphic at </a:t>
            </a:r>
            <a:r>
              <a:rPr lang="en-US" sz="2400" dirty="0" smtClean="0"/>
              <a:t>run-time</a:t>
            </a:r>
          </a:p>
          <a:p>
            <a:pPr lvl="1"/>
            <a:r>
              <a:rPr lang="en-US" sz="2400" dirty="0" smtClean="0"/>
              <a:t>E.g. Engine </a:t>
            </a:r>
            <a:r>
              <a:rPr lang="en-US" sz="2400" dirty="0" smtClean="0"/>
              <a:t>just wants to make weapon “shoot</a:t>
            </a:r>
            <a:r>
              <a:rPr lang="en-US" sz="2400" dirty="0" smtClean="0"/>
              <a:t>” </a:t>
            </a:r>
          </a:p>
          <a:p>
            <a:pPr marL="914400" lvl="2" indent="0">
              <a:buNone/>
            </a:pP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>
                <a:sym typeface="Wingdings" pitchFamily="2" charset="2"/>
              </a:rPr>
              <a:t>object specific code knows how to do this</a:t>
            </a:r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Note, C++ and Java do this automatically</a:t>
            </a:r>
          </a:p>
          <a:p>
            <a:pPr lvl="1"/>
            <a:r>
              <a:rPr lang="en-US" sz="2400" dirty="0" smtClean="0"/>
              <a:t>But if C (or some other language), must do yourself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347662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Free Dragonfly Clip Art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497177"/>
            <a:ext cx="321425" cy="32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76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Core System – Object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Controllers – most objects can be altered, so associate generic (and then specific) controller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608053"/>
            <a:ext cx="428625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1360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Mainly on the tech stuff</a:t>
            </a:r>
          </a:p>
          <a:p>
            <a:pPr lvl="1"/>
            <a:r>
              <a:rPr lang="en-US" dirty="0" smtClean="0"/>
              <a:t>How to build core engine components</a:t>
            </a:r>
          </a:p>
          <a:p>
            <a:pPr lvl="1"/>
            <a:r>
              <a:rPr lang="en-US" dirty="0" smtClean="0"/>
              <a:t>How to use engine to make </a:t>
            </a:r>
            <a:r>
              <a:rPr lang="en-US" dirty="0" smtClean="0"/>
              <a:t>custom world</a:t>
            </a:r>
            <a:endParaRPr lang="en-US" dirty="0" smtClean="0"/>
          </a:p>
          <a:p>
            <a:pPr lvl="1"/>
            <a:r>
              <a:rPr lang="en-US" dirty="0" smtClean="0"/>
              <a:t>How to support user interaction</a:t>
            </a:r>
          </a:p>
          <a:p>
            <a:pPr lvl="1"/>
            <a:r>
              <a:rPr lang="en-US" dirty="0" smtClean="0"/>
              <a:t>How </a:t>
            </a:r>
            <a:r>
              <a:rPr lang="en-US" dirty="0" smtClean="0"/>
              <a:t>to set rules of play and control</a:t>
            </a:r>
          </a:p>
          <a:p>
            <a:r>
              <a:rPr lang="en-US" dirty="0" smtClean="0"/>
              <a:t>Less </a:t>
            </a:r>
            <a:r>
              <a:rPr lang="en-US" dirty="0" smtClean="0"/>
              <a:t>on content</a:t>
            </a:r>
          </a:p>
          <a:p>
            <a:pPr lvl="1"/>
            <a:r>
              <a:rPr lang="en-US" dirty="0" smtClean="0"/>
              <a:t>Art</a:t>
            </a:r>
          </a:p>
          <a:p>
            <a:pPr lvl="1"/>
            <a:r>
              <a:rPr lang="en-US" dirty="0" smtClean="0"/>
              <a:t>Sound</a:t>
            </a:r>
          </a:p>
          <a:p>
            <a:pPr lvl="1"/>
            <a:r>
              <a:rPr lang="en-US" dirty="0" smtClean="0"/>
              <a:t>Game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56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Have overview of what a game engine does, but how to go about designing your </a:t>
            </a:r>
            <a:r>
              <a:rPr lang="en-US" dirty="0" smtClean="0"/>
              <a:t>own engine?</a:t>
            </a:r>
            <a:endParaRPr lang="en-US" dirty="0" smtClean="0"/>
          </a:p>
          <a:p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What are the major components?</a:t>
            </a:r>
          </a:p>
          <a:p>
            <a:pPr lvl="1"/>
            <a:r>
              <a:rPr lang="en-US" dirty="0" smtClean="0"/>
              <a:t>How to separate game-independent components from game-dependent components?</a:t>
            </a:r>
          </a:p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How are components defined and organized?</a:t>
            </a:r>
          </a:p>
          <a:p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Assume an object-oriented approach </a:t>
            </a:r>
            <a:r>
              <a:rPr lang="en-US" dirty="0" smtClean="0">
                <a:sym typeface="Wingdings" pitchFamily="2" charset="2"/>
              </a:rPr>
              <a:t> what class structure should be used for various elements?</a:t>
            </a:r>
          </a:p>
          <a:p>
            <a:r>
              <a:rPr lang="en-US" dirty="0" smtClean="0">
                <a:sym typeface="Wingdings" pitchFamily="2" charset="2"/>
              </a:rPr>
              <a:t>This class!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3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Do you know the names of some game engines?</a:t>
            </a:r>
          </a:p>
          <a:p>
            <a:r>
              <a:rPr lang="en-US" dirty="0" smtClean="0"/>
              <a:t>What, exactly, is a </a:t>
            </a:r>
            <a:r>
              <a:rPr lang="en-US" b="1" dirty="0" smtClean="0"/>
              <a:t>game engine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does it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2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Computer Game?</a:t>
            </a:r>
            <a:br>
              <a:rPr lang="en-US" dirty="0" smtClean="0"/>
            </a:br>
            <a:r>
              <a:rPr lang="en-US" i="1" dirty="0" smtClean="0"/>
              <a:t>User Perspective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goal (or set of goals)</a:t>
            </a:r>
          </a:p>
          <a:p>
            <a:pPr lvl="1"/>
            <a:r>
              <a:rPr lang="en-US" dirty="0" smtClean="0"/>
              <a:t>Save the Princess (solve puzzles to get sword first)</a:t>
            </a:r>
          </a:p>
          <a:p>
            <a:pPr lvl="1"/>
            <a:r>
              <a:rPr lang="en-US" dirty="0" smtClean="0"/>
              <a:t>Score points (get power ups)</a:t>
            </a:r>
          </a:p>
          <a:p>
            <a:pPr lvl="1"/>
            <a:r>
              <a:rPr lang="en-US" dirty="0" smtClean="0"/>
              <a:t>Finish first (unlock new features)</a:t>
            </a:r>
          </a:p>
          <a:p>
            <a:r>
              <a:rPr lang="en-US" dirty="0" smtClean="0"/>
              <a:t>A set of rules governing play</a:t>
            </a:r>
          </a:p>
          <a:p>
            <a:pPr lvl="1"/>
            <a:r>
              <a:rPr lang="en-US" dirty="0" smtClean="0"/>
              <a:t>Turn taking, like RPGs</a:t>
            </a:r>
          </a:p>
          <a:p>
            <a:pPr lvl="1"/>
            <a:r>
              <a:rPr lang="en-US" dirty="0" smtClean="0"/>
              <a:t>Reaction to events, like Tetris’ falling blocks</a:t>
            </a:r>
          </a:p>
          <a:p>
            <a:pPr lvl="1"/>
            <a:r>
              <a:rPr lang="en-US" dirty="0" smtClean="0"/>
              <a:t>Legal actions</a:t>
            </a:r>
          </a:p>
          <a:p>
            <a:r>
              <a:rPr lang="en-US" dirty="0" smtClean="0"/>
              <a:t>Visual and Audible content (graphics and sound)</a:t>
            </a:r>
          </a:p>
          <a:p>
            <a:r>
              <a:rPr lang="en-US" dirty="0" smtClean="0"/>
              <a:t>Control techniques</a:t>
            </a:r>
          </a:p>
          <a:p>
            <a:pPr lvl="1"/>
            <a:r>
              <a:rPr lang="en-US" dirty="0" smtClean="0"/>
              <a:t>Button mappings, mouse clicks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7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Computer Game?</a:t>
            </a:r>
            <a:br>
              <a:rPr lang="en-US" dirty="0" smtClean="0"/>
            </a:br>
            <a:r>
              <a:rPr lang="en-US" i="1" dirty="0" smtClean="0"/>
              <a:t>Computer Perspective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Set of resources managed to support entertainment (usually) application</a:t>
            </a:r>
          </a:p>
          <a:p>
            <a:r>
              <a:rPr lang="en-US" dirty="0" smtClean="0"/>
              <a:t>Graphical rendering</a:t>
            </a:r>
          </a:p>
          <a:p>
            <a:r>
              <a:rPr lang="en-US" dirty="0" smtClean="0"/>
              <a:t>User interface</a:t>
            </a:r>
          </a:p>
          <a:p>
            <a:r>
              <a:rPr lang="en-US" dirty="0" smtClean="0"/>
              <a:t>Script handling</a:t>
            </a:r>
          </a:p>
          <a:p>
            <a:r>
              <a:rPr lang="en-US" dirty="0" smtClean="0"/>
              <a:t>Event processing</a:t>
            </a:r>
          </a:p>
          <a:p>
            <a:pPr lvl="1"/>
            <a:r>
              <a:rPr lang="en-US" dirty="0" smtClean="0"/>
              <a:t>Timers, collisions, etc.</a:t>
            </a:r>
          </a:p>
          <a:p>
            <a:r>
              <a:rPr lang="en-US" dirty="0" smtClean="0"/>
              <a:t>File I/O</a:t>
            </a:r>
          </a:p>
          <a:p>
            <a:r>
              <a:rPr lang="en-US" dirty="0" smtClean="0"/>
              <a:t>Optional: Networking, AI, Physics</a:t>
            </a:r>
          </a:p>
        </p:txBody>
      </p:sp>
    </p:spTree>
    <p:extLst>
      <p:ext uri="{BB962C8B-B14F-4D97-AF65-F5344CB8AC3E}">
        <p14:creationId xmlns:p14="http://schemas.microsoft.com/office/powerpoint/2010/main" val="148622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Game Code versus Game Engine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Line between game and game engine often blurry</a:t>
            </a:r>
          </a:p>
          <a:p>
            <a:pPr lvl="1"/>
            <a:r>
              <a:rPr lang="en-US" dirty="0" smtClean="0"/>
              <a:t>E.g. One game, an engine may know how to “draw and </a:t>
            </a:r>
            <a:r>
              <a:rPr lang="en-US" dirty="0" err="1" smtClean="0"/>
              <a:t>orc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E.g. Another game, engine provides rendering and shading, but “</a:t>
            </a:r>
            <a:r>
              <a:rPr lang="en-US" dirty="0" err="1" smtClean="0"/>
              <a:t>orcness</a:t>
            </a:r>
            <a:r>
              <a:rPr lang="en-US" dirty="0" smtClean="0"/>
              <a:t>” defined entirely in user code</a:t>
            </a:r>
          </a:p>
          <a:p>
            <a:r>
              <a:rPr lang="en-US" dirty="0" smtClean="0"/>
              <a:t>No clear separation since “built-in” parts of game engine are often part of the game</a:t>
            </a:r>
          </a:p>
          <a:p>
            <a:pPr lvl="1"/>
            <a:r>
              <a:rPr lang="en-US" dirty="0" smtClean="0"/>
              <a:t>E.g. sprite or animation, collision detection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 Specificity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Reusable?  Often</a:t>
            </a:r>
          </a:p>
          <a:p>
            <a:pPr lvl="1"/>
            <a:r>
              <a:rPr lang="en-US" dirty="0" smtClean="0"/>
              <a:t>But many still make one game only</a:t>
            </a:r>
          </a:p>
          <a:p>
            <a:r>
              <a:rPr lang="en-US" dirty="0" smtClean="0"/>
              <a:t>Efficient?  Often</a:t>
            </a:r>
          </a:p>
          <a:p>
            <a:pPr lvl="1"/>
            <a:r>
              <a:rPr lang="en-US" dirty="0" smtClean="0"/>
              <a:t>Can tune commonly used code</a:t>
            </a:r>
          </a:p>
          <a:p>
            <a:r>
              <a:rPr lang="en-US" dirty="0" smtClean="0"/>
              <a:t>General purpose?  Somewhat</a:t>
            </a:r>
          </a:p>
          <a:p>
            <a:pPr lvl="1"/>
            <a:r>
              <a:rPr lang="en-US" dirty="0" smtClean="0"/>
              <a:t>Can make more than one game (e.g. mod)</a:t>
            </a:r>
          </a:p>
          <a:p>
            <a:r>
              <a:rPr lang="en-US" i="1" dirty="0" smtClean="0"/>
              <a:t>Often designed with specific genre in mind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genres with likely very different engine support</a:t>
            </a:r>
          </a:p>
          <a:p>
            <a:pPr lvl="1"/>
            <a:r>
              <a:rPr lang="en-US" dirty="0" smtClean="0"/>
              <a:t>Arcade (e.g. </a:t>
            </a:r>
            <a:r>
              <a:rPr lang="en-US" dirty="0"/>
              <a:t>T</a:t>
            </a:r>
            <a:r>
              <a:rPr lang="en-US" dirty="0" smtClean="0"/>
              <a:t>etris)</a:t>
            </a:r>
          </a:p>
          <a:p>
            <a:pPr lvl="1"/>
            <a:r>
              <a:rPr lang="en-US" dirty="0" smtClean="0"/>
              <a:t>Side-</a:t>
            </a:r>
            <a:r>
              <a:rPr lang="en-US" dirty="0" err="1" smtClean="0"/>
              <a:t>scroller</a:t>
            </a:r>
            <a:r>
              <a:rPr lang="en-US" dirty="0" smtClean="0"/>
              <a:t> (e.g. Mario)</a:t>
            </a:r>
          </a:p>
          <a:p>
            <a:pPr lvl="1"/>
            <a:r>
              <a:rPr lang="en-US" dirty="0" smtClean="0"/>
              <a:t>3d isometric (e.g. Diablo)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person (e.g. </a:t>
            </a:r>
            <a:r>
              <a:rPr lang="en-US" dirty="0" err="1" smtClean="0"/>
              <a:t>CoD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MMORPG (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Warcraft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Turn-based (e.g. </a:t>
            </a:r>
            <a:r>
              <a:rPr lang="en-US" dirty="0" err="1" smtClean="0"/>
              <a:t>Civ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Story (e.g. Heavy Rain)</a:t>
            </a:r>
          </a:p>
          <a:p>
            <a:r>
              <a:rPr lang="en-US" dirty="0" smtClean="0"/>
              <a:t>How do you think each may differ?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6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Substrate</a:t>
            </a:r>
          </a:p>
          <a:p>
            <a:pPr lvl="1"/>
            <a:r>
              <a:rPr lang="en-US" dirty="0" smtClean="0"/>
              <a:t>Hardware (PC, Xbox, </a:t>
            </a:r>
            <a:r>
              <a:rPr lang="en-US" dirty="0" err="1" smtClean="0"/>
              <a:t>Ipad</a:t>
            </a:r>
            <a:r>
              <a:rPr lang="en-US" dirty="0" smtClean="0"/>
              <a:t> …) and Operating System (Windows 7, IOS, …)</a:t>
            </a:r>
          </a:p>
          <a:p>
            <a:pPr lvl="1"/>
            <a:r>
              <a:rPr lang="en-US" dirty="0" smtClean="0"/>
              <a:t>Graphics API (OpenGL, DirectX, Curses)</a:t>
            </a:r>
          </a:p>
          <a:p>
            <a:pPr lvl="1"/>
            <a:r>
              <a:rPr lang="en-US" dirty="0" smtClean="0"/>
              <a:t>Third-party libraries (STL, Networking)</a:t>
            </a:r>
          </a:p>
          <a:p>
            <a:pPr lvl="1"/>
            <a:r>
              <a:rPr lang="en-US" dirty="0" smtClean="0"/>
              <a:t>Math libraries (trig, linear algebra)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Core Systems</a:t>
            </a:r>
          </a:p>
          <a:p>
            <a:pPr lvl="1"/>
            <a:r>
              <a:rPr lang="en-US" dirty="0" smtClean="0"/>
              <a:t>Memory allocation</a:t>
            </a:r>
          </a:p>
          <a:p>
            <a:pPr lvl="1"/>
            <a:r>
              <a:rPr lang="en-US" dirty="0" smtClean="0"/>
              <a:t>Engine configuration</a:t>
            </a:r>
          </a:p>
          <a:p>
            <a:pPr lvl="1"/>
            <a:r>
              <a:rPr lang="en-US" dirty="0" smtClean="0"/>
              <a:t>Parsers (for </a:t>
            </a:r>
            <a:r>
              <a:rPr lang="en-US" dirty="0" err="1" smtClean="0"/>
              <a:t>config</a:t>
            </a:r>
            <a:r>
              <a:rPr lang="en-US" dirty="0" smtClean="0"/>
              <a:t> files)</a:t>
            </a:r>
          </a:p>
          <a:p>
            <a:pPr lvl="1"/>
            <a:r>
              <a:rPr lang="en-US" dirty="0" smtClean="0"/>
              <a:t>Debugging and performance (unit testing, profiling, error logging)</a:t>
            </a:r>
          </a:p>
          <a:p>
            <a:pPr lvl="1"/>
            <a:r>
              <a:rPr lang="en-US" dirty="0" smtClean="0"/>
              <a:t>Startup/Shutdown (initialization and final state)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35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 Components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Representation of the world</a:t>
            </a:r>
          </a:p>
          <a:p>
            <a:pPr lvl="1"/>
            <a:r>
              <a:rPr lang="en-US" dirty="0" smtClean="0"/>
              <a:t>Game objects</a:t>
            </a:r>
          </a:p>
          <a:p>
            <a:pPr lvl="1"/>
            <a:r>
              <a:rPr lang="en-US" dirty="0" smtClean="0"/>
              <a:t>Possibly oriented, relative</a:t>
            </a:r>
          </a:p>
          <a:p>
            <a:r>
              <a:rPr lang="en-US" dirty="0" smtClean="0"/>
              <a:t>Timing is very important</a:t>
            </a:r>
          </a:p>
          <a:p>
            <a:pPr lvl="1"/>
            <a:r>
              <a:rPr lang="en-US" dirty="0" smtClean="0"/>
              <a:t>Events are </a:t>
            </a:r>
            <a:r>
              <a:rPr lang="en-US" dirty="0" smtClean="0"/>
              <a:t>time-based</a:t>
            </a:r>
            <a:endParaRPr lang="en-US" dirty="0" smtClean="0"/>
          </a:p>
          <a:p>
            <a:pPr lvl="1"/>
            <a:r>
              <a:rPr lang="en-US" dirty="0" smtClean="0"/>
              <a:t>Multi-player needs consistency</a:t>
            </a:r>
          </a:p>
          <a:p>
            <a:r>
              <a:rPr lang="en-US" dirty="0" smtClean="0"/>
              <a:t>Low-level utilities</a:t>
            </a:r>
            <a:endParaRPr lang="en-US" dirty="0" smtClean="0"/>
          </a:p>
          <a:p>
            <a:pPr lvl="1"/>
            <a:r>
              <a:rPr lang="en-US" dirty="0" smtClean="0"/>
              <a:t>Updating objects, handling resources in/out, logging, memory management, encryption…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76400"/>
            <a:ext cx="2933700" cy="217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118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Rendering </a:t>
            </a:r>
            <a:r>
              <a:rPr lang="en-US" dirty="0" smtClean="0"/>
              <a:t>system (Dragonfly – </a:t>
            </a:r>
            <a:r>
              <a:rPr lang="en-US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How to display scene</a:t>
            </a:r>
          </a:p>
          <a:p>
            <a:pPr lvl="1"/>
            <a:r>
              <a:rPr lang="en-US" dirty="0" smtClean="0"/>
              <a:t>Lighting, occlusion, textures, camera, viewport …</a:t>
            </a:r>
          </a:p>
          <a:p>
            <a:pPr lvl="1"/>
            <a:r>
              <a:rPr lang="en-US" dirty="0" smtClean="0"/>
              <a:t>Special effects (particles)</a:t>
            </a:r>
          </a:p>
          <a:p>
            <a:r>
              <a:rPr lang="en-US" dirty="0" smtClean="0"/>
              <a:t>Sound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Music and dialog, formats and timing and resources</a:t>
            </a:r>
          </a:p>
          <a:p>
            <a:r>
              <a:rPr lang="en-US" dirty="0" smtClean="0"/>
              <a:t>Physics</a:t>
            </a:r>
            <a:endParaRPr lang="en-US" dirty="0" smtClean="0"/>
          </a:p>
          <a:p>
            <a:pPr lvl="1"/>
            <a:r>
              <a:rPr lang="en-US" dirty="0" smtClean="0"/>
              <a:t>How objects may move and/or interact</a:t>
            </a:r>
          </a:p>
          <a:p>
            <a:pPr lvl="1"/>
            <a:r>
              <a:rPr lang="en-US" dirty="0" smtClean="0"/>
              <a:t>Object physical states (location, velocity, orientation)</a:t>
            </a:r>
          </a:p>
          <a:p>
            <a:pPr lvl="1"/>
            <a:r>
              <a:rPr lang="en-US" dirty="0" smtClean="0"/>
              <a:t>Bounding volumes and collision detection</a:t>
            </a:r>
          </a:p>
          <a:p>
            <a:r>
              <a:rPr lang="en-US" dirty="0" smtClean="0"/>
              <a:t>Artificial </a:t>
            </a:r>
            <a:r>
              <a:rPr lang="en-US" dirty="0" smtClean="0"/>
              <a:t>intelligence</a:t>
            </a:r>
            <a:endParaRPr lang="en-US" dirty="0" smtClean="0"/>
          </a:p>
          <a:p>
            <a:pPr lvl="1"/>
            <a:r>
              <a:rPr lang="en-US" dirty="0" smtClean="0"/>
              <a:t>“Smart” objects, as opponents or NPC</a:t>
            </a:r>
          </a:p>
          <a:p>
            <a:pPr lvl="1"/>
            <a:r>
              <a:rPr lang="en-US" dirty="0" smtClean="0"/>
              <a:t>Low-level utilities such as </a:t>
            </a:r>
            <a:r>
              <a:rPr lang="en-US" dirty="0" err="1" smtClean="0"/>
              <a:t>pathfinding</a:t>
            </a:r>
            <a:endParaRPr lang="en-US" dirty="0" smtClean="0"/>
          </a:p>
        </p:txBody>
      </p:sp>
      <p:pic>
        <p:nvPicPr>
          <p:cNvPr id="4" name="Picture 3" descr="Free Dragonfly Clip Art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964" y="1466176"/>
            <a:ext cx="321425" cy="32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78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849</Words>
  <Application>Microsoft Office PowerPoint</Application>
  <PresentationFormat>On-screen Show (4:3)</PresentationFormat>
  <Paragraphs>148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IMGD 3000</vt:lpstr>
      <vt:lpstr>Introduction</vt:lpstr>
      <vt:lpstr>What is a Computer Game? User Perspective</vt:lpstr>
      <vt:lpstr>What is a Computer Game? Computer Perspective</vt:lpstr>
      <vt:lpstr>Game Code versus Game Engine Code</vt:lpstr>
      <vt:lpstr>Game Engine Specificity</vt:lpstr>
      <vt:lpstr>Game Engine Components</vt:lpstr>
      <vt:lpstr>Game Engine Components</vt:lpstr>
      <vt:lpstr>Game Engine Components</vt:lpstr>
      <vt:lpstr>Game Engine Components</vt:lpstr>
      <vt:lpstr>Example Core System - Structures </vt:lpstr>
      <vt:lpstr>Example Core System – Object System</vt:lpstr>
      <vt:lpstr>Example Core System – Object System</vt:lpstr>
      <vt:lpstr>Our Focus</vt:lpstr>
      <vt:lpstr>Game Engine Architecture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IMGD 3000</dc:title>
  <dc:creator>Mark Claypool</dc:creator>
  <cp:lastModifiedBy>Mark Claypool</cp:lastModifiedBy>
  <cp:revision>20</cp:revision>
  <dcterms:created xsi:type="dcterms:W3CDTF">2012-01-13T10:35:05Z</dcterms:created>
  <dcterms:modified xsi:type="dcterms:W3CDTF">2012-01-17T11:12:26Z</dcterms:modified>
</cp:coreProperties>
</file>