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1"/>
  </p:notesMasterIdLst>
  <p:handoutMasterIdLst>
    <p:handoutMasterId r:id="rId252"/>
  </p:handoutMasterIdLst>
  <p:sldIdLst>
    <p:sldId id="256" r:id="rId2"/>
    <p:sldId id="285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6" r:id="rId12"/>
    <p:sldId id="275" r:id="rId13"/>
    <p:sldId id="286" r:id="rId14"/>
    <p:sldId id="287" r:id="rId15"/>
    <p:sldId id="264" r:id="rId16"/>
    <p:sldId id="265" r:id="rId17"/>
    <p:sldId id="267" r:id="rId18"/>
    <p:sldId id="268" r:id="rId19"/>
    <p:sldId id="274" r:id="rId20"/>
    <p:sldId id="297" r:id="rId21"/>
    <p:sldId id="269" r:id="rId22"/>
    <p:sldId id="271" r:id="rId23"/>
    <p:sldId id="277" r:id="rId24"/>
    <p:sldId id="279" r:id="rId25"/>
    <p:sldId id="280" r:id="rId26"/>
    <p:sldId id="281" r:id="rId27"/>
    <p:sldId id="276" r:id="rId28"/>
    <p:sldId id="282" r:id="rId29"/>
    <p:sldId id="284" r:id="rId30"/>
    <p:sldId id="283" r:id="rId31"/>
    <p:sldId id="273" r:id="rId32"/>
    <p:sldId id="270" r:id="rId33"/>
    <p:sldId id="288" r:id="rId34"/>
    <p:sldId id="298" r:id="rId35"/>
    <p:sldId id="300" r:id="rId36"/>
    <p:sldId id="299" r:id="rId37"/>
    <p:sldId id="290" r:id="rId38"/>
    <p:sldId id="293" r:id="rId39"/>
    <p:sldId id="301" r:id="rId40"/>
    <p:sldId id="302" r:id="rId41"/>
    <p:sldId id="292" r:id="rId42"/>
    <p:sldId id="303" r:id="rId43"/>
    <p:sldId id="304" r:id="rId44"/>
    <p:sldId id="305" r:id="rId45"/>
    <p:sldId id="306" r:id="rId46"/>
    <p:sldId id="409" r:id="rId47"/>
    <p:sldId id="294" r:id="rId48"/>
    <p:sldId id="291" r:id="rId49"/>
    <p:sldId id="307" r:id="rId50"/>
    <p:sldId id="308" r:id="rId51"/>
    <p:sldId id="309" r:id="rId52"/>
    <p:sldId id="316" r:id="rId53"/>
    <p:sldId id="310" r:id="rId54"/>
    <p:sldId id="313" r:id="rId55"/>
    <p:sldId id="311" r:id="rId56"/>
    <p:sldId id="314" r:id="rId57"/>
    <p:sldId id="318" r:id="rId58"/>
    <p:sldId id="315" r:id="rId59"/>
    <p:sldId id="323" r:id="rId60"/>
    <p:sldId id="322" r:id="rId61"/>
    <p:sldId id="324" r:id="rId62"/>
    <p:sldId id="317" r:id="rId63"/>
    <p:sldId id="325" r:id="rId64"/>
    <p:sldId id="326" r:id="rId65"/>
    <p:sldId id="327" r:id="rId66"/>
    <p:sldId id="328" r:id="rId67"/>
    <p:sldId id="320" r:id="rId68"/>
    <p:sldId id="329" r:id="rId69"/>
    <p:sldId id="331" r:id="rId70"/>
    <p:sldId id="330" r:id="rId71"/>
    <p:sldId id="333" r:id="rId72"/>
    <p:sldId id="334" r:id="rId73"/>
    <p:sldId id="332" r:id="rId74"/>
    <p:sldId id="335" r:id="rId75"/>
    <p:sldId id="336" r:id="rId76"/>
    <p:sldId id="338" r:id="rId77"/>
    <p:sldId id="339" r:id="rId78"/>
    <p:sldId id="340" r:id="rId79"/>
    <p:sldId id="341" r:id="rId80"/>
    <p:sldId id="342" r:id="rId81"/>
    <p:sldId id="344" r:id="rId82"/>
    <p:sldId id="345" r:id="rId83"/>
    <p:sldId id="346" r:id="rId84"/>
    <p:sldId id="347" r:id="rId85"/>
    <p:sldId id="348" r:id="rId86"/>
    <p:sldId id="349" r:id="rId87"/>
    <p:sldId id="337" r:id="rId88"/>
    <p:sldId id="350" r:id="rId89"/>
    <p:sldId id="351" r:id="rId90"/>
    <p:sldId id="354" r:id="rId91"/>
    <p:sldId id="357" r:id="rId92"/>
    <p:sldId id="358" r:id="rId93"/>
    <p:sldId id="359" r:id="rId94"/>
    <p:sldId id="352" r:id="rId95"/>
    <p:sldId id="366" r:id="rId96"/>
    <p:sldId id="319" r:id="rId97"/>
    <p:sldId id="360" r:id="rId98"/>
    <p:sldId id="355" r:id="rId99"/>
    <p:sldId id="361" r:id="rId100"/>
    <p:sldId id="353" r:id="rId101"/>
    <p:sldId id="367" r:id="rId102"/>
    <p:sldId id="321" r:id="rId103"/>
    <p:sldId id="362" r:id="rId104"/>
    <p:sldId id="363" r:id="rId105"/>
    <p:sldId id="364" r:id="rId106"/>
    <p:sldId id="365" r:id="rId107"/>
    <p:sldId id="368" r:id="rId108"/>
    <p:sldId id="370" r:id="rId109"/>
    <p:sldId id="369" r:id="rId110"/>
    <p:sldId id="371" r:id="rId111"/>
    <p:sldId id="373" r:id="rId112"/>
    <p:sldId id="374" r:id="rId113"/>
    <p:sldId id="380" r:id="rId114"/>
    <p:sldId id="376" r:id="rId115"/>
    <p:sldId id="377" r:id="rId116"/>
    <p:sldId id="378" r:id="rId117"/>
    <p:sldId id="379" r:id="rId118"/>
    <p:sldId id="382" r:id="rId119"/>
    <p:sldId id="383" r:id="rId120"/>
    <p:sldId id="375" r:id="rId121"/>
    <p:sldId id="381" r:id="rId122"/>
    <p:sldId id="372" r:id="rId123"/>
    <p:sldId id="403" r:id="rId124"/>
    <p:sldId id="404" r:id="rId125"/>
    <p:sldId id="384" r:id="rId126"/>
    <p:sldId id="385" r:id="rId127"/>
    <p:sldId id="386" r:id="rId128"/>
    <p:sldId id="387" r:id="rId129"/>
    <p:sldId id="388" r:id="rId130"/>
    <p:sldId id="395" r:id="rId131"/>
    <p:sldId id="394" r:id="rId132"/>
    <p:sldId id="407" r:id="rId133"/>
    <p:sldId id="392" r:id="rId134"/>
    <p:sldId id="393" r:id="rId135"/>
    <p:sldId id="398" r:id="rId136"/>
    <p:sldId id="408" r:id="rId137"/>
    <p:sldId id="397" r:id="rId138"/>
    <p:sldId id="396" r:id="rId139"/>
    <p:sldId id="390" r:id="rId140"/>
    <p:sldId id="401" r:id="rId141"/>
    <p:sldId id="391" r:id="rId142"/>
    <p:sldId id="400" r:id="rId143"/>
    <p:sldId id="402" r:id="rId144"/>
    <p:sldId id="411" r:id="rId145"/>
    <p:sldId id="412" r:id="rId146"/>
    <p:sldId id="413" r:id="rId147"/>
    <p:sldId id="414" r:id="rId148"/>
    <p:sldId id="415" r:id="rId149"/>
    <p:sldId id="417" r:id="rId150"/>
    <p:sldId id="418" r:id="rId151"/>
    <p:sldId id="419" r:id="rId152"/>
    <p:sldId id="420" r:id="rId153"/>
    <p:sldId id="421" r:id="rId154"/>
    <p:sldId id="422" r:id="rId155"/>
    <p:sldId id="423" r:id="rId156"/>
    <p:sldId id="424" r:id="rId157"/>
    <p:sldId id="425" r:id="rId158"/>
    <p:sldId id="426" r:id="rId159"/>
    <p:sldId id="430" r:id="rId160"/>
    <p:sldId id="431" r:id="rId161"/>
    <p:sldId id="432" r:id="rId162"/>
    <p:sldId id="437" r:id="rId163"/>
    <p:sldId id="446" r:id="rId164"/>
    <p:sldId id="447" r:id="rId165"/>
    <p:sldId id="433" r:id="rId166"/>
    <p:sldId id="436" r:id="rId167"/>
    <p:sldId id="434" r:id="rId168"/>
    <p:sldId id="435" r:id="rId169"/>
    <p:sldId id="441" r:id="rId170"/>
    <p:sldId id="438" r:id="rId171"/>
    <p:sldId id="439" r:id="rId172"/>
    <p:sldId id="440" r:id="rId173"/>
    <p:sldId id="444" r:id="rId174"/>
    <p:sldId id="442" r:id="rId175"/>
    <p:sldId id="410" r:id="rId176"/>
    <p:sldId id="450" r:id="rId177"/>
    <p:sldId id="443" r:id="rId178"/>
    <p:sldId id="399" r:id="rId179"/>
    <p:sldId id="449" r:id="rId180"/>
    <p:sldId id="405" r:id="rId181"/>
    <p:sldId id="479" r:id="rId182"/>
    <p:sldId id="452" r:id="rId183"/>
    <p:sldId id="453" r:id="rId184"/>
    <p:sldId id="454" r:id="rId185"/>
    <p:sldId id="456" r:id="rId186"/>
    <p:sldId id="455" r:id="rId187"/>
    <p:sldId id="457" r:id="rId188"/>
    <p:sldId id="458" r:id="rId189"/>
    <p:sldId id="459" r:id="rId190"/>
    <p:sldId id="460" r:id="rId191"/>
    <p:sldId id="461" r:id="rId192"/>
    <p:sldId id="463" r:id="rId193"/>
    <p:sldId id="464" r:id="rId194"/>
    <p:sldId id="462" r:id="rId195"/>
    <p:sldId id="465" r:id="rId196"/>
    <p:sldId id="467" r:id="rId197"/>
    <p:sldId id="466" r:id="rId198"/>
    <p:sldId id="468" r:id="rId199"/>
    <p:sldId id="469" r:id="rId200"/>
    <p:sldId id="470" r:id="rId201"/>
    <p:sldId id="475" r:id="rId202"/>
    <p:sldId id="471" r:id="rId203"/>
    <p:sldId id="473" r:id="rId204"/>
    <p:sldId id="474" r:id="rId205"/>
    <p:sldId id="476" r:id="rId206"/>
    <p:sldId id="477" r:id="rId207"/>
    <p:sldId id="472" r:id="rId208"/>
    <p:sldId id="483" r:id="rId209"/>
    <p:sldId id="484" r:id="rId210"/>
    <p:sldId id="485" r:id="rId211"/>
    <p:sldId id="489" r:id="rId212"/>
    <p:sldId id="487" r:id="rId213"/>
    <p:sldId id="488" r:id="rId214"/>
    <p:sldId id="490" r:id="rId215"/>
    <p:sldId id="478" r:id="rId216"/>
    <p:sldId id="480" r:id="rId217"/>
    <p:sldId id="481" r:id="rId218"/>
    <p:sldId id="482" r:id="rId219"/>
    <p:sldId id="499" r:id="rId220"/>
    <p:sldId id="491" r:id="rId221"/>
    <p:sldId id="493" r:id="rId222"/>
    <p:sldId id="492" r:id="rId223"/>
    <p:sldId id="500" r:id="rId224"/>
    <p:sldId id="501" r:id="rId225"/>
    <p:sldId id="502" r:id="rId226"/>
    <p:sldId id="503" r:id="rId227"/>
    <p:sldId id="504" r:id="rId228"/>
    <p:sldId id="506" r:id="rId229"/>
    <p:sldId id="507" r:id="rId230"/>
    <p:sldId id="509" r:id="rId231"/>
    <p:sldId id="510" r:id="rId232"/>
    <p:sldId id="511" r:id="rId233"/>
    <p:sldId id="505" r:id="rId234"/>
    <p:sldId id="508" r:id="rId235"/>
    <p:sldId id="495" r:id="rId236"/>
    <p:sldId id="512" r:id="rId237"/>
    <p:sldId id="513" r:id="rId238"/>
    <p:sldId id="514" r:id="rId239"/>
    <p:sldId id="515" r:id="rId240"/>
    <p:sldId id="516" r:id="rId241"/>
    <p:sldId id="517" r:id="rId242"/>
    <p:sldId id="518" r:id="rId243"/>
    <p:sldId id="519" r:id="rId244"/>
    <p:sldId id="520" r:id="rId245"/>
    <p:sldId id="521" r:id="rId246"/>
    <p:sldId id="522" r:id="rId247"/>
    <p:sldId id="523" r:id="rId248"/>
    <p:sldId id="524" r:id="rId249"/>
    <p:sldId id="497" r:id="rId2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9933FF"/>
    <a:srgbClr val="CCCC00"/>
    <a:srgbClr val="CC0000"/>
    <a:srgbClr val="666699"/>
    <a:srgbClr val="4D4D4D"/>
    <a:srgbClr val="FF99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notesMaster" Target="notesMasters/notesMaster1.xml"/><Relationship Id="rId25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handoutMaster" Target="handoutMasters/handout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CFB01F-F054-4B9A-9D38-360BD304E336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737878-CFEA-4C13-8898-51DDA5FF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8187F9-4FE2-4BDF-94E5-CA5738A32A5E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BA5F6A-2ADE-4FD8-AA15-DB960C0EB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making.com/design_patterns/iterator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Gregory, Chapter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http://sourcemaking.com/design_patterns/iterator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http://www.cplusplus.com/doc/tutorial/typecasting/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68C88-CD59-4B5D-8A4F-54C09D236447}" type="slidenum">
              <a:rPr lang="en-US"/>
              <a:pPr/>
              <a:t>144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Rabin, </a:t>
            </a:r>
            <a:r>
              <a:rPr lang="en-US" i="1" dirty="0"/>
              <a:t>Introduction to Game Development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4.2, 1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Gregory, </a:t>
            </a:r>
            <a:r>
              <a:rPr lang="en-US" i="1" dirty="0" smtClean="0"/>
              <a:t>Game Engine Architecture</a:t>
            </a:r>
            <a:r>
              <a:rPr lang="en-US" dirty="0" smtClean="0"/>
              <a:t>, Chapter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0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6ADE-E403-4ECC-B506-62CCED566BBF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laypool/misc/dragonfly/include.code/classGameObject.html" TargetMode="External"/><Relationship Id="rId2" Type="http://schemas.openxmlformats.org/officeDocument/2006/relationships/hyperlink" Target="http://web.cs.wpi.edu/~claypool/misc/dragonfly/include.code/classManager.html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png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laypool/misc/dragonfly/include.code/classGameObjectListIterator.html" TargetMode="External"/><Relationship Id="rId2" Type="http://schemas.openxmlformats.org/officeDocument/2006/relationships/hyperlink" Target="http://web.cs.wpi.edu/~claypool/misc/dragonfly/include.code/classWorldManag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hyperlink" Target="http://web.cs.wpi.edu/~claypool/misc/dragonfly/include.code/classGameObjectList.html" TargetMode="Externa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laypool/misc/dragonfly/include.code/classGameObjectListIterator.html" TargetMode="External"/><Relationship Id="rId2" Type="http://schemas.openxmlformats.org/officeDocument/2006/relationships/hyperlink" Target="http://web.cs.wpi.edu/~claypool/misc/dragonfly/include.code/classWorldManage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eb.cs.wpi.edu/~claypool/misc/dragonfly/include.code/classWorldManager.html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Dragonfly</a:t>
            </a:r>
            <a:endParaRPr lang="en-US" dirty="0"/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85" y="3505200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C++: Do Not Explicitly Call Destructor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if allocated via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 (as in Saucer Shoot)?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Still, no!</a:t>
            </a:r>
          </a:p>
          <a:p>
            <a:r>
              <a:rPr lang="en-US" dirty="0" smtClean="0"/>
              <a:t>Remember,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 p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does two things</a:t>
            </a:r>
          </a:p>
          <a:p>
            <a:pPr lvl="1"/>
            <a:r>
              <a:rPr lang="en-US" dirty="0" smtClean="0"/>
              <a:t>Calls destructor</a:t>
            </a:r>
          </a:p>
          <a:p>
            <a:pPr lvl="1"/>
            <a:r>
              <a:rPr lang="en-US" dirty="0" err="1" smtClean="0"/>
              <a:t>Deallocates</a:t>
            </a:r>
            <a:r>
              <a:rPr lang="en-US" dirty="0" smtClean="0"/>
              <a:t> memory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913" y="1981200"/>
            <a:ext cx="653519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Bob *p = new Bob();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p-&gt;~Bob();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should you do this?</a:t>
            </a:r>
            <a:endParaRPr lang="en-US" sz="20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653519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Bob *p = new Bob();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…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elete p; 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automagically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calls p-&gt;~Bob()</a:t>
            </a:r>
          </a:p>
        </p:txBody>
      </p:sp>
    </p:spTree>
    <p:extLst>
      <p:ext uri="{BB962C8B-B14F-4D97-AF65-F5344CB8AC3E}">
        <p14:creationId xmlns:p14="http://schemas.microsoft.com/office/powerpoint/2010/main" val="2142735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for Dragonfly Egg!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 err="1" smtClean="0"/>
              <a:t>GameManager</a:t>
            </a:r>
            <a:endParaRPr lang="en-US" dirty="0" smtClean="0"/>
          </a:p>
          <a:p>
            <a:pPr lvl="1"/>
            <a:r>
              <a:rPr lang="en-US" dirty="0" smtClean="0"/>
              <a:t>Starts </a:t>
            </a:r>
            <a:r>
              <a:rPr lang="en-US" dirty="0" err="1" smtClean="0"/>
              <a:t>LogManager</a:t>
            </a:r>
            <a:endParaRPr lang="en-US" dirty="0" smtClean="0"/>
          </a:p>
          <a:p>
            <a:pPr lvl="1"/>
            <a:r>
              <a:rPr lang="en-US" dirty="0" smtClean="0"/>
              <a:t>Starts </a:t>
            </a:r>
            <a:r>
              <a:rPr lang="en-US" dirty="0" err="1" smtClean="0"/>
              <a:t>WorldManager</a:t>
            </a:r>
            <a:endParaRPr lang="en-US" dirty="0" smtClean="0"/>
          </a:p>
          <a:p>
            <a:r>
              <a:rPr lang="en-US" dirty="0" smtClean="0"/>
              <a:t>Populate world</a:t>
            </a:r>
          </a:p>
          <a:p>
            <a:pPr lvl="1"/>
            <a:r>
              <a:rPr lang="en-US" dirty="0" smtClean="0"/>
              <a:t>Create some game objects (derive from base class)</a:t>
            </a:r>
          </a:p>
          <a:p>
            <a:pPr lvl="2"/>
            <a:r>
              <a:rPr lang="en-US" dirty="0" smtClean="0"/>
              <a:t>Will add themselves to </a:t>
            </a:r>
            <a:r>
              <a:rPr lang="en-US" dirty="0" err="1" smtClean="0"/>
              <a:t>WorldManager</a:t>
            </a:r>
            <a:r>
              <a:rPr lang="en-US" dirty="0" smtClean="0"/>
              <a:t> in constructor</a:t>
            </a:r>
          </a:p>
          <a:p>
            <a:pPr lvl="1"/>
            <a:r>
              <a:rPr lang="en-US" dirty="0" smtClean="0"/>
              <a:t>Can set object positions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GameManager</a:t>
            </a:r>
            <a:endParaRPr lang="en-US" dirty="0" smtClean="0"/>
          </a:p>
          <a:p>
            <a:pPr lvl="1"/>
            <a:r>
              <a:rPr lang="en-US" dirty="0" smtClean="0"/>
              <a:t>Will run game loop with controlled timing</a:t>
            </a:r>
          </a:p>
          <a:p>
            <a:pPr lvl="1"/>
            <a:r>
              <a:rPr lang="en-US" dirty="0" smtClean="0"/>
              <a:t>Each iteration, call </a:t>
            </a:r>
            <a:r>
              <a:rPr lang="en-US" dirty="0" err="1" smtClean="0"/>
              <a:t>WorldManager</a:t>
            </a:r>
            <a:r>
              <a:rPr lang="en-US" dirty="0" smtClean="0"/>
              <a:t> to update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 update will iterate through objects</a:t>
            </a:r>
          </a:p>
          <a:p>
            <a:pPr lvl="1"/>
            <a:r>
              <a:rPr lang="en-US" dirty="0" smtClean="0"/>
              <a:t>Send step event to each</a:t>
            </a:r>
          </a:p>
          <a:p>
            <a:r>
              <a:rPr lang="en-US" dirty="0" smtClean="0"/>
              <a:t>Objects should handle step event</a:t>
            </a:r>
          </a:p>
          <a:p>
            <a:pPr lvl="1"/>
            <a:r>
              <a:rPr lang="en-US" dirty="0" smtClean="0"/>
              <a:t>Perhaps change 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Should be able to shutdown</a:t>
            </a:r>
          </a:p>
          <a:p>
            <a:pPr lvl="1"/>
            <a:r>
              <a:rPr lang="en-US" dirty="0" err="1" smtClean="0"/>
              <a:t>GameManager.setGameOver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Gracefully shutdown Managers</a:t>
            </a:r>
          </a:p>
          <a:p>
            <a:r>
              <a:rPr lang="en-US" dirty="0" smtClean="0"/>
              <a:t>All </a:t>
            </a:r>
            <a:r>
              <a:rPr lang="en-US" dirty="0"/>
              <a:t>of this “observable” from log file (“Dragonfly.log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r>
              <a:rPr lang="en-US" dirty="0" smtClean="0"/>
              <a:t>Construct game code that shows all this working</a:t>
            </a:r>
          </a:p>
          <a:p>
            <a:pPr lvl="1"/>
            <a:r>
              <a:rPr lang="en-US" dirty="0" smtClean="0"/>
              <a:t>Include as part of your project</a:t>
            </a:r>
            <a:endParaRPr lang="en-US" dirty="0"/>
          </a:p>
          <a:p>
            <a:r>
              <a:rPr lang="en-US" dirty="0" smtClean="0"/>
              <a:t>Make sure you test thoroughly!</a:t>
            </a:r>
          </a:p>
          <a:p>
            <a:pPr lvl="1"/>
            <a:r>
              <a:rPr lang="en-US" dirty="0" smtClean="0"/>
              <a:t>Foundational code for rest </a:t>
            </a:r>
            <a:r>
              <a:rPr lang="en-US" smtClean="0"/>
              <a:t>of engine</a:t>
            </a:r>
          </a:p>
          <a:p>
            <a:r>
              <a:rPr lang="en-US" dirty="0" smtClean="0"/>
              <a:t>Complete by Friday</a:t>
            </a:r>
          </a:p>
          <a:p>
            <a:pPr lvl="1"/>
            <a:r>
              <a:rPr lang="en-US" dirty="0" smtClean="0"/>
              <a:t>Additional features coming</a:t>
            </a:r>
          </a:p>
        </p:txBody>
      </p:sp>
      <p:pic>
        <p:nvPicPr>
          <p:cNvPr id="4098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421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</a:t>
            </a:r>
          </a:p>
          <a:p>
            <a:r>
              <a:rPr lang="en-US" dirty="0" smtClean="0"/>
              <a:t>Managing Input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07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Getting Some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all game objects get step event, whether want it or not</a:t>
            </a:r>
          </a:p>
          <a:p>
            <a:pPr lvl="1"/>
            <a:r>
              <a:rPr lang="en-US" dirty="0" smtClean="0"/>
              <a:t>Some objects may not need updating each step (e.g. early Hero from </a:t>
            </a:r>
            <a:r>
              <a:rPr lang="en-US" dirty="0" err="1" smtClean="0"/>
              <a:t>SaucerShoot</a:t>
            </a:r>
            <a:r>
              <a:rPr lang="en-US" dirty="0" smtClean="0"/>
              <a:t> didn’t fire)</a:t>
            </a:r>
          </a:p>
          <a:p>
            <a:r>
              <a:rPr lang="en-US" dirty="0" smtClean="0"/>
              <a:t>Generally, not all objects want all events</a:t>
            </a:r>
          </a:p>
          <a:p>
            <a:r>
              <a:rPr lang="en-US" dirty="0" smtClean="0"/>
              <a:t>Unwanted events can be ignored, but inefficient</a:t>
            </a:r>
          </a:p>
          <a:p>
            <a:r>
              <a:rPr lang="en-US" dirty="0" smtClean="0"/>
              <a:t>How to fix?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97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Interest in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Game objects can indicate interest in specific event type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want “step” events or “keyboard” events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Even user-defined events, e.g. “nuke” events</a:t>
            </a:r>
          </a:p>
          <a:p>
            <a:r>
              <a:rPr lang="en-US" dirty="0" smtClean="0">
                <a:sym typeface="Wingdings" pitchFamily="2" charset="2"/>
              </a:rPr>
              <a:t>Game objects register with Manager that handles that event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dirty="0" err="1" smtClean="0">
                <a:sym typeface="Wingdings" pitchFamily="2" charset="2"/>
              </a:rPr>
              <a:t>InputManager</a:t>
            </a:r>
            <a:r>
              <a:rPr lang="en-US" dirty="0" smtClean="0">
                <a:sym typeface="Wingdings" pitchFamily="2" charset="2"/>
              </a:rPr>
              <a:t> for keyboard, </a:t>
            </a:r>
            <a:r>
              <a:rPr lang="en-US" dirty="0" err="1" smtClean="0">
                <a:sym typeface="Wingdings" pitchFamily="2" charset="2"/>
              </a:rPr>
              <a:t>WorldManager</a:t>
            </a:r>
            <a:r>
              <a:rPr lang="en-US" dirty="0" smtClean="0">
                <a:sym typeface="Wingdings" pitchFamily="2" charset="2"/>
              </a:rPr>
              <a:t> for step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Manager keeps list of such objects (</a:t>
            </a:r>
            <a:r>
              <a:rPr lang="en-US" dirty="0" err="1" smtClean="0">
                <a:sym typeface="Wingdings" pitchFamily="2" charset="2"/>
              </a:rPr>
              <a:t>GameObjectList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When event occurs, Manager calls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eventHandler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on only those objects that are interested</a:t>
            </a:r>
          </a:p>
          <a:p>
            <a:r>
              <a:rPr lang="en-US" dirty="0" smtClean="0">
                <a:sym typeface="Wingdings" pitchFamily="2" charset="2"/>
              </a:rPr>
              <a:t>When object no longer interested, unregister interest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Important!  Otherwise, will “get” event, even if deleted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Remember, </a:t>
            </a:r>
            <a:r>
              <a:rPr lang="en-US" dirty="0" err="1" smtClean="0">
                <a:sym typeface="Wingdings" pitchFamily="2" charset="2"/>
              </a:rPr>
              <a:t>GameObjectLists</a:t>
            </a:r>
            <a:r>
              <a:rPr lang="en-US" dirty="0" smtClean="0">
                <a:sym typeface="Wingdings" pitchFamily="2" charset="2"/>
              </a:rPr>
              <a:t> have pointers to objects!</a:t>
            </a:r>
          </a:p>
        </p:txBody>
      </p:sp>
    </p:spTree>
    <p:extLst>
      <p:ext uri="{BB962C8B-B14F-4D97-AF65-F5344CB8AC3E}">
        <p14:creationId xmlns:p14="http://schemas.microsoft.com/office/powerpoint/2010/main" val="13833099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Interest Management in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229600" cy="609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Register to add, unregister to remove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69627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1143000"/>
            <a:ext cx="3933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600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Need to store event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/>
              <a:t>, since that is event type</a:t>
            </a:r>
          </a:p>
          <a:p>
            <a:r>
              <a:rPr lang="en-US" sz="3100" dirty="0" smtClean="0"/>
              <a:t>Can be more than one event</a:t>
            </a:r>
          </a:p>
          <a:p>
            <a:pPr marL="0" indent="0">
              <a:buNone/>
            </a:pPr>
            <a:r>
              <a:rPr lang="en-US" sz="3100" dirty="0" smtClean="0"/>
              <a:t>	(users could define many)</a:t>
            </a:r>
          </a:p>
          <a:p>
            <a:pPr lvl="1"/>
            <a:r>
              <a:rPr lang="en-US" dirty="0" smtClean="0"/>
              <a:t>Need a list of events </a:t>
            </a:r>
          </a:p>
          <a:p>
            <a:pPr lvl="1"/>
            <a:r>
              <a:rPr lang="en-US" dirty="0" smtClean="0"/>
              <a:t>Not needed by game code so simple array</a:t>
            </a:r>
          </a:p>
          <a:p>
            <a:r>
              <a:rPr lang="en-US" sz="3100" dirty="0" smtClean="0"/>
              <a:t>Modify constructor to initialize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877167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Manager::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4000" dirty="0" smtClean="0">
                <a:sym typeface="Wingdings" pitchFamily="2" charset="2"/>
              </a:rPr>
              <a:t> Pseudo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8800"/>
            <a:ext cx="775079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/>
              <a:t>// Check if previously added</a:t>
            </a:r>
          </a:p>
          <a:p>
            <a:pPr marL="457200" lvl="1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0 to </a:t>
            </a:r>
            <a:r>
              <a:rPr lang="en-US" dirty="0" err="1" smtClean="0"/>
              <a:t>event_list_count</a:t>
            </a:r>
            <a:endParaRPr lang="en-US" dirty="0" smtClean="0"/>
          </a:p>
          <a:p>
            <a:pPr marL="914400" lvl="2" indent="0">
              <a:buNone/>
            </a:pPr>
            <a:r>
              <a:rPr lang="en-US" sz="2800" dirty="0" smtClean="0"/>
              <a:t>if event[</a:t>
            </a:r>
            <a:r>
              <a:rPr lang="en-US" sz="2800" dirty="0" err="1" smtClean="0"/>
              <a:t>i</a:t>
            </a:r>
            <a:r>
              <a:rPr lang="en-US" sz="2800" dirty="0" smtClean="0"/>
              <a:t>] == </a:t>
            </a:r>
            <a:r>
              <a:rPr lang="en-US" sz="2800" dirty="0" err="1" smtClean="0"/>
              <a:t>event_name</a:t>
            </a:r>
            <a:endParaRPr lang="en-US" sz="2800" dirty="0" smtClean="0"/>
          </a:p>
          <a:p>
            <a:pPr marL="1371600" lvl="3" indent="0">
              <a:buNone/>
            </a:pPr>
            <a:r>
              <a:rPr lang="en-US" sz="2800" dirty="0" smtClean="0"/>
              <a:t>Insert object into list</a:t>
            </a:r>
          </a:p>
          <a:p>
            <a:pPr marL="0" indent="0">
              <a:buNone/>
            </a:pPr>
            <a:r>
              <a:rPr lang="en-US" sz="2800" i="1" dirty="0" smtClean="0"/>
              <a:t>// Otherwise, this is a new event</a:t>
            </a:r>
          </a:p>
          <a:p>
            <a:pPr marL="0" indent="0">
              <a:buNone/>
            </a:pPr>
            <a:r>
              <a:rPr lang="en-US" sz="2800" dirty="0" smtClean="0"/>
              <a:t>Make sure not full (</a:t>
            </a:r>
            <a:r>
              <a:rPr lang="en-US" sz="2800" dirty="0" err="1" smtClean="0"/>
              <a:t>event_list_count</a:t>
            </a:r>
            <a:r>
              <a:rPr lang="en-US" sz="2800" dirty="0" smtClean="0"/>
              <a:t> &lt; MAX)</a:t>
            </a:r>
          </a:p>
          <a:p>
            <a:pPr marL="0" indent="0">
              <a:buNone/>
            </a:pPr>
            <a:r>
              <a:rPr lang="en-US" sz="2800" dirty="0" smtClean="0"/>
              <a:t>event[</a:t>
            </a:r>
            <a:r>
              <a:rPr lang="en-US" sz="2800" dirty="0" err="1" smtClean="0"/>
              <a:t>i</a:t>
            </a:r>
            <a:r>
              <a:rPr lang="en-US" sz="2800" dirty="0" smtClean="0"/>
              <a:t>] = </a:t>
            </a:r>
            <a:r>
              <a:rPr lang="en-US" sz="2800" dirty="0" err="1" smtClean="0"/>
              <a:t>event_name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Insert object into list</a:t>
            </a:r>
          </a:p>
          <a:p>
            <a:pPr marL="0" indent="0">
              <a:buNone/>
            </a:pPr>
            <a:r>
              <a:rPr lang="en-US" sz="2800" dirty="0" smtClean="0"/>
              <a:t>Increment </a:t>
            </a:r>
            <a:r>
              <a:rPr lang="en-US" sz="2800" dirty="0" err="1" smtClean="0"/>
              <a:t>event_list_count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95247"/>
            <a:ext cx="87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  <a:hlinkClick r:id="rId2" tooltip="Indicate interest in event. Return 0 if ok, else -1."/>
              </a:rPr>
              <a:t>Manager::</a:t>
            </a:r>
            <a:r>
              <a:rPr lang="en-US" dirty="0" err="1">
                <a:latin typeface="Consolas" pitchFamily="49" charset="0"/>
                <a:cs typeface="Consolas" pitchFamily="49" charset="0"/>
                <a:hlinkClick r:id="rId2" tooltip="Indicate interest in event. Return 0 if ok, else -1."/>
              </a:rPr>
              <a:t>registerInterest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  <a:hlinkClick r:id="rId3"/>
              </a:rPr>
              <a:t>GameObject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p_go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string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6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Manager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Manager::unregister()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dirty="0" smtClean="0"/>
              <a:t>interest similar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Manager::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Move code from update loop in </a:t>
            </a:r>
            <a:r>
              <a:rPr lang="en-US" dirty="0" err="1" smtClean="0"/>
              <a:t>WorldManager</a:t>
            </a:r>
            <a:r>
              <a:rPr lang="en-US" dirty="0" smtClean="0"/>
              <a:t> to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Manager::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WorldManager.update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would then call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smtClean="0"/>
              <a:t>passing it a pointer to a “step” event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virtual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Manager::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smtClean="0"/>
              <a:t>Manager should check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in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before adding</a:t>
            </a:r>
          </a:p>
          <a:p>
            <a:pPr lvl="1"/>
            <a:r>
              <a:rPr lang="en-US" dirty="0" smtClean="0"/>
              <a:t>Checks if </a:t>
            </a:r>
            <a:r>
              <a:rPr lang="en-US" dirty="0"/>
              <a:t>event is allowed by the </a:t>
            </a:r>
            <a:r>
              <a:rPr lang="en-US" dirty="0" smtClean="0"/>
              <a:t>manager (base class always “true”)</a:t>
            </a:r>
          </a:p>
          <a:p>
            <a:pPr lvl="1"/>
            <a:r>
              <a:rPr lang="en-US" dirty="0" smtClean="0"/>
              <a:t>Virtual, so can </a:t>
            </a:r>
            <a:r>
              <a:rPr lang="en-US" dirty="0"/>
              <a:t>be overwritten by child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All Manager inherit this interface, so can use for other Managers</a:t>
            </a:r>
          </a:p>
          <a:p>
            <a:pPr lvl="1"/>
            <a:r>
              <a:rPr lang="en-US" dirty="0" smtClean="0"/>
              <a:t>E.g. will use for “keyboard” (</a:t>
            </a:r>
            <a:r>
              <a:rPr lang="en-US" dirty="0" err="1" smtClean="0"/>
              <a:t>InputManager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934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Curses</a:t>
            </a:r>
          </a:p>
          <a:p>
            <a:pPr lvl="1"/>
            <a:r>
              <a:rPr lang="en-US" dirty="0" err="1" smtClean="0"/>
              <a:t>GraphicsManager</a:t>
            </a:r>
            <a:endParaRPr lang="en-US" dirty="0" smtClean="0"/>
          </a:p>
          <a:p>
            <a:r>
              <a:rPr lang="en-US" dirty="0" smtClean="0"/>
              <a:t>Managing Input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1275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Curses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458200" cy="27722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Originally</a:t>
            </a:r>
            <a:r>
              <a:rPr lang="en-US" dirty="0"/>
              <a:t>, </a:t>
            </a:r>
            <a:r>
              <a:rPr lang="en-US" dirty="0" smtClean="0"/>
              <a:t>BSD </a:t>
            </a:r>
            <a:r>
              <a:rPr lang="en-US" dirty="0"/>
              <a:t>release, then </a:t>
            </a:r>
            <a:r>
              <a:rPr lang="en-US" dirty="0" smtClean="0"/>
              <a:t>AT&amp;T System V, done 1990’s</a:t>
            </a:r>
            <a:endParaRPr lang="en-US" dirty="0"/>
          </a:p>
          <a:p>
            <a:r>
              <a:rPr lang="en-US" dirty="0" err="1"/>
              <a:t>Ncurses</a:t>
            </a:r>
            <a:r>
              <a:rPr lang="en-US" dirty="0"/>
              <a:t> </a:t>
            </a:r>
            <a:r>
              <a:rPr lang="en-US" dirty="0" smtClean="0"/>
              <a:t>- freeware </a:t>
            </a:r>
            <a:r>
              <a:rPr lang="en-US" dirty="0"/>
              <a:t>clone of curses, still maintained</a:t>
            </a:r>
          </a:p>
          <a:p>
            <a:r>
              <a:rPr lang="en-US" dirty="0" err="1"/>
              <a:t>Pdcurses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/>
              <a:t>public domain </a:t>
            </a:r>
            <a:r>
              <a:rPr lang="en-US" dirty="0" smtClean="0"/>
              <a:t>for </a:t>
            </a:r>
            <a:r>
              <a:rPr lang="en-US" dirty="0"/>
              <a:t>Windows, still </a:t>
            </a:r>
            <a:r>
              <a:rPr lang="en-US" dirty="0" smtClean="0"/>
              <a:t>maintained</a:t>
            </a:r>
          </a:p>
          <a:p>
            <a:r>
              <a:rPr lang="en-US" dirty="0" smtClean="0"/>
              <a:t>Rogue a popular curses game</a:t>
            </a:r>
          </a:p>
          <a:p>
            <a:pPr lvl="1"/>
            <a:r>
              <a:rPr lang="en-US" dirty="0" smtClean="0"/>
              <a:t>Favorite on college computer systems, in 1980’s</a:t>
            </a:r>
          </a:p>
          <a:p>
            <a:pPr lvl="1"/>
            <a:r>
              <a:rPr lang="en-US" dirty="0" smtClean="0"/>
              <a:t>Spawned “dungeon crawler” trope, influenced games such as </a:t>
            </a:r>
            <a:r>
              <a:rPr lang="en-US" i="1" dirty="0" smtClean="0"/>
              <a:t>Diablo</a:t>
            </a:r>
            <a:endParaRPr lang="en-US" i="1" dirty="0"/>
          </a:p>
        </p:txBody>
      </p:sp>
      <p:pic>
        <p:nvPicPr>
          <p:cNvPr id="1026" name="Picture 2" descr="File:Rogue Unix Screenshot C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9018"/>
            <a:ext cx="60864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619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Text-based Graphics with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Cursor control involves raw terminal codes to draw/display characters anywhere on visible display</a:t>
            </a:r>
          </a:p>
          <a:p>
            <a:pPr lvl="1"/>
            <a:r>
              <a:rPr lang="en-US" dirty="0" smtClean="0"/>
              <a:t>Can become complicated, quickly</a:t>
            </a:r>
          </a:p>
          <a:p>
            <a:r>
              <a:rPr lang="en-US" dirty="0" smtClean="0"/>
              <a:t>Curses is a library of wrappers for these codes</a:t>
            </a:r>
          </a:p>
          <a:p>
            <a:pPr lvl="1"/>
            <a:r>
              <a:rPr lang="en-US" dirty="0" smtClean="0"/>
              <a:t>(Curses – a pun on “cursor control”)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Move cursor</a:t>
            </a:r>
          </a:p>
          <a:p>
            <a:pPr lvl="1"/>
            <a:r>
              <a:rPr lang="en-US" dirty="0" smtClean="0"/>
              <a:t>Create windows</a:t>
            </a:r>
          </a:p>
          <a:p>
            <a:pPr lvl="1"/>
            <a:r>
              <a:rPr lang="en-US" dirty="0" smtClean="0"/>
              <a:t>Produce colors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More than needed for Dragonfly </a:t>
            </a:r>
            <a:r>
              <a:rPr lang="en-US" dirty="0" smtClean="0">
                <a:sym typeface="Wingdings" pitchFamily="2" charset="2"/>
              </a:rPr>
              <a:t> We’ll learn just what is needed for a game engine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8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– Destructors and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call destructor explicitly</a:t>
            </a:r>
          </a:p>
          <a:p>
            <a:r>
              <a:rPr lang="en-US" dirty="0" smtClean="0"/>
              <a:t>For memory allocated by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, use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dirty="0" smtClean="0"/>
              <a:t> when possible</a:t>
            </a:r>
          </a:p>
          <a:p>
            <a:r>
              <a:rPr lang="en-US" dirty="0" smtClean="0"/>
              <a:t>For game engine (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), want engine to release memory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8074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Header: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#include 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curses.h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	(or 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ncurses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curses.h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 in Cygwin)</a:t>
            </a:r>
          </a:p>
          <a:p>
            <a:r>
              <a:rPr lang="en-US" dirty="0" smtClean="0"/>
              <a:t>Linker: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-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lncurses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WINDOW is a structure defined for image routines</a:t>
            </a:r>
          </a:p>
          <a:p>
            <a:pPr lvl="1"/>
            <a:r>
              <a:rPr lang="en-US" dirty="0" smtClean="0"/>
              <a:t>Functions pass pointers to such structures</a:t>
            </a:r>
          </a:p>
          <a:p>
            <a:r>
              <a:rPr lang="en-US" dirty="0" smtClean="0"/>
              <a:t>Can draw on it, but not “real” window</a:t>
            </a:r>
          </a:p>
          <a:p>
            <a:pPr lvl="1"/>
            <a:r>
              <a:rPr lang="en-US" dirty="0" smtClean="0"/>
              <a:t>To make display relevant, use: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wrefresh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047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in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LINES </a:t>
            </a:r>
            <a:r>
              <a:rPr lang="en-US" dirty="0" smtClean="0"/>
              <a:t>– number of lines in terminal</a:t>
            </a:r>
          </a:p>
          <a:p>
            <a:r>
              <a:rPr lang="en-US" sz="2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COLS </a:t>
            </a:r>
            <a:r>
              <a:rPr lang="en-US" dirty="0" smtClean="0"/>
              <a:t>– number of columns in terminal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ERR</a:t>
            </a:r>
            <a:r>
              <a:rPr lang="en-US" sz="2800" dirty="0" smtClean="0"/>
              <a:t> </a:t>
            </a:r>
            <a:r>
              <a:rPr lang="en-US" dirty="0" smtClean="0"/>
              <a:t>– returned by most routines on error (-1)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OK</a:t>
            </a:r>
            <a:r>
              <a:rPr lang="en-US" dirty="0" smtClean="0"/>
              <a:t> – value returned by most routines on success</a:t>
            </a:r>
          </a:p>
          <a:p>
            <a:r>
              <a:rPr lang="en-US" dirty="0" smtClean="0"/>
              <a:t>Colors</a:t>
            </a:r>
            <a:r>
              <a:rPr lang="en-US" dirty="0"/>
              <a:t>: COLOR_BLACK, </a:t>
            </a:r>
            <a:r>
              <a:rPr lang="en-US" dirty="0">
                <a:solidFill>
                  <a:srgbClr val="FF0000"/>
                </a:solidFill>
              </a:rPr>
              <a:t>COLOR_RED</a:t>
            </a:r>
            <a:r>
              <a:rPr lang="en-US" dirty="0"/>
              <a:t>, </a:t>
            </a:r>
            <a:r>
              <a:rPr lang="en-US" dirty="0">
                <a:solidFill>
                  <a:srgbClr val="009900"/>
                </a:solidFill>
              </a:rPr>
              <a:t>COLOR_GREEN</a:t>
            </a:r>
            <a:r>
              <a:rPr lang="en-US" dirty="0"/>
              <a:t>, </a:t>
            </a:r>
            <a:r>
              <a:rPr lang="en-US" dirty="0">
                <a:solidFill>
                  <a:srgbClr val="CCCC00"/>
                </a:solidFill>
              </a:rPr>
              <a:t>COLOR_YELLOW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COLOR_BLUE</a:t>
            </a:r>
            <a:r>
              <a:rPr lang="en-US" dirty="0"/>
              <a:t>, </a:t>
            </a:r>
            <a:r>
              <a:rPr lang="en-US" dirty="0">
                <a:solidFill>
                  <a:srgbClr val="9933FF"/>
                </a:solidFill>
              </a:rPr>
              <a:t>COLOR_MAGENTA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COLOR_CYAN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COLOR_WHITE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0580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smtClean="0"/>
              <a:t>Starting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Setup curses</a:t>
            </a:r>
          </a:p>
          <a:p>
            <a:pPr lvl="1"/>
            <a:r>
              <a:rPr lang="en-US" dirty="0" smtClean="0"/>
              <a:t>Allocate space for curses data structures</a:t>
            </a:r>
          </a:p>
          <a:p>
            <a:pPr lvl="1"/>
            <a:r>
              <a:rPr lang="en-US" dirty="0" smtClean="0"/>
              <a:t>Determine terminal characteristics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initscr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/>
            <a:r>
              <a:rPr lang="en-US" dirty="0" smtClean="0"/>
              <a:t>Clear screen</a:t>
            </a:r>
          </a:p>
          <a:p>
            <a:pPr lvl="1"/>
            <a:r>
              <a:rPr lang="en-US" dirty="0" smtClean="0"/>
              <a:t>Returns pointer to the default window</a:t>
            </a:r>
          </a:p>
          <a:p>
            <a:r>
              <a:rPr lang="en-US" dirty="0" smtClean="0"/>
              <a:t>Typically, very first curses instruction</a:t>
            </a:r>
          </a:p>
          <a:p>
            <a:r>
              <a:rPr lang="en-US" dirty="0" smtClean="0"/>
              <a:t>Note, for shut down (restore terminal to default)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endwin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Create a full-sized window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WINDOW *win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newwin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(0,0,0,0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dirty="0" smtClean="0">
                <a:cs typeface="Consolas" pitchFamily="49" charset="0"/>
              </a:rPr>
              <a:t>Leave cursor where it ends</a:t>
            </a: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leaveok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(window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, TRUE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en-US" sz="3000" dirty="0">
              <a:latin typeface="Consolas" pitchFamily="49" charset="0"/>
              <a:cs typeface="Consolas" pitchFamily="49" charset="0"/>
            </a:endParaRPr>
          </a:p>
          <a:p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95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cs typeface="Consolas" pitchFamily="49" charset="0"/>
              </a:rPr>
              <a:t>Get terminal size</a:t>
            </a:r>
            <a:endParaRPr lang="en-US" sz="3600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getmaxyx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stdscr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max_y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max_x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sz="2400" dirty="0" smtClean="0">
                <a:cs typeface="Consolas" pitchFamily="49" charset="0"/>
              </a:rPr>
              <a:t>(Note!  a macro, so don’t need &amp;</a:t>
            </a:r>
            <a:r>
              <a:rPr lang="en-US" sz="2400" dirty="0" err="1" smtClean="0">
                <a:cs typeface="Consolas" pitchFamily="49" charset="0"/>
              </a:rPr>
              <a:t>max_y</a:t>
            </a:r>
            <a:r>
              <a:rPr lang="en-US" sz="2400" dirty="0" smtClean="0">
                <a:cs typeface="Consolas" pitchFamily="49" charset="0"/>
              </a:rPr>
              <a:t>, &amp;</a:t>
            </a:r>
            <a:r>
              <a:rPr lang="en-US" sz="2400" dirty="0" err="1" smtClean="0">
                <a:cs typeface="Consolas" pitchFamily="49" charset="0"/>
              </a:rPr>
              <a:t>max_x</a:t>
            </a:r>
            <a:r>
              <a:rPr lang="en-US" sz="2400" dirty="0" smtClean="0">
                <a:cs typeface="Consolas" pitchFamily="49" charset="0"/>
              </a:rPr>
              <a:t>)</a:t>
            </a:r>
            <a:endParaRPr lang="en-US" dirty="0">
              <a:cs typeface="Consolas" pitchFamily="49" charset="0"/>
            </a:endParaRPr>
          </a:p>
          <a:p>
            <a:r>
              <a:rPr lang="en-US" dirty="0"/>
              <a:t>Make characters bold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(win, A_BOLD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cs typeface="Consolas" pitchFamily="49" charset="0"/>
              </a:rPr>
              <a:t>Note, could set window foreground and background colors with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assume_default_colors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smtClean="0">
                <a:cs typeface="Consolas" pitchFamily="49" charset="0"/>
              </a:rPr>
              <a:t>Default for color terminal is white on black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451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 Better with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9900"/>
                </a:solidFill>
              </a:rPr>
              <a:t>o</a:t>
            </a:r>
            <a:r>
              <a:rPr lang="en-US" dirty="0" smtClean="0">
                <a:solidFill>
                  <a:srgbClr val="9933FF"/>
                </a:solidFill>
              </a:rPr>
              <a:t>l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 for color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has_colors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== TRUE)</a:t>
            </a:r>
          </a:p>
          <a:p>
            <a:r>
              <a:rPr lang="en-US" dirty="0" smtClean="0"/>
              <a:t>Then enable color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start_color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Set pairs via: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fg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bg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is 1+</a:t>
            </a:r>
          </a:p>
          <a:p>
            <a:r>
              <a:rPr lang="en-US" sz="3600" dirty="0">
                <a:cs typeface="Consolas" pitchFamily="49" charset="0"/>
              </a:rPr>
              <a:t>E.g.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(COLOR_RED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COLOR_RED,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COLOR_BLACK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(COLOR_GREEN,COLOR_GREEN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COLOR_BLACK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…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351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Drawing with Curses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Draw single character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y, x, char)</a:t>
            </a:r>
          </a:p>
          <a:p>
            <a:r>
              <a:rPr lang="en-US" dirty="0" smtClean="0"/>
              <a:t>Draw string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y, x, char *)</a:t>
            </a:r>
            <a:endParaRPr lang="en-US" sz="2800" dirty="0" smtClean="0"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If color, turn on color pair: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COLOR_PAIR(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r>
              <a:rPr lang="en-US" dirty="0" smtClean="0"/>
              <a:t>Then, turn off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wattroff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COLOR_PAIR(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r>
              <a:rPr lang="en-US" dirty="0" smtClean="0">
                <a:cs typeface="Consolas" pitchFamily="49" charset="0"/>
              </a:rPr>
              <a:t>Clearing the screen</a:t>
            </a: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werase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(window)</a:t>
            </a:r>
          </a:p>
          <a:p>
            <a:endParaRPr lang="en-US" dirty="0"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5121" y="1200834"/>
            <a:ext cx="3200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Note!  All curses functions use (y, x) as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638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4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Ok, have enough curses for a game engine</a:t>
            </a:r>
          </a:p>
          <a:p>
            <a:pPr lvl="1"/>
            <a:r>
              <a:rPr lang="en-US" dirty="0" smtClean="0"/>
              <a:t>Time for the </a:t>
            </a:r>
            <a:r>
              <a:rPr lang="en-US" dirty="0" err="1" smtClean="0"/>
              <a:t>GraphicsManager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Inherit from Manager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Singleton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40" y="3124200"/>
            <a:ext cx="1704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0" y="3124200"/>
            <a:ext cx="4933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05" y="5257800"/>
            <a:ext cx="68389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03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dirty="0" err="1" smtClean="0"/>
              <a:t>GraphicsManager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56154"/>
            <a:ext cx="63912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99379"/>
            <a:ext cx="3581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4236"/>
            <a:ext cx="5181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9" y="2796695"/>
            <a:ext cx="2676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230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14423"/>
            <a:ext cx="5562600" cy="1143000"/>
          </a:xfrm>
        </p:spPr>
        <p:txBody>
          <a:bodyPr/>
          <a:lstStyle/>
          <a:p>
            <a:r>
              <a:rPr lang="en-US" dirty="0" err="1" smtClean="0"/>
              <a:t>GraphicsManager.h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657600" cy="288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00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8127"/>
            <a:ext cx="8305800" cy="39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95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1143000"/>
          </a:xfrm>
        </p:spPr>
        <p:txBody>
          <a:bodyPr/>
          <a:lstStyle/>
          <a:p>
            <a:r>
              <a:rPr lang="en-US" dirty="0" err="1" smtClean="0"/>
              <a:t>GraphicsManager.h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05875" cy="42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6639"/>
            <a:ext cx="4876800" cy="12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1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209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</a:t>
            </a:r>
            <a:r>
              <a:rPr lang="en-US" dirty="0" smtClean="0"/>
              <a:t>::</a:t>
            </a:r>
            <a:r>
              <a:rPr lang="en-US" dirty="0" err="1" smtClean="0"/>
              <a:t>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Initialize curses</a:t>
            </a:r>
          </a:p>
          <a:p>
            <a:r>
              <a:rPr lang="en-US" dirty="0" smtClean="0"/>
              <a:t>Get maximum terminal window size</a:t>
            </a:r>
          </a:p>
          <a:p>
            <a:r>
              <a:rPr lang="en-US" dirty="0" smtClean="0"/>
              <a:t> Create two windows:</a:t>
            </a:r>
          </a:p>
          <a:p>
            <a:pPr lvl="1"/>
            <a:r>
              <a:rPr lang="en-US" dirty="0" smtClean="0"/>
              <a:t>One for the current buffer being displayed</a:t>
            </a:r>
          </a:p>
          <a:p>
            <a:pPr lvl="1"/>
            <a:r>
              <a:rPr lang="en-US" dirty="0" smtClean="0"/>
              <a:t>The other for the next buffer being drawn</a:t>
            </a:r>
          </a:p>
          <a:p>
            <a:r>
              <a:rPr lang="en-US" dirty="0" smtClean="0"/>
              <a:t>Create a third, a pointer that switched between the two, representing the current window</a:t>
            </a:r>
          </a:p>
          <a:p>
            <a:r>
              <a:rPr lang="en-US" dirty="0" smtClean="0"/>
              <a:t>Let cursor remain where it is (cursor not really used for most games)</a:t>
            </a:r>
          </a:p>
          <a:p>
            <a:r>
              <a:rPr lang="en-US" dirty="0" smtClean="0"/>
              <a:t>If the terminal supports color</a:t>
            </a:r>
          </a:p>
          <a:p>
            <a:pPr lvl="1"/>
            <a:r>
              <a:rPr lang="en-US" dirty="0" smtClean="0"/>
              <a:t>Enable colors</a:t>
            </a:r>
          </a:p>
          <a:p>
            <a:pPr lvl="1"/>
            <a:r>
              <a:rPr lang="en-US" dirty="0" smtClean="0"/>
              <a:t>Setup color pairs</a:t>
            </a:r>
          </a:p>
          <a:p>
            <a:r>
              <a:rPr lang="en-US" dirty="0" smtClean="0"/>
              <a:t>Make all characters bold</a:t>
            </a:r>
          </a:p>
          <a:p>
            <a:r>
              <a:rPr lang="en-US" dirty="0" err="1" smtClean="0"/>
              <a:t>shutDown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Just needs to clean up curses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63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GraphicsManager:drawCh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color 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Note, may want to #define COLOR_DEFAULT</a:t>
            </a:r>
          </a:p>
          <a:p>
            <a:r>
              <a:rPr lang="en-US" dirty="0" smtClean="0"/>
              <a:t>Draw character, using </a:t>
            </a:r>
            <a:r>
              <a:rPr lang="en-US" dirty="0" err="1" smtClean="0"/>
              <a:t>mvwaddch</a:t>
            </a:r>
            <a:r>
              <a:rPr lang="en-US" dirty="0" smtClean="0"/>
              <a:t>()</a:t>
            </a:r>
          </a:p>
          <a:p>
            <a:r>
              <a:rPr lang="en-US" dirty="0" smtClean="0"/>
              <a:t>Turn off color 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wattroff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Note, later will make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for Sprite frame, but that will still call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Could make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 </a:t>
            </a:r>
            <a:r>
              <a:rPr lang="en-US" dirty="0" smtClean="0"/>
              <a:t>functions,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</a:t>
            </a:r>
            <a:r>
              <a:rPr lang="en-US" dirty="0" smtClean="0"/>
              <a:t>::</a:t>
            </a:r>
            <a:r>
              <a:rPr lang="en-US" dirty="0" err="1" smtClean="0"/>
              <a:t>swapBuffers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render current buffer, clear previous buffer to prepare for drawing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wrefresh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for current window</a:t>
            </a:r>
          </a:p>
          <a:p>
            <a:r>
              <a:rPr lang="en-US" dirty="0" smtClean="0"/>
              <a:t>Clear other window</a:t>
            </a:r>
          </a:p>
          <a:p>
            <a:r>
              <a:rPr lang="en-US" dirty="0" smtClean="0"/>
              <a:t>Set current window to other window</a:t>
            </a:r>
          </a:p>
          <a:p>
            <a:r>
              <a:rPr lang="en-US" dirty="0" smtClean="0"/>
              <a:t>(Note, for this and other functions, should error check and log appropriately!)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5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GraphicsManager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 draw method to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virtual void draw()</a:t>
            </a:r>
          </a:p>
          <a:p>
            <a:pPr lvl="1"/>
            <a:r>
              <a:rPr lang="en-US" dirty="0" smtClean="0"/>
              <a:t>Does nothing in base class, but game code can override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draw method to </a:t>
            </a:r>
            <a:r>
              <a:rPr lang="en-US" dirty="0" err="1" smtClean="0"/>
              <a:t>WorldManager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g</a:t>
            </a:r>
            <a:r>
              <a:rPr lang="en-US" dirty="0" smtClean="0"/>
              <a:t>et iterator for list of game objects</a:t>
            </a:r>
          </a:p>
          <a:p>
            <a:pPr marL="457200" lvl="1" indent="0">
              <a:buNone/>
            </a:pPr>
            <a:r>
              <a:rPr lang="en-US" dirty="0" smtClean="0"/>
              <a:t>while (not done iterating)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get current game object</a:t>
            </a:r>
          </a:p>
          <a:p>
            <a:pPr marL="457200" lvl="1" indent="0">
              <a:buNone/>
            </a:pPr>
            <a:r>
              <a:rPr lang="en-US" dirty="0" smtClean="0"/>
              <a:t>	current game object </a:t>
            </a:r>
            <a:r>
              <a:rPr lang="en-US" dirty="0" smtClean="0">
                <a:sym typeface="Wingdings" pitchFamily="2" charset="2"/>
              </a:rPr>
              <a:t> draw()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	increment iterator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22665" y="2597151"/>
            <a:ext cx="653319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void Star::draw() </a:t>
            </a:r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GraphicsManager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err="1"/>
              <a:t>graph_mgr</a:t>
            </a:r>
            <a:r>
              <a:rPr lang="en-US" dirty="0"/>
              <a:t> = </a:t>
            </a:r>
            <a:r>
              <a:rPr lang="en-US" dirty="0" err="1"/>
              <a:t>GraphicsManager</a:t>
            </a:r>
            <a:r>
              <a:rPr lang="en-US" dirty="0"/>
              <a:t>::</a:t>
            </a:r>
            <a:r>
              <a:rPr lang="en-US" dirty="0" err="1"/>
              <a:t>getInstance</a:t>
            </a:r>
            <a:r>
              <a:rPr lang="en-US" dirty="0"/>
              <a:t>();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graph_mgr.drawCh</a:t>
            </a:r>
            <a:r>
              <a:rPr lang="en-US" dirty="0" smtClean="0"/>
              <a:t>(</a:t>
            </a:r>
            <a:r>
              <a:rPr lang="en-US" dirty="0" err="1" smtClean="0"/>
              <a:t>pos</a:t>
            </a:r>
            <a:r>
              <a:rPr lang="en-US" dirty="0"/>
              <a:t>, STAR_CHAR); 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66484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8181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 smtClean="0"/>
              <a:t>GraphicsManager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dirty="0" err="1"/>
              <a:t>GameManager</a:t>
            </a:r>
            <a:r>
              <a:rPr lang="en-US" dirty="0"/>
              <a:t>, game loop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WorldManager.draw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 to </a:t>
            </a:r>
            <a:r>
              <a:rPr lang="en-US" dirty="0" err="1"/>
              <a:t>GraphicsManager.swapBuffers</a:t>
            </a:r>
            <a:r>
              <a:rPr lang="en-US" dirty="0"/>
              <a:t>() at end of game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Later, will add support for Sprites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36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Curses for Input</a:t>
            </a:r>
          </a:p>
          <a:p>
            <a:pPr lvl="1"/>
            <a:r>
              <a:rPr lang="en-US" dirty="0" err="1" smtClean="0"/>
              <a:t>InputManager</a:t>
            </a:r>
            <a:endParaRPr lang="en-US" dirty="0" smtClean="0"/>
          </a:p>
          <a:p>
            <a:pPr lvl="1"/>
            <a:r>
              <a:rPr lang="en-US" dirty="0" smtClean="0"/>
              <a:t>Input Events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0110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to Manage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Game could poll device directly.    E.g. see if press “space” then perform “jump”</a:t>
            </a:r>
          </a:p>
          <a:p>
            <a:r>
              <a:rPr lang="en-US" dirty="0" smtClean="0"/>
              <a:t>Positives</a:t>
            </a:r>
          </a:p>
          <a:p>
            <a:pPr lvl="1"/>
            <a:r>
              <a:rPr lang="en-US" dirty="0" smtClean="0"/>
              <a:t>Simple (I’ve done this myself for many games)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Device dependent. If device swapped (e.g. for joystick), game won’t work.  </a:t>
            </a:r>
          </a:p>
          <a:p>
            <a:pPr lvl="1"/>
            <a:r>
              <a:rPr lang="en-US" dirty="0" smtClean="0"/>
              <a:t>If mapping changes (e.g. “space” becomes “fire”), game must be recompiled</a:t>
            </a:r>
          </a:p>
          <a:p>
            <a:pPr lvl="1"/>
            <a:r>
              <a:rPr lang="en-US" dirty="0" smtClean="0"/>
              <a:t>If duplicate mapping (e.g. “left-mouse” also “jump”), must duplicate code</a:t>
            </a:r>
          </a:p>
          <a:p>
            <a:r>
              <a:rPr lang="en-US" dirty="0" smtClean="0"/>
              <a:t>Role of Game Engine is to avoid such drawbacks, specifically in the </a:t>
            </a:r>
            <a:r>
              <a:rPr lang="en-US" dirty="0" err="1" smtClean="0"/>
              <a:t>InputManager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467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provides input via device (e.g. button press)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Engine detects input has occurred</a:t>
            </a:r>
          </a:p>
          <a:p>
            <a:pPr lvl="1"/>
            <a:r>
              <a:rPr lang="en-US" dirty="0" smtClean="0"/>
              <a:t>Determines whether to process at all (e.g. perhaps not during a cut-scene)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input is to be processed, decode data from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into abstract, device-independent form suitable for game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4883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Input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engine exposes all forms of input</a:t>
            </a:r>
          </a:p>
          <a:p>
            <a:r>
              <a:rPr lang="en-US" dirty="0" smtClean="0"/>
              <a:t>Game code maps input to specific game action</a:t>
            </a:r>
          </a:p>
          <a:p>
            <a:r>
              <a:rPr lang="en-US" dirty="0" smtClean="0"/>
              <a:t>When game code gets specific input, looks in input map for action it corresponds to</a:t>
            </a:r>
          </a:p>
          <a:p>
            <a:pPr lvl="1"/>
            <a:r>
              <a:rPr lang="en-US" dirty="0" smtClean="0"/>
              <a:t>If none, ignore</a:t>
            </a:r>
          </a:p>
          <a:p>
            <a:pPr lvl="1"/>
            <a:r>
              <a:rPr lang="en-US" dirty="0" smtClean="0"/>
              <a:t>If action, invoke particular action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ser can redefine controls on-the-fly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8702" y="4114800"/>
            <a:ext cx="640457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Walk forward	</a:t>
            </a:r>
            <a:r>
              <a:rPr lang="en-US" dirty="0" err="1" smtClean="0"/>
              <a:t>Keypress</a:t>
            </a:r>
            <a:r>
              <a:rPr lang="en-US" dirty="0" smtClean="0"/>
              <a:t> W, </a:t>
            </a:r>
            <a:r>
              <a:rPr lang="en-US" dirty="0" err="1" smtClean="0"/>
              <a:t>Keypress</a:t>
            </a:r>
            <a:r>
              <a:rPr lang="en-US" dirty="0" smtClean="0"/>
              <a:t> UP, Mouse wheel up</a:t>
            </a:r>
          </a:p>
          <a:p>
            <a:r>
              <a:rPr lang="en-US" dirty="0" smtClean="0"/>
              <a:t>Walk backward	</a:t>
            </a:r>
            <a:r>
              <a:rPr lang="en-US" dirty="0" err="1" smtClean="0"/>
              <a:t>Keypress</a:t>
            </a:r>
            <a:r>
              <a:rPr lang="en-US" dirty="0" smtClean="0"/>
              <a:t> S, </a:t>
            </a:r>
            <a:r>
              <a:rPr lang="en-US" dirty="0" err="1" smtClean="0"/>
              <a:t>Keypress</a:t>
            </a:r>
            <a:r>
              <a:rPr lang="en-US" dirty="0" smtClean="0"/>
              <a:t> DN, Mouse wheel down</a:t>
            </a:r>
          </a:p>
          <a:p>
            <a:r>
              <a:rPr lang="en-US" dirty="0" smtClean="0"/>
              <a:t>Turn left 		</a:t>
            </a:r>
            <a:r>
              <a:rPr lang="en-US" dirty="0" err="1" smtClean="0"/>
              <a:t>Keypress</a:t>
            </a:r>
            <a:r>
              <a:rPr lang="en-US" dirty="0" smtClean="0"/>
              <a:t> A, </a:t>
            </a:r>
            <a:r>
              <a:rPr lang="en-US" dirty="0" err="1" smtClean="0"/>
              <a:t>Keypress</a:t>
            </a:r>
            <a:r>
              <a:rPr lang="en-US" dirty="0" smtClean="0"/>
              <a:t> LF, or Mouse scroll left</a:t>
            </a:r>
          </a:p>
          <a:p>
            <a:r>
              <a:rPr lang="en-US" dirty="0" smtClean="0"/>
              <a:t>Turn right		</a:t>
            </a:r>
            <a:r>
              <a:rPr lang="en-US" dirty="0" err="1" smtClean="0"/>
              <a:t>Keypress</a:t>
            </a:r>
            <a:r>
              <a:rPr lang="en-US" dirty="0" smtClean="0"/>
              <a:t> D, </a:t>
            </a:r>
            <a:r>
              <a:rPr lang="en-US" dirty="0" err="1" smtClean="0"/>
              <a:t>Keypress</a:t>
            </a:r>
            <a:r>
              <a:rPr lang="en-US" dirty="0" smtClean="0"/>
              <a:t> RT, or Mouse scroll right</a:t>
            </a:r>
          </a:p>
          <a:p>
            <a:r>
              <a:rPr lang="en-US" dirty="0" smtClean="0"/>
              <a:t>Fire weapon	</a:t>
            </a:r>
            <a:r>
              <a:rPr lang="en-US" dirty="0" err="1" smtClean="0"/>
              <a:t>Keypress</a:t>
            </a:r>
            <a:r>
              <a:rPr lang="en-US" dirty="0" smtClean="0"/>
              <a:t>  SPACE, Mouse left-click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988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receive from device (see Workflow above)</a:t>
            </a:r>
          </a:p>
          <a:p>
            <a:r>
              <a:rPr lang="en-US" dirty="0" smtClean="0"/>
              <a:t>Must notify objects (provide action)</a:t>
            </a:r>
          </a:p>
          <a:p>
            <a:r>
              <a:rPr lang="en-US" dirty="0" smtClean="0"/>
              <a:t>Manager must “understand” low level details of device to produce meaningful Event</a:t>
            </a:r>
          </a:p>
          <a:p>
            <a:r>
              <a:rPr lang="en-US" dirty="0" smtClean="0"/>
              <a:t>Event must include enough details specific for device</a:t>
            </a:r>
          </a:p>
          <a:p>
            <a:pPr lvl="1"/>
            <a:r>
              <a:rPr lang="en-US" dirty="0" smtClean="0"/>
              <a:t>E.g. keyboard needs key value pressed</a:t>
            </a:r>
          </a:p>
          <a:p>
            <a:pPr lvl="1"/>
            <a:r>
              <a:rPr lang="en-US" dirty="0" smtClean="0"/>
              <a:t>E.g. mouse needs location, button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Game Engine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3124200"/>
            <a:ext cx="7543800" cy="1295400"/>
            <a:chOff x="914400" y="3200400"/>
            <a:chExt cx="7543800" cy="1295400"/>
          </a:xfrm>
        </p:grpSpPr>
        <p:sp>
          <p:nvSpPr>
            <p:cNvPr id="6" name="Rectangle 5"/>
            <p:cNvSpPr/>
            <p:nvPr/>
          </p:nvSpPr>
          <p:spPr>
            <a:xfrm>
              <a:off x="914400" y="3200400"/>
              <a:ext cx="7543800" cy="12954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DRAGONFLY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8367" y="3386435"/>
              <a:ext cx="15865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DrawCharacter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InsertObject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LoadSprite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1022" y="3386435"/>
              <a:ext cx="1338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GetKey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MoveObject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SendEvent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524000"/>
            <a:ext cx="7543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GAME CODE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7" y="1772335"/>
            <a:ext cx="159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Saucer: move()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Hero: key()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1163" y="1772335"/>
            <a:ext cx="1846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Star: </a:t>
            </a:r>
            <a:r>
              <a:rPr lang="en-US" dirty="0" err="1" smtClean="0">
                <a:solidFill>
                  <a:schemeClr val="bg1"/>
                </a:solidFill>
              </a:rPr>
              <a:t>onEvent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GameOver</a:t>
            </a:r>
            <a:r>
              <a:rPr lang="en-US" dirty="0" smtClean="0">
                <a:solidFill>
                  <a:schemeClr val="bg1"/>
                </a:solidFill>
              </a:rPr>
              <a:t>: step()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876800"/>
            <a:ext cx="7543800" cy="1295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COMPUTER PLATFORM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3487" y="5201335"/>
            <a:ext cx="178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Allocate memory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Clear display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9817" y="5201335"/>
            <a:ext cx="160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 open/close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Get keystroke</a:t>
            </a:r>
          </a:p>
        </p:txBody>
      </p:sp>
    </p:spTree>
    <p:extLst>
      <p:ext uri="{BB962C8B-B14F-4D97-AF65-F5344CB8AC3E}">
        <p14:creationId xmlns:p14="http://schemas.microsoft.com/office/powerpoint/2010/main" val="1999931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</a:t>
            </a:r>
            <a:r>
              <a:rPr lang="en-US" dirty="0" err="1" smtClean="0"/>
              <a:t>startUp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Note, curses needs to be initialized before </a:t>
            </a:r>
            <a:r>
              <a:rPr lang="en-US" dirty="0" err="1" smtClean="0"/>
              <a:t>InputManager</a:t>
            </a:r>
            <a:r>
              <a:rPr lang="en-US" dirty="0" smtClean="0"/>
              <a:t> can start</a:t>
            </a:r>
          </a:p>
          <a:p>
            <a:pPr marL="400050" lvl="2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New </a:t>
            </a:r>
            <a:r>
              <a:rPr lang="en-US" dirty="0"/>
              <a:t>startup dependency order for </a:t>
            </a:r>
            <a:r>
              <a:rPr lang="en-US" dirty="0" smtClean="0"/>
              <a:t>Dragonfly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LogManager</a:t>
            </a:r>
            <a:endParaRPr lang="en-US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GraphicsManager</a:t>
            </a:r>
            <a:endParaRPr lang="en-US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InputManager</a:t>
            </a: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Build means of checking start up status in Manager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Protected Attribute</a:t>
            </a:r>
          </a:p>
          <a:p>
            <a:pPr marL="857250" lvl="2" indent="-457200">
              <a:buFont typeface="Calibri" pitchFamily="34" charset="0"/>
              <a:buChar char="‐"/>
            </a:pP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is_started</a:t>
            </a:r>
            <a:r>
              <a:rPr lang="en-US" dirty="0" smtClean="0"/>
              <a:t> (set to false in constructor)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 err="1" smtClean="0"/>
              <a:t>startUp</a:t>
            </a:r>
            <a:r>
              <a:rPr lang="en-US" dirty="0" smtClean="0"/>
              <a:t>() </a:t>
            </a:r>
            <a:r>
              <a:rPr lang="en-US" dirty="0" err="1" smtClean="0"/>
              <a:t>sucessfully</a:t>
            </a:r>
            <a:r>
              <a:rPr lang="en-US" dirty="0" smtClean="0"/>
              <a:t> called, set to true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Method to query</a:t>
            </a:r>
          </a:p>
          <a:p>
            <a:pPr marL="857250" lvl="2" indent="-457200">
              <a:buFont typeface="Calibri" pitchFamily="34" charset="0"/>
              <a:buChar char="‐"/>
            </a:pP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isStarted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520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Curses for Game-Type Input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Curses needs to be initialized</a:t>
            </a:r>
          </a:p>
          <a:p>
            <a:r>
              <a:rPr lang="en-US" dirty="0" smtClean="0"/>
              <a:t>Note: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stdscr</a:t>
            </a:r>
            <a:r>
              <a:rPr lang="en-US" sz="2800" dirty="0" smtClean="0"/>
              <a:t> </a:t>
            </a:r>
            <a:r>
              <a:rPr lang="en-US" dirty="0" smtClean="0"/>
              <a:t>for window to get default window, affects all</a:t>
            </a:r>
          </a:p>
          <a:p>
            <a:r>
              <a:rPr lang="en-US" dirty="0" smtClean="0"/>
              <a:t>Normal terminal input buffers until \n or \r, so disable.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cbreak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nodelay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(window, TRUE);</a:t>
            </a:r>
          </a:p>
          <a:p>
            <a:r>
              <a:rPr lang="en-US" dirty="0" smtClean="0"/>
              <a:t>Disable newline so can detect “enter” key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nonl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Turn off the cursor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curs_set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(0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Enable mouse events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mmask_t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_ mask = BUTTON1_CLICKED </a:t>
            </a:r>
            <a:r>
              <a:rPr lang="en-US" sz="2900" dirty="0">
                <a:latin typeface="Consolas" pitchFamily="49" charset="0"/>
                <a:cs typeface="Consolas" pitchFamily="49" charset="0"/>
              </a:rPr>
              <a:t>| BUTTON2_CLICKED | 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 	BUTTON1_DOUBLE_CLICKED | BUTTON2_DOUBLE_CLICKED;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mousemask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(mask, NULL)</a:t>
            </a:r>
          </a:p>
          <a:p>
            <a:r>
              <a:rPr lang="en-US" dirty="0" smtClean="0"/>
              <a:t>Enable keypad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keypad(window, TRUE);</a:t>
            </a:r>
          </a:p>
        </p:txBody>
      </p:sp>
    </p:spTree>
    <p:extLst>
      <p:ext uri="{BB962C8B-B14F-4D97-AF65-F5344CB8AC3E}">
        <p14:creationId xmlns:p14="http://schemas.microsoft.com/office/powerpoint/2010/main" val="29530185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Curses for Game-Type Input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get character (non-blocking)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c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getch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If not ERR, then a valid char</a:t>
            </a:r>
          </a:p>
          <a:p>
            <a:r>
              <a:rPr lang="en-US" dirty="0" smtClean="0"/>
              <a:t>Check if mouse</a:t>
            </a:r>
          </a:p>
          <a:p>
            <a:pPr marL="0" indent="0">
              <a:buNone/>
            </a:pPr>
            <a:r>
              <a:rPr lang="en-US" sz="2600" dirty="0" smtClean="0"/>
              <a:t>     MEVENT </a:t>
            </a:r>
            <a:r>
              <a:rPr lang="en-US" sz="2600" dirty="0" err="1" smtClean="0"/>
              <a:t>m_event</a:t>
            </a:r>
            <a:r>
              <a:rPr lang="en-US" sz="2600" dirty="0" smtClean="0"/>
              <a:t>;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if (c==KEY_MOUSE) and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getmouse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 == OK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m_event.bstate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&amp; BUTTON1_CLICKED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  x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m_event.x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y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m_event.y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1"/>
            <a:r>
              <a:rPr lang="en-US" dirty="0" smtClean="0"/>
              <a:t>Note!  Mouse must have click, too, to get (does not return for mouse movement)</a:t>
            </a:r>
          </a:p>
          <a:p>
            <a:r>
              <a:rPr lang="en-US" dirty="0" smtClean="0"/>
              <a:t>Else keyboard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/>
              <a:t> has 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178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5533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68595"/>
            <a:ext cx="15621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3043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</a:t>
            </a:r>
            <a:r>
              <a:rPr lang="en-US" dirty="0" smtClean="0"/>
              <a:t>::</a:t>
            </a:r>
            <a:r>
              <a:rPr lang="en-US" dirty="0" err="1" smtClean="0"/>
              <a:t>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 that </a:t>
            </a:r>
            <a:r>
              <a:rPr lang="en-US" dirty="0" err="1" smtClean="0"/>
              <a:t>GraphicsManager</a:t>
            </a:r>
            <a:r>
              <a:rPr lang="en-US" dirty="0" smtClean="0"/>
              <a:t> is started</a:t>
            </a:r>
          </a:p>
          <a:p>
            <a:pPr lvl="1"/>
            <a:r>
              <a:rPr lang="en-US" dirty="0" smtClean="0"/>
              <a:t>If not, exit</a:t>
            </a:r>
          </a:p>
          <a:p>
            <a:r>
              <a:rPr lang="en-US" dirty="0" smtClean="0"/>
              <a:t>Enable keypad</a:t>
            </a:r>
          </a:p>
          <a:p>
            <a:r>
              <a:rPr lang="en-US" dirty="0" smtClean="0"/>
              <a:t>Disable line buffering</a:t>
            </a:r>
          </a:p>
          <a:p>
            <a:r>
              <a:rPr lang="en-US" dirty="0" smtClean="0"/>
              <a:t>Turn off newline on output</a:t>
            </a:r>
          </a:p>
          <a:p>
            <a:r>
              <a:rPr lang="en-US" dirty="0" smtClean="0"/>
              <a:t>Disable character echo</a:t>
            </a:r>
          </a:p>
          <a:p>
            <a:r>
              <a:rPr lang="en-US" dirty="0" smtClean="0"/>
              <a:t>Turn off cursor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nodelay</a:t>
            </a:r>
            <a:endParaRPr lang="en-US" dirty="0"/>
          </a:p>
          <a:p>
            <a:r>
              <a:rPr lang="en-US" dirty="0" smtClean="0"/>
              <a:t>Enable mouse events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is_started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47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InputManager:ShutDown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cursor</a:t>
            </a:r>
          </a:p>
          <a:p>
            <a:r>
              <a:rPr lang="en-US" dirty="0" smtClean="0"/>
              <a:t>Note: assume shut’s down before </a:t>
            </a:r>
            <a:r>
              <a:rPr lang="en-US" dirty="0" err="1" smtClean="0"/>
              <a:t>GraphicsManager</a:t>
            </a:r>
            <a:r>
              <a:rPr lang="en-US" dirty="0" smtClean="0"/>
              <a:t> so won’t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endwin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 smtClean="0">
              <a:cs typeface="Consolas" pitchFamily="49" charset="0"/>
            </a:endParaRPr>
          </a:p>
          <a:p>
            <a:r>
              <a:rPr lang="en-US" dirty="0" smtClean="0"/>
              <a:t>Set </a:t>
            </a:r>
            <a:r>
              <a:rPr lang="en-US" dirty="0" err="1" smtClean="0">
                <a:cs typeface="Consolas" pitchFamily="49" charset="0"/>
              </a:rPr>
              <a:t>is_started</a:t>
            </a:r>
            <a:r>
              <a:rPr lang="en-US" sz="3600" dirty="0" smtClean="0"/>
              <a:t> </a:t>
            </a:r>
            <a:r>
              <a:rPr lang="en-US" dirty="0" smtClean="0"/>
              <a:t>to false</a:t>
            </a:r>
          </a:p>
        </p:txBody>
      </p:sp>
    </p:spTree>
    <p:extLst>
      <p:ext uri="{BB962C8B-B14F-4D97-AF65-F5344CB8AC3E}">
        <p14:creationId xmlns:p14="http://schemas.microsoft.com/office/powerpoint/2010/main" val="19275561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</a:t>
            </a:r>
            <a:r>
              <a:rPr lang="en-US" dirty="0" smtClean="0"/>
              <a:t>::</a:t>
            </a:r>
            <a:r>
              <a:rPr lang="en-US" dirty="0" err="1" smtClean="0"/>
              <a:t>getInput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Get character (note, </a:t>
            </a:r>
            <a:r>
              <a:rPr lang="en-US" sz="2800" i="1" dirty="0" smtClean="0"/>
              <a:t>not</a:t>
            </a:r>
            <a:r>
              <a:rPr lang="en-US" sz="2800" dirty="0" smtClean="0"/>
              <a:t> continuous mouse input)</a:t>
            </a:r>
          </a:p>
          <a:p>
            <a:r>
              <a:rPr lang="en-US" sz="2800" dirty="0" smtClean="0"/>
              <a:t>Check if mouse </a:t>
            </a:r>
          </a:p>
          <a:p>
            <a:pPr lvl="1"/>
            <a:r>
              <a:rPr lang="en-US" dirty="0" smtClean="0"/>
              <a:t>If so, check if valid mouse action</a:t>
            </a:r>
          </a:p>
          <a:p>
            <a:pPr lvl="2"/>
            <a:r>
              <a:rPr lang="en-US" sz="2800" dirty="0" smtClean="0"/>
              <a:t>If so, then create </a:t>
            </a:r>
            <a:r>
              <a:rPr lang="en-US" sz="2800" dirty="0" err="1" smtClean="0"/>
              <a:t>EventMouse</a:t>
            </a:r>
            <a:r>
              <a:rPr lang="en-US" sz="2800" dirty="0"/>
              <a:t> </a:t>
            </a:r>
            <a:r>
              <a:rPr lang="en-US" sz="2800" dirty="0" smtClean="0"/>
              <a:t>(x, y and action)</a:t>
            </a:r>
          </a:p>
          <a:p>
            <a:pPr lvl="2"/>
            <a:r>
              <a:rPr lang="en-US" sz="2800" dirty="0" smtClean="0"/>
              <a:t>Send </a:t>
            </a:r>
            <a:r>
              <a:rPr lang="en-US" sz="2800" dirty="0" err="1" smtClean="0"/>
              <a:t>EventMouse</a:t>
            </a:r>
            <a:r>
              <a:rPr lang="en-US" sz="2800" dirty="0" smtClean="0"/>
              <a:t> to interested </a:t>
            </a:r>
            <a:r>
              <a:rPr lang="en-US" sz="2800" dirty="0" err="1" smtClean="0"/>
              <a:t>objs</a:t>
            </a:r>
            <a:r>
              <a:rPr lang="en-US" sz="2800" dirty="0" smtClean="0"/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Else ignore</a:t>
            </a:r>
          </a:p>
          <a:p>
            <a:r>
              <a:rPr lang="en-US" sz="2800" dirty="0" smtClean="0"/>
              <a:t>Else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EventKeyboard</a:t>
            </a:r>
            <a:r>
              <a:rPr lang="en-US" dirty="0" smtClean="0"/>
              <a:t> (character)</a:t>
            </a:r>
          </a:p>
          <a:p>
            <a:pPr lvl="1"/>
            <a:r>
              <a:rPr lang="en-US" dirty="0"/>
              <a:t>Send </a:t>
            </a:r>
            <a:r>
              <a:rPr lang="en-US" dirty="0" err="1" smtClean="0"/>
              <a:t>EventKeyboard</a:t>
            </a:r>
            <a:r>
              <a:rPr lang="en-US" dirty="0" smtClean="0"/>
              <a:t> </a:t>
            </a:r>
            <a:r>
              <a:rPr lang="en-US" dirty="0"/>
              <a:t>to interested </a:t>
            </a:r>
            <a:r>
              <a:rPr lang="en-US" dirty="0" err="1" smtClean="0"/>
              <a:t>objs</a:t>
            </a:r>
            <a:r>
              <a:rPr lang="en-US" dirty="0" smtClean="0"/>
              <a:t>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/>
              <a:t>)</a:t>
            </a:r>
            <a:endParaRPr lang="en-US" sz="2400" dirty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573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</a:t>
            </a:r>
            <a:r>
              <a:rPr lang="en-US" dirty="0" smtClean="0"/>
              <a:t>::</a:t>
            </a:r>
            <a:r>
              <a:rPr lang="en-US" dirty="0" err="1" smtClean="0"/>
              <a:t>isValid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InputManager</a:t>
            </a:r>
            <a:r>
              <a:rPr lang="en-US" dirty="0" smtClean="0"/>
              <a:t> only handles some events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 can’t register for, say, user-defined events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InputManagers</a:t>
            </a:r>
            <a:r>
              <a:rPr lang="en-US" dirty="0" smtClean="0"/>
              <a:t> may not handle mouse events</a:t>
            </a:r>
          </a:p>
          <a:p>
            <a:r>
              <a:rPr lang="en-US" dirty="0" smtClean="0"/>
              <a:t>For return of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3000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Check if </a:t>
            </a:r>
            <a:r>
              <a:rPr lang="en-US" dirty="0" err="1" smtClean="0"/>
              <a:t>event_name</a:t>
            </a:r>
            <a:r>
              <a:rPr lang="en-US" dirty="0" smtClean="0"/>
              <a:t> is known (KEYBOARD_EVENT or MOUSE_EVENT)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 Return true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Else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 Return false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117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InputManager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Modify game loop in </a:t>
            </a:r>
            <a:r>
              <a:rPr lang="en-US" dirty="0" err="1" smtClean="0"/>
              <a:t>GameManger</a:t>
            </a:r>
            <a:r>
              <a:rPr lang="en-US" dirty="0" smtClean="0"/>
              <a:t> to get input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GameObjects</a:t>
            </a:r>
            <a:r>
              <a:rPr lang="en-US" dirty="0" smtClean="0"/>
              <a:t> will need to register for interest</a:t>
            </a:r>
          </a:p>
          <a:p>
            <a:pPr lvl="1"/>
            <a:r>
              <a:rPr lang="en-US" dirty="0" smtClean="0"/>
              <a:t>Example:</a:t>
            </a:r>
          </a:p>
          <a:p>
            <a:r>
              <a:rPr lang="en-US" dirty="0" smtClean="0"/>
              <a:t>Need to create Events that can be passed to interested </a:t>
            </a:r>
            <a:r>
              <a:rPr lang="en-US" dirty="0" err="1" smtClean="0"/>
              <a:t>GameObjects</a:t>
            </a:r>
            <a:endParaRPr lang="en-US" dirty="0" smtClean="0"/>
          </a:p>
          <a:p>
            <a:pPr lvl="1"/>
            <a:r>
              <a:rPr lang="en-US" dirty="0" err="1" smtClean="0"/>
              <a:t>EventKeyboard</a:t>
            </a:r>
            <a:endParaRPr lang="en-US" dirty="0" smtClean="0"/>
          </a:p>
          <a:p>
            <a:pPr lvl="1"/>
            <a:r>
              <a:rPr lang="en-US" dirty="0" err="1" smtClean="0"/>
              <a:t>EventMouse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3647" y="1900535"/>
            <a:ext cx="746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Consolas" pitchFamily="49" charset="0"/>
                <a:cs typeface="Consolas" pitchFamily="49" charset="0"/>
              </a:rPr>
              <a:t>// Get input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input_manager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input_manager.getInput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95599" y="3611360"/>
            <a:ext cx="557075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InputManager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&amp;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im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InputManager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::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getInstance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im.registerInterest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(this, KEYBOARD_EVENT);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0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7568"/>
            <a:ext cx="8229600" cy="3382963"/>
          </a:xfrm>
        </p:spPr>
        <p:txBody>
          <a:bodyPr/>
          <a:lstStyle/>
          <a:p>
            <a:r>
              <a:rPr lang="en-US" dirty="0" smtClean="0"/>
              <a:t>Inherited from base 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485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2968"/>
            <a:ext cx="3600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0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Classes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80630" y="3559233"/>
            <a:ext cx="684803" cy="369332"/>
          </a:xfrm>
          <a:prstGeom prst="rect">
            <a:avLst/>
          </a:prstGeom>
          <a:solidFill>
            <a:srgbClr val="6666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9192" y="3833424"/>
            <a:ext cx="52642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8139" y="3470942"/>
            <a:ext cx="735201" cy="36933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Sprite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7217" y="4284077"/>
            <a:ext cx="93666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9949" y="3140701"/>
            <a:ext cx="1359668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GameObject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93974" y="3140701"/>
            <a:ext cx="1674497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GameObjectList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4828" y="3581400"/>
            <a:ext cx="2382640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GameObjectListIterator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05392" y="1826404"/>
            <a:ext cx="10275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1" y="2342614"/>
            <a:ext cx="1425262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GameManager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3581" y="2342614"/>
            <a:ext cx="1697580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ResourceManager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01" y="1487850"/>
            <a:ext cx="13561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LogManager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04282" y="2342614"/>
            <a:ext cx="1373966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InputManager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2089" y="2342614"/>
            <a:ext cx="1655068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GraphicsManager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1588" y="2342614"/>
            <a:ext cx="1440714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WorldManager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9648" y="5046077"/>
            <a:ext cx="70551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04508" y="5597615"/>
            <a:ext cx="149579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EventCollision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51656" y="5599123"/>
            <a:ext cx="15928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EventKeyboard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92086" y="5582498"/>
            <a:ext cx="13515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EventMouse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07133" y="5599123"/>
            <a:ext cx="10565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EventOut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1837" y="5567070"/>
            <a:ext cx="112300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EventStep</a:t>
            </a:r>
            <a:endParaRPr lang="en-US" dirty="0"/>
          </a:p>
        </p:txBody>
      </p:sp>
      <p:cxnSp>
        <p:nvCxnSpPr>
          <p:cNvPr id="13" name="Straight Connector 12"/>
          <p:cNvCxnSpPr>
            <a:stCxn id="15" idx="2"/>
            <a:endCxn id="20" idx="0"/>
          </p:cNvCxnSpPr>
          <p:nvPr/>
        </p:nvCxnSpPr>
        <p:spPr>
          <a:xfrm>
            <a:off x="4519155" y="2195736"/>
            <a:ext cx="10468" cy="14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0"/>
            <a:endCxn id="15" idx="2"/>
          </p:cNvCxnSpPr>
          <p:nvPr/>
        </p:nvCxnSpPr>
        <p:spPr>
          <a:xfrm rot="5400000" flipH="1" flipV="1">
            <a:off x="2742324" y="565783"/>
            <a:ext cx="146878" cy="34067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0"/>
          </p:cNvCxnSpPr>
          <p:nvPr/>
        </p:nvCxnSpPr>
        <p:spPr>
          <a:xfrm rot="5400000" flipH="1" flipV="1">
            <a:off x="3631136" y="1454597"/>
            <a:ext cx="88827" cy="16872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Elbow Connector 6143"/>
          <p:cNvCxnSpPr>
            <a:stCxn id="19" idx="0"/>
          </p:cNvCxnSpPr>
          <p:nvPr/>
        </p:nvCxnSpPr>
        <p:spPr>
          <a:xfrm rot="16200000" flipV="1">
            <a:off x="5310796" y="1462145"/>
            <a:ext cx="88828" cy="167211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Elbow Connector 6148"/>
          <p:cNvCxnSpPr>
            <a:stCxn id="16" idx="0"/>
            <a:endCxn id="15" idx="2"/>
          </p:cNvCxnSpPr>
          <p:nvPr/>
        </p:nvCxnSpPr>
        <p:spPr>
          <a:xfrm rot="16200000" flipV="1">
            <a:off x="6047655" y="667236"/>
            <a:ext cx="146878" cy="32038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Elbow Connector 6150"/>
          <p:cNvCxnSpPr>
            <a:stCxn id="27" idx="0"/>
            <a:endCxn id="22" idx="2"/>
          </p:cNvCxnSpPr>
          <p:nvPr/>
        </p:nvCxnSpPr>
        <p:spPr>
          <a:xfrm rot="5400000" flipH="1" flipV="1">
            <a:off x="2667041" y="3781707"/>
            <a:ext cx="151661" cy="34190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8"/>
          <p:cNvCxnSpPr>
            <a:stCxn id="22" idx="2"/>
            <a:endCxn id="23" idx="0"/>
          </p:cNvCxnSpPr>
          <p:nvPr/>
        </p:nvCxnSpPr>
        <p:spPr>
          <a:xfrm>
            <a:off x="4452405" y="5415409"/>
            <a:ext cx="1" cy="182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Elbow Connector 6160"/>
          <p:cNvCxnSpPr>
            <a:stCxn id="26" idx="0"/>
            <a:endCxn id="22" idx="2"/>
          </p:cNvCxnSpPr>
          <p:nvPr/>
        </p:nvCxnSpPr>
        <p:spPr>
          <a:xfrm rot="16200000" flipV="1">
            <a:off x="5202055" y="4665759"/>
            <a:ext cx="183714" cy="16830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Elbow Connector 6162"/>
          <p:cNvCxnSpPr>
            <a:stCxn id="24" idx="0"/>
            <a:endCxn id="22" idx="2"/>
          </p:cNvCxnSpPr>
          <p:nvPr/>
        </p:nvCxnSpPr>
        <p:spPr>
          <a:xfrm rot="16200000" flipV="1">
            <a:off x="6058376" y="3809438"/>
            <a:ext cx="183714" cy="33956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Elbow Connector 6164"/>
          <p:cNvCxnSpPr>
            <a:stCxn id="25" idx="0"/>
            <a:endCxn id="22" idx="2"/>
          </p:cNvCxnSpPr>
          <p:nvPr/>
        </p:nvCxnSpPr>
        <p:spPr>
          <a:xfrm rot="5400000" flipH="1" flipV="1">
            <a:off x="3476583" y="4606676"/>
            <a:ext cx="167089" cy="17845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Elbow Connector 6166"/>
          <p:cNvCxnSpPr>
            <a:stCxn id="18" idx="2"/>
          </p:cNvCxnSpPr>
          <p:nvPr/>
        </p:nvCxnSpPr>
        <p:spPr>
          <a:xfrm rot="16200000" flipH="1">
            <a:off x="2617462" y="352092"/>
            <a:ext cx="396602" cy="34067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Elbow Connector 6168"/>
          <p:cNvCxnSpPr>
            <a:stCxn id="21" idx="2"/>
            <a:endCxn id="11" idx="0"/>
          </p:cNvCxnSpPr>
          <p:nvPr/>
        </p:nvCxnSpPr>
        <p:spPr>
          <a:xfrm rot="5400000">
            <a:off x="2401818" y="2710573"/>
            <a:ext cx="459533" cy="4007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Straight Connector 6170"/>
          <p:cNvCxnSpPr>
            <a:stCxn id="10" idx="1"/>
            <a:endCxn id="11" idx="3"/>
          </p:cNvCxnSpPr>
          <p:nvPr/>
        </p:nvCxnSpPr>
        <p:spPr>
          <a:xfrm flipH="1">
            <a:off x="3268471" y="3325367"/>
            <a:ext cx="291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3" name="Elbow Connector 6172"/>
          <p:cNvCxnSpPr>
            <a:stCxn id="10" idx="3"/>
            <a:endCxn id="8" idx="0"/>
          </p:cNvCxnSpPr>
          <p:nvPr/>
        </p:nvCxnSpPr>
        <p:spPr>
          <a:xfrm>
            <a:off x="4919617" y="3325367"/>
            <a:ext cx="866123" cy="1455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5" name="Elbow Connector 6174"/>
          <p:cNvCxnSpPr>
            <a:stCxn id="7" idx="0"/>
            <a:endCxn id="10" idx="2"/>
          </p:cNvCxnSpPr>
          <p:nvPr/>
        </p:nvCxnSpPr>
        <p:spPr>
          <a:xfrm rot="16200000" flipV="1">
            <a:off x="4184399" y="3565418"/>
            <a:ext cx="323391" cy="2126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7" name="Elbow Connector 6176"/>
          <p:cNvCxnSpPr>
            <a:stCxn id="9" idx="0"/>
          </p:cNvCxnSpPr>
          <p:nvPr/>
        </p:nvCxnSpPr>
        <p:spPr>
          <a:xfrm rot="16200000" flipV="1">
            <a:off x="4461956" y="3540481"/>
            <a:ext cx="627736" cy="8594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9" name="Elbow Connector 6178"/>
          <p:cNvCxnSpPr>
            <a:stCxn id="7" idx="2"/>
            <a:endCxn id="9" idx="1"/>
          </p:cNvCxnSpPr>
          <p:nvPr/>
        </p:nvCxnSpPr>
        <p:spPr>
          <a:xfrm rot="16200000" flipH="1">
            <a:off x="4461818" y="4193343"/>
            <a:ext cx="265987" cy="2848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1" name="Elbow Connector 6180"/>
          <p:cNvCxnSpPr>
            <a:stCxn id="16" idx="2"/>
            <a:endCxn id="3" idx="0"/>
          </p:cNvCxnSpPr>
          <p:nvPr/>
        </p:nvCxnSpPr>
        <p:spPr>
          <a:xfrm rot="5400000">
            <a:off x="7284000" y="3120200"/>
            <a:ext cx="87806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2" name="TextBox 6181"/>
          <p:cNvSpPr txBox="1"/>
          <p:nvPr/>
        </p:nvSpPr>
        <p:spPr>
          <a:xfrm>
            <a:off x="7315200" y="435802"/>
            <a:ext cx="1633781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Managers</a:t>
            </a:r>
          </a:p>
          <a:p>
            <a:r>
              <a:rPr lang="en-US" dirty="0" smtClean="0"/>
              <a:t>Game objects</a:t>
            </a:r>
          </a:p>
          <a:p>
            <a:r>
              <a:rPr lang="en-US" dirty="0" smtClean="0"/>
              <a:t>Support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39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EventKeyboard.h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434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42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32" y="1428750"/>
            <a:ext cx="8229600" cy="4525963"/>
          </a:xfrm>
        </p:spPr>
        <p:txBody>
          <a:bodyPr/>
          <a:lstStyle/>
          <a:p>
            <a:r>
              <a:rPr lang="en-US" dirty="0"/>
              <a:t>Inherited from base </a:t>
            </a:r>
            <a:r>
              <a:rPr lang="en-US" dirty="0" smtClean="0"/>
              <a:t>Event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 mouse actions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32" y="514350"/>
            <a:ext cx="1514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" y="2419350"/>
            <a:ext cx="88677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33876" y="4572000"/>
            <a:ext cx="3456063" cy="1854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none" lIns="7935" tIns="19044" rIns="28566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cs typeface="Consolas" pitchFamily="49" charset="0"/>
              </a:rPr>
              <a:t>enum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MouseActionList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LEFT_BUTTON_CLICK,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LEFT_BUTTON_DOUBLECLICK,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RIGHT_BUTTON_CLICK,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RIGHT_BUTTON_DOUBLECLICK,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UNDEFINED};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38300" y="2781300"/>
            <a:ext cx="6096000" cy="1143000"/>
          </a:xfrm>
        </p:spPr>
        <p:txBody>
          <a:bodyPr/>
          <a:lstStyle/>
          <a:p>
            <a:r>
              <a:rPr lang="en-US" dirty="0" err="1" smtClean="0"/>
              <a:t>EventMouse.h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688"/>
            <a:ext cx="59340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69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World boundaries</a:t>
            </a:r>
          </a:p>
          <a:p>
            <a:r>
              <a:rPr lang="en-US" dirty="0" err="1" smtClean="0"/>
              <a:t>Misc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99612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Detection</a:t>
            </a: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Determining objects collide not as easy as it seems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Geometry can be complex (beyond spheres)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Objects can move fast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Can be many objects (say,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Naïve solution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O(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time complexity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every object potentially collide with every other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Two basic techniques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>
                <a:solidFill>
                  <a:srgbClr val="009900"/>
                </a:solidFill>
              </a:rPr>
              <a:t>Overlap testing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Detects whether a collision has already occurred	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>
                <a:solidFill>
                  <a:srgbClr val="009900"/>
                </a:solidFill>
              </a:rPr>
              <a:t>Intersection testing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Predicts whether a collision will occur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45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Overlap Testing</a:t>
            </a: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technique used in games</a:t>
            </a:r>
          </a:p>
          <a:p>
            <a:pPr lvl="1"/>
            <a:r>
              <a:rPr lang="en-US" dirty="0" smtClean="0"/>
              <a:t>Relatively easy</a:t>
            </a:r>
          </a:p>
          <a:p>
            <a:pPr lvl="1"/>
            <a:r>
              <a:rPr lang="en-US" dirty="0" smtClean="0"/>
              <a:t>But may exhibit more error than intersection testing</a:t>
            </a:r>
          </a:p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Every step, test every pair of objects to see if overlap</a:t>
            </a:r>
          </a:p>
          <a:p>
            <a:pPr lvl="1"/>
            <a:r>
              <a:rPr lang="en-US" dirty="0" smtClean="0"/>
              <a:t>Easy for simple volumes like spheres, harder for polygonal models</a:t>
            </a:r>
          </a:p>
          <a:p>
            <a:r>
              <a:rPr lang="en-US" dirty="0" smtClean="0"/>
              <a:t>Useful results of detected collision</a:t>
            </a:r>
          </a:p>
          <a:p>
            <a:pPr lvl="1"/>
            <a:r>
              <a:rPr lang="en-US" dirty="0" smtClean="0"/>
              <a:t>Time collision took place</a:t>
            </a:r>
          </a:p>
          <a:p>
            <a:pPr lvl="1"/>
            <a:r>
              <a:rPr lang="en-US" dirty="0" smtClean="0"/>
              <a:t>Collision normal vector (needed for physics actions)</a:t>
            </a:r>
          </a:p>
        </p:txBody>
      </p:sp>
    </p:spTree>
    <p:extLst>
      <p:ext uri="{BB962C8B-B14F-4D97-AF65-F5344CB8AC3E}">
        <p14:creationId xmlns:p14="http://schemas.microsoft.com/office/powerpoint/2010/main" val="342575132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Overlap Testing: Collision Time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66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Collision time calculated by moving object back in time until right before collision</a:t>
            </a:r>
          </a:p>
          <a:p>
            <a:pPr lvl="1"/>
            <a:r>
              <a:rPr lang="en-US" dirty="0" smtClean="0"/>
              <a:t>Move forward or backward ½ step, called </a:t>
            </a:r>
            <a:r>
              <a:rPr lang="en-US" i="1" dirty="0" smtClean="0"/>
              <a:t>bisection</a:t>
            </a:r>
            <a:endParaRPr lang="en-US" i="1" dirty="0"/>
          </a:p>
        </p:txBody>
      </p:sp>
      <p:pic>
        <p:nvPicPr>
          <p:cNvPr id="319492" name="Picture 4" descr="bisectio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457200" y="5410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1" lang="en-US" sz="2400" dirty="0"/>
              <a:t>Get within a delta (close enough)</a:t>
            </a:r>
          </a:p>
          <a:p>
            <a:pPr marL="914400" lvl="1" indent="-457200">
              <a:spcBef>
                <a:spcPct val="20000"/>
              </a:spcBef>
              <a:buSzPct val="90000"/>
              <a:buFont typeface="Wingdings" pitchFamily="2" charset="2"/>
              <a:buChar char="ü"/>
            </a:pPr>
            <a:r>
              <a:rPr kumimoji="1" lang="en-US" sz="2200" dirty="0"/>
              <a:t>With distance moved in first step, can know “how close”</a:t>
            </a:r>
          </a:p>
          <a:p>
            <a:pPr marL="457200" indent="-457200"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1" lang="en-US" sz="2400" dirty="0"/>
              <a:t>In practice, usually 5 iterations is pretty close</a:t>
            </a:r>
          </a:p>
        </p:txBody>
      </p:sp>
    </p:spTree>
    <p:extLst>
      <p:ext uri="{BB962C8B-B14F-4D97-AF65-F5344CB8AC3E}">
        <p14:creationId xmlns:p14="http://schemas.microsoft.com/office/powerpoint/2010/main" val="6640325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Overlap Testing: Limitations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Fails with objects that move too fast</a:t>
            </a:r>
          </a:p>
        </p:txBody>
      </p:sp>
      <p:pic>
        <p:nvPicPr>
          <p:cNvPr id="320516" name="Picture 4" descr="bul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5910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457200" y="3910013"/>
            <a:ext cx="8001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sz="2800" dirty="0">
                <a:latin typeface="Calibri" pitchFamily="34" charset="0"/>
                <a:cs typeface="Calibri" pitchFamily="34" charset="0"/>
              </a:rPr>
              <a:t>Possible </a:t>
            </a:r>
            <a:r>
              <a:rPr kumimoji="1" lang="en-US" sz="2800" dirty="0" smtClean="0">
                <a:latin typeface="Calibri" pitchFamily="34" charset="0"/>
                <a:cs typeface="Calibri" pitchFamily="34" charset="0"/>
              </a:rPr>
              <a:t>solutions</a:t>
            </a:r>
            <a:endParaRPr kumimoji="1" lang="en-US" sz="28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5050"/>
              </a:buClr>
              <a:buFontTx/>
              <a:buChar char="–"/>
            </a:pPr>
            <a:r>
              <a:rPr kumimoji="1" lang="en-US" sz="2000" dirty="0">
                <a:latin typeface="Calibri" pitchFamily="34" charset="0"/>
                <a:cs typeface="Calibri" pitchFamily="34" charset="0"/>
              </a:rPr>
              <a:t>Design constraint on speed of objects </a:t>
            </a: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(e.g. fastest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object moves smaller distance than thinnest object)</a:t>
            </a:r>
          </a:p>
          <a:p>
            <a:pPr marL="1143000" lvl="2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sz="1800" dirty="0">
                <a:latin typeface="Calibri" pitchFamily="34" charset="0"/>
                <a:cs typeface="Calibri" pitchFamily="34" charset="0"/>
              </a:rPr>
              <a:t>May not be practical for all games</a:t>
            </a:r>
          </a:p>
          <a:p>
            <a:pPr marL="742950" lvl="1" indent="-285750">
              <a:spcBef>
                <a:spcPct val="20000"/>
              </a:spcBef>
              <a:buClr>
                <a:srgbClr val="FF5050"/>
              </a:buClr>
              <a:buFontTx/>
              <a:buChar char="–"/>
            </a:pPr>
            <a:r>
              <a:rPr kumimoji="1" lang="en-US" sz="2000" dirty="0">
                <a:latin typeface="Calibri" pitchFamily="34" charset="0"/>
                <a:cs typeface="Calibri" pitchFamily="34" charset="0"/>
              </a:rPr>
              <a:t>Reduce </a:t>
            </a: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game loop step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size</a:t>
            </a:r>
          </a:p>
          <a:p>
            <a:pPr marL="1143000" lvl="2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sz="1800" dirty="0">
                <a:latin typeface="Calibri" pitchFamily="34" charset="0"/>
                <a:cs typeface="Calibri" pitchFamily="34" charset="0"/>
              </a:rPr>
              <a:t>Adds overhead since more computation</a:t>
            </a:r>
          </a:p>
          <a:p>
            <a:pPr marL="1143000" lvl="2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sz="1800" dirty="0" smtClean="0">
                <a:latin typeface="Calibri" pitchFamily="34" charset="0"/>
                <a:cs typeface="Calibri" pitchFamily="34" charset="0"/>
              </a:rPr>
              <a:t>But could have different </a:t>
            </a:r>
            <a:r>
              <a:rPr kumimoji="1" lang="en-US" sz="1800" dirty="0">
                <a:latin typeface="Calibri" pitchFamily="34" charset="0"/>
                <a:cs typeface="Calibri" pitchFamily="34" charset="0"/>
              </a:rPr>
              <a:t>step size for different objects</a:t>
            </a:r>
          </a:p>
        </p:txBody>
      </p:sp>
    </p:spTree>
    <p:extLst>
      <p:ext uri="{BB962C8B-B14F-4D97-AF65-F5344CB8AC3E}">
        <p14:creationId xmlns:p14="http://schemas.microsoft.com/office/powerpoint/2010/main" val="11456983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Intersection Testing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Predict collisions</a:t>
            </a:r>
          </a:p>
          <a:p>
            <a:r>
              <a:rPr lang="en-US" dirty="0" smtClean="0"/>
              <a:t>Extrude geometry in direction of movement</a:t>
            </a:r>
          </a:p>
          <a:p>
            <a:pPr lvl="1"/>
            <a:r>
              <a:rPr lang="en-US" dirty="0" smtClean="0"/>
              <a:t>E.g. swept sphere turns into a “capsule” shape</a:t>
            </a:r>
          </a:p>
          <a:p>
            <a:r>
              <a:rPr lang="en-US" dirty="0" smtClean="0"/>
              <a:t>Then, see if overlap</a:t>
            </a:r>
          </a:p>
          <a:p>
            <a:r>
              <a:rPr lang="en-US" dirty="0" smtClean="0"/>
              <a:t>When predicted:</a:t>
            </a:r>
          </a:p>
          <a:p>
            <a:pPr lvl="1"/>
            <a:r>
              <a:rPr lang="en-US" dirty="0" smtClean="0"/>
              <a:t>Move simulation to time of collision</a:t>
            </a:r>
          </a:p>
          <a:p>
            <a:pPr lvl="1"/>
            <a:r>
              <a:rPr lang="en-US" dirty="0" smtClean="0"/>
              <a:t>Resolve collision</a:t>
            </a:r>
          </a:p>
          <a:p>
            <a:pPr lvl="1"/>
            <a:r>
              <a:rPr lang="en-US" dirty="0" smtClean="0"/>
              <a:t>Simulate remaining time step</a:t>
            </a:r>
            <a:endParaRPr lang="en-US" dirty="0"/>
          </a:p>
        </p:txBody>
      </p:sp>
      <p:pic>
        <p:nvPicPr>
          <p:cNvPr id="321540" name="Picture 4" descr="caps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6705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Complexity</a:t>
            </a: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geometry must be simplified</a:t>
            </a:r>
          </a:p>
          <a:p>
            <a:pPr lvl="1"/>
            <a:r>
              <a:rPr lang="en-US" dirty="0" smtClean="0"/>
              <a:t>Complex 3D object can have 100’s or 1000’s of polygons</a:t>
            </a:r>
          </a:p>
          <a:p>
            <a:pPr lvl="1"/>
            <a:r>
              <a:rPr lang="en-US" dirty="0" smtClean="0"/>
              <a:t>Testing intersection of each costly</a:t>
            </a:r>
          </a:p>
          <a:p>
            <a:r>
              <a:rPr lang="en-US" dirty="0" smtClean="0"/>
              <a:t>Reduce number of object pair tests</a:t>
            </a:r>
          </a:p>
          <a:p>
            <a:pPr lvl="1"/>
            <a:r>
              <a:rPr lang="en-US" dirty="0" smtClean="0"/>
              <a:t>There can be 100’s or 1000’s of objects</a:t>
            </a:r>
          </a:p>
          <a:p>
            <a:pPr lvl="1"/>
            <a:r>
              <a:rPr lang="en-US" dirty="0" smtClean="0"/>
              <a:t>Remember, if test all,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O(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time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 Support Systems -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 systems that manage crucial tasks</a:t>
            </a:r>
          </a:p>
          <a:p>
            <a:pPr lvl="1"/>
            <a:r>
              <a:rPr lang="en-US" dirty="0" smtClean="0"/>
              <a:t>Handling input, Rendering graphics, Logging data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Many interdependent, so startup order matters </a:t>
            </a:r>
          </a:p>
          <a:p>
            <a:pPr lvl="1"/>
            <a:r>
              <a:rPr lang="en-US" dirty="0" smtClean="0"/>
              <a:t>E.g. Log file manager needed first since others log messages</a:t>
            </a:r>
          </a:p>
          <a:p>
            <a:pPr lvl="1"/>
            <a:r>
              <a:rPr lang="en-US" dirty="0" smtClean="0"/>
              <a:t>E.g. Graphics manager may need memory allocated for sprites, so need Memory manager first.</a:t>
            </a:r>
          </a:p>
          <a:p>
            <a:r>
              <a:rPr lang="en-US" dirty="0" smtClean="0"/>
              <a:t>Often, want only 1 instance of each Manger</a:t>
            </a:r>
          </a:p>
          <a:p>
            <a:pPr lvl="1"/>
            <a:r>
              <a:rPr lang="en-US" dirty="0" smtClean="0"/>
              <a:t>E.g. Undefined if two objects managing the graphics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enforce</a:t>
            </a:r>
            <a:r>
              <a:rPr lang="en-US" dirty="0" smtClean="0"/>
              <a:t> only 1 instance in C++?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6197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(1 of 3)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Bounding volume is simple geometric shape that approximates object</a:t>
            </a:r>
          </a:p>
          <a:p>
            <a:pPr lvl="1"/>
            <a:r>
              <a:rPr lang="en-US" dirty="0" smtClean="0"/>
              <a:t>E.g. approximate spikey object with ellipsoid</a:t>
            </a:r>
          </a:p>
          <a:p>
            <a:r>
              <a:rPr lang="en-US" dirty="0" smtClean="0"/>
              <a:t>Note, does not need to encompass, but might mean some contact not detected</a:t>
            </a:r>
          </a:p>
          <a:p>
            <a:pPr lvl="1"/>
            <a:r>
              <a:rPr lang="en-US" dirty="0" smtClean="0"/>
              <a:t>May be ok for some games</a:t>
            </a:r>
            <a:endParaRPr lang="en-US" dirty="0"/>
          </a:p>
        </p:txBody>
      </p:sp>
      <p:pic>
        <p:nvPicPr>
          <p:cNvPr id="330756" name="Picture 4" descr="spi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49434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835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(2 of 3)</a:t>
            </a:r>
            <a:endParaRPr 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743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Testing cheaper</a:t>
            </a:r>
          </a:p>
          <a:p>
            <a:pPr lvl="1"/>
            <a:r>
              <a:rPr lang="en-US" dirty="0" smtClean="0"/>
              <a:t>If no collision with bounding volume, no more testing required</a:t>
            </a:r>
          </a:p>
          <a:p>
            <a:pPr lvl="1"/>
            <a:r>
              <a:rPr lang="en-US" dirty="0" smtClean="0"/>
              <a:t>If is collision, then could be collision </a:t>
            </a:r>
            <a:r>
              <a:rPr lang="en-US" dirty="0" smtClean="0">
                <a:sym typeface="Wingdings" pitchFamily="2" charset="2"/>
              </a:rPr>
              <a:t> m</a:t>
            </a:r>
            <a:r>
              <a:rPr lang="en-US" dirty="0" smtClean="0"/>
              <a:t>ore refined testing next</a:t>
            </a:r>
          </a:p>
          <a:p>
            <a:r>
              <a:rPr lang="en-US" dirty="0" smtClean="0"/>
              <a:t>Commonly used bounding volumes</a:t>
            </a:r>
          </a:p>
          <a:p>
            <a:pPr lvl="1"/>
            <a:r>
              <a:rPr lang="en-US" dirty="0" smtClean="0"/>
              <a:t>Sphere – if distance between centers less than sum of Radii then no collision</a:t>
            </a:r>
          </a:p>
          <a:p>
            <a:pPr lvl="1"/>
            <a:r>
              <a:rPr lang="en-US" dirty="0" smtClean="0"/>
              <a:t>Box – axis-aligned (lose fit) or oriented (tighter fit)</a:t>
            </a:r>
            <a:endParaRPr lang="en-US" dirty="0"/>
          </a:p>
        </p:txBody>
      </p:sp>
      <p:pic>
        <p:nvPicPr>
          <p:cNvPr id="334852" name="Picture 4" descr="box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83" y="4038600"/>
            <a:ext cx="4876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8285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complex object, can fit several bounding volumes around unique parts</a:t>
            </a:r>
          </a:p>
          <a:p>
            <a:pPr lvl="1"/>
            <a:r>
              <a:rPr lang="en-US" dirty="0" smtClean="0"/>
              <a:t>E.g. For avatar, boxes around torso and limbs, sphere around head</a:t>
            </a:r>
          </a:p>
          <a:p>
            <a:r>
              <a:rPr lang="en-US" dirty="0" smtClean="0"/>
              <a:t>Can use hierarchical bounding volume</a:t>
            </a:r>
          </a:p>
          <a:p>
            <a:pPr lvl="1"/>
            <a:r>
              <a:rPr lang="en-US" dirty="0" smtClean="0"/>
              <a:t>E.g. large sphere around whole avatar</a:t>
            </a:r>
          </a:p>
          <a:p>
            <a:pPr lvl="2"/>
            <a:r>
              <a:rPr lang="en-US" dirty="0" smtClean="0"/>
              <a:t>If collide, refine with more refined bounding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90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Geometry: </a:t>
            </a:r>
            <a:r>
              <a:rPr lang="en-US" dirty="0" err="1" smtClean="0"/>
              <a:t>Minkowski</a:t>
            </a:r>
            <a:r>
              <a:rPr lang="en-US" dirty="0" smtClean="0"/>
              <a:t> Sum</a:t>
            </a:r>
            <a:br>
              <a:rPr lang="en-US" dirty="0" smtClean="0"/>
            </a:br>
            <a:r>
              <a:rPr lang="en-US" dirty="0" smtClean="0"/>
              <a:t>(1 of 2)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sum of two convex volumes to create new volume</a:t>
            </a:r>
          </a:p>
          <a:p>
            <a:pPr lvl="1"/>
            <a:r>
              <a:rPr lang="en-US" dirty="0" smtClean="0"/>
              <a:t>Sweep origin (center) of X all over Y</a:t>
            </a:r>
            <a:endParaRPr lang="en-US" dirty="0"/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13110"/>
              </p:ext>
            </p:extLst>
          </p:nvPr>
        </p:nvGraphicFramePr>
        <p:xfrm>
          <a:off x="2133600" y="2460625"/>
          <a:ext cx="4800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3" imgW="2209800" imgH="203200" progId="Equation.3">
                  <p:embed/>
                </p:oleObj>
              </mc:Choice>
              <mc:Fallback>
                <p:oleObj name="Equation" r:id="rId3" imgW="2209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0625"/>
                        <a:ext cx="48006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81" name="Picture 5" descr="minkow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708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97425"/>
            <a:ext cx="1169988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2188"/>
            <a:ext cx="1138238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14776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200400" y="54102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5105400" y="54102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4975660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Geometry: </a:t>
            </a:r>
            <a:r>
              <a:rPr lang="en-US" dirty="0" err="1" smtClean="0"/>
              <a:t>Minkowski</a:t>
            </a:r>
            <a:r>
              <a:rPr lang="en-US" dirty="0" smtClean="0"/>
              <a:t> Sum </a:t>
            </a:r>
            <a:br>
              <a:rPr lang="en-US" dirty="0" smtClean="0"/>
            </a:br>
            <a:r>
              <a:rPr lang="en-US" dirty="0" smtClean="0"/>
              <a:t>(2 of 2)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 if single point in X in new volume, then collide</a:t>
            </a:r>
          </a:p>
          <a:p>
            <a:pPr lvl="1"/>
            <a:r>
              <a:rPr lang="en-US" dirty="0" smtClean="0"/>
              <a:t>Take center of sphere at t</a:t>
            </a:r>
            <a:r>
              <a:rPr lang="en-US" baseline="-25000" dirty="0" smtClean="0"/>
              <a:t>0</a:t>
            </a:r>
            <a:r>
              <a:rPr lang="en-US" dirty="0" smtClean="0"/>
              <a:t> to center at t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If line intersects new volume, then collision</a:t>
            </a:r>
            <a:endParaRPr lang="en-US" dirty="0"/>
          </a:p>
        </p:txBody>
      </p:sp>
      <p:pic>
        <p:nvPicPr>
          <p:cNvPr id="332805" name="Picture 5" descr="line_minkow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543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570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Collision Tests: Partitioning</a:t>
            </a:r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Partition space so only test objects in same cell</a:t>
            </a:r>
          </a:p>
          <a:p>
            <a:pPr lvl="1"/>
            <a:r>
              <a:rPr lang="en-US" dirty="0" smtClean="0"/>
              <a:t>If N objects, then </a:t>
            </a:r>
            <a:r>
              <a:rPr lang="en-US" dirty="0" err="1" smtClean="0"/>
              <a:t>sqrt</a:t>
            </a:r>
            <a:r>
              <a:rPr lang="en-US" dirty="0" smtClean="0"/>
              <a:t>(N) x </a:t>
            </a:r>
            <a:r>
              <a:rPr lang="en-US" dirty="0" err="1" smtClean="0"/>
              <a:t>sqrt</a:t>
            </a:r>
            <a:r>
              <a:rPr lang="en-US" dirty="0" smtClean="0"/>
              <a:t>(N) cells to get linear complexity</a:t>
            </a:r>
          </a:p>
          <a:p>
            <a:r>
              <a:rPr lang="en-US" dirty="0" smtClean="0"/>
              <a:t>But what if objects don’t align nicely?</a:t>
            </a:r>
          </a:p>
          <a:p>
            <a:pPr lvl="1"/>
            <a:r>
              <a:rPr lang="en-US" dirty="0" smtClean="0"/>
              <a:t>What if all objects in same cell? (same as no cells)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6900" name="Picture 4" descr="partitioningspacewithgr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95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606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Collision Tests: Plane Sweep</a:t>
            </a:r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Objects tend to stay in same place</a:t>
            </a:r>
          </a:p>
          <a:p>
            <a:pPr lvl="1"/>
            <a:r>
              <a:rPr lang="en-US" dirty="0" smtClean="0"/>
              <a:t>So, don’t need to test all pairs</a:t>
            </a:r>
          </a:p>
          <a:p>
            <a:r>
              <a:rPr lang="en-US" dirty="0" smtClean="0"/>
              <a:t>Record bounds of objects along axes</a:t>
            </a:r>
          </a:p>
          <a:p>
            <a:r>
              <a:rPr lang="en-US" dirty="0" smtClean="0"/>
              <a:t>Any objects with overlap on all axes should be tested further</a:t>
            </a:r>
          </a:p>
          <a:p>
            <a:r>
              <a:rPr lang="en-US" dirty="0" smtClean="0"/>
              <a:t>Time consuming part is sorting bounds </a:t>
            </a:r>
          </a:p>
          <a:p>
            <a:pPr lvl="1"/>
            <a:r>
              <a:rPr lang="en-US" dirty="0" smtClean="0"/>
              <a:t>Quicksort O(</a:t>
            </a:r>
            <a:r>
              <a:rPr lang="en-US" dirty="0" err="1" smtClean="0"/>
              <a:t>nlog</a:t>
            </a:r>
            <a:r>
              <a:rPr lang="en-US" dirty="0" smtClean="0"/>
              <a:t>(n))</a:t>
            </a:r>
          </a:p>
          <a:p>
            <a:pPr lvl="1"/>
            <a:r>
              <a:rPr lang="en-US" dirty="0" smtClean="0"/>
              <a:t>But, since objects don’t move, can do better if use </a:t>
            </a:r>
            <a:r>
              <a:rPr lang="en-US" dirty="0" err="1" smtClean="0"/>
              <a:t>Bubblesort</a:t>
            </a:r>
            <a:r>
              <a:rPr lang="en-US" dirty="0" smtClean="0"/>
              <a:t> to repair – nearly O(n)</a:t>
            </a:r>
            <a:endParaRPr lang="en-US" dirty="0"/>
          </a:p>
        </p:txBody>
      </p:sp>
      <p:pic>
        <p:nvPicPr>
          <p:cNvPr id="337924" name="Picture 4" descr="planeswee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8113"/>
            <a:ext cx="3886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080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Collision Resolution (1 of 2)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detected, must take action to resolve</a:t>
            </a:r>
          </a:p>
          <a:p>
            <a:pPr lvl="1"/>
            <a:r>
              <a:rPr lang="en-US" dirty="0" smtClean="0"/>
              <a:t>But effects on trajectories and objects can differ</a:t>
            </a:r>
          </a:p>
          <a:p>
            <a:r>
              <a:rPr lang="en-US" dirty="0" smtClean="0"/>
              <a:t>E.g. Two billiard balls collide</a:t>
            </a:r>
          </a:p>
          <a:p>
            <a:pPr lvl="1"/>
            <a:r>
              <a:rPr lang="en-US" dirty="0" smtClean="0"/>
              <a:t>Calculate ball positions at time of impact</a:t>
            </a:r>
          </a:p>
          <a:p>
            <a:pPr lvl="1"/>
            <a:r>
              <a:rPr lang="en-US" dirty="0" smtClean="0"/>
              <a:t>Impart new velocities on balls</a:t>
            </a:r>
          </a:p>
          <a:p>
            <a:pPr lvl="1"/>
            <a:r>
              <a:rPr lang="en-US" dirty="0" smtClean="0"/>
              <a:t>Play “clinking” sound effect</a:t>
            </a:r>
          </a:p>
          <a:p>
            <a:r>
              <a:rPr lang="en-US" dirty="0" smtClean="0"/>
              <a:t>E.g. Rocket slams into wall</a:t>
            </a:r>
          </a:p>
          <a:p>
            <a:pPr lvl="1"/>
            <a:r>
              <a:rPr lang="en-US" dirty="0" smtClean="0"/>
              <a:t>Rocket disappears</a:t>
            </a:r>
          </a:p>
          <a:p>
            <a:pPr lvl="1"/>
            <a:r>
              <a:rPr lang="en-US" dirty="0" smtClean="0"/>
              <a:t>Explosion spawned and explosion sound effect</a:t>
            </a:r>
          </a:p>
          <a:p>
            <a:pPr lvl="1"/>
            <a:r>
              <a:rPr lang="en-US" dirty="0" smtClean="0"/>
              <a:t>Wall charred and area damage inflicted on nearby characters</a:t>
            </a:r>
          </a:p>
          <a:p>
            <a:r>
              <a:rPr lang="en-US" dirty="0" smtClean="0"/>
              <a:t>E.g. Character walks through invisible wall</a:t>
            </a:r>
          </a:p>
          <a:p>
            <a:pPr lvl="1"/>
            <a:r>
              <a:rPr lang="en-US" dirty="0" smtClean="0"/>
              <a:t>Magical sound effect triggered</a:t>
            </a:r>
          </a:p>
          <a:p>
            <a:pPr lvl="1"/>
            <a:r>
              <a:rPr lang="en-US" dirty="0" smtClean="0"/>
              <a:t>No trajectories or velocities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29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Collision Resolution (2 of 2)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Prologue</a:t>
            </a:r>
          </a:p>
          <a:p>
            <a:pPr lvl="1"/>
            <a:r>
              <a:rPr lang="en-US" dirty="0" smtClean="0"/>
              <a:t>Collision known to have occurred</a:t>
            </a:r>
          </a:p>
          <a:p>
            <a:pPr lvl="1"/>
            <a:r>
              <a:rPr lang="en-US" dirty="0" smtClean="0"/>
              <a:t>Check if collision should be ignored</a:t>
            </a:r>
          </a:p>
          <a:p>
            <a:pPr lvl="1"/>
            <a:r>
              <a:rPr lang="en-US" dirty="0" smtClean="0"/>
              <a:t>Other events might be triggered</a:t>
            </a:r>
          </a:p>
          <a:p>
            <a:pPr lvl="2"/>
            <a:r>
              <a:rPr lang="en-US" dirty="0" smtClean="0"/>
              <a:t>Send collision notification messages</a:t>
            </a:r>
          </a:p>
          <a:p>
            <a:r>
              <a:rPr lang="en-US" dirty="0" smtClean="0"/>
              <a:t>Collision</a:t>
            </a:r>
          </a:p>
          <a:p>
            <a:pPr lvl="1"/>
            <a:r>
              <a:rPr lang="en-US" dirty="0" smtClean="0"/>
              <a:t>Place objects at point of impact</a:t>
            </a:r>
          </a:p>
          <a:p>
            <a:pPr lvl="1"/>
            <a:r>
              <a:rPr lang="en-US" dirty="0" smtClean="0"/>
              <a:t>Assign new velocities</a:t>
            </a:r>
          </a:p>
          <a:p>
            <a:pPr lvl="2"/>
            <a:r>
              <a:rPr lang="en-US" dirty="0" smtClean="0"/>
              <a:t>Using physics or some other decision logic</a:t>
            </a:r>
          </a:p>
          <a:p>
            <a:r>
              <a:rPr lang="en-US" dirty="0" smtClean="0"/>
              <a:t>Epilog</a:t>
            </a:r>
          </a:p>
          <a:p>
            <a:pPr lvl="1"/>
            <a:r>
              <a:rPr lang="en-US" dirty="0" smtClean="0"/>
              <a:t>Propagate post-collision effects</a:t>
            </a:r>
          </a:p>
          <a:p>
            <a:pPr lvl="1"/>
            <a:r>
              <a:rPr lang="en-US" dirty="0" smtClean="0"/>
              <a:t>Possible effects</a:t>
            </a:r>
          </a:p>
          <a:p>
            <a:pPr lvl="2"/>
            <a:r>
              <a:rPr lang="en-US" dirty="0" smtClean="0"/>
              <a:t>Destroy one or both objects</a:t>
            </a:r>
          </a:p>
          <a:p>
            <a:pPr lvl="2"/>
            <a:r>
              <a:rPr lang="en-US" dirty="0" smtClean="0"/>
              <a:t>Play sound effect</a:t>
            </a:r>
          </a:p>
          <a:p>
            <a:pPr lvl="2"/>
            <a:r>
              <a:rPr lang="en-US" dirty="0" smtClean="0"/>
              <a:t>Inflict damage</a:t>
            </a:r>
          </a:p>
          <a:p>
            <a:r>
              <a:rPr lang="en-US" dirty="0" smtClean="0"/>
              <a:t>Many effects (e.g. sound) can be either in prologue or epilogue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576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Detection Summary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via </a:t>
            </a:r>
            <a:r>
              <a:rPr lang="en-US" i="1" dirty="0"/>
              <a:t>overlap</a:t>
            </a:r>
            <a:r>
              <a:rPr lang="en-US" dirty="0"/>
              <a:t> or </a:t>
            </a:r>
            <a:r>
              <a:rPr lang="en-US" i="1" dirty="0"/>
              <a:t>intersection</a:t>
            </a:r>
            <a:r>
              <a:rPr lang="en-US" dirty="0"/>
              <a:t> (prediction)</a:t>
            </a:r>
          </a:p>
          <a:p>
            <a:r>
              <a:rPr lang="en-US" dirty="0"/>
              <a:t>Control complexity</a:t>
            </a:r>
          </a:p>
          <a:p>
            <a:pPr lvl="1"/>
            <a:r>
              <a:rPr lang="en-US" dirty="0"/>
              <a:t>Shape with bounding volume</a:t>
            </a:r>
          </a:p>
          <a:p>
            <a:pPr lvl="1"/>
            <a:r>
              <a:rPr lang="en-US" dirty="0"/>
              <a:t>Number with cells or sweeping </a:t>
            </a:r>
          </a:p>
          <a:p>
            <a:r>
              <a:rPr lang="en-US" dirty="0"/>
              <a:t>When collision: prolog, collision, epilog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 in C++: Global 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Could make Managers global variables (e.g. outside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Constructors called before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main(),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destructors when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ends</a:t>
            </a:r>
          </a:p>
          <a:p>
            <a:r>
              <a:rPr lang="en-US" dirty="0" smtClean="0"/>
              <a:t>Then, declare global variable: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/>
              <a:t>However, </a:t>
            </a:r>
            <a:r>
              <a:rPr lang="en-US" u="sng" dirty="0" smtClean="0"/>
              <a:t>order</a:t>
            </a:r>
            <a:r>
              <a:rPr lang="en-US" dirty="0" smtClean="0"/>
              <a:t> of constructor/destructor unpredictable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g;</a:t>
            </a:r>
          </a:p>
          <a:p>
            <a:pPr lvl="1"/>
            <a:r>
              <a:rPr lang="en-US" dirty="0" smtClean="0"/>
              <a:t>Could call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g::g() before r::r()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r>
              <a:rPr lang="en-US" dirty="0" smtClean="0"/>
              <a:t>Plus, explicit </a:t>
            </a:r>
            <a:r>
              <a:rPr lang="en-US" dirty="0" err="1" smtClean="0"/>
              <a:t>globals</a:t>
            </a:r>
            <a:r>
              <a:rPr lang="en-US" dirty="0" smtClean="0"/>
              <a:t> difficult from library</a:t>
            </a:r>
          </a:p>
          <a:p>
            <a:pPr lvl="1"/>
            <a:r>
              <a:rPr lang="en-US" dirty="0" smtClean="0"/>
              <a:t>Names could be different in user code</a:t>
            </a:r>
          </a:p>
          <a:p>
            <a:r>
              <a:rPr lang="en-US" dirty="0" smtClean="0"/>
              <a:t>How about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dirty="0" smtClean="0"/>
              <a:t> variables inside a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2633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13" y="113581"/>
            <a:ext cx="8229600" cy="1143000"/>
          </a:xfrm>
        </p:spPr>
        <p:txBody>
          <a:bodyPr/>
          <a:lstStyle/>
          <a:p>
            <a:r>
              <a:rPr lang="en-US" dirty="0" smtClean="0"/>
              <a:t>Collisions in Dragonfly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858961"/>
            <a:ext cx="4419600" cy="43783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Overlap testing</a:t>
            </a:r>
          </a:p>
          <a:p>
            <a:r>
              <a:rPr lang="en-US" dirty="0" smtClean="0"/>
              <a:t>Dragonfly Naiad has single “point” objects</a:t>
            </a:r>
          </a:p>
          <a:p>
            <a:pPr lvl="1"/>
            <a:r>
              <a:rPr lang="en-US" dirty="0" smtClean="0"/>
              <a:t>Collision between objects means they occupy the same space</a:t>
            </a:r>
          </a:p>
          <a:p>
            <a:r>
              <a:rPr lang="en-US" dirty="0" smtClean="0"/>
              <a:t>Dragonfly simplifies geometry with bounding box </a:t>
            </a:r>
          </a:p>
          <a:p>
            <a:pPr lvl="1"/>
            <a:r>
              <a:rPr lang="en-US" dirty="0" smtClean="0"/>
              <a:t>Collision means boxes overlap, no refinement</a:t>
            </a:r>
          </a:p>
          <a:p>
            <a:r>
              <a:rPr lang="en-US" dirty="0" smtClean="0"/>
              <a:t>Detection only when moving object</a:t>
            </a:r>
          </a:p>
          <a:p>
            <a:pPr lvl="1"/>
            <a:r>
              <a:rPr lang="en-US" dirty="0" smtClean="0"/>
              <a:t>Note: alternative could have objects move themselves, then would test all objects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270375" cy="3951288"/>
          </a:xfrm>
        </p:spPr>
        <p:txBody>
          <a:bodyPr/>
          <a:lstStyle/>
          <a:p>
            <a:r>
              <a:rPr lang="en-US" dirty="0" smtClean="0"/>
              <a:t>Disallow </a:t>
            </a:r>
            <a:r>
              <a:rPr lang="en-US" dirty="0"/>
              <a:t>move </a:t>
            </a:r>
            <a:endParaRPr lang="en-US" dirty="0" smtClean="0"/>
          </a:p>
          <a:p>
            <a:pPr lvl="1"/>
            <a:r>
              <a:rPr lang="en-US" dirty="0" smtClean="0"/>
              <a:t>Object </a:t>
            </a:r>
            <a:r>
              <a:rPr lang="en-US" dirty="0"/>
              <a:t>stays in original </a:t>
            </a:r>
            <a:r>
              <a:rPr lang="en-US" dirty="0" smtClean="0"/>
              <a:t>location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6709" y="4713287"/>
            <a:ext cx="3433889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Extend </a:t>
            </a:r>
            <a:r>
              <a:rPr lang="en-US" sz="2400" dirty="0" err="1" smtClean="0"/>
              <a:t>WorldManager</a:t>
            </a:r>
            <a:endParaRPr lang="en-US" sz="2400" dirty="0" smtClean="0"/>
          </a:p>
          <a:p>
            <a:pPr marL="285750" lvl="1" indent="-285750">
              <a:buFontTx/>
              <a:buChar char="-"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isCollision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400" dirty="0" smtClean="0"/>
              <a:t>method</a:t>
            </a:r>
          </a:p>
          <a:p>
            <a:pPr marL="285750" lvl="1" indent="-285750">
              <a:buFontTx/>
              <a:buChar char="-"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moveObj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>
                <a:cs typeface="Consolas" pitchFamily="49" charset="0"/>
              </a:rPr>
              <a:t>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7472" y="3113087"/>
            <a:ext cx="3012363" cy="76944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Extend </a:t>
            </a:r>
            <a:r>
              <a:rPr lang="en-US" sz="2400" dirty="0" err="1" smtClean="0"/>
              <a:t>GameObjects</a:t>
            </a:r>
            <a:endParaRPr lang="en-US" sz="2400" dirty="0" smtClean="0"/>
          </a:p>
          <a:p>
            <a:pPr marL="285750" lvl="1" indent="-285750">
              <a:buFontTx/>
              <a:buChar char="-"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is_solid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attribute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94133" y="4037160"/>
            <a:ext cx="281904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Create </a:t>
            </a:r>
            <a:r>
              <a:rPr lang="en-US" sz="2400" dirty="0" err="1" smtClean="0"/>
              <a:t>EventCollision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41920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Collidable</a:t>
            </a:r>
            <a:r>
              <a:rPr lang="en-US" dirty="0" smtClean="0"/>
              <a:t> Entities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all objects are </a:t>
            </a:r>
            <a:r>
              <a:rPr lang="en-US" dirty="0" err="1" smtClean="0"/>
              <a:t>collidable</a:t>
            </a:r>
            <a:r>
              <a:rPr lang="en-US" dirty="0" smtClean="0"/>
              <a:t> entities</a:t>
            </a:r>
          </a:p>
          <a:p>
            <a:pPr lvl="1"/>
            <a:r>
              <a:rPr lang="en-US" dirty="0" smtClean="0"/>
              <a:t>E.g. User menus, scores</a:t>
            </a:r>
          </a:p>
          <a:p>
            <a:pPr lvl="1"/>
            <a:r>
              <a:rPr lang="en-US" dirty="0" smtClean="0"/>
              <a:t>E.g. Stars, in Project 1</a:t>
            </a:r>
          </a:p>
          <a:p>
            <a:r>
              <a:rPr lang="en-US" dirty="0" smtClean="0"/>
              <a:t>Add notion of “solidness”</a:t>
            </a:r>
          </a:p>
          <a:p>
            <a:pPr lvl="1"/>
            <a:r>
              <a:rPr lang="en-US" dirty="0" smtClean="0"/>
              <a:t>Collisions only occur between solid objects</a:t>
            </a:r>
          </a:p>
          <a:p>
            <a:r>
              <a:rPr lang="en-US" dirty="0" smtClean="0"/>
              <a:t>An object that is solid automatically is “interested” in collisions</a:t>
            </a:r>
          </a:p>
          <a:p>
            <a:pPr lvl="1"/>
            <a:r>
              <a:rPr lang="en-US" dirty="0" smtClean="0"/>
              <a:t>Alternative design would have objects register for interest in collisions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GameObject</a:t>
            </a:r>
            <a:r>
              <a:rPr lang="en-US" dirty="0" smtClean="0"/>
              <a:t> to support solidness</a:t>
            </a:r>
          </a:p>
        </p:txBody>
      </p:sp>
    </p:spTree>
    <p:extLst>
      <p:ext uri="{BB962C8B-B14F-4D97-AF65-F5344CB8AC3E}">
        <p14:creationId xmlns:p14="http://schemas.microsoft.com/office/powerpoint/2010/main" val="351749178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GameObject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Set to true in constructor (default)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200400" cy="6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80772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6920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Next, create a collision event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EventCollision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981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EventCollision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4" y="1533525"/>
            <a:ext cx="1676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52246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419599" cy="16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0666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28700" y="2552700"/>
            <a:ext cx="3657600" cy="1143000"/>
          </a:xfrm>
        </p:spPr>
        <p:txBody>
          <a:bodyPr/>
          <a:lstStyle/>
          <a:p>
            <a:r>
              <a:rPr lang="en-US" dirty="0" err="1" smtClean="0"/>
              <a:t>Collision.h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3838"/>
            <a:ext cx="7058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9402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Methods</a:t>
            </a:r>
          </a:p>
          <a:p>
            <a:r>
              <a:rPr lang="en-US" dirty="0" err="1" smtClean="0"/>
              <a:t>positionIntersect</a:t>
            </a:r>
            <a:r>
              <a:rPr lang="en-US" dirty="0" smtClean="0"/>
              <a:t> – see if two positions intersect</a:t>
            </a:r>
          </a:p>
          <a:p>
            <a:pPr lvl="1"/>
            <a:r>
              <a:rPr lang="en-US" dirty="0" smtClean="0"/>
              <a:t>Can replace with </a:t>
            </a:r>
            <a:r>
              <a:rPr lang="en-US" dirty="0" err="1" smtClean="0"/>
              <a:t>boxesIntersect</a:t>
            </a:r>
            <a:r>
              <a:rPr lang="en-US" dirty="0" smtClean="0"/>
              <a:t> later</a:t>
            </a:r>
          </a:p>
          <a:p>
            <a:r>
              <a:rPr lang="en-US" dirty="0" err="1" smtClean="0"/>
              <a:t>isCollision</a:t>
            </a:r>
            <a:r>
              <a:rPr lang="en-US" dirty="0" smtClean="0"/>
              <a:t> – detect collision at a position</a:t>
            </a:r>
          </a:p>
          <a:p>
            <a:r>
              <a:rPr lang="en-US" dirty="0" err="1" smtClean="0"/>
              <a:t>moveObj</a:t>
            </a:r>
            <a:r>
              <a:rPr lang="en-US" dirty="0" smtClean="0"/>
              <a:t> – if no collision, move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785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positionIntersect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positionIntersec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Position p1, 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Position p2)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p1.getX() == p2.getX() and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p1.getY() == p2.getY() then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true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false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end if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710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7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isCollision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28800"/>
            <a:ext cx="8229600" cy="46992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over all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GameObjects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i.done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!=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then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not self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positionIntersect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and where) then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isSolid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temp_go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end if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end if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i.next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return NULL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if here, no collision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653"/>
            <a:ext cx="74866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553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28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moveObj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err="1" smtClean="0">
                <a:cs typeface="Consolas" pitchFamily="49" charset="0"/>
              </a:rPr>
              <a:t>Psuedo</a:t>
            </a:r>
            <a:r>
              <a:rPr lang="en-US" sz="2000" u="sng" dirty="0" smtClean="0">
                <a:cs typeface="Consolas" pitchFamily="49" charset="0"/>
              </a:rPr>
              <a:t>-code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isSolid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then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need to be solid for collisions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isCollision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where)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collide?  Null if not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then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where)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create event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(&amp;c)                 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send to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obj</a:t>
            </a:r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eventHanlder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(&amp;c)           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send to other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return -1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end if 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end if  //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isSolid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setPos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(where)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if here, no collision so allow move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return 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581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87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Collisions</a:t>
            </a:r>
          </a:p>
          <a:p>
            <a:pPr lvl="1"/>
            <a:r>
              <a:rPr lang="en-US" i="1" u="sng" dirty="0" smtClean="0"/>
              <a:t>World boundaries</a:t>
            </a:r>
          </a:p>
          <a:p>
            <a:r>
              <a:rPr lang="en-US" dirty="0" err="1" smtClean="0"/>
              <a:t>Misc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92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Managers in C++: </a:t>
            </a:r>
            <a:r>
              <a:rPr lang="en-US" dirty="0" smtClean="0"/>
              <a:t>Static Variables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800" dirty="0" smtClean="0"/>
              <a:t> </a:t>
            </a:r>
            <a:r>
              <a:rPr lang="en-US" dirty="0" smtClean="0"/>
              <a:t>variables retain value after method terminates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800" dirty="0" smtClean="0"/>
              <a:t> </a:t>
            </a:r>
            <a:r>
              <a:rPr lang="en-US" dirty="0" smtClean="0"/>
              <a:t>variables inside method not created until method invoked</a:t>
            </a:r>
          </a:p>
          <a:p>
            <a:r>
              <a:rPr lang="en-US" dirty="0" smtClean="0"/>
              <a:t>Use inside Manager class method go “create” manager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the Singleton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828800"/>
            <a:ext cx="2970685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stuff() {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static 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x = 0;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&lt;&lt; x;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x++;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main()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stuff(); // prints 0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stuff(); // prints 1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356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game objects expected to stay within world</a:t>
            </a:r>
          </a:p>
          <a:p>
            <a:pPr lvl="1"/>
            <a:r>
              <a:rPr lang="en-US" dirty="0" smtClean="0"/>
              <a:t>May be “off screen” but still within game world</a:t>
            </a:r>
          </a:p>
          <a:p>
            <a:r>
              <a:rPr lang="en-US" dirty="0" smtClean="0"/>
              <a:t>Object that was inside game world boundary that moves out receives “</a:t>
            </a:r>
            <a:r>
              <a:rPr lang="en-US" dirty="0" err="1" smtClean="0"/>
              <a:t>outofbounds</a:t>
            </a:r>
            <a:r>
              <a:rPr lang="en-US" dirty="0" smtClean="0"/>
              <a:t>” event</a:t>
            </a:r>
          </a:p>
          <a:p>
            <a:pPr lvl="1"/>
            <a:r>
              <a:rPr lang="en-US" dirty="0" smtClean="0"/>
              <a:t>Move still allowed</a:t>
            </a:r>
          </a:p>
          <a:p>
            <a:pPr lvl="1"/>
            <a:r>
              <a:rPr lang="en-US" dirty="0" smtClean="0"/>
              <a:t>Objects can ignore event</a:t>
            </a:r>
          </a:p>
          <a:p>
            <a:r>
              <a:rPr lang="en-US" dirty="0" smtClean="0"/>
              <a:t>Create “out of bounds” event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EventOut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1679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Inherit from base Event class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1219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2" y="2209800"/>
            <a:ext cx="39624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4800600"/>
            <a:ext cx="2867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4383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“Out of Bounds”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 boundary of screen with queries</a:t>
            </a:r>
          </a:p>
          <a:p>
            <a:pPr lvl="1"/>
            <a:r>
              <a:rPr lang="en-US" dirty="0" smtClean="0"/>
              <a:t>Note: in Part 3, will have View and Boundary in </a:t>
            </a:r>
            <a:r>
              <a:rPr lang="en-US" dirty="0" err="1" smtClean="0"/>
              <a:t>WorldManager</a:t>
            </a:r>
            <a:r>
              <a:rPr lang="en-US" dirty="0" smtClean="0"/>
              <a:t>.  For Part 2, use </a:t>
            </a:r>
            <a:r>
              <a:rPr lang="en-US" dirty="0" err="1" smtClean="0"/>
              <a:t>GraphicsManager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getVertical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Modify </a:t>
            </a:r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moveObj</a:t>
            </a:r>
            <a:endParaRPr lang="en-US" dirty="0" smtClean="0"/>
          </a:p>
          <a:p>
            <a:pPr lvl="1"/>
            <a:r>
              <a:rPr lang="en-US" dirty="0" smtClean="0"/>
              <a:t>Put after move is allowed</a:t>
            </a:r>
          </a:p>
          <a:p>
            <a:pPr lvl="1"/>
            <a:r>
              <a:rPr lang="en-US" dirty="0" smtClean="0"/>
              <a:t>If object inside boundary then moves outside </a:t>
            </a:r>
            <a:r>
              <a:rPr lang="en-US" dirty="0" smtClean="0">
                <a:sym typeface="Wingdings" pitchFamily="2" charset="2"/>
              </a:rPr>
              <a:t> send “out of bounds” event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EventOut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ov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p_go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-&gt;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eventHanlder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(&amp;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ov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r>
              <a:rPr lang="en-US" dirty="0" smtClean="0">
                <a:sym typeface="Wingdings" pitchFamily="2" charset="2"/>
              </a:rPr>
              <a:t>Note, only want to send once!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stays outside and moves, no additional events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5928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i="1" u="sng" dirty="0" smtClean="0"/>
              <a:t>Layers</a:t>
            </a:r>
          </a:p>
          <a:p>
            <a:pPr lvl="1"/>
            <a:r>
              <a:rPr lang="en-US" dirty="0" smtClean="0"/>
              <a:t>Deferred deletion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8143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in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 to now, no easy way to make sure one object drawn before another </a:t>
            </a:r>
          </a:p>
          <a:p>
            <a:pPr lvl="1"/>
            <a:r>
              <a:rPr lang="en-US" dirty="0" smtClean="0"/>
              <a:t>e.g. If did Project 1, Star may be on top of Hero</a:t>
            </a:r>
          </a:p>
          <a:p>
            <a:r>
              <a:rPr lang="en-US" dirty="0" smtClean="0"/>
              <a:t>Provide means to control levels of objects display order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Altitude</a:t>
            </a:r>
          </a:p>
          <a:p>
            <a:r>
              <a:rPr lang="en-US" dirty="0" smtClean="0">
                <a:sym typeface="Wingdings" pitchFamily="2" charset="2"/>
              </a:rPr>
              <a:t>Draw “low altitude” objects before higher altitude objects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Higher altitude objects in same location will overwrite lower ones before screen refresh</a:t>
            </a:r>
            <a:endParaRPr lang="en-US" dirty="0" smtClean="0"/>
          </a:p>
          <a:p>
            <a:r>
              <a:rPr lang="en-US" dirty="0" smtClean="0"/>
              <a:t>Note, not really a third dimension since all in same plane for collisions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845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28"/>
            <a:ext cx="8229600" cy="1143000"/>
          </a:xfrm>
        </p:spPr>
        <p:txBody>
          <a:bodyPr/>
          <a:lstStyle/>
          <a:p>
            <a:r>
              <a:rPr lang="en-US" dirty="0" smtClean="0"/>
              <a:t>Implementing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“altitude” attribute for </a:t>
            </a:r>
            <a:r>
              <a:rPr lang="en-US" dirty="0" err="1"/>
              <a:t>GameObject</a:t>
            </a:r>
            <a:endParaRPr lang="en-US" dirty="0"/>
          </a:p>
          <a:p>
            <a:pPr lvl="1"/>
            <a:r>
              <a:rPr lang="en-US" dirty="0"/>
              <a:t>Default to </a:t>
            </a:r>
            <a:r>
              <a:rPr lang="en-US" dirty="0" smtClean="0"/>
              <a:t>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Provide MAX_ALITITUDE 2 in </a:t>
            </a:r>
            <a:r>
              <a:rPr lang="en-US" dirty="0" err="1" smtClean="0"/>
              <a:t>WorldManager.h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WorldManager</a:t>
            </a:r>
            <a:r>
              <a:rPr lang="en-US" dirty="0"/>
              <a:t>::</a:t>
            </a:r>
            <a:r>
              <a:rPr lang="en-US" dirty="0" smtClean="0"/>
              <a:t>draw, add outer loop around drawing all objects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for alt = -MAX_ALTITUDE to MAX_ALTITUDE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i="1" dirty="0" smtClean="0">
                <a:latin typeface="Consolas" pitchFamily="49" charset="0"/>
                <a:cs typeface="Consolas" pitchFamily="49" charset="0"/>
              </a:rPr>
              <a:t>// normal iteration through all objects</a:t>
            </a:r>
            <a:endParaRPr lang="en-US" sz="2600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getAltitude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== alt)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600" i="1" dirty="0" smtClean="0">
                <a:latin typeface="Consolas" pitchFamily="49" charset="0"/>
                <a:cs typeface="Consolas" pitchFamily="49" charset="0"/>
              </a:rPr>
              <a:t>// draw</a:t>
            </a:r>
            <a:endParaRPr lang="en-US" sz="2600" i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70" y="2278991"/>
            <a:ext cx="3829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0983"/>
            <a:ext cx="5153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7174" y="6172200"/>
            <a:ext cx="490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(What is the “cost” of doing altitude?)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64084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Layers</a:t>
            </a:r>
          </a:p>
          <a:p>
            <a:pPr lvl="1"/>
            <a:r>
              <a:rPr lang="en-US" i="1" u="sng" dirty="0" smtClean="0"/>
              <a:t>Deferred deletion</a:t>
            </a:r>
            <a:endParaRPr lang="en-US" i="1" u="sng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89463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Deferred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80" y="13578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step of game loop, iterate over all objects </a:t>
            </a:r>
            <a:r>
              <a:rPr lang="en-US" dirty="0" smtClean="0">
                <a:sym typeface="Wingdings" pitchFamily="2" charset="2"/>
              </a:rPr>
              <a:t> send “step” event</a:t>
            </a:r>
          </a:p>
          <a:p>
            <a:r>
              <a:rPr lang="en-US" dirty="0" smtClean="0">
                <a:sym typeface="Wingdings" pitchFamily="2" charset="2"/>
              </a:rPr>
              <a:t>An object may be tempted to delete itself or another</a:t>
            </a:r>
            <a:endParaRPr lang="en-US" dirty="0" smtClean="0"/>
          </a:p>
          <a:p>
            <a:pPr lvl="1"/>
            <a:r>
              <a:rPr lang="en-US" dirty="0" smtClean="0"/>
              <a:t>E.g. during a collision</a:t>
            </a:r>
          </a:p>
          <a:p>
            <a:pPr lvl="1"/>
            <a:r>
              <a:rPr lang="en-US" dirty="0" smtClean="0"/>
              <a:t>E.g. after a fixed amount of time</a:t>
            </a:r>
          </a:p>
          <a:p>
            <a:r>
              <a:rPr lang="en-US" dirty="0" smtClean="0"/>
              <a:t>But may be in the middle of iteration!  Other object may act.</a:t>
            </a:r>
          </a:p>
          <a:p>
            <a:pPr lvl="1"/>
            <a:r>
              <a:rPr lang="en-US" dirty="0" smtClean="0"/>
              <a:t>E.g.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for both objects called, even if one “deletes” another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180" y="5955909"/>
            <a:ext cx="8160760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Implement deferred deletion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WorldManager</a:t>
            </a:r>
            <a:r>
              <a:rPr lang="en-US" sz="2400" dirty="0" smtClean="0">
                <a:sym typeface="Wingdings" pitchFamily="2" charset="2"/>
              </a:rPr>
              <a:t>::</a:t>
            </a:r>
            <a:r>
              <a:rPr lang="en-US" sz="2400" dirty="0" err="1" smtClean="0">
                <a:sym typeface="Wingdings" pitchFamily="2" charset="2"/>
              </a:rPr>
              <a:t>markForDelete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87992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0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markForDelete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540" y="2817167"/>
            <a:ext cx="8077200" cy="307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// object might already have been marked, so only add once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800" dirty="0" smtClean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i.first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  <a:hlinkClick r:id="rId3" tooltip="Return true if at end of list."/>
              </a:rPr>
              <a:t>isDone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  <a:hlinkClick r:id="rId3" tooltip="Return pointer to current item in list, NULL if done/empty."/>
              </a:rPr>
              <a:t>currentObj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// object already in list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return 0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  <a:hlinkClick r:id="rId3" tooltip="Set iterator to next item in list."/>
              </a:rPr>
              <a:t>next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  <a:hlinkClick r:id="rId4" tooltip="Insert game object pointer in list."/>
              </a:rPr>
              <a:t>insert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0" y="988367"/>
            <a:ext cx="5410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0" y="2207567"/>
            <a:ext cx="4457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2350" y="6019800"/>
            <a:ext cx="54375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modify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::update()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7594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::update()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Send “step” event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EventStep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s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(&amp;s)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Delete all marked objects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2800" dirty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i.</a:t>
            </a:r>
            <a:r>
              <a:rPr lang="en-US" sz="2800" dirty="0" err="1">
                <a:latin typeface="Consolas" pitchFamily="49" charset="0"/>
                <a:cs typeface="Consolas" pitchFamily="49" charset="0"/>
                <a:hlinkClick r:id="rId3" tooltip="Return true if at end of list."/>
              </a:rPr>
              <a:t>isDone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delete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i.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hlinkClick r:id="rId3" tooltip="Set iterator to next item in list."/>
              </a:rPr>
              <a:t>next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.clear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  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clear list for next step</a:t>
            </a:r>
          </a:p>
        </p:txBody>
      </p:sp>
    </p:spTree>
    <p:extLst>
      <p:ext uri="{BB962C8B-B14F-4D97-AF65-F5344CB8AC3E}">
        <p14:creationId xmlns:p14="http://schemas.microsoft.com/office/powerpoint/2010/main" val="165729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Managers: C++ Singletons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4" y="1524001"/>
            <a:ext cx="44196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Compiler won’t allow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s;</a:t>
            </a:r>
          </a:p>
          <a:p>
            <a:r>
              <a:rPr lang="en-US" sz="2800" dirty="0" smtClean="0"/>
              <a:t>Instead: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&amp;s=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800" dirty="0" smtClean="0"/>
              <a:t>Guarantees only 1 copy of </a:t>
            </a:r>
            <a:r>
              <a:rPr lang="en-US" sz="2800" dirty="0" err="1" smtClean="0"/>
              <a:t>MySingleton</a:t>
            </a:r>
            <a:r>
              <a:rPr lang="en-US" sz="2800" dirty="0" smtClean="0"/>
              <a:t> will exist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22124" y="1600200"/>
            <a:ext cx="4545676" cy="2800767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class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private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Private constructor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Can’t assign or copy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const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copy);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operator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=(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const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copy);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public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return the 1 and only 1 </a:t>
            </a:r>
            <a:r>
              <a:rPr lang="en-US" sz="13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static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getInstance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() {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static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instance;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instance;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}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};</a:t>
            </a:r>
            <a:r>
              <a: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72440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en-US" sz="3500" dirty="0" smtClean="0">
                <a:sym typeface="Wingdings" pitchFamily="2" charset="2"/>
              </a:rPr>
              <a:t>Use for </a:t>
            </a:r>
            <a:r>
              <a:rPr lang="en-US" sz="3500" dirty="0" smtClean="0">
                <a:solidFill>
                  <a:srgbClr val="008000"/>
                </a:solidFill>
                <a:sym typeface="Wingdings" pitchFamily="2" charset="2"/>
              </a:rPr>
              <a:t>Dragonfly</a:t>
            </a:r>
            <a:r>
              <a:rPr lang="en-US" sz="3500" dirty="0" smtClean="0">
                <a:sym typeface="Wingdings" pitchFamily="2" charset="2"/>
              </a:rPr>
              <a:t> Managers</a:t>
            </a:r>
          </a:p>
          <a:p>
            <a:r>
              <a:rPr lang="en-US" dirty="0" smtClean="0"/>
              <a:t>However, also want to explicitly control when starts (not at first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 call)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Use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startUp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shutDown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r>
              <a:rPr lang="en-US" dirty="0" smtClean="0">
                <a:sym typeface="Wingdings" pitchFamily="2" charset="2"/>
              </a:rPr>
              <a:t> for each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01743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Dragonfly Naiad!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014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Objects register for interest in events (e.g. “step”)</a:t>
            </a:r>
          </a:p>
          <a:p>
            <a:r>
              <a:rPr lang="en-US" dirty="0" smtClean="0"/>
              <a:t>Objects can draw themselves</a:t>
            </a:r>
          </a:p>
          <a:p>
            <a:pPr lvl="1"/>
            <a:r>
              <a:rPr lang="en-US" dirty="0" smtClean="0"/>
              <a:t>2D graphics in color</a:t>
            </a:r>
          </a:p>
          <a:p>
            <a:r>
              <a:rPr lang="en-US" dirty="0" smtClean="0"/>
              <a:t>Interested objects can get input from keyboard, mouse</a:t>
            </a:r>
          </a:p>
          <a:p>
            <a:r>
              <a:rPr lang="en-US" dirty="0" smtClean="0"/>
              <a:t>Objects that move out of bounds get event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0014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Objects that collide get collision event</a:t>
            </a:r>
          </a:p>
          <a:p>
            <a:pPr lvl="1"/>
            <a:r>
              <a:rPr lang="en-US" dirty="0"/>
              <a:t>Can react accordingly</a:t>
            </a:r>
          </a:p>
          <a:p>
            <a:pPr lvl="1"/>
            <a:r>
              <a:rPr lang="en-US" dirty="0"/>
              <a:t>Non-solid objects don’t get</a:t>
            </a:r>
          </a:p>
          <a:p>
            <a:r>
              <a:rPr lang="en-US" dirty="0" smtClean="0"/>
              <a:t>Safe removal of objects at end of world update</a:t>
            </a:r>
          </a:p>
          <a:p>
            <a:r>
              <a:rPr lang="en-US" dirty="0" smtClean="0"/>
              <a:t>Objects can appear higher/lower than others</a:t>
            </a:r>
          </a:p>
          <a:p>
            <a:pPr lvl="1"/>
            <a:r>
              <a:rPr lang="en-US" dirty="0" smtClean="0"/>
              <a:t>5 layers</a:t>
            </a:r>
            <a:endParaRPr lang="en-US" dirty="0"/>
          </a:p>
        </p:txBody>
      </p:sp>
      <p:pic>
        <p:nvPicPr>
          <p:cNvPr id="4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5887275"/>
            <a:ext cx="457529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Can be used to make a game!  </a:t>
            </a:r>
          </a:p>
          <a:p>
            <a:pPr algn="ctr"/>
            <a:r>
              <a:rPr lang="en-US" sz="2000" dirty="0" smtClean="0"/>
              <a:t>E.g. Consider </a:t>
            </a:r>
            <a:r>
              <a:rPr lang="en-US" sz="2000" i="1" dirty="0" smtClean="0"/>
              <a:t>Saucer Shoot </a:t>
            </a:r>
            <a:r>
              <a:rPr lang="en-US" sz="2000" dirty="0" smtClean="0"/>
              <a:t>without sprites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15459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Mid-Term Exam Topic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Overview of Game Engine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Typical components</a:t>
            </a:r>
          </a:p>
          <a:p>
            <a:pPr lvl="1"/>
            <a:r>
              <a:rPr lang="en-US" dirty="0"/>
              <a:t>Structures</a:t>
            </a:r>
          </a:p>
          <a:p>
            <a:r>
              <a:rPr lang="en-US" dirty="0"/>
              <a:t>Managers</a:t>
            </a:r>
          </a:p>
          <a:p>
            <a:pPr lvl="1"/>
            <a:r>
              <a:rPr lang="en-US" dirty="0"/>
              <a:t>Concept</a:t>
            </a:r>
          </a:p>
          <a:p>
            <a:pPr lvl="1"/>
            <a:r>
              <a:rPr lang="en-US" dirty="0"/>
              <a:t>Features/methods</a:t>
            </a:r>
          </a:p>
          <a:p>
            <a:r>
              <a:rPr lang="en-US" dirty="0" err="1"/>
              <a:t>Logfile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Features/methods</a:t>
            </a:r>
          </a:p>
          <a:p>
            <a:r>
              <a:rPr lang="en-US" dirty="0"/>
              <a:t>Game Management</a:t>
            </a:r>
          </a:p>
          <a:p>
            <a:pPr lvl="1"/>
            <a:r>
              <a:rPr lang="en-US" dirty="0"/>
              <a:t>Game loop</a:t>
            </a:r>
          </a:p>
          <a:p>
            <a:r>
              <a:rPr lang="en-US" dirty="0"/>
              <a:t>Game World</a:t>
            </a:r>
          </a:p>
          <a:p>
            <a:pPr lvl="1"/>
            <a:r>
              <a:rPr lang="en-US" dirty="0"/>
              <a:t>Game objects</a:t>
            </a:r>
          </a:p>
          <a:p>
            <a:pPr lvl="1"/>
            <a:r>
              <a:rPr lang="en-US" dirty="0"/>
              <a:t>Storing and updating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Notifying objects</a:t>
            </a:r>
          </a:p>
          <a:p>
            <a:pPr lvl="1"/>
            <a:r>
              <a:rPr lang="en-US" dirty="0"/>
              <a:t>User-defined</a:t>
            </a:r>
          </a:p>
          <a:p>
            <a:pPr lvl="1"/>
            <a:r>
              <a:rPr lang="en-US" dirty="0"/>
              <a:t>Game object interest</a:t>
            </a:r>
          </a:p>
          <a:p>
            <a:r>
              <a:rPr lang="en-US" dirty="0" smtClean="0"/>
              <a:t>Graphics </a:t>
            </a:r>
            <a:r>
              <a:rPr lang="en-US" dirty="0"/>
              <a:t>Management</a:t>
            </a:r>
          </a:p>
          <a:p>
            <a:pPr lvl="1"/>
            <a:r>
              <a:rPr lang="en-US" dirty="0"/>
              <a:t>Concept</a:t>
            </a:r>
          </a:p>
          <a:p>
            <a:pPr lvl="1"/>
            <a:r>
              <a:rPr lang="en-US" dirty="0"/>
              <a:t>Features/methods</a:t>
            </a:r>
          </a:p>
          <a:p>
            <a:r>
              <a:rPr lang="en-US" dirty="0"/>
              <a:t>Input Management</a:t>
            </a:r>
          </a:p>
          <a:p>
            <a:pPr lvl="1"/>
            <a:r>
              <a:rPr lang="en-US" dirty="0"/>
              <a:t>Concept</a:t>
            </a:r>
          </a:p>
          <a:p>
            <a:pPr lvl="1"/>
            <a:r>
              <a:rPr lang="en-US" dirty="0"/>
              <a:t>Features/methods</a:t>
            </a:r>
          </a:p>
          <a:p>
            <a:r>
              <a:rPr lang="en-US" dirty="0"/>
              <a:t>Collisions</a:t>
            </a:r>
          </a:p>
          <a:p>
            <a:pPr lvl="1"/>
            <a:r>
              <a:rPr lang="en-US" dirty="0"/>
              <a:t>Detection</a:t>
            </a:r>
          </a:p>
          <a:p>
            <a:pPr lvl="1"/>
            <a:r>
              <a:rPr lang="en-US" dirty="0"/>
              <a:t>Resolution</a:t>
            </a:r>
          </a:p>
          <a:p>
            <a:r>
              <a:rPr lang="en-US" dirty="0"/>
              <a:t>Resource Management</a:t>
            </a:r>
          </a:p>
          <a:p>
            <a:pPr lvl="1"/>
            <a:r>
              <a:rPr lang="en-US" dirty="0"/>
              <a:t>Concept</a:t>
            </a:r>
          </a:p>
          <a:p>
            <a:pPr lvl="1"/>
            <a:r>
              <a:rPr lang="en-US" dirty="0"/>
              <a:t>Features/methods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0813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Offline (tool chain)</a:t>
            </a:r>
          </a:p>
          <a:p>
            <a:pPr lvl="1"/>
            <a:r>
              <a:rPr lang="en-US" dirty="0" smtClean="0"/>
              <a:t>Online (runtime)</a:t>
            </a:r>
          </a:p>
          <a:p>
            <a:pPr lvl="1"/>
            <a:r>
              <a:rPr lang="en-US" dirty="0" err="1" smtClean="0"/>
              <a:t>ResourceManager</a:t>
            </a:r>
            <a:endParaRPr lang="en-US" dirty="0" smtClean="0"/>
          </a:p>
          <a:p>
            <a:r>
              <a:rPr lang="en-US" dirty="0" smtClean="0"/>
              <a:t>Using Sprites</a:t>
            </a:r>
          </a:p>
          <a:p>
            <a:r>
              <a:rPr lang="en-US" dirty="0" smtClean="0"/>
              <a:t>Bounding Boxes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584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Managing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Games have a wide variety of </a:t>
            </a:r>
            <a:r>
              <a:rPr lang="en-US" i="1" dirty="0" smtClean="0"/>
              <a:t>resources</a:t>
            </a:r>
          </a:p>
          <a:p>
            <a:pPr lvl="1"/>
            <a:r>
              <a:rPr lang="en-US" dirty="0" smtClean="0"/>
              <a:t>Often called </a:t>
            </a:r>
            <a:r>
              <a:rPr lang="en-US" i="1" dirty="0" smtClean="0"/>
              <a:t>assets</a:t>
            </a:r>
            <a:r>
              <a:rPr lang="en-US" dirty="0" smtClean="0"/>
              <a:t> or </a:t>
            </a:r>
            <a:r>
              <a:rPr lang="en-US" i="1" dirty="0" smtClean="0"/>
              <a:t>media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m</a:t>
            </a:r>
            <a:r>
              <a:rPr lang="en-US" dirty="0" smtClean="0"/>
              <a:t>eshes, textures, </a:t>
            </a:r>
            <a:r>
              <a:rPr lang="en-US" dirty="0" err="1" smtClean="0"/>
              <a:t>shader</a:t>
            </a:r>
            <a:r>
              <a:rPr lang="en-US" dirty="0" smtClean="0"/>
              <a:t> programs, animations, audio clips, level layouts …</a:t>
            </a:r>
          </a:p>
          <a:p>
            <a:r>
              <a:rPr lang="en-US" dirty="0" smtClean="0"/>
              <a:t>Offline – tools to create, store and archive during game creation</a:t>
            </a:r>
          </a:p>
          <a:p>
            <a:r>
              <a:rPr lang="en-US" dirty="0" smtClean="0"/>
              <a:t>Online – loading, unloading, manipulation when game is running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Resource Manager</a:t>
            </a:r>
          </a:p>
          <a:p>
            <a:r>
              <a:rPr lang="en-US" dirty="0" smtClean="0"/>
              <a:t>Sometimes</a:t>
            </a:r>
            <a:r>
              <a:rPr lang="en-US" dirty="0"/>
              <a:t>, single subsystem that handles all formats</a:t>
            </a:r>
          </a:p>
          <a:p>
            <a:r>
              <a:rPr lang="en-US" dirty="0"/>
              <a:t>Other times, disparate collection of subsystems</a:t>
            </a:r>
          </a:p>
          <a:p>
            <a:pPr lvl="1"/>
            <a:r>
              <a:rPr lang="en-US" dirty="0"/>
              <a:t>Different authors, time periods</a:t>
            </a:r>
          </a:p>
          <a:p>
            <a:pPr lvl="1"/>
            <a:r>
              <a:rPr lang="en-US" dirty="0"/>
              <a:t>Different developers, </a:t>
            </a:r>
            <a:r>
              <a:rPr lang="en-US" dirty="0" smtClean="0"/>
              <a:t>functionality</a:t>
            </a:r>
          </a:p>
        </p:txBody>
      </p:sp>
    </p:spTree>
    <p:extLst>
      <p:ext uri="{BB962C8B-B14F-4D97-AF65-F5344CB8AC3E}">
        <p14:creationId xmlns:p14="http://schemas.microsoft.com/office/powerpoint/2010/main" val="215168577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3"/>
            <a:ext cx="8229600" cy="1143000"/>
          </a:xfrm>
        </p:spPr>
        <p:txBody>
          <a:bodyPr/>
          <a:lstStyle/>
          <a:p>
            <a:r>
              <a:rPr lang="en-US" dirty="0" smtClean="0"/>
              <a:t>Off-line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Revision control for assets</a:t>
            </a:r>
          </a:p>
          <a:p>
            <a:pPr lvl="1"/>
            <a:r>
              <a:rPr lang="en-US" dirty="0" smtClean="0"/>
              <a:t>Small project </a:t>
            </a:r>
            <a:r>
              <a:rPr lang="en-US" dirty="0" smtClean="0">
                <a:sym typeface="Wingdings" pitchFamily="2" charset="2"/>
              </a:rPr>
              <a:t> simple files stored and shared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larger, 3D project needs structure</a:t>
            </a:r>
          </a:p>
          <a:p>
            <a:r>
              <a:rPr lang="en-US" dirty="0" smtClean="0">
                <a:sym typeface="Wingdings" pitchFamily="2" charset="2"/>
              </a:rPr>
              <a:t>Tools help control  Resource </a:t>
            </a:r>
            <a:r>
              <a:rPr lang="en-US" dirty="0">
                <a:sym typeface="Wingdings" pitchFamily="2" charset="2"/>
              </a:rPr>
              <a:t>Database (e.g. Perforce)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May have customized wrappers/plugins to remove burden from artists</a:t>
            </a:r>
            <a:endParaRPr lang="en-US" dirty="0"/>
          </a:p>
        </p:txBody>
      </p:sp>
      <p:pic>
        <p:nvPicPr>
          <p:cNvPr id="3074" name="Picture 2" descr="http://oldresources.visual-paradigm.com/_media/vpsuite3.2/perforce_integration/perforce_server_for_intro_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572000"/>
            <a:ext cx="2495550" cy="17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avenbrook.com/project/p4dti/release/2.0.0/ug/p4win-submitted-changelis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5420"/>
            <a:ext cx="3650052" cy="23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2513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Resource 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Need: create, delete and inspect resources</a:t>
            </a:r>
          </a:p>
          <a:p>
            <a:r>
              <a:rPr lang="en-US" dirty="0" smtClean="0"/>
              <a:t>Move from one location to another (e.g. to different artists/developers as needed)</a:t>
            </a:r>
          </a:p>
          <a:p>
            <a:r>
              <a:rPr lang="en-US" dirty="0" smtClean="0"/>
              <a:t>Cross-reference other resource (e.g. mesh/animations used by a level)</a:t>
            </a:r>
          </a:p>
          <a:p>
            <a:r>
              <a:rPr lang="en-US" dirty="0" smtClean="0"/>
              <a:t>Retain integrity (add/delete) and revisions (who made change, why)</a:t>
            </a:r>
          </a:p>
          <a:p>
            <a:r>
              <a:rPr lang="en-US" dirty="0" smtClean="0"/>
              <a:t>Searching and querying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305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Data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C++ code small, relative to impact size</a:t>
            </a:r>
          </a:p>
          <a:p>
            <a:r>
              <a:rPr lang="en-US" dirty="0" smtClean="0"/>
              <a:t>Art assets can large</a:t>
            </a:r>
          </a:p>
          <a:p>
            <a:pPr lvl="1"/>
            <a:r>
              <a:rPr lang="en-US" dirty="0" smtClean="0"/>
              <a:t>Copies to/from server can be expensive (delay)</a:t>
            </a:r>
          </a:p>
          <a:p>
            <a:r>
              <a:rPr lang="en-US" dirty="0" smtClean="0"/>
              <a:t>Deal with it (inefficient), or only have access to assets of need (limited vision)</a:t>
            </a:r>
          </a:p>
          <a:p>
            <a:r>
              <a:rPr lang="en-US" dirty="0" smtClean="0"/>
              <a:t>Art-specific tools (e.g. </a:t>
            </a:r>
            <a:r>
              <a:rPr lang="en-US" i="1" dirty="0" err="1" smtClean="0"/>
              <a:t>Alienbrain</a:t>
            </a:r>
            <a:r>
              <a:rPr lang="en-US" dirty="0" smtClean="0"/>
              <a:t>)</a:t>
            </a:r>
          </a:p>
        </p:txBody>
      </p:sp>
      <p:pic>
        <p:nvPicPr>
          <p:cNvPr id="4100" name="Picture 4" descr="http://www.cgsociety.org/press_releases/2003_1/nxn/alien_br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939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Conditioning (Tool Chain)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assets need to be modified/conditioned to get into game engine</a:t>
            </a:r>
          </a:p>
          <a:p>
            <a:r>
              <a:rPr lang="en-US" dirty="0"/>
              <a:t>Means to do that varies across game </a:t>
            </a:r>
            <a:r>
              <a:rPr lang="en-US" dirty="0" err="1"/>
              <a:t>dev</a:t>
            </a:r>
            <a:r>
              <a:rPr lang="en-US" dirty="0"/>
              <a:t> projects</a:t>
            </a:r>
          </a:p>
          <a:p>
            <a:pPr lvl="1"/>
            <a:r>
              <a:rPr lang="en-US" dirty="0"/>
              <a:t>E.g. could embed format conversion notes in header files, versus </a:t>
            </a:r>
            <a:r>
              <a:rPr lang="en-US" dirty="0" smtClean="0"/>
              <a:t>stand-alone script for each file</a:t>
            </a:r>
          </a:p>
          <a:p>
            <a:r>
              <a:rPr lang="en-US" dirty="0" smtClean="0"/>
              <a:t>Exporters – take out of native format (e.g. Maya) via plugin (often custom)</a:t>
            </a:r>
          </a:p>
          <a:p>
            <a:r>
              <a:rPr lang="en-US" dirty="0" smtClean="0"/>
              <a:t>Resource compilers – re-arrange format (e.g. “massage” mesh triangles into strips, or compress bitmap)</a:t>
            </a:r>
          </a:p>
          <a:p>
            <a:r>
              <a:rPr lang="en-US" dirty="0" smtClean="0"/>
              <a:t>Resource linkers – compile into single, large source (e.g. mesh files with skeleton and animations)</a:t>
            </a:r>
          </a:p>
          <a:p>
            <a:r>
              <a:rPr lang="en-US" dirty="0" smtClean="0"/>
              <a:t>Dependencies may matter (e.g. build skeleton before process animation) , so tool needs to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642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copy of each resource in memory</a:t>
            </a:r>
          </a:p>
          <a:p>
            <a:pPr lvl="1"/>
            <a:r>
              <a:rPr lang="en-US" dirty="0" smtClean="0"/>
              <a:t>Manage memory resources</a:t>
            </a:r>
          </a:p>
          <a:p>
            <a:r>
              <a:rPr lang="en-US" dirty="0" smtClean="0"/>
              <a:t>Manage lifetime (remove if not needed)</a:t>
            </a:r>
          </a:p>
          <a:p>
            <a:r>
              <a:rPr lang="en-US" dirty="0" smtClean="0"/>
              <a:t>Handle composite resources</a:t>
            </a:r>
          </a:p>
          <a:p>
            <a:pPr lvl="1"/>
            <a:r>
              <a:rPr lang="en-US" dirty="0" smtClean="0"/>
              <a:t>E.g. 3d model with mesh, skeleton, animations…</a:t>
            </a:r>
          </a:p>
          <a:p>
            <a:r>
              <a:rPr lang="en-US" dirty="0" smtClean="0"/>
              <a:t>Custom processing after loading (if needed)</a:t>
            </a:r>
          </a:p>
          <a:p>
            <a:r>
              <a:rPr lang="en-US" dirty="0" smtClean="0"/>
              <a:t>Provide </a:t>
            </a:r>
            <a:r>
              <a:rPr lang="en-US" dirty="0" err="1" smtClean="0"/>
              <a:t>aingle</a:t>
            </a:r>
            <a:r>
              <a:rPr lang="en-US" dirty="0" smtClean="0"/>
              <a:t>, unified interface which other engine aspects can access</a:t>
            </a:r>
          </a:p>
          <a:p>
            <a:r>
              <a:rPr lang="en-US" dirty="0" smtClean="0"/>
              <a:t>Handles streaming (asynchronous loading) if engine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33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Resource </a:t>
            </a: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“Understands” format of data</a:t>
            </a:r>
          </a:p>
          <a:p>
            <a:pPr lvl="1"/>
            <a:r>
              <a:rPr lang="en-US" dirty="0" smtClean="0"/>
              <a:t>E.g. PNG or Text-sprite file</a:t>
            </a:r>
          </a:p>
          <a:p>
            <a:r>
              <a:rPr lang="en-US" dirty="0" smtClean="0"/>
              <a:t>Globally-unique identifier</a:t>
            </a:r>
          </a:p>
          <a:p>
            <a:pPr lvl="1"/>
            <a:r>
              <a:rPr lang="en-US" dirty="0" smtClean="0"/>
              <a:t>So assets can be accessed by objects</a:t>
            </a:r>
          </a:p>
          <a:p>
            <a:r>
              <a:rPr lang="en-US" dirty="0" smtClean="0"/>
              <a:t>Usually load when needed (but sometimes in advance)</a:t>
            </a:r>
          </a:p>
          <a:p>
            <a:r>
              <a:rPr lang="en-US" dirty="0" smtClean="0"/>
              <a:t>Removing hard (when done?) E.g. some models used in multiple levels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use reference count</a:t>
            </a:r>
          </a:p>
          <a:p>
            <a:pPr lvl="1"/>
            <a:r>
              <a:rPr lang="en-US" dirty="0" smtClean="0"/>
              <a:t>E.g. load level and all models with count for each.  As level exits, decrease reference count. When 0, remove</a:t>
            </a:r>
          </a:p>
        </p:txBody>
      </p:sp>
    </p:spTree>
    <p:extLst>
      <p:ext uri="{BB962C8B-B14F-4D97-AF65-F5344CB8AC3E}">
        <p14:creationId xmlns:p14="http://schemas.microsoft.com/office/powerpoint/2010/main" val="14770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Manager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1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 smtClean="0">
                <a:solidFill>
                  <a:srgbClr val="008000"/>
                </a:solidFill>
              </a:rPr>
              <a:t>Dragonfly</a:t>
            </a:r>
            <a:r>
              <a:rPr lang="en-US" sz="2400" dirty="0" smtClean="0"/>
              <a:t> “managers” inherit from this class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17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6" y="2823401"/>
            <a:ext cx="8091219" cy="10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2" y="4048991"/>
            <a:ext cx="7248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9" y="5414703"/>
            <a:ext cx="5153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5933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Management in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assets are sprites</a:t>
            </a:r>
          </a:p>
          <a:p>
            <a:pPr lvl="1"/>
            <a:r>
              <a:rPr lang="en-US" dirty="0" smtClean="0"/>
              <a:t>Text-based files</a:t>
            </a:r>
          </a:p>
          <a:p>
            <a:r>
              <a:rPr lang="en-US" dirty="0" smtClean="0"/>
              <a:t>No offline management tools</a:t>
            </a:r>
          </a:p>
          <a:p>
            <a:pPr lvl="1"/>
            <a:r>
              <a:rPr lang="en-US" dirty="0" smtClean="0"/>
              <a:t>Such a tool could help build, then save in right format</a:t>
            </a:r>
          </a:p>
          <a:p>
            <a:r>
              <a:rPr lang="en-US" dirty="0" smtClean="0"/>
              <a:t>Runtime, must understand format and load</a:t>
            </a:r>
          </a:p>
          <a:p>
            <a:r>
              <a:rPr lang="en-US" dirty="0" smtClean="0"/>
              <a:t>Need data structures (classes) for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Frames</a:t>
            </a:r>
            <a:r>
              <a:rPr lang="en-US" dirty="0" smtClean="0"/>
              <a:t> (dimensions and data)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Sprites</a:t>
            </a:r>
            <a:r>
              <a:rPr lang="en-US" dirty="0" smtClean="0"/>
              <a:t> (identifiers and frames)</a:t>
            </a:r>
          </a:p>
          <a:p>
            <a:r>
              <a:rPr lang="en-US" dirty="0" smtClean="0"/>
              <a:t>Then, </a:t>
            </a:r>
            <a:r>
              <a:rPr lang="en-US" dirty="0" err="1" smtClean="0">
                <a:solidFill>
                  <a:srgbClr val="008000"/>
                </a:solidFill>
              </a:rPr>
              <a:t>ResourceManager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Variable sizes</a:t>
            </a:r>
          </a:p>
          <a:p>
            <a:pPr lvl="1"/>
            <a:r>
              <a:rPr lang="en-US" dirty="0" smtClean="0"/>
              <a:t>Rectangular</a:t>
            </a:r>
          </a:p>
          <a:p>
            <a:r>
              <a:rPr lang="en-US" dirty="0" smtClean="0"/>
              <a:t>Note, in Dragonfly, frames don’t have color (nor do individual characters)</a:t>
            </a:r>
          </a:p>
          <a:p>
            <a:pPr lvl="1"/>
            <a:r>
              <a:rPr lang="en-US" dirty="0" smtClean="0"/>
              <a:t>But could be extended to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685800"/>
            <a:ext cx="990600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____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/__o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_\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824335"/>
            <a:ext cx="8382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 .**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**.**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 *.*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5029200"/>
            <a:ext cx="5943600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    _____                               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_____ __                __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/ ___/____ ___  __________  _____   / ___// /_  ____  ____  / /_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\__ \/ __ `/ / / / ___/ _ \/ ___/   \__ \/ __ \/ __ \/ __ \/ __/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___/ / /_/ / /_/ / /__/  __/ /      ___/ / / / / /_/ / /_/ / /_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/____/\__,_/\__,_/\___/\___/_/      /____/_/ /_/\____/\____/\__/</a:t>
            </a:r>
          </a:p>
          <a:p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 Arrow keys to move, Spacebar to fire, Enter for one nuke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277" y="5260032"/>
            <a:ext cx="6858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\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~==-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50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02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5019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4866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50844" cy="595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705600" cy="1143000"/>
          </a:xfrm>
        </p:spPr>
        <p:txBody>
          <a:bodyPr/>
          <a:lstStyle/>
          <a:p>
            <a:r>
              <a:rPr lang="en-US" dirty="0" err="1" smtClean="0"/>
              <a:t>Frame.h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9680"/>
            <a:ext cx="6324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Sequence of Frames</a:t>
            </a:r>
          </a:p>
          <a:p>
            <a:r>
              <a:rPr lang="en-US" dirty="0" smtClean="0"/>
              <a:t>In Dragonfly, Sprites have </a:t>
            </a:r>
            <a:r>
              <a:rPr lang="en-US" dirty="0" smtClean="0">
                <a:solidFill>
                  <a:srgbClr val="008000"/>
                </a:solidFill>
              </a:rPr>
              <a:t>color</a:t>
            </a:r>
          </a:p>
          <a:p>
            <a:r>
              <a:rPr lang="en-US" dirty="0" smtClean="0"/>
              <a:t>Note, Sprites are just repository for data</a:t>
            </a:r>
          </a:p>
          <a:p>
            <a:pPr lvl="1"/>
            <a:r>
              <a:rPr lang="en-US" dirty="0" smtClean="0"/>
              <a:t>Don’t know how to “draw” themselves</a:t>
            </a:r>
          </a:p>
          <a:p>
            <a:pPr lvl="1"/>
            <a:r>
              <a:rPr lang="en-US" dirty="0" smtClean="0"/>
              <a:t>Nor even what the display rate is</a:t>
            </a:r>
          </a:p>
          <a:p>
            <a:pPr lvl="1"/>
            <a:r>
              <a:rPr lang="en-US" dirty="0" smtClean="0"/>
              <a:t>(That functionality with </a:t>
            </a:r>
            <a:r>
              <a:rPr lang="en-US" dirty="0" err="1" smtClean="0"/>
              <a:t>GameObjects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Need dimensions, number of frames, and ability to add/retrieve frames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96200" y="1143000"/>
            <a:ext cx="106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/____\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/___o\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/__o_\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/_o__\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/o___\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514600"/>
            <a:ext cx="68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\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~==-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</a:p>
          <a:p>
            <a:endParaRPr lang="en-US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\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==-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78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9" y="1690777"/>
            <a:ext cx="445752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324600" cy="1143000"/>
          </a:xfrm>
        </p:spPr>
        <p:txBody>
          <a:bodyPr/>
          <a:lstStyle/>
          <a:p>
            <a:r>
              <a:rPr lang="en-US" dirty="0" smtClean="0"/>
              <a:t>Sprite Class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3" y="4495800"/>
            <a:ext cx="4495800" cy="8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2" y="914400"/>
            <a:ext cx="4419600" cy="32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" y="457200"/>
            <a:ext cx="6886575" cy="616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114800" cy="1143000"/>
          </a:xfrm>
        </p:spPr>
        <p:txBody>
          <a:bodyPr/>
          <a:lstStyle/>
          <a:p>
            <a:r>
              <a:rPr lang="en-US" dirty="0" err="1" smtClean="0"/>
              <a:t>Sprite.h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52400"/>
            <a:ext cx="27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understand Frames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514600" y="337066"/>
            <a:ext cx="7620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Sprite: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Sprite::Sprite(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/>
              <a:t>(No default constructor)</a:t>
            </a:r>
          </a:p>
          <a:p>
            <a:r>
              <a:rPr lang="en-US" dirty="0" smtClean="0"/>
              <a:t>Initialize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dirty="0" smtClean="0"/>
              <a:t>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en-US" dirty="0" smtClean="0"/>
              <a:t>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en-US" sz="2400" dirty="0" smtClean="0"/>
              <a:t> </a:t>
            </a:r>
            <a:r>
              <a:rPr lang="en-US" dirty="0" smtClean="0"/>
              <a:t>all 0</a:t>
            </a:r>
          </a:p>
          <a:p>
            <a:r>
              <a:rPr lang="en-US" dirty="0" smtClean="0"/>
              <a:t>Create (using </a:t>
            </a:r>
            <a:r>
              <a:rPr lang="en-US" sz="3000" b="1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) array of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Make sure to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dirty="0" smtClean="0"/>
              <a:t> in destructor</a:t>
            </a:r>
          </a:p>
          <a:p>
            <a:r>
              <a:rPr lang="en-US" dirty="0" smtClean="0"/>
              <a:t>Set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max_frame_coun</a:t>
            </a:r>
            <a:r>
              <a:rPr lang="en-US" dirty="0" err="1" smtClean="0"/>
              <a:t>t</a:t>
            </a:r>
            <a:r>
              <a:rPr lang="en-US" dirty="0" smtClean="0"/>
              <a:t> to be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Set color to be COLOR_DEFAULT (defined in </a:t>
            </a:r>
            <a:r>
              <a:rPr lang="en-US" dirty="0" err="1" smtClean="0"/>
              <a:t>GraphicsManager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Want to define sprite delimiters in header file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Sprite::</a:t>
            </a:r>
            <a:r>
              <a:rPr lang="en-US" dirty="0" err="1" smtClean="0"/>
              <a:t>addFrame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(Frame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new_frame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as parameter</a:t>
            </a:r>
          </a:p>
          <a:p>
            <a:r>
              <a:rPr lang="en-US" dirty="0" smtClean="0"/>
              <a:t>Check if full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dirty="0" smtClean="0"/>
              <a:t> 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max_frame_count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sz="3200" dirty="0" smtClean="0"/>
              <a:t>If so, return error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frame[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new_frame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Increment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frame_count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Consolas" pitchFamily="49" charset="0"/>
              </a:rPr>
              <a:t>(Note, frames are numbered from 0)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Sprite:getFrame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dirty="0" smtClean="0"/>
              <a:t>) as parameter</a:t>
            </a:r>
          </a:p>
          <a:p>
            <a:r>
              <a:rPr lang="en-US" dirty="0" smtClean="0"/>
              <a:t>Make sure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dirty="0" smtClean="0"/>
              <a:t> in bounds (not negative, not equal to frame count) </a:t>
            </a:r>
          </a:p>
          <a:p>
            <a:pPr lvl="1"/>
            <a:r>
              <a:rPr lang="en-US" dirty="0" smtClean="0"/>
              <a:t>If so, return “empty” Frame</a:t>
            </a:r>
          </a:p>
          <a:p>
            <a:r>
              <a:rPr lang="en-US" dirty="0" smtClean="0"/>
              <a:t>Return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frame[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use of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from game programmer’s perspective</a:t>
            </a:r>
          </a:p>
          <a:p>
            <a:pPr lvl="1"/>
            <a:r>
              <a:rPr lang="en-US" dirty="0" smtClean="0"/>
              <a:t>Mostly, Project 1</a:t>
            </a:r>
          </a:p>
          <a:p>
            <a:r>
              <a:rPr lang="en-US" dirty="0" smtClean="0"/>
              <a:t>Provide overview of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Class diagrams</a:t>
            </a:r>
          </a:p>
          <a:p>
            <a:r>
              <a:rPr lang="en-US" dirty="0" smtClean="0"/>
              <a:t>Discuss details needed to fully implement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classes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		</a:t>
            </a:r>
            <a:r>
              <a:rPr lang="en-US" dirty="0" smtClean="0">
                <a:solidFill>
                  <a:srgbClr val="CC0000"/>
                </a:solidFill>
              </a:rPr>
              <a:t>(next)</a:t>
            </a:r>
            <a:endParaRPr lang="en-US" dirty="0" smtClean="0"/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66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2" y="159543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2" y="1295400"/>
            <a:ext cx="8229600" cy="2020095"/>
          </a:xfrm>
        </p:spPr>
        <p:txBody>
          <a:bodyPr/>
          <a:lstStyle/>
          <a:p>
            <a:r>
              <a:rPr lang="en-US" dirty="0" smtClean="0"/>
              <a:t>Inherit from Manager</a:t>
            </a:r>
          </a:p>
          <a:p>
            <a:pPr lvl="1"/>
            <a:r>
              <a:rPr lang="en-US" dirty="0" err="1" smtClean="0"/>
              <a:t>startUp</a:t>
            </a:r>
            <a:r>
              <a:rPr lang="en-US" dirty="0" smtClean="0"/>
              <a:t>, </a:t>
            </a:r>
            <a:r>
              <a:rPr lang="en-US" dirty="0" err="1" smtClean="0"/>
              <a:t>shutDown</a:t>
            </a:r>
            <a:endParaRPr lang="en-US" dirty="0" smtClean="0"/>
          </a:p>
          <a:p>
            <a:r>
              <a:rPr lang="en-US" dirty="0" smtClean="0"/>
              <a:t>Singleton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2" y="914400"/>
            <a:ext cx="17240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0" y="4724400"/>
            <a:ext cx="7629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0" y="3201914"/>
            <a:ext cx="6229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Reading Sprite from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5052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frames 5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width 6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height 2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color green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/____\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/___o\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/__o_\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/_o__\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/o___\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eof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6200" dirty="0" smtClean="0"/>
              <a:t>Typical that image file has specific format</a:t>
            </a:r>
          </a:p>
          <a:p>
            <a:pPr lvl="1"/>
            <a:r>
              <a:rPr lang="en-US" sz="6200" dirty="0" smtClean="0"/>
              <a:t>Header</a:t>
            </a:r>
          </a:p>
          <a:p>
            <a:pPr lvl="1"/>
            <a:r>
              <a:rPr lang="en-US" sz="6200" dirty="0" smtClean="0"/>
              <a:t>Body</a:t>
            </a:r>
          </a:p>
          <a:p>
            <a:pPr lvl="1"/>
            <a:r>
              <a:rPr lang="en-US" sz="6200" dirty="0" smtClean="0"/>
              <a:t>Closing</a:t>
            </a:r>
          </a:p>
          <a:p>
            <a:endParaRPr lang="en-US" sz="6200" dirty="0"/>
          </a:p>
          <a:p>
            <a:r>
              <a:rPr lang="en-US" sz="6200" dirty="0" smtClean="0"/>
              <a:t>Parse in pieces</a:t>
            </a:r>
          </a:p>
          <a:p>
            <a:endParaRPr lang="en-US" sz="65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187959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</a:t>
            </a:r>
            <a:r>
              <a:rPr lang="en-US" dirty="0" smtClean="0"/>
              <a:t>::</a:t>
            </a:r>
            <a:r>
              <a:rPr lang="en-US" dirty="0" err="1" smtClean="0"/>
              <a:t>loadSprite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175"/>
            <a:ext cx="8229600" cy="4010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Open file</a:t>
            </a:r>
          </a:p>
          <a:p>
            <a:pPr marL="0" indent="0">
              <a:buNone/>
            </a:pPr>
            <a:r>
              <a:rPr lang="en-US" dirty="0" smtClean="0"/>
              <a:t>Read header</a:t>
            </a:r>
          </a:p>
          <a:p>
            <a:pPr marL="0" indent="0">
              <a:buNone/>
            </a:pPr>
            <a:r>
              <a:rPr lang="en-US" dirty="0" smtClean="0"/>
              <a:t>Make new Sprite (since know frame count)</a:t>
            </a:r>
          </a:p>
          <a:p>
            <a:pPr marL="0" indent="0">
              <a:buNone/>
            </a:pPr>
            <a:r>
              <a:rPr lang="en-US" dirty="0" smtClean="0"/>
              <a:t>Read frames, 1 by 1</a:t>
            </a:r>
          </a:p>
          <a:p>
            <a:pPr marL="457200" lvl="1" indent="0">
              <a:buNone/>
            </a:pPr>
            <a:r>
              <a:rPr lang="en-US" dirty="0" smtClean="0"/>
              <a:t>Add to Sprite</a:t>
            </a:r>
          </a:p>
          <a:p>
            <a:pPr marL="0" indent="0">
              <a:buNone/>
            </a:pPr>
            <a:r>
              <a:rPr lang="en-US" dirty="0" smtClean="0"/>
              <a:t>Close file</a:t>
            </a:r>
          </a:p>
          <a:p>
            <a:pPr marL="0" indent="0">
              <a:buNone/>
            </a:pPr>
            <a:r>
              <a:rPr lang="en-US" dirty="0" smtClean="0"/>
              <a:t>Add label</a:t>
            </a:r>
          </a:p>
          <a:p>
            <a:r>
              <a:rPr lang="en-US" dirty="0" smtClean="0"/>
              <a:t>Note, error check throughout (file format, length of line, frame count</a:t>
            </a:r>
          </a:p>
          <a:p>
            <a:pPr lvl="1"/>
            <a:r>
              <a:rPr lang="en-US" dirty="0" smtClean="0"/>
              <a:t>Report line number error in log</a:t>
            </a:r>
          </a:p>
          <a:p>
            <a:pPr lvl="1"/>
            <a:r>
              <a:rPr lang="en-US" dirty="0" smtClean="0"/>
              <a:t>Clean up resources (delete Sprite, close file) as appropriate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18" y="990600"/>
            <a:ext cx="4962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7332" y="3810000"/>
            <a:ext cx="19050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“helper functions”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2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File Reading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 err="1" smtClean="0"/>
              <a:t>ifstream</a:t>
            </a:r>
            <a:endParaRPr lang="en-US" dirty="0" smtClean="0"/>
          </a:p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to read line at a time</a:t>
            </a:r>
          </a:p>
          <a:p>
            <a:pPr lvl="1"/>
            <a:r>
              <a:rPr lang="en-US" dirty="0" smtClean="0"/>
              <a:t>Removes ‘\n’ delimiter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good() </a:t>
            </a:r>
            <a:r>
              <a:rPr lang="en-US" dirty="0" smtClean="0"/>
              <a:t>if still data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9625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ResourceManager</a:t>
            </a:r>
            <a:r>
              <a:rPr lang="en-US" dirty="0" smtClean="0"/>
              <a:t>::</a:t>
            </a:r>
            <a:r>
              <a:rPr lang="en-US" dirty="0" err="1" smtClean="0"/>
              <a:t>loadSprite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Helper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// Read a single line, expect “tag </a:t>
            </a:r>
            <a:r>
              <a:rPr lang="en-US" i="1" dirty="0" err="1" smtClean="0"/>
              <a:t>num</a:t>
            </a:r>
            <a:r>
              <a:rPr lang="en-US" i="1" dirty="0" smtClean="0"/>
              <a:t>”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smtClean="0"/>
              <a:t>return </a:t>
            </a:r>
            <a:r>
              <a:rPr lang="en-US" i="1" dirty="0" err="1" smtClean="0"/>
              <a:t>num</a:t>
            </a:r>
            <a:endParaRPr lang="en-US" i="1" dirty="0" smtClean="0"/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readLineInt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ifstream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p_line_number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char *tag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string line</a:t>
            </a:r>
          </a:p>
          <a:p>
            <a:pPr marL="0" indent="0">
              <a:buNone/>
            </a:pP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into line  </a:t>
            </a:r>
            <a:r>
              <a:rPr lang="en-US" i="1" dirty="0" smtClean="0"/>
              <a:t>// error check</a:t>
            </a:r>
            <a:r>
              <a:rPr lang="en-US" dirty="0" smtClean="0"/>
              <a:t>: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-&gt;good()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/>
              <a:t>if not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line.compare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(line, tag)  </a:t>
            </a:r>
            <a:r>
              <a:rPr lang="en-US" dirty="0" smtClean="0"/>
              <a:t>// right tag?</a:t>
            </a:r>
          </a:p>
          <a:p>
            <a:pPr marL="457200" lvl="1" indent="0">
              <a:buNone/>
            </a:pPr>
            <a:r>
              <a:rPr lang="en-US" sz="3000" dirty="0" smtClean="0"/>
              <a:t>return error  </a:t>
            </a:r>
          </a:p>
          <a:p>
            <a:pPr marL="0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atoi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on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line.substr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to get number</a:t>
            </a:r>
          </a:p>
          <a:p>
            <a:pPr marL="0" indent="0">
              <a:buNone/>
            </a:pPr>
            <a:r>
              <a:rPr lang="en-US" dirty="0" smtClean="0"/>
              <a:t>return number</a:t>
            </a:r>
          </a:p>
          <a:p>
            <a:pPr marL="0" indent="0" algn="ctr">
              <a:buNone/>
            </a:pPr>
            <a:r>
              <a:rPr lang="en-US" dirty="0" smtClean="0"/>
              <a:t>(Can also make </a:t>
            </a:r>
            <a:r>
              <a:rPr lang="en-US" dirty="0" err="1" smtClean="0"/>
              <a:t>readLineStr</a:t>
            </a:r>
            <a:r>
              <a:rPr lang="en-US" dirty="0" smtClean="0"/>
              <a:t> for color)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// Read frame (up until “end”)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smtClean="0"/>
              <a:t>return frame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readFrame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ifstream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p_line_number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width,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height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string line,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frame_str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j from 1 to height</a:t>
            </a:r>
          </a:p>
          <a:p>
            <a:pPr marL="0" indent="0">
              <a:buNone/>
            </a:pPr>
            <a:r>
              <a:rPr lang="en-US" sz="3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into </a:t>
            </a:r>
            <a:r>
              <a:rPr lang="en-US" dirty="0"/>
              <a:t>line  </a:t>
            </a:r>
            <a:r>
              <a:rPr lang="en-US" i="1" dirty="0"/>
              <a:t>// </a:t>
            </a:r>
            <a:r>
              <a:rPr lang="en-US" i="1" dirty="0" smtClean="0"/>
              <a:t>error check</a:t>
            </a:r>
          </a:p>
          <a:p>
            <a:pPr marL="0" indent="0">
              <a:buNone/>
            </a:pPr>
            <a:r>
              <a:rPr lang="en-US" dirty="0" smtClean="0"/>
              <a:t>	If line width &gt; width, return error (empty frame)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frame_str</a:t>
            </a:r>
            <a:r>
              <a:rPr lang="en-US" dirty="0" smtClean="0"/>
              <a:t> += line</a:t>
            </a:r>
          </a:p>
          <a:p>
            <a:pPr marL="0" indent="0">
              <a:buNone/>
            </a:pPr>
            <a:r>
              <a:rPr lang="en-US" dirty="0" smtClean="0"/>
              <a:t>End for</a:t>
            </a:r>
          </a:p>
          <a:p>
            <a:pPr marL="0" indent="0">
              <a:buNone/>
            </a:pPr>
            <a:r>
              <a:rPr lang="en-US" dirty="0" err="1" smtClean="0"/>
              <a:t>getline</a:t>
            </a:r>
            <a:r>
              <a:rPr lang="en-US" dirty="0" smtClean="0"/>
              <a:t>() into line, check if “end” else return error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reate Frame (width, height, </a:t>
            </a:r>
            <a:r>
              <a:rPr lang="en-US" dirty="0" err="1" smtClean="0"/>
              <a:t>frame_str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Return frame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ResourceManager</a:t>
            </a:r>
            <a:r>
              <a:rPr lang="en-US" dirty="0"/>
              <a:t>::</a:t>
            </a:r>
            <a:r>
              <a:rPr lang="en-US" dirty="0" err="1"/>
              <a:t>loadSprite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Helper Function</a:t>
            </a:r>
          </a:p>
        </p:txBody>
      </p:sp>
    </p:spTree>
    <p:extLst>
      <p:ext uri="{BB962C8B-B14F-4D97-AF65-F5344CB8AC3E}">
        <p14:creationId xmlns:p14="http://schemas.microsoft.com/office/powerpoint/2010/main" val="13893722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ResourceManager</a:t>
            </a:r>
            <a:r>
              <a:rPr lang="en-US" dirty="0"/>
              <a:t>::</a:t>
            </a:r>
            <a:r>
              <a:rPr lang="en-US" dirty="0" err="1"/>
              <a:t>loadSprite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Helper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removes newline delimiter (‘\n’)</a:t>
            </a:r>
          </a:p>
          <a:p>
            <a:r>
              <a:rPr lang="en-US" dirty="0" smtClean="0"/>
              <a:t>Text file on Windows will still have carriage return (‘\r’)</a:t>
            </a:r>
          </a:p>
          <a:p>
            <a:pPr lvl="1"/>
            <a:r>
              <a:rPr lang="en-US" dirty="0" smtClean="0"/>
              <a:t>Will always be at the end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discardCR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(string &amp;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	  If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str.size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– 1] </a:t>
            </a:r>
            <a:r>
              <a:rPr lang="en-US" dirty="0" smtClean="0"/>
              <a:t>is ‘\r’</a:t>
            </a:r>
          </a:p>
          <a:p>
            <a:pPr marL="0" indent="0">
              <a:buNone/>
            </a:pPr>
            <a:r>
              <a:rPr lang="en-US" dirty="0" smtClean="0"/>
              <a:t>	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str.erase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str.size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- 1)</a:t>
            </a:r>
          </a:p>
          <a:p>
            <a:r>
              <a:rPr lang="en-US" dirty="0" smtClean="0"/>
              <a:t>Call this with every line since will ignore if not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336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</a:t>
            </a:r>
            <a:r>
              <a:rPr lang="en-US" dirty="0" smtClean="0"/>
              <a:t>::</a:t>
            </a:r>
            <a:r>
              <a:rPr lang="en-US" dirty="0" err="1" smtClean="0"/>
              <a:t>getSprite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534400" cy="3001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from 0 to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sprite_count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if label == sprite[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-&gt;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getLabel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// pointers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sprite[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end if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end for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NULL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5459213" cy="13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0112" y="5392420"/>
            <a:ext cx="8305800" cy="954107"/>
            <a:chOff x="457200" y="5500142"/>
            <a:chExt cx="8305800" cy="954107"/>
          </a:xfrm>
        </p:grpSpPr>
        <p:sp>
          <p:nvSpPr>
            <p:cNvPr id="4" name="Rectangle 3"/>
            <p:cNvSpPr/>
            <p:nvPr/>
          </p:nvSpPr>
          <p:spPr>
            <a:xfrm>
              <a:off x="457200" y="5869474"/>
              <a:ext cx="8305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Consolas" pitchFamily="49" charset="0"/>
                  <a:cs typeface="Consolas" pitchFamily="49" charset="0"/>
                </a:rPr>
                <a:t>ResourceManager</a:t>
              </a:r>
              <a:r>
                <a:rPr lang="en-US" sz="16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&amp;</a:t>
              </a:r>
              <a:r>
                <a:rPr lang="en-US" sz="1600" dirty="0" err="1">
                  <a:latin typeface="Consolas" pitchFamily="49" charset="0"/>
                  <a:cs typeface="Consolas" pitchFamily="49" charset="0"/>
                </a:rPr>
                <a:t>resource_manager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 = </a:t>
              </a:r>
              <a:r>
                <a:rPr lang="en-US" sz="1600" dirty="0" err="1">
                  <a:latin typeface="Consolas" pitchFamily="49" charset="0"/>
                  <a:cs typeface="Consolas" pitchFamily="49" charset="0"/>
                </a:rPr>
                <a:t>ResourceManager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::</a:t>
              </a:r>
              <a:r>
                <a:rPr lang="en-US" sz="1600" dirty="0" err="1">
                  <a:latin typeface="Consolas" pitchFamily="49" charset="0"/>
                  <a:cs typeface="Consolas" pitchFamily="49" charset="0"/>
                </a:rPr>
                <a:t>getInstance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();</a:t>
              </a:r>
            </a:p>
            <a:p>
              <a:r>
                <a:rPr lang="en-US" sz="1600" dirty="0" err="1" smtClean="0">
                  <a:latin typeface="Consolas" pitchFamily="49" charset="0"/>
                  <a:cs typeface="Consolas" pitchFamily="49" charset="0"/>
                </a:rPr>
                <a:t>resource_manager.loadSprite</a:t>
              </a:r>
              <a:r>
                <a:rPr lang="en-US" sz="1600" dirty="0">
                  <a:latin typeface="Consolas" pitchFamily="49" charset="0"/>
                  <a:cs typeface="Consolas" pitchFamily="49" charset="0"/>
                </a:rPr>
                <a:t>("sprites/saucer-spr.txt", "saucer</a:t>
              </a:r>
              <a:r>
                <a:rPr lang="en-US" sz="1600" dirty="0" smtClean="0">
                  <a:latin typeface="Consolas" pitchFamily="49" charset="0"/>
                  <a:cs typeface="Consolas" pitchFamily="49" charset="0"/>
                </a:rPr>
                <a:t>");</a:t>
              </a:r>
              <a:endParaRPr lang="en-US" sz="16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5500142"/>
              <a:ext cx="211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Example game code:</a:t>
              </a:r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GameObject</a:t>
            </a:r>
            <a:r>
              <a:rPr lang="en-US" dirty="0" smtClean="0"/>
              <a:t> with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Add pointer to Sprite object, get() and set()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/>
              <a:t>center sprite at object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8337"/>
            <a:ext cx="4171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4112"/>
            <a:ext cx="1962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2643187"/>
            <a:ext cx="3771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23015"/>
            <a:ext cx="5295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9615"/>
            <a:ext cx="3486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Game Engine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all goes well, only want game output</a:t>
            </a:r>
          </a:p>
          <a:p>
            <a:r>
              <a:rPr lang="en-US" dirty="0" smtClean="0"/>
              <a:t>But during development, often not the case</a:t>
            </a:r>
          </a:p>
          <a:p>
            <a:pPr lvl="1"/>
            <a:r>
              <a:rPr lang="en-US" dirty="0" smtClean="0"/>
              <a:t>Even for players, may have troubles running game</a:t>
            </a:r>
          </a:p>
          <a:p>
            <a:r>
              <a:rPr lang="en-US" dirty="0" smtClean="0"/>
              <a:t>Generally, need help debugging</a:t>
            </a:r>
          </a:p>
          <a:p>
            <a:r>
              <a:rPr lang="en-US" dirty="0" smtClean="0"/>
              <a:t>Debuggers are useful tools, but some bugs not easy to find in debugger</a:t>
            </a:r>
          </a:p>
          <a:p>
            <a:pPr lvl="1"/>
            <a:r>
              <a:rPr lang="en-US" dirty="0" smtClean="0"/>
              <a:t>Some bugs timing dependent, only happen at full speed</a:t>
            </a:r>
          </a:p>
          <a:p>
            <a:pPr lvl="1"/>
            <a:r>
              <a:rPr lang="en-US" dirty="0" smtClean="0"/>
              <a:t>Some caused by long sequence of events, hard to trace by hand</a:t>
            </a:r>
          </a:p>
          <a:p>
            <a:r>
              <a:rPr lang="en-US" dirty="0" smtClean="0"/>
              <a:t>Most powerful debug tool can still be print messages (e.g.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However, standard printing  difficult when graphical display</a:t>
            </a:r>
          </a:p>
          <a:p>
            <a:r>
              <a:rPr lang="en-US" dirty="0" smtClean="0"/>
              <a:t>One Solution </a:t>
            </a:r>
            <a:r>
              <a:rPr lang="en-US" dirty="0" smtClean="0">
                <a:sym typeface="Wingdings" pitchFamily="2" charset="2"/>
              </a:rPr>
              <a:t> Print to file</a:t>
            </a:r>
          </a:p>
        </p:txBody>
      </p:sp>
    </p:spTree>
    <p:extLst>
      <p:ext uri="{BB962C8B-B14F-4D97-AF65-F5344CB8AC3E}">
        <p14:creationId xmlns:p14="http://schemas.microsoft.com/office/powerpoint/2010/main" val="166913211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GameObject</a:t>
            </a:r>
            <a:r>
              <a:rPr lang="en-US" dirty="0" smtClean="0"/>
              <a:t>: Drawing Sprites 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Base </a:t>
            </a:r>
            <a:r>
              <a:rPr lang="en-US" dirty="0"/>
              <a:t>class assumes Sprite for each object</a:t>
            </a:r>
          </a:p>
          <a:p>
            <a:pPr lvl="1"/>
            <a:r>
              <a:rPr lang="en-US" dirty="0" smtClean="0"/>
              <a:t>Extend draw() to draw frame, advance to next</a:t>
            </a:r>
            <a:endParaRPr lang="en-US" dirty="0"/>
          </a:p>
          <a:p>
            <a:r>
              <a:rPr lang="en-US" dirty="0"/>
              <a:t>Note, derived class can still define</a:t>
            </a:r>
          </a:p>
          <a:p>
            <a:pPr lvl="1"/>
            <a:r>
              <a:rPr lang="en-US" dirty="0"/>
              <a:t>Make draw() virtual</a:t>
            </a:r>
          </a:p>
          <a:p>
            <a:pPr lvl="1"/>
            <a:r>
              <a:rPr lang="en-US" dirty="0"/>
              <a:t>Can call parent draw() explicitly (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::draw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draw only 1 frame, keep track of latest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29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3105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9725"/>
            <a:ext cx="5391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04" y="96328"/>
            <a:ext cx="8229600" cy="11430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GraphicsManager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If frame is empty </a:t>
            </a:r>
            <a:r>
              <a:rPr lang="en-US" sz="2000" dirty="0" smtClean="0">
                <a:sym typeface="Wingdings" pitchFamily="2" charset="2"/>
              </a:rPr>
              <a:t> return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If centered, </a:t>
            </a:r>
            <a:r>
              <a:rPr lang="en-US" sz="2000" dirty="0" err="1" smtClean="0">
                <a:sym typeface="Wingdings" pitchFamily="2" charset="2"/>
              </a:rPr>
              <a:t>y_offset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frame.getHeight</a:t>
            </a:r>
            <a:r>
              <a:rPr lang="en-US" sz="2000" dirty="0" smtClean="0">
                <a:sym typeface="Wingdings" pitchFamily="2" charset="2"/>
              </a:rPr>
              <a:t> / 2 	</a:t>
            </a:r>
            <a:r>
              <a:rPr lang="en-US" sz="2000" i="1" dirty="0" smtClean="0">
                <a:sym typeface="Wingdings" pitchFamily="2" charset="2"/>
              </a:rPr>
              <a:t>// else 0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2000" dirty="0" err="1" smtClean="0">
                <a:sym typeface="Wingdings" pitchFamily="2" charset="2"/>
              </a:rPr>
              <a:t>x_offset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frame.getWidth</a:t>
            </a:r>
            <a:r>
              <a:rPr lang="en-US" sz="2000" dirty="0" smtClean="0">
                <a:sym typeface="Wingdings" pitchFamily="2" charset="2"/>
              </a:rPr>
              <a:t> / 2	</a:t>
            </a:r>
            <a:r>
              <a:rPr lang="en-US" sz="2000" i="1" dirty="0" smtClean="0">
                <a:sym typeface="Wingdings" pitchFamily="2" charset="2"/>
              </a:rPr>
              <a:t>// else 0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string </a:t>
            </a:r>
            <a:r>
              <a:rPr lang="en-US" sz="2000" dirty="0" err="1" smtClean="0">
                <a:sym typeface="Wingdings" pitchFamily="2" charset="2"/>
              </a:rPr>
              <a:t>str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frame.getString</a:t>
            </a: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i="1" dirty="0" smtClean="0">
                <a:sym typeface="Wingdings" pitchFamily="2" charset="2"/>
              </a:rPr>
              <a:t>// get frame data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For y = 1 to </a:t>
            </a:r>
            <a:r>
              <a:rPr lang="en-US" sz="2000" dirty="0" err="1" smtClean="0">
                <a:sym typeface="Wingdings" pitchFamily="2" charset="2"/>
              </a:rPr>
              <a:t>frame.getHeight</a:t>
            </a: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i="1" dirty="0" smtClean="0">
                <a:sym typeface="Wingdings" pitchFamily="2" charset="2"/>
              </a:rPr>
              <a:t>// draw character by character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For x = 1 to </a:t>
            </a:r>
            <a:r>
              <a:rPr lang="en-US" sz="2000" dirty="0" err="1" smtClean="0">
                <a:sym typeface="Wingdings" pitchFamily="2" charset="2"/>
              </a:rPr>
              <a:t>frame.getWidth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	Position </a:t>
            </a:r>
            <a:r>
              <a:rPr lang="en-US" sz="2000" dirty="0" err="1" smtClean="0">
                <a:sym typeface="Wingdings" pitchFamily="2" charset="2"/>
              </a:rPr>
              <a:t>temp_pos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world_pos.getX</a:t>
            </a:r>
            <a:r>
              <a:rPr lang="en-US" sz="2000" dirty="0" smtClean="0">
                <a:sym typeface="Wingdings" pitchFamily="2" charset="2"/>
              </a:rPr>
              <a:t>  – </a:t>
            </a:r>
            <a:r>
              <a:rPr lang="en-US" sz="2000" dirty="0" err="1" smtClean="0">
                <a:sym typeface="Wingdings" pitchFamily="2" charset="2"/>
              </a:rPr>
              <a:t>x_offset</a:t>
            </a:r>
            <a:r>
              <a:rPr lang="en-US" sz="2000" dirty="0" smtClean="0">
                <a:sym typeface="Wingdings" pitchFamily="2" charset="2"/>
              </a:rPr>
              <a:t> + x,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				    </a:t>
            </a:r>
            <a:r>
              <a:rPr lang="en-US" sz="2000" dirty="0" err="1" smtClean="0">
                <a:sym typeface="Wingdings" pitchFamily="2" charset="2"/>
              </a:rPr>
              <a:t>world_pos.getY</a:t>
            </a:r>
            <a:r>
              <a:rPr lang="en-US" sz="2000" dirty="0" smtClean="0">
                <a:sym typeface="Wingdings" pitchFamily="2" charset="2"/>
              </a:rPr>
              <a:t> – </a:t>
            </a:r>
            <a:r>
              <a:rPr lang="en-US" sz="2000" dirty="0" err="1" smtClean="0">
                <a:sym typeface="Wingdings" pitchFamily="2" charset="2"/>
              </a:rPr>
              <a:t>y_offset</a:t>
            </a:r>
            <a:r>
              <a:rPr lang="en-US" sz="2000" dirty="0" smtClean="0">
                <a:sym typeface="Wingdings" pitchFamily="2" charset="2"/>
              </a:rPr>
              <a:t> + y)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drawCh</a:t>
            </a:r>
            <a:r>
              <a:rPr lang="en-US" sz="2000" dirty="0" smtClean="0"/>
              <a:t>(</a:t>
            </a:r>
            <a:r>
              <a:rPr lang="en-US" sz="2000" dirty="0" err="1" smtClean="0"/>
              <a:t>temp_pos</a:t>
            </a:r>
            <a:r>
              <a:rPr lang="en-US" sz="2000" dirty="0" smtClean="0"/>
              <a:t>,  </a:t>
            </a:r>
            <a:r>
              <a:rPr lang="en-US" sz="2000" dirty="0" err="1" smtClean="0"/>
              <a:t>str</a:t>
            </a:r>
            <a:r>
              <a:rPr lang="en-US" sz="2000" dirty="0" smtClean="0"/>
              <a:t>[y * </a:t>
            </a:r>
            <a:r>
              <a:rPr lang="en-US" sz="2000" dirty="0" err="1" smtClean="0"/>
              <a:t>frame.getWidth</a:t>
            </a:r>
            <a:r>
              <a:rPr lang="en-US" sz="2000" dirty="0" smtClean="0"/>
              <a:t> + x], color)</a:t>
            </a:r>
          </a:p>
          <a:p>
            <a:pPr marL="0" indent="0">
              <a:buNone/>
            </a:pPr>
            <a:r>
              <a:rPr lang="en-US" sz="2000" dirty="0" smtClean="0"/>
              <a:t>	End for x</a:t>
            </a:r>
          </a:p>
          <a:p>
            <a:pPr marL="0" indent="0">
              <a:buNone/>
            </a:pPr>
            <a:r>
              <a:rPr lang="en-US" sz="2000" dirty="0" smtClean="0"/>
              <a:t>End for y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GameObject</a:t>
            </a:r>
            <a:r>
              <a:rPr lang="en-US" dirty="0"/>
              <a:t>: </a:t>
            </a:r>
            <a:r>
              <a:rPr lang="en-US" dirty="0" smtClean="0"/>
              <a:t>Drawing Sprites (2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If !</a:t>
            </a:r>
            <a:r>
              <a:rPr lang="en-US" dirty="0" err="1" smtClean="0"/>
              <a:t>p_sprite</a:t>
            </a:r>
            <a:r>
              <a:rPr lang="en-US" dirty="0" smtClean="0"/>
              <a:t> then do nothing </a:t>
            </a:r>
            <a:r>
              <a:rPr lang="en-US" i="1" dirty="0" smtClean="0"/>
              <a:t>// sprite not defined</a:t>
            </a:r>
          </a:p>
          <a:p>
            <a:pPr marL="0" indent="0">
              <a:buNone/>
            </a:pPr>
            <a:r>
              <a:rPr lang="en-US" dirty="0" err="1" smtClean="0"/>
              <a:t>graphics_manager.drawFrame</a:t>
            </a: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p_sprite</a:t>
            </a:r>
            <a:r>
              <a:rPr lang="en-US" dirty="0" smtClean="0"/>
              <a:t>-&gt;</a:t>
            </a:r>
            <a:r>
              <a:rPr lang="en-US" dirty="0" err="1" smtClean="0"/>
              <a:t>getframe</a:t>
            </a:r>
            <a:r>
              <a:rPr lang="en-US" dirty="0" smtClean="0"/>
              <a:t>(</a:t>
            </a:r>
            <a:r>
              <a:rPr lang="en-US" dirty="0" err="1" smtClean="0"/>
              <a:t>getSpriteIndex</a:t>
            </a:r>
            <a:r>
              <a:rPr lang="en-US" dirty="0" smtClean="0"/>
              <a:t>(), 	</a:t>
            </a:r>
            <a:r>
              <a:rPr lang="en-US" dirty="0" err="1" smtClean="0"/>
              <a:t>p_sprite</a:t>
            </a:r>
            <a:r>
              <a:rPr lang="en-US" dirty="0" smtClean="0"/>
              <a:t>-&gt;</a:t>
            </a:r>
            <a:r>
              <a:rPr lang="en-US" dirty="0" err="1" smtClean="0"/>
              <a:t>getColor</a:t>
            </a:r>
            <a:r>
              <a:rPr lang="en-US" dirty="0" smtClean="0"/>
              <a:t>())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next = </a:t>
            </a:r>
            <a:r>
              <a:rPr lang="en-US" dirty="0" err="1" smtClean="0"/>
              <a:t>p_sprite</a:t>
            </a:r>
            <a:r>
              <a:rPr lang="en-US" dirty="0" smtClean="0"/>
              <a:t> -&gt; </a:t>
            </a:r>
            <a:r>
              <a:rPr lang="en-US" dirty="0" err="1" smtClean="0"/>
              <a:t>getSpriteIndex</a:t>
            </a:r>
            <a:r>
              <a:rPr lang="en-US" dirty="0" smtClean="0"/>
              <a:t>() + 1</a:t>
            </a:r>
          </a:p>
          <a:p>
            <a:pPr marL="0" indent="0">
              <a:buNone/>
            </a:pPr>
            <a:r>
              <a:rPr lang="en-US" dirty="0" smtClean="0"/>
              <a:t>if next == </a:t>
            </a:r>
            <a:r>
              <a:rPr lang="en-US" dirty="0" err="1" smtClean="0"/>
              <a:t>p_sprite</a:t>
            </a:r>
            <a:r>
              <a:rPr lang="en-US" dirty="0" smtClean="0"/>
              <a:t> -&gt; </a:t>
            </a:r>
            <a:r>
              <a:rPr lang="en-US" dirty="0" err="1" smtClean="0"/>
              <a:t>getFrameCount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next = 0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setSpriteIndex</a:t>
            </a:r>
            <a:r>
              <a:rPr lang="en-US" dirty="0" smtClean="0">
                <a:sym typeface="Wingdings" pitchFamily="2" charset="2"/>
              </a:rPr>
              <a:t>(next)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2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GameObject</a:t>
            </a:r>
            <a:r>
              <a:rPr lang="en-US" dirty="0"/>
              <a:t>: </a:t>
            </a:r>
            <a:r>
              <a:rPr lang="en-US" dirty="0" smtClean="0"/>
              <a:t>Drawing Sprites (3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Convenient for game to slow down animation</a:t>
            </a:r>
          </a:p>
          <a:p>
            <a:pPr lvl="1"/>
            <a:r>
              <a:rPr lang="en-US" dirty="0" smtClean="0"/>
              <a:t>Alternative is to make a lot of “still” frames</a:t>
            </a:r>
          </a:p>
          <a:p>
            <a:pPr lvl="1"/>
            <a:r>
              <a:rPr lang="en-US" dirty="0" smtClean="0"/>
              <a:t>Still would be called to draw(), so expensive</a:t>
            </a:r>
          </a:p>
          <a:p>
            <a:r>
              <a:rPr lang="en-US" dirty="0" smtClean="0"/>
              <a:t>Since draw() is called every game </a:t>
            </a:r>
            <a:r>
              <a:rPr lang="en-US" dirty="0" err="1" smtClean="0"/>
              <a:t>game</a:t>
            </a:r>
            <a:r>
              <a:rPr lang="en-US" dirty="0" smtClean="0"/>
              <a:t> loop (step), make slowdown in units of frame time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63150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1" y="4267200"/>
            <a:ext cx="4181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GameObject</a:t>
            </a:r>
            <a:r>
              <a:rPr lang="en-US" dirty="0"/>
              <a:t>: Drawing Sprites </a:t>
            </a:r>
            <a:r>
              <a:rPr lang="en-US" dirty="0" smtClean="0"/>
              <a:t>(4 </a:t>
            </a:r>
            <a:r>
              <a:rPr lang="en-US" dirty="0"/>
              <a:t>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Add to draw()</a:t>
            </a:r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advance sprite index, if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appropriate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getSpriteSlowdown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is 0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0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means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no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animtn</a:t>
            </a:r>
            <a:endParaRPr lang="en-US" sz="2400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return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count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getSpriteSlowdownCount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()+1 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count ==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getSpriteSlowdown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setSpriteSlowdownCount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(0)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else   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setSpriteSlowdownCount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(count)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boxes for several features</a:t>
            </a:r>
          </a:p>
          <a:p>
            <a:pPr lvl="1"/>
            <a:r>
              <a:rPr lang="en-US" dirty="0" smtClean="0"/>
              <a:t>Determine bounds of game object for collisions</a:t>
            </a:r>
          </a:p>
          <a:p>
            <a:pPr lvl="1"/>
            <a:r>
              <a:rPr lang="en-US" dirty="0" smtClean="0"/>
              <a:t>World boundaries</a:t>
            </a:r>
          </a:p>
          <a:p>
            <a:pPr lvl="1"/>
            <a:r>
              <a:rPr lang="en-US" dirty="0" smtClean="0"/>
              <a:t>Screen boundaries (for camera control)</a:t>
            </a:r>
          </a:p>
          <a:p>
            <a:r>
              <a:rPr lang="en-US" dirty="0" smtClean="0"/>
              <a:t>Create 2d box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42" y="1371600"/>
            <a:ext cx="32194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" y="3429000"/>
            <a:ext cx="6438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" y="457200"/>
            <a:ext cx="72485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/>
          <a:lstStyle/>
          <a:p>
            <a:r>
              <a:rPr lang="en-US" dirty="0" err="1" smtClean="0"/>
              <a:t>Box.h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8202" y="1477357"/>
            <a:ext cx="143981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Uses position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743200" y="1371600"/>
            <a:ext cx="765002" cy="29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GameObject</a:t>
            </a:r>
            <a:r>
              <a:rPr lang="en-US" dirty="0" smtClean="0"/>
              <a:t> “Size” to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Protected Attribute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Box box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Default to Sprite size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(Centered)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56007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7520"/>
            <a:ext cx="2505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 -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Control output to log file</a:t>
            </a:r>
          </a:p>
          <a:p>
            <a:pPr lvl="1"/>
            <a:r>
              <a:rPr lang="en-US" dirty="0" smtClean="0"/>
              <a:t>Upon startup </a:t>
            </a:r>
            <a:r>
              <a:rPr lang="en-US" dirty="0" smtClean="0">
                <a:sym typeface="Wingdings" pitchFamily="2" charset="2"/>
              </a:rPr>
              <a:t> open file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Upon shutdown  close file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Need file handle</a:t>
            </a:r>
          </a:p>
          <a:p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Method for general-purpose messages via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2"/>
            <a:r>
              <a:rPr lang="en-US" dirty="0" smtClean="0"/>
              <a:t>E.g. “Player is moving” </a:t>
            </a:r>
          </a:p>
          <a:p>
            <a:pPr lvl="2"/>
            <a:r>
              <a:rPr lang="en-US" dirty="0" smtClean="0"/>
              <a:t>E.g. “Player is moving to (</a:t>
            </a:r>
            <a:r>
              <a:rPr lang="en-US" dirty="0" err="1" smtClean="0"/>
              <a:t>x,y</a:t>
            </a:r>
            <a:r>
              <a:rPr lang="en-US" dirty="0" smtClean="0"/>
              <a:t>)” with x and y passed in</a:t>
            </a:r>
          </a:p>
          <a:p>
            <a:pPr lvl="1"/>
            <a:r>
              <a:rPr lang="en-US" dirty="0" smtClean="0"/>
              <a:t>Associate time with each message</a:t>
            </a:r>
          </a:p>
          <a:p>
            <a:pPr lvl="2"/>
            <a:r>
              <a:rPr lang="en-US" dirty="0" smtClean="0"/>
              <a:t>Could be in “game time” (e.g. game loop iterations)</a:t>
            </a:r>
          </a:p>
          <a:p>
            <a:pPr lvl="2"/>
            <a:r>
              <a:rPr lang="en-US" dirty="0" smtClean="0"/>
              <a:t>Could be in “real time” (i.e. wall-clock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we’ll do this)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9699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Boxes for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WorldManager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replace </a:t>
            </a:r>
            <a:r>
              <a:rPr lang="en-US" dirty="0" err="1" smtClean="0"/>
              <a:t>positionIntersect</a:t>
            </a:r>
            <a:r>
              <a:rPr lang="en-US" dirty="0" smtClean="0"/>
              <a:t> </a:t>
            </a:r>
          </a:p>
          <a:p>
            <a:r>
              <a:rPr lang="en-US" dirty="0" smtClean="0"/>
              <a:t>x-overlap</a:t>
            </a:r>
          </a:p>
          <a:p>
            <a:pPr lvl="1"/>
            <a:r>
              <a:rPr lang="en-US" dirty="0" smtClean="0"/>
              <a:t>Left of A in B?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</a:t>
            </a:r>
            <a:r>
              <a:rPr lang="en-US" baseline="-25000" dirty="0" smtClean="0"/>
              <a:t>x1</a:t>
            </a:r>
            <a:r>
              <a:rPr lang="en-US" dirty="0" smtClean="0"/>
              <a:t> &lt;= A</a:t>
            </a:r>
            <a:r>
              <a:rPr lang="en-US" baseline="-25000" dirty="0" smtClean="0"/>
              <a:t>x1</a:t>
            </a:r>
            <a:r>
              <a:rPr lang="en-US" dirty="0" smtClean="0"/>
              <a:t> &lt;= B</a:t>
            </a:r>
            <a:r>
              <a:rPr lang="en-US" baseline="-25000" dirty="0" smtClean="0"/>
              <a:t>x2</a:t>
            </a:r>
            <a:endParaRPr lang="en-US" dirty="0" smtClean="0"/>
          </a:p>
          <a:p>
            <a:pPr lvl="1"/>
            <a:r>
              <a:rPr lang="en-US" dirty="0" smtClean="0"/>
              <a:t>Left of B in A?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</a:t>
            </a:r>
            <a:r>
              <a:rPr lang="en-US" baseline="-25000" dirty="0" smtClean="0"/>
              <a:t>x1</a:t>
            </a:r>
            <a:r>
              <a:rPr lang="en-US" dirty="0" smtClean="0"/>
              <a:t> &lt;= B</a:t>
            </a:r>
            <a:r>
              <a:rPr lang="en-US" baseline="-25000" dirty="0" smtClean="0"/>
              <a:t>x1</a:t>
            </a:r>
            <a:r>
              <a:rPr lang="en-US" dirty="0" smtClean="0"/>
              <a:t> &lt;= A</a:t>
            </a:r>
            <a:r>
              <a:rPr lang="en-US" baseline="-25000" dirty="0" smtClean="0"/>
              <a:t>x2</a:t>
            </a:r>
          </a:p>
          <a:p>
            <a:r>
              <a:rPr lang="en-US" dirty="0" smtClean="0"/>
              <a:t>y-overlap</a:t>
            </a:r>
          </a:p>
          <a:p>
            <a:pPr lvl="1"/>
            <a:r>
              <a:rPr lang="en-US" dirty="0" smtClean="0"/>
              <a:t>Left </a:t>
            </a:r>
            <a:r>
              <a:rPr lang="en-US" dirty="0"/>
              <a:t>of A in B</a:t>
            </a:r>
            <a:r>
              <a:rPr lang="en-US" dirty="0" smtClean="0"/>
              <a:t>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A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B</a:t>
            </a:r>
            <a:r>
              <a:rPr lang="en-US" baseline="-25000" dirty="0" smtClean="0"/>
              <a:t>y2</a:t>
            </a:r>
            <a:endParaRPr lang="en-US" dirty="0"/>
          </a:p>
          <a:p>
            <a:pPr lvl="1"/>
            <a:r>
              <a:rPr lang="en-US" dirty="0"/>
              <a:t>Left of B in A?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A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B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A</a:t>
            </a:r>
            <a:r>
              <a:rPr lang="en-US" baseline="-25000" dirty="0" smtClean="0"/>
              <a:t>y2</a:t>
            </a:r>
            <a:endParaRPr lang="en-US" baseline="-25000" dirty="0"/>
          </a:p>
          <a:p>
            <a:r>
              <a:rPr lang="en-US" dirty="0" smtClean="0"/>
              <a:t>If (x-overlap) &amp;&amp; (y-overlap) </a:t>
            </a:r>
            <a:r>
              <a:rPr lang="en-US" dirty="0" smtClean="0">
                <a:sym typeface="Wingdings" pitchFamily="2" charset="2"/>
              </a:rPr>
              <a:t>--&gt; return true</a:t>
            </a:r>
          </a:p>
          <a:p>
            <a:r>
              <a:rPr lang="en-US" dirty="0" smtClean="0">
                <a:sym typeface="Wingdings" pitchFamily="2" charset="2"/>
              </a:rPr>
              <a:t>Otherwise, return false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87" y="381000"/>
            <a:ext cx="4171950" cy="150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3766" y="3429000"/>
            <a:ext cx="2495550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Remember</a:t>
            </a:r>
            <a:r>
              <a:rPr lang="en-US" sz="1600" dirty="0"/>
              <a:t>! In curses, we have "cells" on </a:t>
            </a:r>
            <a:r>
              <a:rPr lang="en-US" sz="1600" dirty="0" smtClean="0"/>
              <a:t>screen, so “width 1” would look like 2 here. So </a:t>
            </a:r>
            <a:r>
              <a:rPr lang="en-US" sz="1600" dirty="0"/>
              <a:t>subtract 1 from horizontal and </a:t>
            </a:r>
            <a:r>
              <a:rPr lang="en-US" sz="1600" dirty="0" smtClean="0"/>
              <a:t>vertical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 for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Boundary</a:t>
            </a:r>
          </a:p>
          <a:p>
            <a:r>
              <a:rPr lang="en-US" dirty="0" smtClean="0"/>
              <a:t>View Boundary</a:t>
            </a:r>
          </a:p>
          <a:p>
            <a:r>
              <a:rPr lang="en-US" dirty="0" smtClean="0"/>
              <a:t>Translating world coordinates to view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Extend/Modify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r>
              <a:rPr lang="en-US" dirty="0" smtClean="0"/>
              <a:t>Add world boundary limits with Box</a:t>
            </a:r>
          </a:p>
          <a:p>
            <a:pPr lvl="1"/>
            <a:r>
              <a:rPr lang="en-US" dirty="0" smtClean="0"/>
              <a:t>Used to only get screen size from </a:t>
            </a:r>
            <a:r>
              <a:rPr lang="en-US" dirty="0" err="1" smtClean="0"/>
              <a:t>GraphicsManager</a:t>
            </a:r>
            <a:endParaRPr lang="en-US" dirty="0" smtClean="0"/>
          </a:p>
          <a:p>
            <a:r>
              <a:rPr lang="en-US" dirty="0" smtClean="0"/>
              <a:t>Add additional Box for camera view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895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47434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426767"/>
            <a:ext cx="146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Attributes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211423"/>
            <a:ext cx="13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</a:t>
            </a:r>
            <a:r>
              <a:rPr lang="en-US" dirty="0" smtClean="0"/>
              <a:t>::</a:t>
            </a:r>
            <a:r>
              <a:rPr lang="en-US" dirty="0" err="1" smtClean="0"/>
              <a:t>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world as large as window, player </a:t>
            </a:r>
            <a:r>
              <a:rPr lang="en-US" dirty="0"/>
              <a:t>has a view of </a:t>
            </a:r>
            <a:r>
              <a:rPr lang="en-US" dirty="0" smtClean="0"/>
              <a:t>whole world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world_corner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boundary(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world_corner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graphics_manager.getHorizontal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()-1, 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graphics_manager.getVertical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()-1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world_manager.setBoundary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(boundary)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world_manager.setView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(boundary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123" y="3851022"/>
            <a:ext cx="38100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0323" y="4384422"/>
            <a:ext cx="12192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05" y="37214"/>
            <a:ext cx="8229600" cy="1143000"/>
          </a:xfrm>
        </p:spPr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95" y="1040446"/>
            <a:ext cx="8229600" cy="4525963"/>
          </a:xfrm>
        </p:spPr>
        <p:txBody>
          <a:bodyPr/>
          <a:lstStyle/>
          <a:p>
            <a:r>
              <a:rPr lang="en-US" dirty="0" err="1" smtClean="0"/>
              <a:t>GameObjects</a:t>
            </a:r>
            <a:r>
              <a:rPr lang="en-US" dirty="0" smtClean="0"/>
              <a:t> have world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need to translate to view/screen (</a:t>
            </a:r>
            <a:r>
              <a:rPr lang="en-US" dirty="0" err="1" smtClean="0">
                <a:sym typeface="Wingdings" pitchFamily="2" charset="2"/>
              </a:rPr>
              <a:t>x,y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</a:t>
            </a:r>
            <a:r>
              <a:rPr lang="en-US" dirty="0" err="1" smtClean="0">
                <a:sym typeface="Wingdings" pitchFamily="2" charset="2"/>
              </a:rPr>
              <a:t>GraphicsManager</a:t>
            </a:r>
            <a:r>
              <a:rPr lang="en-US" dirty="0" smtClean="0">
                <a:sym typeface="Wingdings" pitchFamily="2" charset="2"/>
              </a:rPr>
              <a:t> before drawing on screen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" y="2764064"/>
            <a:ext cx="7667625" cy="628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41333" y="498265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A(15,10)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01367" y="4903822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9612" y="3498674"/>
            <a:ext cx="17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boundary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9062" y="4062199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boundary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0254" y="479798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(8,5)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4633" y="436847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(25,2)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38685" y="46161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10123" y="4246865"/>
            <a:ext cx="7294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62123" y="393521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(10,3)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61544" y="4292584"/>
            <a:ext cx="335573" cy="138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3851022"/>
            <a:ext cx="3611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get screen (</a:t>
            </a:r>
            <a:r>
              <a:rPr lang="en-US" sz="2000" dirty="0" err="1" smtClean="0"/>
              <a:t>x,y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compute distance from origin</a:t>
            </a:r>
          </a:p>
          <a:p>
            <a:r>
              <a:rPr lang="en-US" sz="2000" dirty="0" smtClean="0"/>
              <a:t>A </a:t>
            </a:r>
            <a:r>
              <a:rPr lang="en-US" sz="2000" dirty="0" smtClean="0">
                <a:sym typeface="Wingdings" pitchFamily="2" charset="2"/>
              </a:rPr>
              <a:t> (5,7) and draw</a:t>
            </a:r>
          </a:p>
          <a:p>
            <a:r>
              <a:rPr lang="en-US" sz="2000" dirty="0" smtClean="0">
                <a:sym typeface="Wingdings" pitchFamily="2" charset="2"/>
              </a:rPr>
              <a:t>B  (-2, 2) don’t draw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(x value too small)</a:t>
            </a:r>
          </a:p>
          <a:p>
            <a:r>
              <a:rPr lang="en-US" sz="2000" dirty="0" smtClean="0">
                <a:sym typeface="Wingdings" pitchFamily="2" charset="2"/>
              </a:rPr>
              <a:t>C  </a:t>
            </a:r>
            <a:r>
              <a:rPr lang="en-US" sz="2000" dirty="0" smtClean="0">
                <a:sym typeface="Wingdings" pitchFamily="2" charset="2"/>
              </a:rPr>
              <a:t>(15, </a:t>
            </a:r>
            <a:r>
              <a:rPr lang="en-US" sz="2000" dirty="0" smtClean="0">
                <a:sym typeface="Wingdings" pitchFamily="2" charset="2"/>
              </a:rPr>
              <a:t>-1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dirty="0" smtClean="0">
                <a:sym typeface="Wingdings" pitchFamily="2" charset="2"/>
              </a:rPr>
              <a:t>don’t draw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(x value too large, 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y value too </a:t>
            </a:r>
            <a:r>
              <a:rPr lang="en-US" sz="2000" dirty="0" smtClean="0">
                <a:sym typeface="Wingdings" pitchFamily="2" charset="2"/>
              </a:rPr>
              <a:t>small)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918" y="347377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00395" y="3750773"/>
            <a:ext cx="461728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</a:t>
            </a:r>
            <a:r>
              <a:rPr lang="en-US" dirty="0" smtClean="0"/>
              <a:t>::</a:t>
            </a:r>
            <a:r>
              <a:rPr lang="en-US" dirty="0" err="1" smtClean="0"/>
              <a:t>worldToScreen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world_pos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view_x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game_world.getView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getCorner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view_y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=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game_world.getView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getCorner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getY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6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world_pos.getX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-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view_x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world_pos.getY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-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view_y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</a:t>
            </a:r>
            <a:r>
              <a:rPr lang="en-US" dirty="0" err="1"/>
              <a:t>GraphicsManager</a:t>
            </a:r>
            <a:r>
              <a:rPr lang="en-US" dirty="0"/>
              <a:t>::</a:t>
            </a:r>
            <a:r>
              <a:rPr lang="en-US" dirty="0" err="1" smtClean="0"/>
              <a:t>drawCh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screen position from world position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worldToScreen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world_pos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Then,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normally but with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instead of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world_pos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dd condition in </a:t>
            </a:r>
            <a:r>
              <a:rPr lang="en-US" dirty="0" err="1" smtClean="0"/>
              <a:t>WorldManager</a:t>
            </a:r>
            <a:r>
              <a:rPr lang="en-US" dirty="0" smtClean="0"/>
              <a:t> to call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draw() </a:t>
            </a:r>
            <a:r>
              <a:rPr lang="en-US" dirty="0" smtClean="0"/>
              <a:t>only when bounding box of object intersects view (next slide)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WorldManager</a:t>
            </a:r>
            <a:r>
              <a:rPr lang="en-US" dirty="0" smtClean="0"/>
              <a:t>::draw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Inside “altitude” loop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bounding box is relative to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, so c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onvert to world </a:t>
            </a:r>
            <a:endParaRPr lang="en-US" sz="2000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Position corner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box.getCorner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corner.setX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corner.getX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corner.setY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corner.getY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box.setCorner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(corner)</a:t>
            </a: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only draw if the object would be visible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boxesIntersect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(box, view)  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-&gt; draw()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p_view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_following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 smtClean="0"/>
              <a:t>game code to center view at specific point</a:t>
            </a:r>
          </a:p>
          <a:p>
            <a:r>
              <a:rPr lang="en-US" dirty="0" smtClean="0"/>
              <a:t>Indicate object to follow (centered)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67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General Purpose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(),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 </a:t>
            </a:r>
            <a:r>
              <a:rPr lang="en-US" dirty="0" smtClean="0"/>
              <a:t>one </a:t>
            </a:r>
            <a:r>
              <a:rPr lang="en-US" dirty="0"/>
              <a:t>of the most </a:t>
            </a:r>
            <a:r>
              <a:rPr lang="en-US" dirty="0" smtClean="0"/>
              <a:t>versatile</a:t>
            </a:r>
          </a:p>
          <a:p>
            <a:pPr lvl="1"/>
            <a:r>
              <a:rPr lang="en-US" dirty="0" smtClean="0"/>
              <a:t>But takes variable number of arguments</a:t>
            </a:r>
          </a:p>
          <a:p>
            <a:pPr marL="457200" lvl="1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(“Bob wrote 123 lines”);            </a:t>
            </a:r>
            <a:r>
              <a:rPr lang="en-US" sz="2200" i="1" dirty="0" smtClean="0">
                <a:latin typeface="Consolas" pitchFamily="49" charset="0"/>
                <a:cs typeface="Consolas" pitchFamily="49" charset="0"/>
              </a:rPr>
              <a:t>// 1 </a:t>
            </a:r>
            <a:r>
              <a:rPr lang="en-US" sz="2200" i="1" dirty="0" err="1" smtClean="0">
                <a:latin typeface="Consolas" pitchFamily="49" charset="0"/>
                <a:cs typeface="Consolas" pitchFamily="49" charset="0"/>
              </a:rPr>
              <a:t>arg</a:t>
            </a:r>
            <a:endParaRPr lang="en-US" sz="2200" i="1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(“%s wrote %d lines”, “Bob”, 123);  </a:t>
            </a:r>
            <a:r>
              <a:rPr lang="en-US" sz="2200" i="1" dirty="0" smtClean="0">
                <a:latin typeface="Consolas" pitchFamily="49" charset="0"/>
                <a:cs typeface="Consolas" pitchFamily="49" charset="0"/>
              </a:rPr>
              <a:t>// 3 </a:t>
            </a:r>
            <a:r>
              <a:rPr lang="en-US" sz="2200" i="1" dirty="0" err="1" smtClean="0">
                <a:latin typeface="Consolas" pitchFamily="49" charset="0"/>
                <a:cs typeface="Consolas" pitchFamily="49" charset="0"/>
              </a:rPr>
              <a:t>args</a:t>
            </a:r>
            <a:endParaRPr lang="en-US" sz="22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 pitchFamily="2" charset="2"/>
              </a:rPr>
              <a:t> allow variable number of arguments passed into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writeLog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</a:p>
          <a:p>
            <a:r>
              <a:rPr lang="en-US" dirty="0" smtClean="0">
                <a:sym typeface="Wingdings" pitchFamily="2" charset="2"/>
              </a:rPr>
              <a:t>Specify with “…”: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491596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void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writeLog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const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char *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Wingdings" pitchFamily="2" charset="2"/>
              </a:rPr>
              <a:t>fmt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, …) {</a:t>
            </a:r>
          </a:p>
          <a:p>
            <a:pPr lvl="1"/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  <a:endParaRPr lang="en-US" sz="2000" dirty="0"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315993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setViewPosition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make sure horizontal not out of world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view_pos.getX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–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()/2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boundary.Horizontal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x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boundary.getHorizontal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()–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 &lt;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limit range to stay within world boundary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x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make sure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vertical not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out of world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0" indent="0">
              <a:buNone/>
            </a:pP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set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view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y);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view.setCorner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14400"/>
            <a:ext cx="6772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85503"/>
            <a:ext cx="8229600" cy="1143000"/>
          </a:xfrm>
        </p:spPr>
        <p:txBody>
          <a:bodyPr/>
          <a:lstStyle/>
          <a:p>
            <a:r>
              <a:rPr lang="en-US" dirty="0" err="1"/>
              <a:t>WorldManager</a:t>
            </a:r>
            <a:r>
              <a:rPr lang="en-US" dirty="0"/>
              <a:t>::</a:t>
            </a:r>
            <a:r>
              <a:rPr lang="en-US" dirty="0" err="1" smtClean="0"/>
              <a:t>setViewFollowing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93" y="2743200"/>
            <a:ext cx="8534400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p_new_view_following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== NULL then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NULL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0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marL="0" indent="0">
              <a:buNone/>
            </a:pP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Iterate over all objects, make sure new </a:t>
            </a:r>
            <a:r>
              <a:rPr lang="en-US" sz="2000" i="1" dirty="0">
                <a:latin typeface="Consolas" pitchFamily="49" charset="0"/>
                <a:cs typeface="Consolas" pitchFamily="49" charset="0"/>
              </a:rPr>
              <a:t>one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legitimate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(if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not found, return -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1)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p_new_view_following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setViewPosition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return 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1142999"/>
            <a:ext cx="910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moveObject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successfully move (no collision) …</a:t>
            </a:r>
          </a:p>
          <a:p>
            <a:pPr marL="0" indent="0">
              <a:buNone/>
            </a:pPr>
            <a:endParaRPr lang="en-US" sz="2800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if 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view is following </a:t>
            </a:r>
            <a:r>
              <a:rPr lang="en-US" sz="2800" b="1" i="1" u="sng" dirty="0">
                <a:latin typeface="Consolas" pitchFamily="49" charset="0"/>
                <a:cs typeface="Consolas" pitchFamily="49" charset="0"/>
              </a:rPr>
              <a:t>this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 object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,</a:t>
            </a:r>
            <a:br>
              <a:rPr lang="en-US" sz="2800" i="1" dirty="0" smtClean="0">
                <a:latin typeface="Consolas" pitchFamily="49" charset="0"/>
                <a:cs typeface="Consolas" pitchFamily="49" charset="0"/>
              </a:rPr>
            </a:b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adjust view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 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setViewPosition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Views – </a:t>
            </a:r>
            <a:br>
              <a:rPr lang="en-US" dirty="0" smtClean="0"/>
            </a:br>
            <a:r>
              <a:rPr lang="en-US" dirty="0" smtClean="0"/>
              <a:t>An Example of Game-Code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Always keep the Hero centered in screen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Hero::move(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// move hero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pos.getX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pos.getY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world_manager.moveObj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(this,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adjust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view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Box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world_manager.getView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Position corner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new_view.getCorner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corner.setY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corner.getY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new_view.setCorner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world_manager.setView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Views – </a:t>
            </a:r>
            <a:br>
              <a:rPr lang="en-US" dirty="0"/>
            </a:br>
            <a:r>
              <a:rPr lang="en-US" dirty="0"/>
              <a:t>An Example of </a:t>
            </a:r>
            <a:r>
              <a:rPr lang="en-US" dirty="0" smtClean="0"/>
              <a:t>Engine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 game.cpp, make world larger</a:t>
            </a:r>
          </a:p>
          <a:p>
            <a:pPr marL="0" indent="0">
              <a:buNone/>
            </a:pP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set world 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corner(0,0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boundary(corner, 80, 50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world_manager.setBou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ndary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(boundary);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In Hero.cpp constructor,  set to follow Hero</a:t>
            </a:r>
            <a:endParaRPr lang="en-US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world_manager.setViewFollowing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(this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200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Catching ctrl-C</a:t>
            </a:r>
          </a:p>
          <a:p>
            <a:pPr lvl="1"/>
            <a:r>
              <a:rPr lang="en-US" dirty="0" smtClean="0"/>
              <a:t>Random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 this?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Needed to do</a:t>
            </a:r>
          </a:p>
          <a:p>
            <a:pPr marL="0" indent="0">
              <a:buNone/>
            </a:pPr>
            <a:r>
              <a:rPr lang="en-US" dirty="0" smtClean="0"/>
              <a:t>game code every</a:t>
            </a:r>
          </a:p>
          <a:p>
            <a:pPr marL="0" indent="0">
              <a:buNone/>
            </a:pPr>
            <a:r>
              <a:rPr lang="en-US" dirty="0" smtClean="0"/>
              <a:t>step</a:t>
            </a:r>
          </a:p>
          <a:p>
            <a:endParaRPr lang="en-US" dirty="0" smtClean="0"/>
          </a:p>
          <a:p>
            <a:endParaRPr lang="en-US" sz="2600" dirty="0"/>
          </a:p>
          <a:p>
            <a:r>
              <a:rPr lang="en-US" dirty="0" smtClean="0"/>
              <a:t>Instead, have Engine do the work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utomatically update object positions based on direction and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600200"/>
            <a:ext cx="410605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In Saucer::move():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return;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1905000"/>
            <a:ext cx="762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GameObject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344"/>
            <a:ext cx="5267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257734"/>
            <a:ext cx="56959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53" y="1076234"/>
            <a:ext cx="234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Protected Attributes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09863" y="3924358"/>
            <a:ext cx="114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Methods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17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GameObject</a:t>
            </a:r>
            <a:r>
              <a:rPr lang="en-US" dirty="0" smtClean="0"/>
              <a:t>::</a:t>
            </a:r>
            <a:r>
              <a:rPr lang="en-US" dirty="0" err="1" smtClean="0"/>
              <a:t>getXVelocityStep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// see if there is an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x-velocity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 0</a:t>
            </a: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see if time to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move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0</a:t>
            </a: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ok, time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to move, so figure out how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far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step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do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fabs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(1/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0) ?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step-- : 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&lt;= 0)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return step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5943600"/>
            <a:ext cx="369537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(And do same for y-velocity)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WorldManager</a:t>
            </a:r>
            <a:r>
              <a:rPr lang="en-US" dirty="0" smtClean="0"/>
              <a:t>::update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onEvent</a:t>
            </a:r>
            <a:r>
              <a:rPr lang="en-US" dirty="0" smtClean="0"/>
              <a:t>(“step”)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300" i="1" dirty="0">
                <a:latin typeface="Consolas" pitchFamily="49" charset="0"/>
                <a:cs typeface="Consolas" pitchFamily="49" charset="0"/>
              </a:rPr>
              <a:t>Update </a:t>
            </a: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object </a:t>
            </a:r>
            <a:r>
              <a:rPr lang="en-US" sz="2300" i="1" dirty="0">
                <a:latin typeface="Consolas" pitchFamily="49" charset="0"/>
                <a:cs typeface="Consolas" pitchFamily="49" charset="0"/>
              </a:rPr>
              <a:t>positions based on their </a:t>
            </a: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velocities</a:t>
            </a:r>
          </a:p>
          <a:p>
            <a:pPr marL="0" indent="0">
              <a:buNone/>
            </a:pP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vi</a:t>
            </a:r>
          </a:p>
          <a:p>
            <a:pPr marL="0" indent="0">
              <a:buNone/>
            </a:pP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vi.first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vi.isDone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vi.currentObj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x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getXVelocityStep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 </a:t>
            </a: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// see how far moved x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y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getYVelocityStep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300" i="1" dirty="0">
                <a:latin typeface="Consolas" pitchFamily="49" charset="0"/>
                <a:cs typeface="Consolas" pitchFamily="49" charset="0"/>
              </a:rPr>
              <a:t>see how far moved </a:t>
            </a:r>
            <a:r>
              <a:rPr lang="en-US" sz="2300" i="1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3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if did move </a:t>
            </a:r>
            <a:r>
              <a:rPr lang="en-US" sz="23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new_pos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2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	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+ x, </a:t>
            </a:r>
            <a:endParaRPr lang="en-US" sz="23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	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getY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+ y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moveObj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to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new_pos</a:t>
            </a:r>
            <a:endParaRPr lang="en-US" sz="23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vi.next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3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89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stdarg.h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 smtClean="0"/>
              <a:t>Create a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va_list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Structure gets initialized with arguments</a:t>
            </a:r>
          </a:p>
          <a:p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va_start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with name of last known </a:t>
            </a:r>
            <a:r>
              <a:rPr lang="en-US" dirty="0" err="1" smtClean="0"/>
              <a:t>arg</a:t>
            </a:r>
            <a:endParaRPr lang="en-US" dirty="0" smtClean="0"/>
          </a:p>
          <a:p>
            <a:r>
              <a:rPr lang="en-US" dirty="0" smtClean="0"/>
              <a:t>Can then do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smtClean="0"/>
              <a:t>but with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va_list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vprintf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va_end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when done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09800"/>
            <a:ext cx="4448654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i="1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stdarg.h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char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... ) {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stderr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“Error: ” 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va_list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va_start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stderr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56749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Velocity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Saucer.cpp: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set speed in vertical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direction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-0.25;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// 1 space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left every 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4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frames</a:t>
            </a:r>
          </a:p>
          <a:p>
            <a:endParaRPr lang="en-US" dirty="0" smtClean="0"/>
          </a:p>
          <a:p>
            <a:r>
              <a:rPr lang="en-US" dirty="0" smtClean="0"/>
              <a:t>No need to handle “step” event</a:t>
            </a:r>
          </a:p>
          <a:p>
            <a:r>
              <a:rPr lang="en-US" dirty="0" smtClean="0"/>
              <a:t>No need for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(Can modify Bullet and Stars, too)</a:t>
            </a:r>
          </a:p>
          <a:p>
            <a:r>
              <a:rPr lang="en-US" dirty="0" smtClean="0">
                <a:cs typeface="Consolas" pitchFamily="49" charset="0"/>
              </a:rPr>
              <a:t>(Future work could extend to acceleration)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</a:t>
            </a:r>
          </a:p>
          <a:p>
            <a:pPr lvl="1"/>
            <a:r>
              <a:rPr lang="en-US" u="sng" dirty="0" smtClean="0"/>
              <a:t>Catching ctrl-C</a:t>
            </a:r>
          </a:p>
          <a:p>
            <a:pPr lvl="1"/>
            <a:r>
              <a:rPr lang="en-US" dirty="0" smtClean="0"/>
              <a:t>Random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Signal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Control-C causes termination without notice</a:t>
            </a:r>
          </a:p>
          <a:p>
            <a:pPr lvl="1"/>
            <a:r>
              <a:rPr lang="en-US" dirty="0" err="1" smtClean="0"/>
              <a:t>Logfiles</a:t>
            </a:r>
            <a:r>
              <a:rPr lang="en-US" dirty="0" smtClean="0"/>
              <a:t> open (data not flushed), windows in uncertain state (e.g. cursor off)</a:t>
            </a:r>
          </a:p>
          <a:p>
            <a:r>
              <a:rPr lang="en-US" dirty="0" smtClean="0"/>
              <a:t>Control-C </a:t>
            </a:r>
            <a:r>
              <a:rPr lang="en-US" dirty="0" smtClean="0">
                <a:sym typeface="Wingdings" pitchFamily="2" charset="2"/>
              </a:rPr>
              <a:t> Gracefully shutdown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Shutdown curses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Close </a:t>
            </a:r>
            <a:r>
              <a:rPr lang="en-US" dirty="0" err="1" smtClean="0">
                <a:sym typeface="Wingdings" pitchFamily="2" charset="2"/>
              </a:rPr>
              <a:t>logfile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Linux/Unix (Cygwin)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Windows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SetConsoleCtrlHandler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>
                <a:cs typeface="Consolas" pitchFamily="49" charset="0"/>
              </a:rPr>
              <a:t>Semantics: interrupt current execution and go to function</a:t>
            </a:r>
          </a:p>
          <a:p>
            <a:pPr lvl="1"/>
            <a:r>
              <a:rPr lang="en-US" dirty="0" smtClean="0">
                <a:cs typeface="Consolas" pitchFamily="49" charset="0"/>
              </a:rPr>
              <a:t>When function done, return (but can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exit()</a:t>
            </a:r>
            <a:r>
              <a:rPr lang="en-US" dirty="0" smtClean="0">
                <a:cs typeface="Consolas" pitchFamily="49" charset="0"/>
              </a:rPr>
              <a:t>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</a:t>
            </a:r>
            <a:r>
              <a:rPr lang="en-US" dirty="0" smtClean="0"/>
              <a:t>::</a:t>
            </a:r>
            <a:r>
              <a:rPr lang="en-US" dirty="0" err="1" smtClean="0"/>
              <a:t>startUp</a:t>
            </a:r>
            <a:r>
              <a:rPr lang="en-US" dirty="0" smtClean="0"/>
              <a:t> – Unix (Cygwin, too)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signal.h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5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500" i="1" dirty="0">
                <a:latin typeface="Consolas" pitchFamily="49" charset="0"/>
                <a:cs typeface="Consolas" pitchFamily="49" charset="0"/>
              </a:rPr>
              <a:t>Catch </a:t>
            </a:r>
            <a:r>
              <a:rPr lang="en-US" sz="2500" i="1" dirty="0" smtClean="0">
                <a:latin typeface="Consolas" pitchFamily="49" charset="0"/>
                <a:cs typeface="Consolas" pitchFamily="49" charset="0"/>
              </a:rPr>
              <a:t>ctrl-C </a:t>
            </a:r>
            <a:r>
              <a:rPr lang="en-US" sz="2500" i="1" dirty="0">
                <a:latin typeface="Consolas" pitchFamily="49" charset="0"/>
                <a:cs typeface="Consolas" pitchFamily="49" charset="0"/>
              </a:rPr>
              <a:t>(SIGINT) and </a:t>
            </a:r>
            <a:r>
              <a:rPr lang="en-US" sz="2500" i="1" dirty="0" smtClean="0">
                <a:latin typeface="Consolas" pitchFamily="49" charset="0"/>
                <a:cs typeface="Consolas" pitchFamily="49" charset="0"/>
              </a:rPr>
              <a:t>shutdown</a:t>
            </a:r>
            <a:endParaRPr lang="en-US" sz="2500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 err="1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action.sa_handler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= (void(*)(</a:t>
            </a:r>
            <a:r>
              <a:rPr lang="en-US" sz="25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))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sigemptyset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(&amp;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action.sa_mask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action.sa_flags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= 0; // SA_RESTART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(SIGINT,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&amp;action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NULL)</a:t>
            </a:r>
          </a:p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______________________</a:t>
            </a:r>
          </a:p>
          <a:p>
            <a:pPr marL="0" indent="0">
              <a:buNone/>
            </a:pPr>
            <a:endParaRPr lang="en-US" sz="25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(void) </a:t>
            </a:r>
            <a:r>
              <a:rPr lang="en-US" sz="25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GameManager.shutdown</a:t>
            </a:r>
            <a:r>
              <a:rPr lang="en-US" sz="25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endParaRPr lang="en-US" sz="25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Modify </a:t>
            </a:r>
            <a:r>
              <a:rPr lang="en-US" sz="3600" dirty="0" err="1"/>
              <a:t>GameManager</a:t>
            </a:r>
            <a:r>
              <a:rPr lang="en-US" sz="3600" dirty="0"/>
              <a:t>::</a:t>
            </a:r>
            <a:r>
              <a:rPr lang="en-US" sz="3600" dirty="0" err="1"/>
              <a:t>startUp</a:t>
            </a:r>
            <a:r>
              <a:rPr lang="en-US" sz="3600" dirty="0"/>
              <a:t> - </a:t>
            </a:r>
            <a:r>
              <a:rPr lang="en-US" sz="3600" dirty="0" smtClean="0"/>
              <a:t>Windows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windows.h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// Catch ctrl-C (SIGINT) and shutdown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SetConsoleCtrlHandler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TRUE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_________________________________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BOOL WINAPI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(DWORD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ctrl_type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ctrl_type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== CTRL_C_EVENT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game_manager.shutDown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TRUE;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3800" dirty="0" smtClean="0">
                <a:cs typeface="Consolas" pitchFamily="49" charset="0"/>
              </a:rPr>
              <a:t>Also: CTRL_CLOSE_EVENT (program being closed), CTRL_LOGOFF_EVENT  (user is logging off), CTRL_SHUTDOWN_EVENT (system shutdown)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6608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Catching ctrl-C</a:t>
            </a:r>
          </a:p>
          <a:p>
            <a:pPr lvl="1"/>
            <a:r>
              <a:rPr lang="en-US" i="1" u="sng" dirty="0" smtClean="0"/>
              <a:t>Random numbers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09489914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Random Numbers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games make heavy use of random numbers</a:t>
            </a:r>
          </a:p>
          <a:p>
            <a:pPr lvl="1"/>
            <a:r>
              <a:rPr lang="en-US" dirty="0" smtClean="0"/>
              <a:t>Adds non-determinism to opponent choices, starting locations, etc.</a:t>
            </a:r>
          </a:p>
          <a:p>
            <a:r>
              <a:rPr lang="en-US" dirty="0" smtClean="0"/>
              <a:t>True randomness difficult for computers (can’t “roll dice”)</a:t>
            </a:r>
          </a:p>
          <a:p>
            <a:pPr lvl="1"/>
            <a:r>
              <a:rPr lang="en-US" dirty="0" smtClean="0"/>
              <a:t>Instead, </a:t>
            </a:r>
            <a:r>
              <a:rPr lang="en-US" i="1" dirty="0" err="1" smtClean="0"/>
              <a:t>psuedo</a:t>
            </a:r>
            <a:r>
              <a:rPr lang="en-US" i="1" dirty="0" smtClean="0"/>
              <a:t>-random</a:t>
            </a:r>
            <a:r>
              <a:rPr lang="en-US" dirty="0" smtClean="0"/>
              <a:t> – deterministic but “looks” random to external tests</a:t>
            </a:r>
          </a:p>
          <a:p>
            <a:r>
              <a:rPr lang="en-US" dirty="0" smtClean="0"/>
              <a:t>Want function that produces </a:t>
            </a:r>
            <a:r>
              <a:rPr lang="en-US" dirty="0" err="1" smtClean="0"/>
              <a:t>psuedo</a:t>
            </a:r>
            <a:r>
              <a:rPr lang="en-US" dirty="0" smtClean="0"/>
              <a:t>-random sequence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= 5x</a:t>
            </a:r>
            <a:r>
              <a:rPr lang="en-US" baseline="-25000" dirty="0" smtClean="0"/>
              <a:t>n-1</a:t>
            </a:r>
            <a:r>
              <a:rPr lang="en-US" dirty="0" smtClean="0"/>
              <a:t> + 1 mod 16 </a:t>
            </a:r>
          </a:p>
          <a:p>
            <a:r>
              <a:rPr lang="en-US" dirty="0" smtClean="0"/>
              <a:t>Say,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5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5(5) + 1 mod 16 = 26 mod 16 = 10</a:t>
            </a:r>
          </a:p>
          <a:p>
            <a:r>
              <a:rPr lang="en-US" dirty="0" smtClean="0"/>
              <a:t>Sequence: 10, 3, 0, 1, 6, 15, 12, 13, 2, 11, 8, 9, 14 …</a:t>
            </a:r>
          </a:p>
          <a:p>
            <a:r>
              <a:rPr lang="en-US" dirty="0" smtClean="0"/>
              <a:t>Hard to figure out what is next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Looks pretty random! 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And could start with different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(or “seed”)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1757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(Old) Random Number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56" y="1371600"/>
            <a:ext cx="83820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static unsigned long next = 1;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state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Generate “random” number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myrand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next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next * 1103515245 +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12345;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((unsigned)(next/65536) % 32768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Seed to get different starting point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mysrand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(unsigned seed)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next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seed;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_________________________________________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Note: with same seed will get same sequence!  Useful for reproducing</a:t>
            </a: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Note: New are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random() </a:t>
            </a:r>
            <a:r>
              <a:rPr lang="en-US" dirty="0" smtClean="0">
                <a:cs typeface="Consolas" pitchFamily="49" charset="0"/>
              </a:rPr>
              <a:t>and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srandom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934" y="1978967"/>
            <a:ext cx="282288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(Use mod/% to size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28705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</a:t>
            </a:r>
            <a:r>
              <a:rPr lang="en-US" dirty="0" smtClean="0"/>
              <a:t>::</a:t>
            </a:r>
            <a:r>
              <a:rPr lang="en-US" dirty="0" err="1" smtClean="0"/>
              <a:t>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code uses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random()</a:t>
            </a:r>
          </a:p>
          <a:p>
            <a:r>
              <a:rPr lang="en-US" dirty="0" smtClean="0"/>
              <a:t>Dragonfly only need to seed </a:t>
            </a:r>
            <a:r>
              <a:rPr lang="en-US" dirty="0" err="1" smtClean="0"/>
              <a:t>srandom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Provide option for game-code seed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Seed with </a:t>
            </a:r>
            <a:r>
              <a:rPr lang="en-US" dirty="0"/>
              <a:t>system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(seconds since 1970)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srandom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(time(NULL))</a:t>
            </a:r>
          </a:p>
          <a:p>
            <a:r>
              <a:rPr lang="en-US" sz="3500" dirty="0" smtClean="0">
                <a:cs typeface="Consolas" pitchFamily="49" charset="0"/>
              </a:rPr>
              <a:t>Includes needed: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time.h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smtClean="0">
                <a:cs typeface="Consolas" pitchFamily="49" charset="0"/>
              </a:rPr>
              <a:t>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3" y="2819400"/>
            <a:ext cx="66103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8393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Dragonfly!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0145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Game objects have Sprites</a:t>
            </a:r>
          </a:p>
          <a:p>
            <a:pPr lvl="1"/>
            <a:r>
              <a:rPr lang="en-US" smtClean="0"/>
              <a:t>Animation</a:t>
            </a:r>
            <a:endParaRPr lang="en-US" dirty="0" smtClean="0"/>
          </a:p>
          <a:p>
            <a:r>
              <a:rPr lang="en-US" dirty="0" smtClean="0"/>
              <a:t>Game objects have bounding boxes</a:t>
            </a:r>
          </a:p>
          <a:p>
            <a:pPr lvl="1"/>
            <a:r>
              <a:rPr lang="en-US" dirty="0" smtClean="0"/>
              <a:t>Sprite sized</a:t>
            </a:r>
          </a:p>
          <a:p>
            <a:r>
              <a:rPr lang="en-US" dirty="0" smtClean="0"/>
              <a:t>Collisions for boxes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00145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Have camera </a:t>
            </a:r>
            <a:r>
              <a:rPr lang="en-US" dirty="0"/>
              <a:t>control for world</a:t>
            </a:r>
          </a:p>
          <a:p>
            <a:pPr lvl="1"/>
            <a:r>
              <a:rPr lang="en-US" dirty="0"/>
              <a:t>Subset of world</a:t>
            </a:r>
          </a:p>
          <a:p>
            <a:pPr lvl="1"/>
            <a:r>
              <a:rPr lang="en-US" dirty="0"/>
              <a:t>Move camera, display objects relative to world</a:t>
            </a:r>
          </a:p>
          <a:p>
            <a:r>
              <a:rPr lang="en-US" dirty="0" smtClean="0"/>
              <a:t>Game objects have velocity</a:t>
            </a:r>
          </a:p>
          <a:p>
            <a:pPr lvl="1"/>
            <a:r>
              <a:rPr lang="en-US" dirty="0" smtClean="0"/>
              <a:t>Automatic updating</a:t>
            </a:r>
            <a:endParaRPr lang="en-US" dirty="0"/>
          </a:p>
        </p:txBody>
      </p:sp>
      <p:pic>
        <p:nvPicPr>
          <p:cNvPr id="4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8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Nicely Formatted Time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581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Time functions not immediately easy to read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time() </a:t>
            </a:r>
            <a:r>
              <a:rPr lang="en-US" dirty="0" smtClean="0"/>
              <a:t>returns seconds since Jan 1, 1970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time(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*t);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/>
              <a:t>converts calendar time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to local time zone, returning </a:t>
            </a:r>
            <a:r>
              <a:rPr lang="en-US" dirty="0" smtClean="0"/>
              <a:t>pointer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tm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Combine to get user-friendly time string (e.g. “07:53:30”)</a:t>
            </a:r>
            <a:endParaRPr lang="en-US" dirty="0"/>
          </a:p>
          <a:p>
            <a:r>
              <a:rPr lang="en-US" dirty="0" smtClean="0"/>
              <a:t>Wrap in method,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getTimeString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1752600"/>
            <a:ext cx="5257800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olas" pitchFamily="49" charset="0"/>
                <a:cs typeface="Consolas" pitchFamily="49" charset="0"/>
              </a:rPr>
              <a:t>// return a nicely-formatted time string: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HH:MM:SS</a:t>
            </a:r>
          </a:p>
          <a:p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// note: needs error checking!</a:t>
            </a:r>
            <a:endParaRPr lang="en-US" sz="14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char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getTimeString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static char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[30];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tm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time;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(&amp;time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(time);</a:t>
            </a:r>
          </a:p>
          <a:p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 // 02 gives two 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digits,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%d for integer</a:t>
            </a:r>
            <a:endParaRPr lang="en-US" sz="14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"%02d:%02d:%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02d",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tm_hour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tm_min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tm_sec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return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834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Flushing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written to file buffered in user space before going to disk</a:t>
            </a:r>
          </a:p>
          <a:p>
            <a:r>
              <a:rPr lang="en-US" dirty="0" smtClean="0"/>
              <a:t>If process terminates without file close, data not written</a:t>
            </a:r>
          </a:p>
          <a:p>
            <a:pPr lvl="1"/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fprintf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fp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“Doing stuff”);</a:t>
            </a:r>
          </a:p>
          <a:p>
            <a:pPr lvl="1"/>
            <a:r>
              <a:rPr lang="en-US" sz="2600" dirty="0" smtClean="0">
                <a:latin typeface="Consolas" pitchFamily="49" charset="0"/>
                <a:cs typeface="Consolas" pitchFamily="49" charset="0"/>
              </a:rPr>
              <a:t>// program crashes (e.g.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segfault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“Doing stuff” line passed, but won’t appear in file</a:t>
            </a:r>
          </a:p>
          <a:p>
            <a:r>
              <a:rPr lang="en-US" dirty="0" smtClean="0"/>
              <a:t>Can add option to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fflush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 after each write</a:t>
            </a:r>
          </a:p>
          <a:p>
            <a:pPr lvl="1"/>
            <a:r>
              <a:rPr lang="en-US" dirty="0" smtClean="0"/>
              <a:t>Data from all user-buffered data goes to OS</a:t>
            </a:r>
          </a:p>
          <a:p>
            <a:pPr lvl="1"/>
            <a:r>
              <a:rPr lang="en-US" dirty="0" smtClean="0"/>
              <a:t>Note, incurs overhead, so perhaps only when 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3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Protected attributes: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 methods: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3581400"/>
            <a:ext cx="66960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0576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2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Once-only Header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LogManager</a:t>
            </a:r>
            <a:r>
              <a:rPr lang="en-US" dirty="0" smtClean="0"/>
              <a:t> used by many objects (status and debugging).  So, all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#include “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LogManager.h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r>
              <a:rPr lang="en-US" dirty="0" smtClean="0"/>
              <a:t>During compilation, header </a:t>
            </a:r>
            <a:r>
              <a:rPr lang="en-US" dirty="0"/>
              <a:t>file </a:t>
            </a:r>
            <a:r>
              <a:rPr lang="en-US" dirty="0" smtClean="0"/>
              <a:t>processed </a:t>
            </a:r>
            <a:r>
              <a:rPr lang="en-US" i="1" dirty="0" smtClean="0"/>
              <a:t>twice</a:t>
            </a:r>
            <a:endParaRPr lang="en-US" dirty="0" smtClean="0"/>
          </a:p>
          <a:p>
            <a:pPr lvl="1"/>
            <a:r>
              <a:rPr lang="en-US" dirty="0" smtClean="0"/>
              <a:t>Likely </a:t>
            </a:r>
            <a:r>
              <a:rPr lang="en-US" dirty="0"/>
              <a:t>to cause </a:t>
            </a:r>
            <a:r>
              <a:rPr lang="en-US" dirty="0" smtClean="0"/>
              <a:t>error</a:t>
            </a:r>
            <a:r>
              <a:rPr lang="en-US" dirty="0"/>
              <a:t>, e.g. when </a:t>
            </a:r>
            <a:r>
              <a:rPr lang="en-US" dirty="0" smtClean="0"/>
              <a:t>compiler </a:t>
            </a:r>
            <a:r>
              <a:rPr lang="en-US" dirty="0"/>
              <a:t>sees </a:t>
            </a:r>
            <a:r>
              <a:rPr lang="en-US" dirty="0" smtClean="0"/>
              <a:t> class definition twice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</a:t>
            </a:r>
            <a:r>
              <a:rPr lang="en-US" dirty="0" smtClean="0"/>
              <a:t>does </a:t>
            </a:r>
            <a:r>
              <a:rPr lang="en-US" dirty="0"/>
              <a:t>not, </a:t>
            </a:r>
            <a:r>
              <a:rPr lang="en-US" dirty="0" smtClean="0"/>
              <a:t>wastes compile time</a:t>
            </a:r>
            <a:endParaRPr lang="en-US" dirty="0"/>
          </a:p>
          <a:p>
            <a:r>
              <a:rPr lang="en-US" dirty="0" smtClean="0"/>
              <a:t>Solution?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"</a:t>
            </a:r>
            <a:r>
              <a:rPr lang="en-US" dirty="0"/>
              <a:t>wrapper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ifndef</a:t>
            </a:r>
            <a:r>
              <a:rPr lang="en-US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7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Once-only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229600" cy="22499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Convention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User header file, name </a:t>
            </a:r>
            <a:r>
              <a:rPr lang="en-US" dirty="0"/>
              <a:t>should </a:t>
            </a:r>
            <a:r>
              <a:rPr lang="en-US" dirty="0" smtClean="0"/>
              <a:t>not begin </a:t>
            </a:r>
            <a:r>
              <a:rPr lang="en-US" dirty="0"/>
              <a:t>with </a:t>
            </a:r>
            <a:r>
              <a:rPr lang="en-US" dirty="0" smtClean="0"/>
              <a:t>_ (underline) 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header file, </a:t>
            </a:r>
            <a:r>
              <a:rPr lang="en-US" dirty="0" smtClean="0"/>
              <a:t>name should </a:t>
            </a:r>
            <a:r>
              <a:rPr lang="en-US" dirty="0"/>
              <a:t>begin </a:t>
            </a:r>
            <a:r>
              <a:rPr lang="en-US" dirty="0" smtClean="0"/>
              <a:t>with __ (double underline)</a:t>
            </a:r>
          </a:p>
          <a:p>
            <a:pPr lvl="1"/>
            <a:r>
              <a:rPr lang="en-US" dirty="0" smtClean="0"/>
              <a:t>Avoids conflicts </a:t>
            </a:r>
            <a:r>
              <a:rPr lang="en-US" dirty="0"/>
              <a:t>with user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For all files, name should </a:t>
            </a:r>
            <a:r>
              <a:rPr lang="en-US" dirty="0"/>
              <a:t>contain </a:t>
            </a:r>
            <a:r>
              <a:rPr lang="en-US" dirty="0" smtClean="0"/>
              <a:t>filename and additional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981200"/>
            <a:ext cx="3657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File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foo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FILE_FOO_SEEN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define FILE_FOO_SEEN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(the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entire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file)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!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FILE_FOO_SEEN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433" y="1295400"/>
            <a:ext cx="4594167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header included first time, all is normal</a:t>
            </a:r>
          </a:p>
          <a:p>
            <a:pPr lvl="1"/>
            <a:r>
              <a:rPr lang="en-US" dirty="0" smtClean="0"/>
              <a:t>Defines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FILE_FOO_SEEN</a:t>
            </a:r>
          </a:p>
          <a:p>
            <a:r>
              <a:rPr lang="en-US" dirty="0" smtClean="0"/>
              <a:t>When header included second time, 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FILE_FOO_SEEN</a:t>
            </a:r>
            <a:r>
              <a:rPr lang="en-US" dirty="0" smtClean="0"/>
              <a:t> defined</a:t>
            </a:r>
          </a:p>
          <a:p>
            <a:pPr lvl="1"/>
            <a:r>
              <a:rPr lang="en-US" dirty="0" smtClean="0"/>
              <a:t>Conditional is then </a:t>
            </a:r>
            <a:r>
              <a:rPr lang="en-US" i="1" dirty="0" smtClean="0"/>
              <a:t>false</a:t>
            </a:r>
          </a:p>
          <a:p>
            <a:pPr lvl="1"/>
            <a:r>
              <a:rPr lang="en-US" dirty="0" smtClean="0"/>
              <a:t>So, preprocessor skips entire contents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compiler will not see it twice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0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31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29611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 – Complete Header File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04" y="152400"/>
            <a:ext cx="5725696" cy="6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0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LogManager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Convention: class name, method name</a:t>
            </a:r>
          </a:p>
          <a:p>
            <a:pPr lvl="1"/>
            <a:r>
              <a:rPr lang="en-US" dirty="0" smtClean="0"/>
              <a:t>Ease of finding code when debugging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" y="5105400"/>
            <a:ext cx="769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*****************************************************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** Dragonfly version 1.2 **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Log Manager started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(): max X is 80, max Y is 24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07:53:30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ResourceManager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loadSprite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(): label: saucer, file: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                               sprites/saucer-spr.txt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746760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3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args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 max X is %d, max Y is %d",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max_x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max_y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1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arg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“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Current window set”);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0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Verbosity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36389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printfs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all over to fix and develop, so would be nice to leave them there</a:t>
            </a:r>
          </a:p>
          <a:p>
            <a:pPr lvl="1"/>
            <a:r>
              <a:rPr lang="en-US" dirty="0" smtClean="0"/>
              <a:t>Could be needed later!</a:t>
            </a:r>
          </a:p>
          <a:p>
            <a:pPr lvl="1"/>
            <a:r>
              <a:rPr lang="en-US" dirty="0" smtClean="0"/>
              <a:t>But noisy</a:t>
            </a:r>
          </a:p>
          <a:p>
            <a:r>
              <a:rPr lang="en-US" dirty="0" smtClean="0"/>
              <a:t>Can control via engine setting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v</a:t>
            </a:r>
            <a:r>
              <a:rPr lang="en-US" dirty="0" smtClean="0">
                <a:sym typeface="Wingdings" pitchFamily="2" charset="2"/>
              </a:rPr>
              <a:t>erbosity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7542" y="1828800"/>
            <a:ext cx="4490258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g_verbosity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user can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chnge</a:t>
            </a:r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verbosity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char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…) {</a:t>
            </a: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Only print when level high enough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 (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g_verbosity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&gt; verbosity)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va_list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39167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Verbosity level still has run-time overhead</a:t>
            </a:r>
          </a:p>
          <a:p>
            <a:pPr lvl="1"/>
            <a:r>
              <a:rPr lang="en-US" dirty="0" smtClean="0"/>
              <a:t>Can remove with conditional compilation</a:t>
            </a:r>
          </a:p>
        </p:txBody>
      </p:sp>
    </p:spTree>
    <p:extLst>
      <p:ext uri="{BB962C8B-B14F-4D97-AF65-F5344CB8AC3E}">
        <p14:creationId xmlns:p14="http://schemas.microsoft.com/office/powerpoint/2010/main" val="62549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89" y="1295400"/>
            <a:ext cx="4953000" cy="3352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#if, 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ifdef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 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ifndef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 #else, #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 #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Often used for platform-specific code</a:t>
            </a:r>
          </a:p>
          <a:p>
            <a:r>
              <a:rPr lang="en-US" dirty="0" smtClean="0"/>
              <a:t>Also, control verbosity and debug messages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DEBUG1, DEBUG2</a:t>
            </a:r>
            <a:r>
              <a:rPr lang="en-US" dirty="0" smtClean="0"/>
              <a:t>…)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1828800"/>
            <a:ext cx="3200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LINUX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Linux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specific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 here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WIN32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i="1" dirty="0">
                <a:latin typeface="Consolas" pitchFamily="49" charset="0"/>
                <a:cs typeface="Consolas" pitchFamily="49" charset="0"/>
              </a:rPr>
              <a:t>Windows specific code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76800"/>
            <a:ext cx="7772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DEBUG1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log_manager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"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 will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delete object %d",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1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	</a:t>
            </a:r>
            <a:r>
              <a:rPr lang="en-US" dirty="0"/>
              <a:t>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smtClean="0"/>
              <a:t>Game Management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Clock</a:t>
            </a:r>
          </a:p>
          <a:p>
            <a:pPr lvl="1"/>
            <a:r>
              <a:rPr lang="en-US" dirty="0" err="1" smtClean="0"/>
              <a:t>GameManager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39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11" y="274638"/>
            <a:ext cx="8229600" cy="1143000"/>
          </a:xfrm>
        </p:spPr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11" y="3352800"/>
            <a:ext cx="8229600" cy="2620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does the above code get called?</a:t>
            </a:r>
          </a:p>
          <a:p>
            <a:r>
              <a:rPr lang="en-US" dirty="0" smtClean="0"/>
              <a:t>What is the above code doing?</a:t>
            </a:r>
          </a:p>
          <a:p>
            <a:r>
              <a:rPr lang="en-US" dirty="0" smtClean="0"/>
              <a:t>We said that game code should use </a:t>
            </a:r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moveObject</a:t>
            </a:r>
            <a:r>
              <a:rPr lang="en-US" dirty="0" smtClean="0"/>
              <a:t>().  Should a Star?</a:t>
            </a:r>
          </a:p>
          <a:p>
            <a:r>
              <a:rPr lang="en-US" dirty="0" smtClean="0"/>
              <a:t>Why or why not?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16" y="1371600"/>
            <a:ext cx="815159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Star::out()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world_manager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pos.setX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world_manager.getBoundary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+ random()%20);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pos.setY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(random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%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world_manager.getBoundary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getVertical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random()%10;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05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Bullet is a 12, 10</a:t>
            </a:r>
          </a:p>
          <a:p>
            <a:r>
              <a:rPr lang="en-US" dirty="0" smtClean="0"/>
              <a:t>A Saucer is at 13, 10</a:t>
            </a:r>
          </a:p>
          <a:p>
            <a:r>
              <a:rPr lang="en-US" dirty="0" smtClean="0"/>
              <a:t>During the next step, is there a collision?</a:t>
            </a:r>
          </a:p>
          <a:p>
            <a:r>
              <a:rPr lang="en-US" dirty="0" smtClean="0"/>
              <a:t>If no, when will there be a collision?</a:t>
            </a:r>
          </a:p>
          <a:p>
            <a:r>
              <a:rPr lang="en-US" dirty="0" smtClean="0"/>
              <a:t>If yes, how many collision events does the Bullet get? How many does the </a:t>
            </a:r>
            <a:r>
              <a:rPr lang="en-US" dirty="0"/>
              <a:t>S</a:t>
            </a:r>
            <a:r>
              <a:rPr lang="en-US" dirty="0" smtClean="0"/>
              <a:t>aucer get?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5515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4350"/>
            <a:ext cx="8229600" cy="1981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fast will the above loop run?</a:t>
            </a:r>
          </a:p>
          <a:p>
            <a:pPr lvl="1"/>
            <a:r>
              <a:rPr lang="en-US" dirty="0" smtClean="0"/>
              <a:t>Note, early games just moved objects fixed amount each loop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On faster computers, objects moved faster!</a:t>
            </a:r>
            <a:endParaRPr lang="en-US" dirty="0" smtClean="0"/>
          </a:p>
          <a:p>
            <a:r>
              <a:rPr lang="en-US" dirty="0" smtClean="0"/>
              <a:t>How to slow it down?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0197" y="2305913"/>
            <a:ext cx="474360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(game not over)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Get input from keyboard/mouse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Update world state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Draw new screen to back buffer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Swap back buffer to current buffer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Game Manager “runs” the game: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33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Game Loop with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Frame rate </a:t>
            </a:r>
            <a:r>
              <a:rPr lang="en-US" dirty="0" smtClean="0"/>
              <a:t>is how often images updated to player </a:t>
            </a:r>
            <a:r>
              <a:rPr lang="en-US" dirty="0" smtClean="0">
                <a:sym typeface="Wingdings" pitchFamily="2" charset="2"/>
              </a:rPr>
              <a:t> Unit is Hertz (Hz) or frames per second (fps)</a:t>
            </a:r>
          </a:p>
          <a:p>
            <a:r>
              <a:rPr lang="en-US" dirty="0" smtClean="0">
                <a:sym typeface="Wingdings" pitchFamily="2" charset="2"/>
              </a:rPr>
              <a:t>30 frames/second typically full-motion video</a:t>
            </a:r>
          </a:p>
          <a:p>
            <a:r>
              <a:rPr lang="en-US" dirty="0" smtClean="0">
                <a:sym typeface="Wingdings" pitchFamily="2" charset="2"/>
              </a:rPr>
              <a:t>Time between frames is </a:t>
            </a:r>
            <a:r>
              <a:rPr lang="en-US" i="1" dirty="0" smtClean="0">
                <a:sym typeface="Wingdings" pitchFamily="2" charset="2"/>
              </a:rPr>
              <a:t>frame time </a:t>
            </a:r>
            <a:r>
              <a:rPr lang="en-US" dirty="0" smtClean="0">
                <a:sym typeface="Wingdings" pitchFamily="2" charset="2"/>
              </a:rPr>
              <a:t>or </a:t>
            </a:r>
            <a:r>
              <a:rPr lang="en-US" i="1" dirty="0" smtClean="0">
                <a:sym typeface="Wingdings" pitchFamily="2" charset="2"/>
              </a:rPr>
              <a:t>delta time</a:t>
            </a:r>
          </a:p>
          <a:p>
            <a:r>
              <a:rPr lang="en-US" dirty="0" smtClean="0">
                <a:sym typeface="Wingdings" pitchFamily="2" charset="2"/>
              </a:rPr>
              <a:t>At 30 fps, frame time is 1/30 or 33.3 milliseconds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Milliseconds are a common unit for game engines</a:t>
            </a:r>
          </a:p>
          <a:p>
            <a:r>
              <a:rPr lang="en-US" dirty="0" smtClean="0">
                <a:sym typeface="Wingdings" pitchFamily="2" charset="2"/>
              </a:rPr>
              <a:t>Ok, how to measure computer time?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474360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While (1) {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Get input from keyboard/mouse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Update world state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Draw new screen to back buffer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Swap back buffer to current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buffer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Measure how long last loop took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Sleep for (TARGET_TIME – elapsed)</a:t>
            </a:r>
            <a:endParaRPr lang="en-US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41025"/>
            <a:ext cx="2987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 what is TARGET_TIME?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469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Computer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ime() </a:t>
            </a:r>
            <a:r>
              <a:rPr lang="en-US" dirty="0" smtClean="0"/>
              <a:t>returns seconds since Jan 1, 1970</a:t>
            </a:r>
          </a:p>
          <a:p>
            <a:pPr lvl="1"/>
            <a:r>
              <a:rPr lang="en-US" dirty="0" smtClean="0"/>
              <a:t>Resolution of 1 second.  Far too coarse.</a:t>
            </a:r>
          </a:p>
          <a:p>
            <a:r>
              <a:rPr lang="en-US" dirty="0" smtClean="0"/>
              <a:t>Modern CPUs have high-resolution timer</a:t>
            </a:r>
          </a:p>
          <a:p>
            <a:pPr lvl="1"/>
            <a:r>
              <a:rPr lang="en-US" dirty="0" smtClean="0"/>
              <a:t>Hardware register that counts CPU cycles</a:t>
            </a:r>
          </a:p>
          <a:p>
            <a:pPr lvl="1"/>
            <a:r>
              <a:rPr lang="en-US" dirty="0" smtClean="0"/>
              <a:t>3 GHz processor, timer goes 3 billion times/sec, so resolution is 0.333 nanoseconds </a:t>
            </a:r>
            <a:r>
              <a:rPr lang="en-US" dirty="0" smtClean="0">
                <a:sym typeface="Wingdings" pitchFamily="2" charset="2"/>
              </a:rPr>
              <a:t> Plenty!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64-bit architecture  wraps about every 195 years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32-bit architecture  every 1.4 seconds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System calls vary with platform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Win32 AP 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QueryPerformanceCounter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to get value, and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QueryPerformanceFrequency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to get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Xbox 360 and PS3 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mftb</a:t>
            </a:r>
            <a:r>
              <a:rPr lang="en-US" dirty="0" smtClean="0">
                <a:sym typeface="Wingdings" pitchFamily="2" charset="2"/>
              </a:rPr>
              <a:t> (move from time base register)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0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" y="1905000"/>
            <a:ext cx="39748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this code doing?  </a:t>
            </a:r>
          </a:p>
          <a:p>
            <a:r>
              <a:rPr lang="en-US" dirty="0" smtClean="0"/>
              <a:t>When is this method called?</a:t>
            </a:r>
          </a:p>
          <a:p>
            <a:r>
              <a:rPr lang="en-US" dirty="0" smtClean="0"/>
              <a:t>Why do it this way?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8161" y="2133600"/>
            <a:ext cx="410605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In Saucer::move():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return;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3301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Computer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64-bit high precision, more than needed so 32-bit could be ok</a:t>
            </a:r>
          </a:p>
          <a:p>
            <a:pPr lvl="1"/>
            <a:r>
              <a:rPr lang="en-US" dirty="0" smtClean="0"/>
              <a:t>However, still want to measure 64-bit if wrapping a problem</a:t>
            </a:r>
          </a:p>
          <a:p>
            <a:pPr lvl="1"/>
            <a:r>
              <a:rPr lang="en-US" dirty="0" smtClean="0"/>
              <a:t>Typical unit of 1/300</a:t>
            </a:r>
            <a:r>
              <a:rPr lang="en-US" baseline="30000" dirty="0" smtClean="0"/>
              <a:t>th</a:t>
            </a:r>
            <a:r>
              <a:rPr lang="en-US" dirty="0" smtClean="0"/>
              <a:t> second is sometimes used (can slow down 30fps animation to 1/10</a:t>
            </a:r>
            <a:r>
              <a:rPr lang="en-US" baseline="30000" dirty="0" smtClean="0"/>
              <a:t>th</a:t>
            </a:r>
            <a:r>
              <a:rPr lang="en-US" dirty="0" smtClean="0"/>
              <a:t>, for example)</a:t>
            </a:r>
          </a:p>
          <a:p>
            <a:r>
              <a:rPr lang="en-US" dirty="0" smtClean="0"/>
              <a:t>Beware storing as floating point as distributes bits between mantissa and exponent so precision varies over time</a:t>
            </a:r>
          </a:p>
          <a:p>
            <a:r>
              <a:rPr lang="en-US" dirty="0" smtClean="0"/>
              <a:t>For debugging breakpoints, may want to put in check to see if “large” gap (then assume breakpoint) and not necessarily that a lot of game time should have passed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4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 to find elapsed time since last call</a:t>
            </a:r>
          </a:p>
          <a:p>
            <a:r>
              <a:rPr lang="en-US" dirty="0" smtClean="0"/>
              <a:t>Call </a:t>
            </a:r>
            <a:r>
              <a:rPr lang="en-US" dirty="0"/>
              <a:t>once per game frame to know how long it took</a:t>
            </a:r>
          </a:p>
          <a:p>
            <a:pPr lvl="1"/>
            <a:r>
              <a:rPr lang="en-US" dirty="0"/>
              <a:t>Can then sleep for the right amount</a:t>
            </a:r>
          </a:p>
          <a:p>
            <a:pPr lvl="1"/>
            <a:r>
              <a:rPr lang="en-US" dirty="0"/>
              <a:t>Or “catch up” </a:t>
            </a:r>
            <a:r>
              <a:rPr lang="en-US" dirty="0" smtClean="0"/>
              <a:t>with object updates if </a:t>
            </a:r>
            <a:r>
              <a:rPr lang="en-US" dirty="0"/>
              <a:t>it took too </a:t>
            </a:r>
            <a:r>
              <a:rPr lang="en-US" dirty="0" smtClean="0"/>
              <a:t>long</a:t>
            </a:r>
          </a:p>
          <a:p>
            <a:r>
              <a:rPr lang="en-US" dirty="0" smtClean="0">
                <a:sym typeface="Wingdings" pitchFamily="2" charset="2"/>
              </a:rPr>
              <a:t> So, how to measure </a:t>
            </a:r>
            <a:r>
              <a:rPr lang="en-US" i="1" dirty="0" smtClean="0">
                <a:sym typeface="Wingdings" pitchFamily="2" charset="2"/>
              </a:rPr>
              <a:t>elapsed time?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 Windows? Linux?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86915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 Elapsed Time – Linux (Cygwin)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time.h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timespec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curr_ts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long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long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in microseconds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clock_gettime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(CLOCK_REALTIME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prev_ts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start timer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// do something ... 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clock_gettime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(CLOCK_REALTIME,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curr_ts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stop timer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convert to total microseconds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curr_ts.tv_sec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*1000000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curr_ts.tv_nsec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/1000;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prev_ts.tv_sec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*1000000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prev_ts.tv_nsec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/1000;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Elapsed Time -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953000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windows.h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LARGE_INTEGER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frequency;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ticks per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second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LARGE_INTEGER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t1, t2;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ticks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microseconds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QueryPerformanceFrequency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(&amp;frequency);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// determine CPU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freq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QueryPerformanceCounter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(&amp;t1); // start timer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do something ... 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QueryPerformanceCounter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(&amp;t2); // stop timer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compute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elapsed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time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microseconds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t2.QuadPart-t1.QuadPart) * 1000000.0 /               	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frequency.QuadPart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574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Clock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to find elapsed time since last call</a:t>
            </a:r>
          </a:p>
          <a:p>
            <a:pPr lvl="1"/>
            <a:r>
              <a:rPr lang="en-US" dirty="0"/>
              <a:t>For Dragonfly, this is sufficient</a:t>
            </a:r>
          </a:p>
          <a:p>
            <a:pPr lvl="1"/>
            <a:r>
              <a:rPr lang="en-US" dirty="0"/>
              <a:t>More general purpose could provide “game time” and allow time scaling</a:t>
            </a:r>
          </a:p>
          <a:p>
            <a:r>
              <a:rPr lang="en-US" dirty="0"/>
              <a:t>Then, can call once per game frame to know how long it took</a:t>
            </a:r>
          </a:p>
          <a:p>
            <a:pPr lvl="1"/>
            <a:r>
              <a:rPr lang="en-US" dirty="0"/>
              <a:t>Can then sleep for the right amount</a:t>
            </a:r>
          </a:p>
          <a:p>
            <a:pPr lvl="1"/>
            <a:r>
              <a:rPr lang="en-US" dirty="0"/>
              <a:t>Or “catch up” if it took too </a:t>
            </a:r>
            <a:r>
              <a:rPr lang="en-US" dirty="0" smtClean="0"/>
              <a:t>long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7" y="1524000"/>
            <a:ext cx="6896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23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Clock.h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341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7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Timing Topics </a:t>
            </a:r>
            <a:r>
              <a:rPr lang="en-US" dirty="0" smtClean="0"/>
              <a:t>(1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At end of game loop, </a:t>
            </a:r>
            <a:r>
              <a:rPr lang="en-US" dirty="0" smtClean="0"/>
              <a:t>need to sleep for whatever is remaining</a:t>
            </a:r>
          </a:p>
          <a:p>
            <a:pPr lvl="1"/>
            <a:r>
              <a:rPr lang="en-US" dirty="0" smtClean="0"/>
              <a:t>Roughly milliseconds of granularity</a:t>
            </a:r>
          </a:p>
          <a:p>
            <a:r>
              <a:rPr lang="en-US" dirty="0" smtClean="0"/>
              <a:t>On Linux/Unix (and Cygwin)</a:t>
            </a:r>
          </a:p>
          <a:p>
            <a:pPr lvl="1"/>
            <a:r>
              <a:rPr lang="en-US" dirty="0" err="1" smtClean="0"/>
              <a:t>usleep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microseconds (need &lt;</a:t>
            </a:r>
            <a:r>
              <a:rPr lang="en-US" dirty="0" err="1" smtClean="0">
                <a:sym typeface="Wingdings" pitchFamily="2" charset="2"/>
              </a:rPr>
              <a:t>unistd.h</a:t>
            </a:r>
            <a:r>
              <a:rPr lang="en-US" dirty="0" smtClean="0">
                <a:sym typeface="Wingdings" pitchFamily="2" charset="2"/>
              </a:rPr>
              <a:t>&gt;)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usleep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(20000)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// sleep for 20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millisec</a:t>
            </a:r>
            <a:endParaRPr lang="en-US" sz="2400" i="1" dirty="0" smtClean="0"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On Windows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Sleep()  milliseconds (need &lt;</a:t>
            </a:r>
            <a:r>
              <a:rPr lang="en-US" dirty="0" err="1" smtClean="0">
                <a:sym typeface="Wingdings" pitchFamily="2" charset="2"/>
              </a:rPr>
              <a:t>windows.h</a:t>
            </a:r>
            <a:r>
              <a:rPr lang="en-US" dirty="0" smtClean="0">
                <a:sym typeface="Wingdings" pitchFamily="2" charset="2"/>
              </a:rPr>
              <a:t>&gt;)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Sleep(20)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// sleep for 20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millisec</a:t>
            </a:r>
            <a:endParaRPr lang="en-US" i="1" dirty="0" smtClean="0"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38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Timing Topics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happens if game engine cannot keep up (i.e. elapsed &gt; TARGET_TIME)?</a:t>
            </a:r>
          </a:p>
          <a:p>
            <a:pPr lvl="1"/>
            <a:r>
              <a:rPr lang="en-US" dirty="0" smtClean="0"/>
              <a:t>Generally, frame rate </a:t>
            </a:r>
            <a:r>
              <a:rPr lang="en-US" i="1" dirty="0" smtClean="0"/>
              <a:t>must</a:t>
            </a:r>
            <a:r>
              <a:rPr lang="en-US" dirty="0" smtClean="0"/>
              <a:t> go down</a:t>
            </a:r>
          </a:p>
          <a:p>
            <a:pPr lvl="1"/>
            <a:r>
              <a:rPr lang="en-US" dirty="0" smtClean="0"/>
              <a:t>But does game play (e.g. saucer speed)?</a:t>
            </a:r>
          </a:p>
          <a:p>
            <a:r>
              <a:rPr lang="en-US" dirty="0" smtClean="0"/>
              <a:t>Could have </a:t>
            </a:r>
            <a:r>
              <a:rPr lang="en-US" dirty="0" err="1" smtClean="0"/>
              <a:t>GameManager</a:t>
            </a:r>
            <a:r>
              <a:rPr lang="en-US" dirty="0" smtClean="0"/>
              <a:t> provide a “step” event more than once, as required</a:t>
            </a:r>
          </a:p>
          <a:p>
            <a:pPr lvl="1"/>
            <a:r>
              <a:rPr lang="en-US" dirty="0" smtClean="0"/>
              <a:t>But note, if the step events are taking the most time, this could exacerbate the problem.</a:t>
            </a:r>
          </a:p>
          <a:p>
            <a:r>
              <a:rPr lang="en-US" dirty="0" smtClean="0"/>
              <a:t>Could have elapsed time available to objects so they could adjust accordingly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elapsed / TARGET) + 1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position.setX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old_x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3500" dirty="0" smtClean="0">
                <a:cs typeface="Consolas" pitchFamily="49" charset="0"/>
                <a:sym typeface="Wingdings" pitchFamily="2" charset="2"/>
              </a:rPr>
              <a:t> Could be provided by Clock class</a:t>
            </a:r>
          </a:p>
          <a:p>
            <a:pPr marL="0" indent="0">
              <a:buNone/>
            </a:pPr>
            <a:endParaRPr lang="en-US" sz="3500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23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GameManager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Run game </a:t>
            </a:r>
            <a:r>
              <a:rPr lang="en-US" dirty="0" smtClean="0"/>
              <a:t>loop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Startup/Shutdown all the other managers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As of now, just </a:t>
            </a:r>
            <a:r>
              <a:rPr lang="en-US" dirty="0" err="1" smtClean="0"/>
              <a:t>LogManager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Other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4" y="3048000"/>
            <a:ext cx="75152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4" y="5804621"/>
            <a:ext cx="6315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4" y="1824557"/>
            <a:ext cx="69627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18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GameManager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Ability for game code to indicate game is over: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true, loop should stop and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run() </a:t>
            </a:r>
            <a:r>
              <a:rPr lang="en-US" dirty="0" smtClean="0"/>
              <a:t>should return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9530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0025"/>
            <a:ext cx="5457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6947"/>
            <a:ext cx="2981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What is this code doing?</a:t>
            </a:r>
          </a:p>
          <a:p>
            <a:r>
              <a:rPr lang="en-US" dirty="0" smtClean="0"/>
              <a:t>Why </a:t>
            </a:r>
            <a:r>
              <a:rPr lang="en-US" i="1" dirty="0" smtClean="0"/>
              <a:t>not</a:t>
            </a:r>
            <a:r>
              <a:rPr lang="en-US" dirty="0" smtClean="0"/>
              <a:t> do it this way?  </a:t>
            </a:r>
          </a:p>
          <a:p>
            <a:r>
              <a:rPr lang="en-US" dirty="0" smtClean="0"/>
              <a:t>What should be done instead?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8914" y="2006138"/>
            <a:ext cx="3625301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Saucer::move()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x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pos.getX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y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pos.getY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new_pos.setX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(x-1);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new_pos.setY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(y);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this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setPos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561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71600" y="2743200"/>
            <a:ext cx="5715000" cy="1143000"/>
          </a:xfrm>
        </p:spPr>
        <p:txBody>
          <a:bodyPr/>
          <a:lstStyle/>
          <a:p>
            <a:r>
              <a:rPr lang="en-US" dirty="0" err="1" smtClean="0"/>
              <a:t>GameManager.h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6858"/>
            <a:ext cx="5486400" cy="65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92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		</a:t>
            </a:r>
            <a:r>
              <a:rPr lang="en-US" dirty="0"/>
              <a:t>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GameManager</a:t>
            </a:r>
            <a:r>
              <a:rPr lang="en-US" dirty="0" smtClean="0"/>
              <a:t>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737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(</a:t>
            </a:r>
            <a:r>
              <a:rPr lang="en-US" dirty="0">
                <a:solidFill>
                  <a:srgbClr val="CC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err="1" smtClean="0"/>
              <a:t>GameObject</a:t>
            </a:r>
            <a:endParaRPr lang="en-US" dirty="0" smtClean="0"/>
          </a:p>
          <a:p>
            <a:r>
              <a:rPr lang="en-US" dirty="0" smtClean="0"/>
              <a:t>The Game World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err="1" smtClean="0"/>
              <a:t>WorldManager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8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game programmer abstraction for items in game</a:t>
            </a:r>
          </a:p>
          <a:p>
            <a:pPr lvl="1"/>
            <a:r>
              <a:rPr lang="en-US" dirty="0" smtClean="0"/>
              <a:t>Opponents (e.g. Saucers)</a:t>
            </a:r>
          </a:p>
          <a:p>
            <a:pPr lvl="1"/>
            <a:r>
              <a:rPr lang="en-US" dirty="0" smtClean="0"/>
              <a:t>Player characters (e.g. Hero)</a:t>
            </a:r>
          </a:p>
          <a:p>
            <a:pPr lvl="1"/>
            <a:r>
              <a:rPr lang="en-US" dirty="0" smtClean="0"/>
              <a:t>Obstacles (e.g. Walls)</a:t>
            </a:r>
          </a:p>
          <a:p>
            <a:pPr lvl="1"/>
            <a:r>
              <a:rPr lang="en-US" dirty="0" smtClean="0"/>
              <a:t>Projectiles (e.g. Bullets)</a:t>
            </a:r>
          </a:p>
          <a:p>
            <a:pPr lvl="1"/>
            <a:r>
              <a:rPr lang="en-US" dirty="0" smtClean="0"/>
              <a:t>Other (e.g. Explosions, Score indicator, …)</a:t>
            </a:r>
          </a:p>
          <a:p>
            <a:r>
              <a:rPr lang="en-US" dirty="0" smtClean="0"/>
              <a:t>Game engine needs to access (e.g. to get position) and update (e.g. change position)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Core attribute is location in world, or </a:t>
            </a:r>
            <a:r>
              <a:rPr lang="en-US" i="1" dirty="0" smtClean="0">
                <a:sym typeface="Wingdings" pitchFamily="2" charset="2"/>
              </a:rPr>
              <a:t>position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80804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46482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having a Position class rather than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integers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a game (or game engine) could inherit to add z coordinate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581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4" y="2057400"/>
            <a:ext cx="3629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09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Position.h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61722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66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Ability to set and get position</a:t>
            </a:r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Ability to set and get type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Typically, set in constructor of specific object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Saucer::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Sacuer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>
                <a:cs typeface="Consolas" pitchFamily="49" charset="0"/>
              </a:rPr>
              <a:t>Ability to set and get id (globally unique)</a:t>
            </a:r>
          </a:p>
          <a:p>
            <a:pPr lvl="1"/>
            <a:endParaRPr lang="en-US" dirty="0" smtClean="0">
              <a:cs typeface="Consolas" pitchFamily="49" charset="0"/>
            </a:endParaRPr>
          </a:p>
          <a:p>
            <a:pPr lvl="1"/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smtClean="0"/>
              <a:t>Set in the game </a:t>
            </a:r>
            <a:r>
              <a:rPr lang="en-US" dirty="0" err="1" smtClean="0"/>
              <a:t>WorldManager</a:t>
            </a:r>
            <a:r>
              <a:rPr lang="en-US" dirty="0" smtClean="0"/>
              <a:t> when object is loaded</a:t>
            </a:r>
          </a:p>
          <a:p>
            <a:r>
              <a:rPr lang="en-US" dirty="0" smtClean="0"/>
              <a:t>Above are mostly </a:t>
            </a:r>
            <a:r>
              <a:rPr lang="en-US" dirty="0"/>
              <a:t>useful for </a:t>
            </a:r>
            <a:r>
              <a:rPr lang="en-US" dirty="0" smtClean="0"/>
              <a:t>debugging, but may </a:t>
            </a:r>
            <a:r>
              <a:rPr lang="en-US" dirty="0"/>
              <a:t>have other uses from game programmer perspective</a:t>
            </a:r>
          </a:p>
          <a:p>
            <a:r>
              <a:rPr lang="en-US" dirty="0" smtClean="0"/>
              <a:t>Will have other attributes later</a:t>
            </a:r>
          </a:p>
          <a:p>
            <a:pPr lvl="1"/>
            <a:r>
              <a:rPr lang="en-US" dirty="0" smtClean="0"/>
              <a:t>E.g. altitude, sprite, bounding boxes…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343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41" y="2362200"/>
            <a:ext cx="3105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3350"/>
            <a:ext cx="2295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07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Lists of Game Objects</a:t>
            </a:r>
            <a:endParaRPr lang="en-US" dirty="0"/>
          </a:p>
          <a:p>
            <a:pPr lvl="1"/>
            <a:r>
              <a:rPr lang="en-US" dirty="0" smtClean="0"/>
              <a:t>Updating </a:t>
            </a:r>
            <a:r>
              <a:rPr lang="en-US" dirty="0"/>
              <a:t>g</a:t>
            </a:r>
            <a:r>
              <a:rPr lang="en-US" dirty="0" smtClean="0"/>
              <a:t>ame objects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err="1" smtClean="0"/>
              <a:t>WorldManager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4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Game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kinds of lists might want.  E.g. </a:t>
            </a:r>
          </a:p>
          <a:p>
            <a:pPr lvl="1"/>
            <a:r>
              <a:rPr lang="en-US" dirty="0" smtClean="0"/>
              <a:t>List of all solid objects</a:t>
            </a:r>
          </a:p>
          <a:p>
            <a:pPr lvl="1"/>
            <a:r>
              <a:rPr lang="en-US" dirty="0" smtClean="0"/>
              <a:t>List of all objects within radius of explosion</a:t>
            </a:r>
          </a:p>
          <a:p>
            <a:pPr lvl="1"/>
            <a:r>
              <a:rPr lang="en-US" dirty="0" smtClean="0"/>
              <a:t>List of all Saucer objects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 will store, respond to queries</a:t>
            </a:r>
          </a:p>
          <a:p>
            <a:r>
              <a:rPr lang="en-US" dirty="0" smtClean="0"/>
              <a:t>Lists should be efficient (e.g. avoid copying objects)</a:t>
            </a:r>
          </a:p>
          <a:p>
            <a:r>
              <a:rPr lang="en-US" dirty="0" smtClean="0"/>
              <a:t>Updating objects in lists should update objects in game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16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Object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Different choices possible, but suggest array for ease of implementation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057400"/>
            <a:ext cx="195758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item[MAX];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count;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66198"/>
            <a:ext cx="259077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Constructor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count = 0;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// same for </a:t>
            </a:r>
            <a:r>
              <a:rPr lang="en-US" b="1" i="1" dirty="0" smtClean="0">
                <a:latin typeface="Consolas" pitchFamily="49" charset="0"/>
                <a:cs typeface="Consolas" pitchFamily="49" charset="0"/>
              </a:rPr>
              <a:t>clear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67200"/>
            <a:ext cx="2717411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insert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x) {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  // check if room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if (count == MAX)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false;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item[count] = x;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count++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117502"/>
            <a:ext cx="449033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for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&lt;count;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if (item[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 == x) {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      // found so scoot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over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for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j=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j&lt;count; j++)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list[j] = list[j+1];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count--;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return true;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found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 false;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not found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4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6068"/>
            <a:ext cx="8001000" cy="28523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/>
              <a:t> here?  What is it set to initially?</a:t>
            </a:r>
          </a:p>
          <a:p>
            <a:r>
              <a:rPr lang="en-US" dirty="0" smtClean="0"/>
              <a:t>What is happening when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/>
              <a:t> is 0?</a:t>
            </a:r>
          </a:p>
          <a:p>
            <a:r>
              <a:rPr lang="en-US" dirty="0" smtClean="0"/>
              <a:t>Why not just call own destructor? i.e.</a:t>
            </a:r>
          </a:p>
          <a:p>
            <a:pPr marL="457200" lvl="1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his-&gt;~Saucer()</a:t>
            </a:r>
            <a:endParaRPr lang="en-US" sz="2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244755"/>
            <a:ext cx="78486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Explosion::step()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&lt;= 0){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world_manager.markForDelete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(this);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5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GameObjectList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Will have </a:t>
            </a:r>
            <a:r>
              <a:rPr lang="en-US" sz="2800" i="1" dirty="0" smtClean="0"/>
              <a:t>pointers</a:t>
            </a:r>
            <a:r>
              <a:rPr lang="en-US" sz="2800" dirty="0" smtClean="0"/>
              <a:t> to </a:t>
            </a:r>
            <a:r>
              <a:rPr lang="en-US" sz="2800" dirty="0" err="1" smtClean="0"/>
              <a:t>GameObjects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0" y="1752600"/>
            <a:ext cx="5000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0" y="3505200"/>
            <a:ext cx="7534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17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219200" y="32004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GameObjectList.h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85763"/>
            <a:ext cx="49625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2819400"/>
            <a:ext cx="1284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 Iterator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657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Iterators “know” how to traverse through container class</a:t>
            </a:r>
          </a:p>
          <a:p>
            <a:pPr lvl="1"/>
            <a:r>
              <a:rPr lang="en-US" dirty="0" smtClean="0"/>
              <a:t>Decouples container implementation with traversal</a:t>
            </a:r>
            <a:endParaRPr lang="en-US" dirty="0"/>
          </a:p>
          <a:p>
            <a:r>
              <a:rPr lang="en-US" dirty="0" smtClean="0"/>
              <a:t>Can have more than one for a given list, each keeping position</a:t>
            </a:r>
          </a:p>
          <a:p>
            <a:r>
              <a:rPr lang="en-US" dirty="0" smtClean="0"/>
              <a:t>Note, adding or deleting to list while iterating may cause unexpected results</a:t>
            </a:r>
          </a:p>
          <a:p>
            <a:pPr lvl="1"/>
            <a:r>
              <a:rPr lang="en-US" dirty="0" smtClean="0"/>
              <a:t>Should not “crash” but may skip items</a:t>
            </a:r>
          </a:p>
          <a:p>
            <a:r>
              <a:rPr lang="en-US" dirty="0" smtClean="0"/>
              <a:t>Steps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Design an “iterator” class for </a:t>
            </a:r>
            <a:r>
              <a:rPr lang="en-US" dirty="0" smtClean="0"/>
              <a:t>“</a:t>
            </a:r>
            <a:r>
              <a:rPr lang="en-US" dirty="0"/>
              <a:t>container” class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createIterator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 </a:t>
            </a:r>
            <a:r>
              <a:rPr lang="en-US" dirty="0"/>
              <a:t>member to </a:t>
            </a:r>
            <a:r>
              <a:rPr lang="en-US" dirty="0" smtClean="0"/>
              <a:t>container</a:t>
            </a:r>
            <a:r>
              <a:rPr lang="en-US" dirty="0"/>
              <a:t> class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Clients ask </a:t>
            </a:r>
            <a:r>
              <a:rPr lang="en-US" dirty="0" smtClean="0"/>
              <a:t>container object to </a:t>
            </a:r>
            <a:r>
              <a:rPr lang="en-US" dirty="0"/>
              <a:t>create </a:t>
            </a:r>
            <a:r>
              <a:rPr lang="en-US" dirty="0" smtClean="0"/>
              <a:t>iterator</a:t>
            </a:r>
            <a:r>
              <a:rPr lang="en-US" dirty="0"/>
              <a:t> object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Clients use  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first(),</a:t>
            </a:r>
            <a:r>
              <a:rPr lang="en-US" sz="2600" dirty="0"/>
              <a:t> 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isDone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(),</a:t>
            </a:r>
            <a:r>
              <a:rPr lang="en-US" sz="2600" dirty="0"/>
              <a:t> 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next(), </a:t>
            </a:r>
            <a:r>
              <a:rPr lang="en-US" dirty="0" smtClean="0"/>
              <a:t>and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currentItem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/>
              <a:t> </a:t>
            </a:r>
            <a:r>
              <a:rPr lang="en-US" dirty="0" smtClean="0"/>
              <a:t>to access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1258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Stack Iterator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4343400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Stack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items[10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friend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Stack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- 1;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push(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in) { items[++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] = in;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pop()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items[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--];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== - 1);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// Step 2</a:t>
            </a:r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 Add a </a:t>
            </a:r>
            <a:r>
              <a:rPr lang="en-US" sz="1400" i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createIterator</a:t>
            </a:r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member</a:t>
            </a:r>
            <a:endParaRPr lang="en-US" sz="1400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createIterator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5029200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Step 1</a:t>
            </a:r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 Design an "iterator" </a:t>
            </a:r>
            <a:endParaRPr lang="en-US" sz="1400" i="1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class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Stack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index;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public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Stack *s)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= s;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first() { index = 0; }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next() { index++; }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isDone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index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+ 1;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currentItem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-&gt;items[index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]; }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895600"/>
            <a:ext cx="3550972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Stack s; </a:t>
            </a:r>
          </a:p>
          <a:p>
            <a:r>
              <a:rPr lang="en-US" sz="16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Step 3. Create iterator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(&amp;s);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Step 4. Use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si.first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 (!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si.isDone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item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si.currentItem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si.next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24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GameObjectListIterator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9528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3247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95500" y="2857500"/>
            <a:ext cx="6248400" cy="1143000"/>
          </a:xfrm>
        </p:spPr>
        <p:txBody>
          <a:bodyPr/>
          <a:lstStyle/>
          <a:p>
            <a:r>
              <a:rPr lang="en-US" dirty="0" err="1" smtClean="0"/>
              <a:t>GameObjectListIterator.h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629400" cy="6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98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Game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… Dynamic</a:t>
            </a:r>
            <a:r>
              <a:rPr lang="en-US" dirty="0"/>
              <a:t>, Real-time, Agent-based Computer Simulation</a:t>
            </a:r>
          </a:p>
          <a:p>
            <a:pPr lvl="1"/>
            <a:r>
              <a:rPr lang="en-US" dirty="0"/>
              <a:t>Well researched Computer Science </a:t>
            </a:r>
            <a:r>
              <a:rPr lang="en-US" dirty="0" smtClean="0"/>
              <a:t>topic</a:t>
            </a:r>
            <a:endParaRPr lang="en-US" dirty="0"/>
          </a:p>
          <a:p>
            <a:r>
              <a:rPr lang="en-US" dirty="0" smtClean="0"/>
              <a:t>As a developer, you can study wider </a:t>
            </a:r>
            <a:r>
              <a:rPr lang="en-US" dirty="0"/>
              <a:t>field</a:t>
            </a:r>
          </a:p>
          <a:p>
            <a:pPr lvl="1"/>
            <a:r>
              <a:rPr lang="en-US" i="1" dirty="0"/>
              <a:t>Agent-based simulations</a:t>
            </a:r>
          </a:p>
          <a:p>
            <a:pPr lvl="1"/>
            <a:r>
              <a:rPr lang="en-US" i="1" dirty="0"/>
              <a:t>Discrete-event simulations</a:t>
            </a:r>
          </a:p>
          <a:p>
            <a:r>
              <a:rPr lang="en-US" dirty="0" smtClean="0"/>
              <a:t>For now, concentrate on updating </a:t>
            </a:r>
            <a:r>
              <a:rPr lang="en-US" i="1" dirty="0" smtClean="0"/>
              <a:t>game objects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8527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Updating Game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engine updates game objects – one of its core functionalities, provides interaction:</a:t>
            </a:r>
          </a:p>
          <a:p>
            <a:pPr lvl="1"/>
            <a:r>
              <a:rPr lang="en-US" dirty="0" smtClean="0"/>
              <a:t>Makes game is dynamic</a:t>
            </a:r>
          </a:p>
          <a:p>
            <a:pPr lvl="1"/>
            <a:r>
              <a:rPr lang="en-US" dirty="0" smtClean="0"/>
              <a:t>Allows game to respond to player</a:t>
            </a:r>
          </a:p>
          <a:p>
            <a:r>
              <a:rPr lang="en-US" dirty="0" smtClean="0"/>
              <a:t>While representation at a given time is </a:t>
            </a:r>
            <a:r>
              <a:rPr lang="en-US" i="1" dirty="0" smtClean="0"/>
              <a:t>static</a:t>
            </a:r>
            <a:r>
              <a:rPr lang="en-US" dirty="0" smtClean="0"/>
              <a:t>, better to think of world as dynamic where game engine samples</a:t>
            </a:r>
          </a:p>
          <a:p>
            <a:pPr lvl="1"/>
            <a:r>
              <a:rPr lang="en-US" dirty="0" smtClean="0"/>
              <a:t>S</a:t>
            </a:r>
            <a:r>
              <a:rPr lang="en-US" i="1" baseline="-25000" dirty="0" smtClean="0">
                <a:solidFill>
                  <a:srgbClr val="009900"/>
                </a:solidFill>
              </a:rPr>
              <a:t>i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) denotes state of object </a:t>
            </a:r>
            <a:r>
              <a:rPr lang="en-US" i="1" dirty="0" err="1" smtClean="0">
                <a:solidFill>
                  <a:srgbClr val="009900"/>
                </a:solidFill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a time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This helps conceptually when engine cannot “keep up”</a:t>
            </a:r>
          </a:p>
          <a:p>
            <a:r>
              <a:rPr lang="en-US" dirty="0" smtClean="0"/>
              <a:t>So, update is determining current state </a:t>
            </a:r>
            <a:r>
              <a:rPr lang="en-US" dirty="0"/>
              <a:t>S</a:t>
            </a:r>
            <a:r>
              <a:rPr lang="en-US" i="1" baseline="-25000" dirty="0">
                <a:solidFill>
                  <a:srgbClr val="009900"/>
                </a:solidFill>
              </a:rPr>
              <a:t>i</a:t>
            </a:r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/>
              <a:t>)</a:t>
            </a:r>
            <a:r>
              <a:rPr lang="en-US" dirty="0" smtClean="0"/>
              <a:t> given state at previous time, S</a:t>
            </a:r>
            <a:r>
              <a:rPr lang="en-US" i="1" baseline="-25000" dirty="0" smtClean="0">
                <a:solidFill>
                  <a:srgbClr val="009900"/>
                </a:solidFill>
              </a:rPr>
              <a:t>i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t </a:t>
            </a:r>
            <a:r>
              <a:rPr lang="en-US" i="1" dirty="0" smtClean="0"/>
              <a:t>-</a:t>
            </a:r>
            <a:r>
              <a:rPr lang="el-GR" dirty="0">
                <a:solidFill>
                  <a:srgbClr val="FF0000"/>
                </a:solidFill>
              </a:rPr>
              <a:t> Δ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Clock should provide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(Dragonfly assumes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is constant, 33 </a:t>
            </a:r>
            <a:r>
              <a:rPr lang="en-US" dirty="0" err="1" smtClean="0"/>
              <a:t>ms</a:t>
            </a:r>
            <a:r>
              <a:rPr lang="en-US" dirty="0" smtClean="0"/>
              <a:t> default)</a:t>
            </a:r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613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93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Approach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Iterate over game object collection, calling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Update() </a:t>
            </a:r>
            <a:r>
              <a:rPr lang="en-US" dirty="0" smtClean="0"/>
              <a:t>declared in base object, declared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virtual</a:t>
            </a:r>
          </a:p>
          <a:p>
            <a:r>
              <a:rPr lang="en-US" dirty="0" smtClean="0"/>
              <a:t>Do this once per game loop (i.e. once per frame)</a:t>
            </a:r>
          </a:p>
          <a:p>
            <a:r>
              <a:rPr lang="en-US" dirty="0" smtClean="0"/>
              <a:t>Derived game objects (e.g. Saucer) provide custom implementation of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to do what they need</a:t>
            </a:r>
          </a:p>
          <a:p>
            <a:r>
              <a:rPr lang="en-US" dirty="0" smtClean="0"/>
              <a:t>Pass in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so objects know how much time has passed</a:t>
            </a:r>
          </a:p>
          <a:p>
            <a:pPr marL="0" indent="0" algn="ctr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virtual void </a:t>
            </a:r>
            <a:r>
              <a:rPr lang="en-US" sz="3000" b="1" dirty="0" smtClean="0"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smtClean="0"/>
              <a:t>(Again, Dragonfly assumes this is constant so not passed)</a:t>
            </a:r>
          </a:p>
          <a:p>
            <a:r>
              <a:rPr lang="en-US" dirty="0" smtClean="0"/>
              <a:t>Note</a:t>
            </a:r>
            <a:r>
              <a:rPr lang="en-US" dirty="0"/>
              <a:t>, Update() could </a:t>
            </a:r>
            <a:r>
              <a:rPr lang="en-US" dirty="0" smtClean="0"/>
              <a:t>pass to </a:t>
            </a:r>
            <a:r>
              <a:rPr lang="en-US" dirty="0"/>
              <a:t>component objects, too</a:t>
            </a:r>
          </a:p>
          <a:p>
            <a:pPr lvl="1"/>
            <a:r>
              <a:rPr lang="en-US" dirty="0"/>
              <a:t>E.g.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400" dirty="0">
                <a:cs typeface="Consolas" pitchFamily="49" charset="0"/>
              </a:rPr>
              <a:t> </a:t>
            </a:r>
            <a:r>
              <a:rPr lang="en-US" dirty="0" smtClean="0"/>
              <a:t>to car sends it to riders </a:t>
            </a:r>
            <a:r>
              <a:rPr lang="en-US" dirty="0"/>
              <a:t>and mounted </a:t>
            </a:r>
            <a:r>
              <a:rPr lang="en-US" dirty="0" smtClean="0"/>
              <a:t>gun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719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Seems ok, right?  But the devil is in the details 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5" name="Picture 4" descr="Free Dragonfly Clip Art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879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Approach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Note, game world manager has subsystems that operate on behalf of objects</a:t>
            </a:r>
          </a:p>
          <a:p>
            <a:pPr lvl="1"/>
            <a:r>
              <a:rPr lang="en-US" dirty="0" smtClean="0"/>
              <a:t>Animate, emit particle effects, play audio, compute collisions …</a:t>
            </a:r>
          </a:p>
          <a:p>
            <a:r>
              <a:rPr lang="en-US" dirty="0" smtClean="0"/>
              <a:t>Each has internal state, too, that is updated over time</a:t>
            </a:r>
          </a:p>
          <a:p>
            <a:pPr lvl="1"/>
            <a:r>
              <a:rPr lang="en-US" dirty="0" smtClean="0"/>
              <a:t>Once or a few times per frame</a:t>
            </a:r>
          </a:p>
          <a:p>
            <a:r>
              <a:rPr lang="en-US" dirty="0" smtClean="0"/>
              <a:t>Could do these subsystem updates in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dirty="0" smtClean="0">
                <a:cs typeface="Consolas" pitchFamily="49" charset="0"/>
              </a:rPr>
              <a:t> for each object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3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C++: Do Not Explicitly Call Destructor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239001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someCode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File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 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  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 that should execute when f is still open...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←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 We want the side-effect of f's destructor here!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 that should execute after f is closed...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5906" y="4114800"/>
            <a:ext cx="8229600" cy="1630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File</a:t>
            </a:r>
            <a:r>
              <a:rPr lang="en-US" sz="2800" dirty="0" smtClean="0"/>
              <a:t> </a:t>
            </a:r>
            <a:r>
              <a:rPr lang="en-US" dirty="0" smtClean="0"/>
              <a:t>destructor closes file</a:t>
            </a:r>
          </a:p>
          <a:p>
            <a:r>
              <a:rPr lang="en-US" dirty="0" smtClean="0"/>
              <a:t>Can you call destructor now?</a:t>
            </a:r>
          </a:p>
          <a:p>
            <a:r>
              <a:rPr lang="en-US" dirty="0" smtClean="0"/>
              <a:t>If not, how to fix?</a:t>
            </a:r>
          </a:p>
        </p:txBody>
      </p:sp>
    </p:spTree>
    <p:extLst>
      <p:ext uri="{BB962C8B-B14F-4D97-AF65-F5344CB8AC3E}">
        <p14:creationId xmlns:p14="http://schemas.microsoft.com/office/powerpoint/2010/main" val="197848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Approach (3 of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929" y="1156156"/>
            <a:ext cx="4673074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Virtual void Tank::Update(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the state of the tank itself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moveTank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rotateTurret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fireCannon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low-level engine subsystems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p_audioSystem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782" y="1385455"/>
            <a:ext cx="4112023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inputManager.getUserInput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clock.getDelta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for each game object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iterator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graphicsManager.swapBuffers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82935"/>
            <a:ext cx="4567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So, what’s wrong with above?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Most engine subsystems operate in batched </a:t>
            </a:r>
            <a:r>
              <a:rPr lang="en-US" sz="2400" dirty="0" smtClean="0"/>
              <a:t>mode  </a:t>
            </a:r>
            <a:r>
              <a:rPr lang="en-US" sz="2400" dirty="0" smtClean="0">
                <a:sym typeface="Wingdings" pitchFamily="2" charset="2"/>
              </a:rPr>
              <a:t> c</a:t>
            </a:r>
            <a:r>
              <a:rPr lang="en-US" sz="2400" dirty="0" smtClean="0"/>
              <a:t>onsider rendering subsystem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do all render operations at once, can cull occluded objects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Increase efficiency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6900" y="4421488"/>
            <a:ext cx="43289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Also, order may matter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E.g. can’t compute cat skeleton position until know human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So, efficiency and functionality demand alternate solution!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89172" y="7868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9793" y="9714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55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Fix for Batch Updates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 allows all objects to request rendering services in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dirty="0" smtClean="0">
                <a:cs typeface="Consolas" pitchFamily="49" charset="0"/>
              </a:rPr>
              <a:t>, </a:t>
            </a:r>
            <a:r>
              <a:rPr lang="en-US" dirty="0" smtClean="0"/>
              <a:t>but rendering itself is deferred</a:t>
            </a:r>
          </a:p>
          <a:p>
            <a:pPr marL="0" indent="0" algn="ctr">
              <a:buNone/>
            </a:pPr>
            <a:r>
              <a:rPr lang="en-US" dirty="0" smtClean="0"/>
              <a:t>(next slide)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76400"/>
            <a:ext cx="4224233" cy="4031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Virtual void Tank::Update(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the tank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moveTank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rotateTurret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fireCannon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control properties, but do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600" b="1" i="1" dirty="0" smtClean="0">
                <a:latin typeface="Consolas" pitchFamily="49" charset="0"/>
                <a:cs typeface="Consolas" pitchFamily="49" charset="0"/>
              </a:rPr>
              <a:t>not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update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didExplode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PlayAnimation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(“explosion”);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isVisbile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Activate();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p_renderingSystem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Show()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4139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Fix for Batch </a:t>
            </a:r>
            <a:r>
              <a:rPr lang="en-US" dirty="0" smtClean="0"/>
              <a:t>Updates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Game loop now updates subsystems at once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Better cache coherency</a:t>
            </a:r>
          </a:p>
          <a:p>
            <a:pPr lvl="1"/>
            <a:r>
              <a:rPr lang="en-US" dirty="0" smtClean="0"/>
              <a:t>Minimal duplication of computations</a:t>
            </a:r>
          </a:p>
          <a:p>
            <a:pPr lvl="1"/>
            <a:r>
              <a:rPr lang="en-US" dirty="0" smtClean="0"/>
              <a:t>Reduced re-allocation of resources (used by subsystems when invoked)</a:t>
            </a:r>
          </a:p>
          <a:p>
            <a:pPr lvl="1"/>
            <a:r>
              <a:rPr lang="en-US" dirty="0" smtClean="0"/>
              <a:t>Efficient pipelining</a:t>
            </a:r>
          </a:p>
          <a:p>
            <a:pPr lvl="2"/>
            <a:r>
              <a:rPr lang="en-US" dirty="0" smtClean="0"/>
              <a:t>Most render systems can pipeline if pipe filled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4112023" cy="4031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inputManager.getUserInput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clock.getDelta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objects update themselves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for each game object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iterator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then update subsystems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p_audioSystem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graphicsManager.swapBuffers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4472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Support for Phased Updates (1 of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Engine systems may have dependencies</a:t>
            </a:r>
          </a:p>
          <a:p>
            <a:pPr lvl="1"/>
            <a:r>
              <a:rPr lang="en-US" dirty="0" smtClean="0"/>
              <a:t>E.g. Physics </a:t>
            </a:r>
            <a:r>
              <a:rPr lang="en-US" dirty="0"/>
              <a:t>m</a:t>
            </a:r>
            <a:r>
              <a:rPr lang="en-US" dirty="0" smtClean="0"/>
              <a:t>anager may need to go first before can apply rag-doll physics animation</a:t>
            </a:r>
          </a:p>
          <a:p>
            <a:r>
              <a:rPr lang="en-US" dirty="0" smtClean="0"/>
              <a:t>And subsystems may need to run more than once</a:t>
            </a:r>
          </a:p>
          <a:p>
            <a:pPr lvl="1"/>
            <a:r>
              <a:rPr lang="en-US" dirty="0" smtClean="0"/>
              <a:t>E.g. Ragdoll physics before physics simulation and then after collisions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8" y="2971800"/>
            <a:ext cx="6244017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then update subsystems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CalculateIntermediatePoses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p_physicsEngine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Simulate(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DetectResolveCollisions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109" y="5526345"/>
            <a:ext cx="77474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Game objects may need to add Update() information more than once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E.g. before each Ragdoll computation and after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30755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Adding Support for Phased </a:t>
            </a:r>
            <a:r>
              <a:rPr lang="en-US" sz="3600" dirty="0" smtClean="0"/>
              <a:t>Updates (2 of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 “hooks” for game objects to have multiple updates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6244017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for each game object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gameObject.PreAnimUpdate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CalculateIntermediatePoses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for each game object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gameObject.PostAnimUpdate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p_physicsEngine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Simulate(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DetectResolveCollisions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for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each game object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gameObject.FinalUpdate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18658"/>
            <a:ext cx="775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iterating over all objects multiple times can be expensive </a:t>
            </a:r>
            <a:r>
              <a:rPr lang="en-US" dirty="0" smtClean="0">
                <a:sym typeface="Wingdings" pitchFamily="2" charset="2"/>
              </a:rPr>
              <a:t> we’ll fix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19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Beware “One Frame Off”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Abstract idea has all objects simultaneously updated each step</a:t>
            </a:r>
          </a:p>
          <a:p>
            <a:pPr lvl="1"/>
            <a:r>
              <a:rPr lang="en-US" dirty="0" smtClean="0"/>
              <a:t>In practice, happens serially</a:t>
            </a:r>
          </a:p>
          <a:p>
            <a:r>
              <a:rPr lang="en-US" dirty="0" smtClean="0"/>
              <a:t>Can cause confusion and source of bugs if objects query each other</a:t>
            </a:r>
          </a:p>
          <a:p>
            <a:pPr lvl="1"/>
            <a:r>
              <a:rPr lang="en-US" dirty="0" smtClean="0"/>
              <a:t>E.g. B looks at A for own velocity.  May depend if A has been updated or not.  May need to specify </a:t>
            </a:r>
            <a:r>
              <a:rPr lang="en-US" i="1" dirty="0" smtClean="0"/>
              <a:t>when</a:t>
            </a:r>
            <a:r>
              <a:rPr lang="en-US" dirty="0" smtClean="0"/>
              <a:t> via timestamp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6781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states of all game objects are consistent </a:t>
            </a:r>
            <a:r>
              <a:rPr lang="en-US" sz="2000" i="1" dirty="0" smtClean="0"/>
              <a:t>before</a:t>
            </a:r>
            <a:r>
              <a:rPr lang="en-US" sz="2000" dirty="0" smtClean="0"/>
              <a:t> and </a:t>
            </a:r>
            <a:r>
              <a:rPr lang="en-US" sz="2000" i="1" dirty="0" smtClean="0"/>
              <a:t>after </a:t>
            </a:r>
            <a:r>
              <a:rPr lang="en-US" sz="2000" dirty="0" smtClean="0"/>
              <a:t>the update loop, but they may be inconsistent </a:t>
            </a:r>
            <a:r>
              <a:rPr lang="en-US" sz="2000" i="1" dirty="0" smtClean="0"/>
              <a:t>during</a:t>
            </a:r>
            <a:r>
              <a:rPr lang="en-US" sz="2000" dirty="0" smtClean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9137867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Events					(</a:t>
            </a:r>
            <a:r>
              <a:rPr lang="en-US" dirty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WorldManager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1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Games are </a:t>
            </a:r>
            <a:r>
              <a:rPr lang="en-US" dirty="0" smtClean="0"/>
              <a:t>inherently </a:t>
            </a:r>
            <a:r>
              <a:rPr lang="en-US" i="1" dirty="0" smtClean="0"/>
              <a:t>event-driven</a:t>
            </a:r>
            <a:endParaRPr lang="en-US" i="1" dirty="0"/>
          </a:p>
          <a:p>
            <a:r>
              <a:rPr lang="en-US" dirty="0" smtClean="0"/>
              <a:t>An </a:t>
            </a:r>
            <a:r>
              <a:rPr lang="en-US" i="1" dirty="0" smtClean="0"/>
              <a:t>event</a:t>
            </a:r>
            <a:r>
              <a:rPr lang="en-US" dirty="0" smtClean="0"/>
              <a:t> is anything that happens that an object may need to take note of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explosion, pickup health pack, run into enemy</a:t>
            </a:r>
          </a:p>
          <a:p>
            <a:r>
              <a:rPr lang="en-US" dirty="0" smtClean="0"/>
              <a:t>Generally, engine must</a:t>
            </a:r>
          </a:p>
          <a:p>
            <a:pPr marL="457200" lvl="1" indent="0">
              <a:buNone/>
            </a:pPr>
            <a:r>
              <a:rPr lang="en-US" dirty="0" smtClean="0"/>
              <a:t>A) Notify interested objects</a:t>
            </a:r>
          </a:p>
          <a:p>
            <a:pPr marL="457200" lvl="1" indent="0">
              <a:buNone/>
            </a:pPr>
            <a:r>
              <a:rPr lang="en-US" dirty="0" smtClean="0"/>
              <a:t>B) Arrange for those objects to respond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Call this </a:t>
            </a:r>
            <a:r>
              <a:rPr lang="en-US" i="1" dirty="0" smtClean="0">
                <a:sym typeface="Wingdings" pitchFamily="2" charset="2"/>
              </a:rPr>
              <a:t>event handling</a:t>
            </a:r>
          </a:p>
          <a:p>
            <a:r>
              <a:rPr lang="en-US" dirty="0" smtClean="0"/>
              <a:t>Different objects respond in different ways (or not at all)</a:t>
            </a:r>
          </a:p>
          <a:p>
            <a:r>
              <a:rPr lang="en-US" dirty="0" smtClean="0"/>
              <a:t>So, how to manage event handling?</a:t>
            </a:r>
          </a:p>
        </p:txBody>
      </p:sp>
    </p:spTree>
    <p:extLst>
      <p:ext uri="{BB962C8B-B14F-4D97-AF65-F5344CB8AC3E}">
        <p14:creationId xmlns:p14="http://schemas.microsoft.com/office/powerpoint/2010/main" val="2219699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43001"/>
            <a:ext cx="37338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Notify game object that event occurs by calling method in each object</a:t>
            </a:r>
          </a:p>
          <a:p>
            <a:r>
              <a:rPr lang="en-US" dirty="0" smtClean="0"/>
              <a:t>E.g. explosion, send event to all objects within radius</a:t>
            </a:r>
          </a:p>
          <a:p>
            <a:pPr lvl="1"/>
            <a:r>
              <a:rPr lang="en-US" dirty="0" smtClean="0"/>
              <a:t>virtual function named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onExplosion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143000"/>
            <a:ext cx="5257800" cy="3352800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void Explosion::Update() {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// …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explosion_went_off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GameObjectList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g_world.getObjectsInSphere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damage_radius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for (each object in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object.onExplosion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(*this);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4495800"/>
            <a:ext cx="8763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i="1" dirty="0" smtClean="0"/>
              <a:t>Statically typed late binding</a:t>
            </a:r>
          </a:p>
          <a:p>
            <a:pPr lvl="1"/>
            <a:r>
              <a:rPr lang="en-US" sz="2600" dirty="0" smtClean="0"/>
              <a:t>“Late binding” since compiler doesn’t know which </a:t>
            </a:r>
            <a:r>
              <a:rPr lang="en-US" sz="2600" dirty="0" smtClean="0">
                <a:sym typeface="Wingdings" pitchFamily="2" charset="2"/>
              </a:rPr>
              <a:t> only known at runtime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“Statically typed” since knows when object known</a:t>
            </a:r>
          </a:p>
          <a:p>
            <a:pPr lvl="2"/>
            <a:r>
              <a:rPr lang="en-US" sz="2300" dirty="0" smtClean="0">
                <a:sym typeface="Wingdings" pitchFamily="2" charset="2"/>
              </a:rPr>
              <a:t>E.g. Tank  Tank::</a:t>
            </a:r>
            <a:r>
              <a:rPr lang="en-US" sz="2300" dirty="0" err="1" smtClean="0">
                <a:sym typeface="Wingdings" pitchFamily="2" charset="2"/>
              </a:rPr>
              <a:t>onExplosion</a:t>
            </a:r>
            <a:r>
              <a:rPr lang="en-US" sz="2300" dirty="0" smtClean="0">
                <a:sym typeface="Wingdings" pitchFamily="2" charset="2"/>
              </a:rPr>
              <a:t>(), Crate  </a:t>
            </a:r>
            <a:r>
              <a:rPr lang="en-US" sz="2300" dirty="0" err="1" smtClean="0">
                <a:sym typeface="Wingdings" pitchFamily="2" charset="2"/>
              </a:rPr>
              <a:t>Crate:onExplosion</a:t>
            </a:r>
            <a:r>
              <a:rPr lang="en-US" sz="2300" dirty="0" smtClean="0">
                <a:sym typeface="Wingdings" pitchFamily="2" charset="2"/>
              </a:rPr>
              <a:t>()</a:t>
            </a:r>
          </a:p>
          <a:p>
            <a:pPr marL="0" indent="0" algn="ctr">
              <a:buNone/>
            </a:pPr>
            <a:r>
              <a:rPr lang="en-US" sz="3100" dirty="0" smtClean="0">
                <a:sym typeface="Wingdings" pitchFamily="2" charset="2"/>
              </a:rPr>
              <a:t>So, what’s the problem?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40647191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Statically-Typed is Inflexible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 object must declare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onExplosion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(),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even if not all objects will use</a:t>
            </a:r>
          </a:p>
          <a:p>
            <a:pPr lvl="1"/>
            <a:r>
              <a:rPr lang="en-US" dirty="0" smtClean="0"/>
              <a:t>In fact, in many games, there may be no explosions!</a:t>
            </a:r>
          </a:p>
          <a:p>
            <a:r>
              <a:rPr lang="en-US" dirty="0" smtClean="0"/>
              <a:t>Worse </a:t>
            </a:r>
            <a:r>
              <a:rPr lang="en-US" dirty="0" smtClean="0">
                <a:sym typeface="Wingdings" pitchFamily="2" charset="2"/>
              </a:rPr>
              <a:t> base object must declare virtual functions for </a:t>
            </a:r>
            <a:r>
              <a:rPr lang="en-US" i="1" dirty="0" smtClean="0">
                <a:sym typeface="Wingdings" pitchFamily="2" charset="2"/>
              </a:rPr>
              <a:t>all possible events </a:t>
            </a:r>
            <a:r>
              <a:rPr lang="en-US" dirty="0" smtClean="0">
                <a:sym typeface="Wingdings" pitchFamily="2" charset="2"/>
              </a:rPr>
              <a:t>in game!</a:t>
            </a:r>
          </a:p>
          <a:p>
            <a:r>
              <a:rPr lang="en-US" dirty="0" smtClean="0">
                <a:sym typeface="Wingdings" pitchFamily="2" charset="2"/>
              </a:rPr>
              <a:t>Makes difficult to add new events since must be known at engine compile time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Can’t make events in game code or even with World editor</a:t>
            </a:r>
          </a:p>
          <a:p>
            <a:r>
              <a:rPr lang="en-US" dirty="0" smtClean="0">
                <a:sym typeface="Wingdings" pitchFamily="2" charset="2"/>
              </a:rPr>
              <a:t>Need </a:t>
            </a:r>
            <a:r>
              <a:rPr lang="en-US" i="1" dirty="0" smtClean="0">
                <a:sym typeface="Wingdings" pitchFamily="2" charset="2"/>
              </a:rPr>
              <a:t>dynamically typed </a:t>
            </a:r>
            <a:r>
              <a:rPr lang="en-US" dirty="0" smtClean="0">
                <a:sym typeface="Wingdings" pitchFamily="2" charset="2"/>
              </a:rPr>
              <a:t>late binding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languages support natively (e.g. C# delegates)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Others (e.g. C++) must implement manually</a:t>
            </a:r>
          </a:p>
          <a:p>
            <a:r>
              <a:rPr lang="en-US" dirty="0" smtClean="0">
                <a:sym typeface="Wingdings" pitchFamily="2" charset="2"/>
              </a:rPr>
              <a:t>How to implement?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add notion of function call in object and pass object around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Often called </a:t>
            </a:r>
            <a:r>
              <a:rPr lang="en-US" i="1" dirty="0" smtClean="0">
                <a:sym typeface="Wingdings" pitchFamily="2" charset="2"/>
              </a:rPr>
              <a:t>message passing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12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C++: Do Not Explicitly Call Destructor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752600"/>
            <a:ext cx="7620001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someCode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File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 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  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 that should execute when f is still open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}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←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f's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 destructor 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automatically called here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!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...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 that should execute after f is closed...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4267200"/>
            <a:ext cx="82296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What if cannot wrap in local block?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close()?</a:t>
            </a:r>
          </a:p>
        </p:txBody>
      </p:sp>
    </p:spTree>
    <p:extLst>
      <p:ext uri="{BB962C8B-B14F-4D97-AF65-F5344CB8AC3E}">
        <p14:creationId xmlns:p14="http://schemas.microsoft.com/office/powerpoint/2010/main" val="41669930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Encapsulating Event in Object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4175" y="1447800"/>
            <a:ext cx="4040188" cy="639762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175" y="208756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/>
              <a:t>Type</a:t>
            </a:r>
            <a:r>
              <a:rPr lang="en-US" sz="2400" dirty="0" smtClean="0"/>
              <a:t> (e.g. explosion, health pack, collision …)</a:t>
            </a:r>
          </a:p>
          <a:p>
            <a:r>
              <a:rPr lang="en-US" sz="2400" i="1" dirty="0" smtClean="0"/>
              <a:t>Arguments</a:t>
            </a:r>
            <a:r>
              <a:rPr lang="en-US" sz="2400" dirty="0" smtClean="0"/>
              <a:t> (e.g. damage, healing, with what …)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Could implement </a:t>
            </a:r>
            <a:r>
              <a:rPr lang="en-US" sz="2400" dirty="0" err="1" smtClean="0"/>
              <a:t>args</a:t>
            </a:r>
            <a:r>
              <a:rPr lang="en-US" sz="2400" dirty="0" smtClean="0"/>
              <a:t> as linked list</a:t>
            </a:r>
          </a:p>
          <a:p>
            <a:r>
              <a:rPr lang="en-US" sz="2400" dirty="0" err="1" smtClean="0"/>
              <a:t>Args</a:t>
            </a:r>
            <a:r>
              <a:rPr lang="en-US" sz="2400" dirty="0" smtClean="0"/>
              <a:t> may have various types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447800"/>
            <a:ext cx="4041775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270375" y="2087561"/>
            <a:ext cx="4724399" cy="4302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event handler</a:t>
            </a:r>
          </a:p>
          <a:p>
            <a:pPr lvl="1"/>
            <a:r>
              <a:rPr lang="en-US" dirty="0" smtClean="0"/>
              <a:t>Since type encapsulated, only method needed is</a:t>
            </a:r>
          </a:p>
          <a:p>
            <a:pPr marL="45720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irtual 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(Event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Event data can be retained say, in queue, and handled later</a:t>
            </a:r>
          </a:p>
          <a:p>
            <a:r>
              <a:rPr lang="en-US" dirty="0" smtClean="0"/>
              <a:t>Blind forwarding</a:t>
            </a:r>
          </a:p>
          <a:p>
            <a:pPr lvl="1"/>
            <a:r>
              <a:rPr lang="en-US" dirty="0" smtClean="0"/>
              <a:t>An object can pass along event without even “knowing” what it does (the engine does this!)</a:t>
            </a:r>
          </a:p>
          <a:p>
            <a:pPr lvl="1"/>
            <a:r>
              <a:rPr lang="en-US" dirty="0" smtClean="0"/>
              <a:t>E.g. “dismount” event can be passed by vehicle to all occupants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20" y="3494087"/>
            <a:ext cx="284404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Event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type;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num_args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EventArg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[MAX];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9544" y="6248400"/>
            <a:ext cx="4460388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Note, this is also called the </a:t>
            </a:r>
            <a:r>
              <a:rPr lang="en-US" i="1" dirty="0" smtClean="0"/>
              <a:t>Command</a:t>
            </a:r>
            <a:r>
              <a:rPr lang="en-US" dirty="0" smtClean="0"/>
              <a:t>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70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Types (1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05249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approach is to match each </a:t>
            </a:r>
          </a:p>
          <a:p>
            <a:pPr marL="0" indent="0">
              <a:buNone/>
            </a:pPr>
            <a:r>
              <a:rPr lang="en-US" dirty="0" smtClean="0"/>
              <a:t>type to integer</a:t>
            </a:r>
          </a:p>
          <a:p>
            <a:pPr lvl="1"/>
            <a:r>
              <a:rPr lang="en-US" dirty="0" smtClean="0"/>
              <a:t>Simple and efficient (integers are</a:t>
            </a:r>
          </a:p>
          <a:p>
            <a:pPr marL="457200" lvl="1" indent="0">
              <a:buNone/>
            </a:pPr>
            <a:r>
              <a:rPr lang="en-US" dirty="0" smtClean="0"/>
              <a:t> fast)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Events are hard-coded, meaning adding new events hard</a:t>
            </a:r>
          </a:p>
          <a:p>
            <a:pPr lvl="1"/>
            <a:r>
              <a:rPr lang="en-US" dirty="0" smtClean="0"/>
              <a:t>Enumerators are indices so order dependent</a:t>
            </a:r>
          </a:p>
          <a:p>
            <a:pPr lvl="2"/>
            <a:r>
              <a:rPr lang="en-US" dirty="0" smtClean="0"/>
              <a:t>If someone adds one in the middle data stored in files gets messed up</a:t>
            </a:r>
          </a:p>
          <a:p>
            <a:r>
              <a:rPr lang="en-US" dirty="0" smtClean="0"/>
              <a:t>This works usually for small demos but doesn’t scale well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295400"/>
            <a:ext cx="233749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enum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LEVEL_STARTED;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PLAYER_SPAWNED;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ENEMY_SPOTTED;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EXPLOSION;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BULLET_HIT: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673320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Event Types (2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Encode via strings (e.g.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event_type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Totally free form (e.g. “explosion” or “collision” or “boss ate my lunch”) so easy to add</a:t>
            </a:r>
          </a:p>
          <a:p>
            <a:pPr lvl="1"/>
            <a:r>
              <a:rPr lang="en-US" dirty="0" smtClean="0"/>
              <a:t>Dynamic – can be parsed at run-time, nothing pre-bound</a:t>
            </a:r>
            <a:endParaRPr lang="en-US" dirty="0"/>
          </a:p>
          <a:p>
            <a:r>
              <a:rPr lang="en-US" dirty="0" smtClean="0"/>
              <a:t>Bad:</a:t>
            </a:r>
          </a:p>
          <a:p>
            <a:pPr lvl="1"/>
            <a:r>
              <a:rPr lang="en-US" dirty="0" smtClean="0"/>
              <a:t>Potential name conflicts (e.g. game code inadvertently uses same name as engine code)</a:t>
            </a:r>
          </a:p>
          <a:p>
            <a:pPr lvl="1"/>
            <a:r>
              <a:rPr lang="en-US" dirty="0" smtClean="0"/>
              <a:t>Events would fail if simple typo (compiler could not catch)</a:t>
            </a:r>
          </a:p>
          <a:p>
            <a:pPr lvl="1"/>
            <a:r>
              <a:rPr lang="en-US" dirty="0" smtClean="0"/>
              <a:t>Strings “expensive” compared to integers</a:t>
            </a:r>
          </a:p>
          <a:p>
            <a:r>
              <a:rPr lang="en-US" dirty="0" smtClean="0"/>
              <a:t>Overall, extreme flexibility makes worth risk by many engines</a:t>
            </a:r>
          </a:p>
        </p:txBody>
      </p:sp>
    </p:spTree>
    <p:extLst>
      <p:ext uri="{BB962C8B-B14F-4D97-AF65-F5344CB8AC3E}">
        <p14:creationId xmlns:p14="http://schemas.microsoft.com/office/powerpoint/2010/main" val="5250750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Types as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avoid problems, can build tools</a:t>
            </a:r>
          </a:p>
          <a:p>
            <a:pPr lvl="1"/>
            <a:r>
              <a:rPr lang="en-US" dirty="0" smtClean="0"/>
              <a:t>Central dbase of all event types </a:t>
            </a:r>
            <a:r>
              <a:rPr lang="en-US" dirty="0" smtClean="0">
                <a:sym typeface="Wingdings" pitchFamily="2" charset="2"/>
              </a:rPr>
              <a:t> GUI used to add new types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Conflicts automatically detected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adding event, could “paste” in automatically, to avoid human typing errors</a:t>
            </a:r>
          </a:p>
          <a:p>
            <a:r>
              <a:rPr lang="en-US" dirty="0" smtClean="0">
                <a:sym typeface="Wingdings" pitchFamily="2" charset="2"/>
              </a:rPr>
              <a:t>While setting up such tools good, significant development “cost” should be considered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505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is have new type of event class for each unique event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Objects get parent Event, but can check type to see if this is, say, an </a:t>
            </a:r>
            <a:r>
              <a:rPr lang="en-US" dirty="0" err="1" smtClean="0"/>
              <a:t>ExplosionEvent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819400"/>
            <a:ext cx="433644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ExplosionEvent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: public Event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float damage;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point center;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float radius;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7824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Chain of Responsibility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objects often dependent upon each other </a:t>
            </a:r>
          </a:p>
          <a:p>
            <a:pPr lvl="1"/>
            <a:r>
              <a:rPr lang="en-US" dirty="0" smtClean="0"/>
              <a:t>E.g. “dismount” event passed to cavalry needs to go to rider only</a:t>
            </a:r>
          </a:p>
          <a:p>
            <a:pPr lvl="1"/>
            <a:r>
              <a:rPr lang="en-US" dirty="0" smtClean="0"/>
              <a:t>E.g. “heal” event given to soldier does not need to go to backpack</a:t>
            </a:r>
          </a:p>
          <a:p>
            <a:r>
              <a:rPr lang="en-US" dirty="0" smtClean="0"/>
              <a:t>Can draw graph of relationship</a:t>
            </a:r>
          </a:p>
          <a:p>
            <a:pPr lvl="1"/>
            <a:r>
              <a:rPr lang="en-US" dirty="0" smtClean="0"/>
              <a:t>E.g. Vehicle </a:t>
            </a:r>
            <a:r>
              <a:rPr lang="en-US" dirty="0" smtClean="0">
                <a:sym typeface="Wingdings" pitchFamily="2" charset="2"/>
              </a:rPr>
              <a:t> Soldier  Backpack  Pistol</a:t>
            </a:r>
          </a:p>
          <a:p>
            <a:r>
              <a:rPr lang="en-US" dirty="0" smtClean="0">
                <a:sym typeface="Wingdings" pitchFamily="2" charset="2"/>
              </a:rPr>
              <a:t>May want to pass events along from one in chain to another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Passing stops at end of chain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Passing stops if event is “consumed”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97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Chain of Responsibility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6580648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virtual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SomeObject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::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(Event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call base class’ handler first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BaseClass:onEvent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true;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if base consumed, we are done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Now try to handle the event myself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== EVENT_ATTACK)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respondToAttack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getAttackInfo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false;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ok to forward to others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 else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== EVENT_HEALTH_PACK)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addHealth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getHealthPack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getHealth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true;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 consumed event, so don’t forward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 … else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false;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 didn’t recognize this event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805" y="6019800"/>
            <a:ext cx="693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(Almost right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ctually, need to </a:t>
            </a:r>
            <a:r>
              <a:rPr lang="en-US" dirty="0" err="1" smtClean="0"/>
              <a:t>upcast</a:t>
            </a:r>
            <a:r>
              <a:rPr lang="en-US" dirty="0" smtClean="0"/>
              <a:t> the event call – see later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857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Events in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1" y="1137112"/>
            <a:ext cx="4343400" cy="2590800"/>
          </a:xfrm>
        </p:spPr>
        <p:txBody>
          <a:bodyPr/>
          <a:lstStyle/>
          <a:p>
            <a:r>
              <a:rPr lang="en-US" dirty="0" smtClean="0"/>
              <a:t>Engine has base class</a:t>
            </a:r>
          </a:p>
          <a:p>
            <a:r>
              <a:rPr lang="en-US" dirty="0" smtClean="0"/>
              <a:t>Type is a string</a:t>
            </a:r>
          </a:p>
          <a:p>
            <a:pPr lvl="1"/>
            <a:r>
              <a:rPr lang="en-US" dirty="0" smtClean="0"/>
              <a:t>Flexible for game programmer to define however meaningful</a:t>
            </a:r>
          </a:p>
          <a:p>
            <a:pPr lvl="2"/>
            <a:r>
              <a:rPr lang="en-US" dirty="0" smtClean="0"/>
              <a:t>E.g. NUKE_EVENT == “nuke”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52603"/>
            <a:ext cx="3324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422862"/>
            <a:ext cx="31718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76799" y="1188374"/>
            <a:ext cx="0" cy="51244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1188374"/>
            <a:ext cx="98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Event.h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62515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in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Specific events inherit from it</a:t>
            </a:r>
          </a:p>
          <a:p>
            <a:r>
              <a:rPr lang="en-US" dirty="0" smtClean="0"/>
              <a:t>Engine defines a few used by most games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Will define most as needed, but do </a:t>
            </a:r>
            <a:r>
              <a:rPr lang="en-US" dirty="0" err="1" smtClean="0"/>
              <a:t>EventStep</a:t>
            </a:r>
            <a:r>
              <a:rPr lang="en-US" dirty="0" smtClean="0"/>
              <a:t> now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410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200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Event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3810000" cy="4525963"/>
          </a:xfrm>
        </p:spPr>
        <p:txBody>
          <a:bodyPr/>
          <a:lstStyle/>
          <a:p>
            <a:r>
              <a:rPr lang="en-US" dirty="0" smtClean="0"/>
              <a:t>Generated by </a:t>
            </a:r>
            <a:r>
              <a:rPr lang="en-US" dirty="0" err="1" smtClean="0"/>
              <a:t>GameManager</a:t>
            </a:r>
            <a:r>
              <a:rPr lang="en-US" dirty="0" smtClean="0"/>
              <a:t> every game loop</a:t>
            </a:r>
          </a:p>
          <a:p>
            <a:pPr lvl="1"/>
            <a:r>
              <a:rPr lang="en-US" dirty="0" smtClean="0"/>
              <a:t>Send to all (interested) </a:t>
            </a:r>
            <a:r>
              <a:rPr lang="en-US" dirty="0" err="1" smtClean="0"/>
              <a:t>GameObjects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Constructor just sets type to STEP_EVENT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828800"/>
            <a:ext cx="47434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8632" y="1460453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EventStep.h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05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C++: Do Not Explicitly Call Destructor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7156"/>
            <a:ext cx="65532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class File {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public: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void close();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~File();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...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private: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fileHandle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   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// 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fileHandle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 &gt;= 0 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iff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it's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 open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};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File::~File() {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close();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void File::close() {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if 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fileHandle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&gt;= 0) {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  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...code that calls the OS to close the file...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 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fileHandle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= -1;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  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 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1181" y="6095999"/>
            <a:ext cx="570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User then could call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f.close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400" dirty="0" smtClean="0"/>
              <a:t> explicitly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0654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76200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Type Casting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472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itchFamily="2" charset="2"/>
              </a:rPr>
              <a:t>Want to convert Event to </a:t>
            </a:r>
            <a:r>
              <a:rPr lang="en-US" dirty="0" err="1" smtClean="0">
                <a:sym typeface="Wingdings" pitchFamily="2" charset="2"/>
              </a:rPr>
              <a:t>EventStep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If Event handler in game code (e.g. Saucer.cpp)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C++ strongly typed </a:t>
            </a:r>
            <a:r>
              <a:rPr lang="en-US" dirty="0" smtClean="0">
                <a:sym typeface="Wingdings" pitchFamily="2" charset="2"/>
              </a:rPr>
              <a:t> conversion to another type needs to be made explicit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Note, can lead to run-time errors that are syntactically correct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Objects not compatible, so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padd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-&gt;result() </a:t>
            </a:r>
            <a:r>
              <a:rPr lang="en-US" dirty="0" smtClean="0">
                <a:sym typeface="Wingdings" pitchFamily="2" charset="2"/>
              </a:rPr>
              <a:t>run-time error</a:t>
            </a:r>
          </a:p>
          <a:p>
            <a:r>
              <a:rPr lang="en-US" dirty="0" smtClean="0">
                <a:sym typeface="Wingdings" pitchFamily="2" charset="2"/>
              </a:rPr>
              <a:t>Different modifiers to casting can help prevent errors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22946"/>
              </p:ext>
            </p:extLst>
          </p:nvPr>
        </p:nvGraphicFramePr>
        <p:xfrm>
          <a:off x="5867400" y="228600"/>
          <a:ext cx="1600200" cy="10668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90600">
                <a:tc>
                  <a:txBody>
                    <a:bodyPr/>
                    <a:lstStyle/>
                    <a:p>
                      <a:pPr fontAlgn="t"/>
                      <a:r>
                        <a:rPr lang="en-US" sz="1600" i="0" dirty="0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 a=2000; </a:t>
                      </a:r>
                      <a:endParaRPr lang="en-US" sz="1600" dirty="0" smtClean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fontAlgn="t"/>
                      <a:r>
                        <a:rPr lang="en-US" sz="1600" i="0" dirty="0" err="1" smtClean="0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int</a:t>
                      </a:r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b; </a:t>
                      </a:r>
                      <a:endParaRPr lang="en-US" sz="1600" dirty="0" smtClean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fontAlgn="t"/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b 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= (</a:t>
                      </a:r>
                      <a:r>
                        <a:rPr lang="en-US" sz="1600" i="0" dirty="0" err="1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int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) </a:t>
                      </a:r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a;</a:t>
                      </a:r>
                      <a:endParaRPr lang="en-US" sz="1600" dirty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22767" y="5486400"/>
            <a:ext cx="4145280" cy="123110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dynamic_cast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(expression)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static_cast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(expression)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dirty="0" err="1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(expression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Usage: 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i="1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) expression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37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Dynamic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219200"/>
            <a:ext cx="7848600" cy="4525963"/>
          </a:xfrm>
        </p:spPr>
        <p:txBody>
          <a:bodyPr/>
          <a:lstStyle/>
          <a:p>
            <a:r>
              <a:rPr lang="en-US" dirty="0" smtClean="0"/>
              <a:t>Ensures that pointer cast is valid</a:t>
            </a:r>
          </a:p>
          <a:p>
            <a:r>
              <a:rPr lang="en-US" dirty="0" smtClean="0"/>
              <a:t>Only for derived to 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Requires RTTI to keep track of dynamic types</a:t>
            </a:r>
          </a:p>
          <a:p>
            <a:pPr lvl="1"/>
            <a:r>
              <a:rPr lang="en-US" dirty="0" smtClean="0"/>
              <a:t>Sometimes off by default in compiler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0"/>
            <a:ext cx="76581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878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2709" y="1447800"/>
            <a:ext cx="315299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Conversions between related classes</a:t>
            </a:r>
          </a:p>
          <a:p>
            <a:pPr lvl="1"/>
            <a:r>
              <a:rPr lang="en-US" i="1" dirty="0" smtClean="0"/>
              <a:t>derived to base</a:t>
            </a:r>
          </a:p>
          <a:p>
            <a:pPr lvl="1"/>
            <a:r>
              <a:rPr lang="en-US" i="1" dirty="0" smtClean="0"/>
              <a:t>base to derived</a:t>
            </a:r>
          </a:p>
          <a:p>
            <a:r>
              <a:rPr lang="en-US" dirty="0" smtClean="0"/>
              <a:t>In Dragonfly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Game code event handler to cast to right event object once know type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09" y="1676400"/>
            <a:ext cx="5200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20981" y="3505200"/>
            <a:ext cx="5009705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Bullet::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(Event *e)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(e-&gt;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== COLLISION_EVENT)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p_collision_event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static_cast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*&gt; (e);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hit(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p_collision_event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return 1;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2026" y="3131712"/>
            <a:ext cx="126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Bullet.cpp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12634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Re-Interpret Cast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r>
              <a:rPr lang="en-US" dirty="0" smtClean="0"/>
              <a:t>Converts any pointer to any other type, even if unrelated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Works, but doesn’t really make sense since can’t safely dereference b</a:t>
            </a:r>
          </a:p>
          <a:p>
            <a:r>
              <a:rPr lang="en-US" dirty="0" smtClean="0"/>
              <a:t>Mostly used for non-C++ code (e.g. memory copying)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4105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914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What Do We Have?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objects </a:t>
            </a:r>
          </a:p>
          <a:p>
            <a:r>
              <a:rPr lang="en-US" dirty="0" smtClean="0"/>
              <a:t>Lists of game objects</a:t>
            </a:r>
          </a:p>
          <a:p>
            <a:r>
              <a:rPr lang="en-US" dirty="0" smtClean="0"/>
              <a:t>Iterators for game objects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Means of passing them to game objects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Ready for World Manager!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02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Events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61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03" y="22167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9189" y="1066800"/>
            <a:ext cx="4040188" cy="639762"/>
          </a:xfrm>
        </p:spPr>
        <p:txBody>
          <a:bodyPr/>
          <a:lstStyle/>
          <a:p>
            <a:r>
              <a:rPr lang="en-US" dirty="0" smtClean="0"/>
              <a:t>Dragonfly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9189" y="170656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Manages game objects</a:t>
            </a:r>
          </a:p>
          <a:p>
            <a:pPr lvl="1"/>
            <a:r>
              <a:rPr lang="en-US" dirty="0" smtClean="0"/>
              <a:t>Insert, Remove, Move…</a:t>
            </a:r>
          </a:p>
          <a:p>
            <a:r>
              <a:rPr lang="en-US" dirty="0" smtClean="0"/>
              <a:t>Provides “step” events to objects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14" y="1066800"/>
            <a:ext cx="4041775" cy="639762"/>
          </a:xfrm>
        </p:spPr>
        <p:txBody>
          <a:bodyPr/>
          <a:lstStyle/>
          <a:p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014" y="1706562"/>
            <a:ext cx="4041775" cy="3951288"/>
          </a:xfrm>
        </p:spPr>
        <p:txBody>
          <a:bodyPr/>
          <a:lstStyle/>
          <a:p>
            <a:r>
              <a:rPr lang="en-US" dirty="0"/>
              <a:t>Also manages world attributes (size, view, etc.)</a:t>
            </a:r>
          </a:p>
          <a:p>
            <a:r>
              <a:rPr lang="en-US" dirty="0"/>
              <a:t>Organizes drawing of objects</a:t>
            </a:r>
          </a:p>
          <a:p>
            <a:r>
              <a:rPr lang="en-US" dirty="0"/>
              <a:t>Provides “collision” and “</a:t>
            </a:r>
            <a:r>
              <a:rPr lang="en-US" dirty="0" err="1"/>
              <a:t>outofbounds</a:t>
            </a:r>
            <a:r>
              <a:rPr lang="en-US" dirty="0"/>
              <a:t>” events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1" y="4389437"/>
            <a:ext cx="6029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89" y="3113087"/>
            <a:ext cx="15811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1" y="5356138"/>
            <a:ext cx="6848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004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 (2 of 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9611"/>
            <a:ext cx="4457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531572"/>
            <a:ext cx="296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13611"/>
            <a:ext cx="65341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262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Modifications to Game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Needs </a:t>
            </a:r>
            <a:r>
              <a:rPr lang="en-US" dirty="0" err="1" smtClean="0"/>
              <a:t>eventHandler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Virtual so derived classes can redefine</a:t>
            </a:r>
          </a:p>
          <a:p>
            <a:pPr lvl="1"/>
            <a:r>
              <a:rPr lang="en-US" dirty="0" smtClean="0"/>
              <a:t>Return 0 if ignored, else return 1</a:t>
            </a:r>
          </a:p>
          <a:p>
            <a:pPr lvl="1"/>
            <a:r>
              <a:rPr lang="en-US" dirty="0" smtClean="0"/>
              <a:t>Default is to ignore everything</a:t>
            </a:r>
          </a:p>
          <a:p>
            <a:r>
              <a:rPr lang="en-US" dirty="0" smtClean="0"/>
              <a:t>Need to modify constructor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The game world manager.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game_world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::</a:t>
            </a: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getInstance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game_world.</a:t>
            </a: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Add object to game world (obj)."/>
              </a:rPr>
              <a:t>insertObj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(this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Need to modify destructor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The game world manager.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game_world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::</a:t>
            </a:r>
            <a:r>
              <a:rPr lang="en-US" sz="2400" dirty="0" err="1">
                <a:latin typeface="Consolas" pitchFamily="49" charset="0"/>
                <a:cs typeface="Consolas" pitchFamily="49" charset="0"/>
                <a:hlinkClick r:id="rId2" tooltip="Get the one and only instance of the WorldManager."/>
              </a:rPr>
              <a:t>getInstance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game_world.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hlinkClick r:id="rId2" tooltip="Remove object from game world (obj)."/>
              </a:rPr>
              <a:t>removeObj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(this);</a:t>
            </a:r>
          </a:p>
          <a:p>
            <a:r>
              <a:rPr lang="en-US" dirty="0" smtClean="0">
                <a:cs typeface="Consolas" pitchFamily="49" charset="0"/>
              </a:rPr>
              <a:t>Remember in Saucer Shoot?</a:t>
            </a:r>
          </a:p>
          <a:p>
            <a:pPr marL="457200" lvl="1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new Saucer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  // without grabbing return value</a:t>
            </a:r>
          </a:p>
          <a:p>
            <a:r>
              <a:rPr lang="en-US" dirty="0" smtClean="0">
                <a:cs typeface="Consolas" pitchFamily="49" charset="0"/>
              </a:rPr>
              <a:t>Now you know how</a:t>
            </a:r>
            <a:endParaRPr lang="en-US" dirty="0"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39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130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::update() Pseudo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Create </a:t>
            </a:r>
            <a:r>
              <a:rPr lang="en-US" sz="2800" dirty="0" err="1" smtClean="0"/>
              <a:t>EventStep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Create </a:t>
            </a:r>
            <a:r>
              <a:rPr lang="en-US" sz="2800" dirty="0" err="1" smtClean="0"/>
              <a:t>GameObjectListIterator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Set iterator to first </a:t>
            </a:r>
            <a:r>
              <a:rPr lang="en-US" sz="2800" dirty="0" err="1" smtClean="0"/>
              <a:t>GameObject</a:t>
            </a:r>
            <a:r>
              <a:rPr lang="en-US" sz="2800" dirty="0" smtClean="0"/>
              <a:t> from </a:t>
            </a:r>
            <a:r>
              <a:rPr lang="en-US" sz="2800" dirty="0" err="1" smtClean="0"/>
              <a:t>obj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While not done</a:t>
            </a:r>
          </a:p>
          <a:p>
            <a:pPr marL="457200" lvl="1" indent="0">
              <a:buNone/>
            </a:pPr>
            <a:r>
              <a:rPr lang="en-US" dirty="0" smtClean="0"/>
              <a:t>Get current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Call </a:t>
            </a:r>
            <a:r>
              <a:rPr lang="en-US" dirty="0" err="1" smtClean="0"/>
              <a:t>evenHandler</a:t>
            </a:r>
            <a:r>
              <a:rPr lang="en-US" dirty="0" smtClean="0"/>
              <a:t> for </a:t>
            </a:r>
            <a:r>
              <a:rPr lang="en-US" dirty="0" err="1" smtClean="0"/>
              <a:t>GameObject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EventStep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Set iterator to next </a:t>
            </a:r>
            <a:r>
              <a:rPr lang="en-US" dirty="0" err="1" smtClean="0"/>
              <a:t>GameObject</a:t>
            </a:r>
            <a:r>
              <a:rPr lang="en-US" dirty="0" smtClean="0"/>
              <a:t> from </a:t>
            </a:r>
            <a:r>
              <a:rPr lang="en-US" dirty="0" err="1" smtClean="0"/>
              <a:t>obj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End of while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44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12191</Words>
  <Application>Microsoft Office PowerPoint</Application>
  <PresentationFormat>On-screen Show (4:3)</PresentationFormat>
  <Paragraphs>2448</Paragraphs>
  <Slides>249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249</vt:i4>
      </vt:variant>
    </vt:vector>
  </HeadingPairs>
  <TitlesOfParts>
    <vt:vector size="251" baseType="lpstr">
      <vt:lpstr>Office Theme</vt:lpstr>
      <vt:lpstr>Equation</vt:lpstr>
      <vt:lpstr>Dragonfly</vt:lpstr>
      <vt:lpstr>Goals</vt:lpstr>
      <vt:lpstr>Outline – Part I</vt:lpstr>
      <vt:lpstr>Saucer Shoot</vt:lpstr>
      <vt:lpstr>Saucer Shoot</vt:lpstr>
      <vt:lpstr>Saucer Shoot</vt:lpstr>
      <vt:lpstr>C++: Do Not Explicitly Call Destructor</vt:lpstr>
      <vt:lpstr>C++: Do Not Explicitly Call Destructor</vt:lpstr>
      <vt:lpstr>C++: Do Not Explicitly Call Destructor</vt:lpstr>
      <vt:lpstr>C++: Do Not Explicitly Call Destructor</vt:lpstr>
      <vt:lpstr>Summary – Destructors and Dragonfly</vt:lpstr>
      <vt:lpstr>Outline – Part I</vt:lpstr>
      <vt:lpstr>Dragonfly Game Engine</vt:lpstr>
      <vt:lpstr>Dragonfly Classes</vt:lpstr>
      <vt:lpstr>Engine Support Systems - Managers</vt:lpstr>
      <vt:lpstr>Managers in C++: Global Variables?</vt:lpstr>
      <vt:lpstr>Managers in C++: Static Variables?</vt:lpstr>
      <vt:lpstr>Managers: C++ Singletons</vt:lpstr>
      <vt:lpstr>The Manager Interface</vt:lpstr>
      <vt:lpstr>Outline – Part I</vt:lpstr>
      <vt:lpstr>Game Engine Messages</vt:lpstr>
      <vt:lpstr>The LogManager - Functionality</vt:lpstr>
      <vt:lpstr>General Purpose Output</vt:lpstr>
      <vt:lpstr>General Purpose Output</vt:lpstr>
      <vt:lpstr>Nicely Formatted Time String</vt:lpstr>
      <vt:lpstr>Flushing Output</vt:lpstr>
      <vt:lpstr>The LogManager</vt:lpstr>
      <vt:lpstr>Once-only Header Files</vt:lpstr>
      <vt:lpstr>Once-only Header Files</vt:lpstr>
      <vt:lpstr>The LogManager – Complete Header File</vt:lpstr>
      <vt:lpstr>Using the LogManager - Example</vt:lpstr>
      <vt:lpstr>Controlling Verbosity Level</vt:lpstr>
      <vt:lpstr>Conditional Compilation</vt:lpstr>
      <vt:lpstr>Outline – Part I</vt:lpstr>
      <vt:lpstr>Saucer Shoot</vt:lpstr>
      <vt:lpstr>Saucer Shoot</vt:lpstr>
      <vt:lpstr>The Game Loop</vt:lpstr>
      <vt:lpstr>The Game Loop with Timing</vt:lpstr>
      <vt:lpstr>Measuring Computer Time</vt:lpstr>
      <vt:lpstr>Measuring Computer Time</vt:lpstr>
      <vt:lpstr>Game Engine Need</vt:lpstr>
      <vt:lpstr>Compute Elapsed Time – Linux (Cygwin)</vt:lpstr>
      <vt:lpstr>Compute Elapsed Time - Windows</vt:lpstr>
      <vt:lpstr>The Clock Class</vt:lpstr>
      <vt:lpstr>Clock.h</vt:lpstr>
      <vt:lpstr>Additional Timing Topics (1 of 2)</vt:lpstr>
      <vt:lpstr>Additional Timing Topics (2 of 2)</vt:lpstr>
      <vt:lpstr>GameManager (1 of 2)</vt:lpstr>
      <vt:lpstr>GameManager (2 of 2)</vt:lpstr>
      <vt:lpstr>GameManager.h</vt:lpstr>
      <vt:lpstr>Outline – Part I</vt:lpstr>
      <vt:lpstr>Outline – Part II</vt:lpstr>
      <vt:lpstr>Game Objects</vt:lpstr>
      <vt:lpstr>Position Class</vt:lpstr>
      <vt:lpstr>Position.h</vt:lpstr>
      <vt:lpstr>GameObject</vt:lpstr>
      <vt:lpstr>Outline – Part II</vt:lpstr>
      <vt:lpstr>Lists of Game Objects</vt:lpstr>
      <vt:lpstr>Object List</vt:lpstr>
      <vt:lpstr>GameObjectList</vt:lpstr>
      <vt:lpstr>GameObjectList.h</vt:lpstr>
      <vt:lpstr>Iterators</vt:lpstr>
      <vt:lpstr>Example: Stack Iterator</vt:lpstr>
      <vt:lpstr>GameObjectListIterator</vt:lpstr>
      <vt:lpstr>GameObjectListIterator.h</vt:lpstr>
      <vt:lpstr>Updating the Game World</vt:lpstr>
      <vt:lpstr>Updating Game Objects</vt:lpstr>
      <vt:lpstr>Simple Approach (1 of 3)</vt:lpstr>
      <vt:lpstr>Simple Approach (2 of 3)</vt:lpstr>
      <vt:lpstr>Simple Approach (3 of 3)</vt:lpstr>
      <vt:lpstr>Simple Fix for Batch Updates (1 of 2)</vt:lpstr>
      <vt:lpstr>Simple Fix for Batch Updates (2 of 2)</vt:lpstr>
      <vt:lpstr>Adding Support for Phased Updates (1 of 2)</vt:lpstr>
      <vt:lpstr>Adding Support for Phased Updates (2 of 2)</vt:lpstr>
      <vt:lpstr>Beware “One Frame Off” Bugs</vt:lpstr>
      <vt:lpstr>Outline – Part II</vt:lpstr>
      <vt:lpstr>Events</vt:lpstr>
      <vt:lpstr>Simple Approach</vt:lpstr>
      <vt:lpstr>Statically-Typed is Inflexible</vt:lpstr>
      <vt:lpstr>Encapsulating Event in Object</vt:lpstr>
      <vt:lpstr>Event Types (1 of 2)</vt:lpstr>
      <vt:lpstr>Event Types (2 of 2)</vt:lpstr>
      <vt:lpstr>Event Types as Strings</vt:lpstr>
      <vt:lpstr>Event Arguments</vt:lpstr>
      <vt:lpstr>Chain of Responsibility (1 of 2)</vt:lpstr>
      <vt:lpstr>Chain of Responsibility (2 of 2)</vt:lpstr>
      <vt:lpstr>Events in Dragonfly</vt:lpstr>
      <vt:lpstr>Events in Dragonfly</vt:lpstr>
      <vt:lpstr>Step Event</vt:lpstr>
      <vt:lpstr>Runtime Type Casting</vt:lpstr>
      <vt:lpstr>Dynamic Cast</vt:lpstr>
      <vt:lpstr>Static Cast</vt:lpstr>
      <vt:lpstr>Re-Interpret Cast</vt:lpstr>
      <vt:lpstr>Ok, What Do We Have?</vt:lpstr>
      <vt:lpstr>Outline – Part II</vt:lpstr>
      <vt:lpstr>WorldManager (1 of 2)</vt:lpstr>
      <vt:lpstr>WorldManager (2 of 2)</vt:lpstr>
      <vt:lpstr>Modifications to Game Object</vt:lpstr>
      <vt:lpstr>WorldManager::update() Pseudo code</vt:lpstr>
      <vt:lpstr>Ready for Dragonfly Egg!</vt:lpstr>
      <vt:lpstr>Outline – Part III</vt:lpstr>
      <vt:lpstr>Only Getting Some Events</vt:lpstr>
      <vt:lpstr>Indicating Interest in Events</vt:lpstr>
      <vt:lpstr>Interest Management in Manager</vt:lpstr>
      <vt:lpstr>Manager::registerInterest  Pseudo code</vt:lpstr>
      <vt:lpstr>Other Manager Functions</vt:lpstr>
      <vt:lpstr>Outline – Part III</vt:lpstr>
      <vt:lpstr>Curses History</vt:lpstr>
      <vt:lpstr>Text-based Graphics with Curses</vt:lpstr>
      <vt:lpstr>Enabling Curses</vt:lpstr>
      <vt:lpstr>Defined in Curses</vt:lpstr>
      <vt:lpstr>Starting Up</vt:lpstr>
      <vt:lpstr>Using Curses</vt:lpstr>
      <vt:lpstr>Life is Better with Color</vt:lpstr>
      <vt:lpstr>Drawing with Curses</vt:lpstr>
      <vt:lpstr>Managing Graphics</vt:lpstr>
      <vt:lpstr>GraphicsManager</vt:lpstr>
      <vt:lpstr>GraphicsManager.h</vt:lpstr>
      <vt:lpstr>GraphicsManager.h</vt:lpstr>
      <vt:lpstr>GraphicsManager::startUp</vt:lpstr>
      <vt:lpstr>GraphicsManager:drawCh</vt:lpstr>
      <vt:lpstr>GraphicsManager::swapBuffers</vt:lpstr>
      <vt:lpstr>Using the GraphicsManager (1 of 2)</vt:lpstr>
      <vt:lpstr>Using the GraphicsManager (2 of 2)</vt:lpstr>
      <vt:lpstr>Outline – Part III</vt:lpstr>
      <vt:lpstr>The Need to Manage Input</vt:lpstr>
      <vt:lpstr>Input Workflow</vt:lpstr>
      <vt:lpstr>Input Map</vt:lpstr>
      <vt:lpstr>Managing the Input</vt:lpstr>
      <vt:lpstr>Checking startUp Status</vt:lpstr>
      <vt:lpstr>Curses for Game-Type Input (1 of 2)</vt:lpstr>
      <vt:lpstr>Curses for Game-Type Input (2 of 2)</vt:lpstr>
      <vt:lpstr>InputManager</vt:lpstr>
      <vt:lpstr>InputManager::startUp</vt:lpstr>
      <vt:lpstr>InputManager:ShutDown</vt:lpstr>
      <vt:lpstr>InputManager::getInput</vt:lpstr>
      <vt:lpstr>InputManager::isValid</vt:lpstr>
      <vt:lpstr>Using the InputManager</vt:lpstr>
      <vt:lpstr>EventKeyboard</vt:lpstr>
      <vt:lpstr>EventKeyboard.h</vt:lpstr>
      <vt:lpstr>EventMouse</vt:lpstr>
      <vt:lpstr>EventMouse.h</vt:lpstr>
      <vt:lpstr>Outline – Part III</vt:lpstr>
      <vt:lpstr>Collision Detection</vt:lpstr>
      <vt:lpstr>Overlap Testing</vt:lpstr>
      <vt:lpstr>Overlap Testing: Collision Time</vt:lpstr>
      <vt:lpstr>Overlap Testing: Limitations</vt:lpstr>
      <vt:lpstr>Intersection Testing</vt:lpstr>
      <vt:lpstr>Dealing with Complexity</vt:lpstr>
      <vt:lpstr>Complex Geometry: Bounding Volume  (1 of 3)</vt:lpstr>
      <vt:lpstr>Complex Geometry: Bounding Volume  (2 of 3)</vt:lpstr>
      <vt:lpstr>Complex Geometry: Bounding Volume  (3 of 3)</vt:lpstr>
      <vt:lpstr>Complex Geometry: Minkowski Sum (1 of 2)</vt:lpstr>
      <vt:lpstr>Complex Geometry: Minkowski Sum  (2 of 2)</vt:lpstr>
      <vt:lpstr>Reduced Collision Tests: Partitioning</vt:lpstr>
      <vt:lpstr>Reduced Collision Tests: Plane Sweep</vt:lpstr>
      <vt:lpstr>Collision Resolution (1 of 2)</vt:lpstr>
      <vt:lpstr>Collision Resolution (2 of 2)</vt:lpstr>
      <vt:lpstr>Collision Detection Summary</vt:lpstr>
      <vt:lpstr>Collisions in Dragonfly</vt:lpstr>
      <vt:lpstr>Collidable Entities</vt:lpstr>
      <vt:lpstr>Extend GameObject</vt:lpstr>
      <vt:lpstr>EventCollision</vt:lpstr>
      <vt:lpstr>Collision.h</vt:lpstr>
      <vt:lpstr>Extend WorldManager</vt:lpstr>
      <vt:lpstr>WorldManager::positionIntersect</vt:lpstr>
      <vt:lpstr>WorldManager::isCollision</vt:lpstr>
      <vt:lpstr>WorldManager::moveObj</vt:lpstr>
      <vt:lpstr>Outline – Part III</vt:lpstr>
      <vt:lpstr>World Boundaries</vt:lpstr>
      <vt:lpstr>EventOut</vt:lpstr>
      <vt:lpstr>Generating “Out of Bounds” Events</vt:lpstr>
      <vt:lpstr>Outline – Part III</vt:lpstr>
      <vt:lpstr>Drawing in Layers</vt:lpstr>
      <vt:lpstr>Implementing Altitude</vt:lpstr>
      <vt:lpstr>Outline – Part III</vt:lpstr>
      <vt:lpstr>Need for Deferred Deletion</vt:lpstr>
      <vt:lpstr>WorldManager::markForDelete</vt:lpstr>
      <vt:lpstr>WorldManager::update()</vt:lpstr>
      <vt:lpstr>Ready for Dragonfly Naiad!</vt:lpstr>
      <vt:lpstr>Mid-Term Exam Topic List</vt:lpstr>
      <vt:lpstr>Outline – Part IV</vt:lpstr>
      <vt:lpstr>Managing Resources</vt:lpstr>
      <vt:lpstr>Off-line Resource Management</vt:lpstr>
      <vt:lpstr>Resource Database</vt:lpstr>
      <vt:lpstr>Dealing with Data Size</vt:lpstr>
      <vt:lpstr>Asset Conditioning (Tool Chain)</vt:lpstr>
      <vt:lpstr>Runtime Resource Management</vt:lpstr>
      <vt:lpstr>Runtime Resource Management </vt:lpstr>
      <vt:lpstr>Resource Management in Dragonfly</vt:lpstr>
      <vt:lpstr>Frames</vt:lpstr>
      <vt:lpstr>Frame</vt:lpstr>
      <vt:lpstr>Frame.h</vt:lpstr>
      <vt:lpstr>Sprite</vt:lpstr>
      <vt:lpstr>Sprite Class</vt:lpstr>
      <vt:lpstr>Sprite.h</vt:lpstr>
      <vt:lpstr>Sprite: Constructor</vt:lpstr>
      <vt:lpstr>Sprite::addFrame</vt:lpstr>
      <vt:lpstr>Sprite:getFrame</vt:lpstr>
      <vt:lpstr>ResourceManager</vt:lpstr>
      <vt:lpstr>Reading Sprite from File</vt:lpstr>
      <vt:lpstr>ResourceManager::loadSprite</vt:lpstr>
      <vt:lpstr>Basic File Reading in C++</vt:lpstr>
      <vt:lpstr>ResourceManager::loadSprite –  Helper Function</vt:lpstr>
      <vt:lpstr>ResourceManager::loadSprite –  Helper Function</vt:lpstr>
      <vt:lpstr>ResourceManager::loadSprite –  Helper Function</vt:lpstr>
      <vt:lpstr>ResourceManager::getSprite</vt:lpstr>
      <vt:lpstr>Outline – Part IV</vt:lpstr>
      <vt:lpstr>Extend GameObject with Sprites</vt:lpstr>
      <vt:lpstr>GameObject: Drawing Sprites (1 of 4)</vt:lpstr>
      <vt:lpstr>Extend GraphicsManager </vt:lpstr>
      <vt:lpstr>GameObject: Drawing Sprites (2 of 4)</vt:lpstr>
      <vt:lpstr>GameObject: Drawing Sprites (3 of 4)</vt:lpstr>
      <vt:lpstr>GameObject: Drawing Sprites (4 of 4)</vt:lpstr>
      <vt:lpstr>Outline – Part IV</vt:lpstr>
      <vt:lpstr>Boxes</vt:lpstr>
      <vt:lpstr>Box</vt:lpstr>
      <vt:lpstr>Box.h</vt:lpstr>
      <vt:lpstr>Extend GameObject “Size” to Box</vt:lpstr>
      <vt:lpstr>Boxes for Collisions</vt:lpstr>
      <vt:lpstr>Outline – Part IV</vt:lpstr>
      <vt:lpstr>Boxes for Boundaries</vt:lpstr>
      <vt:lpstr>Extend/Modify WorldManager</vt:lpstr>
      <vt:lpstr>Modify GameManager::startUp</vt:lpstr>
      <vt:lpstr>Views</vt:lpstr>
      <vt:lpstr>GraphicsManager::worldToScreen</vt:lpstr>
      <vt:lpstr>Modify GraphicsManager::drawCh</vt:lpstr>
      <vt:lpstr>Modify WorldManager::draw</vt:lpstr>
      <vt:lpstr>Extend WorldManager</vt:lpstr>
      <vt:lpstr>WorldManager::setViewPosition</vt:lpstr>
      <vt:lpstr>WorldManager::setViewFollowing</vt:lpstr>
      <vt:lpstr>Modify WorldManager::moveObject</vt:lpstr>
      <vt:lpstr>Using Views –  An Example of Game-Code control</vt:lpstr>
      <vt:lpstr>Using Views –  An Example of Engine Control</vt:lpstr>
      <vt:lpstr>Outline – Part IV</vt:lpstr>
      <vt:lpstr>Velocity</vt:lpstr>
      <vt:lpstr>Extend GameObject</vt:lpstr>
      <vt:lpstr>GameObject::getXVelocityStep</vt:lpstr>
      <vt:lpstr>Update WorldManager::update</vt:lpstr>
      <vt:lpstr>Using Velocity - Example</vt:lpstr>
      <vt:lpstr>Outline – Part IV</vt:lpstr>
      <vt:lpstr>The Need for Signal Handling</vt:lpstr>
      <vt:lpstr>Modify GameManager::startUp – Unix (Cygwin, too)</vt:lpstr>
      <vt:lpstr>Modify GameManager::startUp - Windows</vt:lpstr>
      <vt:lpstr>Outline – Part IV</vt:lpstr>
      <vt:lpstr>Random Numbers and Games</vt:lpstr>
      <vt:lpstr>(Old) Random Number Functions</vt:lpstr>
      <vt:lpstr>Modify GameManager::startUp</vt:lpstr>
      <vt:lpstr>Ready for Dragonfly!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Dragonfly</dc:title>
  <dc:creator>Mark Claypool</dc:creator>
  <cp:lastModifiedBy>CCC Labs</cp:lastModifiedBy>
  <cp:revision>571</cp:revision>
  <cp:lastPrinted>2012-02-03T15:56:54Z</cp:lastPrinted>
  <dcterms:created xsi:type="dcterms:W3CDTF">2012-01-15T16:01:55Z</dcterms:created>
  <dcterms:modified xsi:type="dcterms:W3CDTF">2012-02-07T15:23:16Z</dcterms:modified>
</cp:coreProperties>
</file>