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4BFA4-6DF4-452A-A5A6-8385A7FD17D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E544A-AD43-48B4-9F94-AD51CE429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Much</a:t>
            </a:r>
            <a:r>
              <a:rPr lang="en-US" baseline="0" dirty="0" smtClean="0"/>
              <a:t> from Robert Lindeman, IMGD 3000, C-term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E544A-AD43-48B4-9F94-AD51CE429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8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2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2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9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9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9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7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3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2F6FE-B9C1-4C6F-849A-38B2B39AD230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CDEDE-5E77-455D-A89A-57209A972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6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Iterative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3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frequent working builds</a:t>
            </a:r>
          </a:p>
          <a:p>
            <a:pPr lvl="1"/>
            <a:r>
              <a:rPr lang="en-US" dirty="0" smtClean="0"/>
              <a:t>“We don’t go home Friday until a working build checked in.”</a:t>
            </a:r>
          </a:p>
          <a:p>
            <a:pPr lvl="1"/>
            <a:r>
              <a:rPr lang="en-US" dirty="0" smtClean="0"/>
              <a:t>Frequency (daily or weekly) depends upon project</a:t>
            </a:r>
          </a:p>
          <a:p>
            <a:r>
              <a:rPr lang="en-US" dirty="0" smtClean="0"/>
              <a:t>If management asks for latest build, give one from last week</a:t>
            </a:r>
          </a:p>
          <a:p>
            <a:pPr lvl="1"/>
            <a:r>
              <a:rPr lang="en-US" dirty="0" smtClean="0"/>
              <a:t>Resist desire to show latest-and-greatest</a:t>
            </a:r>
          </a:p>
          <a:p>
            <a:pPr lvl="2"/>
            <a:r>
              <a:rPr lang="en-US" dirty="0" smtClean="0"/>
              <a:t>Won’t always be bug free, ready to show</a:t>
            </a:r>
          </a:p>
          <a:p>
            <a:pPr lvl="1"/>
            <a:r>
              <a:rPr lang="en-US" dirty="0" smtClean="0"/>
              <a:t>People will always expect it and leads to unrealistic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7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Give detailed design document</a:t>
            </a:r>
          </a:p>
          <a:p>
            <a:pPr lvl="1"/>
            <a:r>
              <a:rPr lang="en-US" dirty="0" smtClean="0"/>
              <a:t>Make list of all objects (e.g. players, items, NPCs…) that need to be built</a:t>
            </a:r>
          </a:p>
          <a:p>
            <a:pPr lvl="1"/>
            <a:r>
              <a:rPr lang="en-US" dirty="0" smtClean="0"/>
              <a:t>Mark each as </a:t>
            </a:r>
            <a:r>
              <a:rPr lang="en-US" i="1" dirty="0" smtClean="0"/>
              <a:t>one</a:t>
            </a:r>
            <a:r>
              <a:rPr lang="en-US" dirty="0" smtClean="0"/>
              <a:t> of:</a:t>
            </a:r>
          </a:p>
          <a:p>
            <a:pPr lvl="2"/>
            <a:r>
              <a:rPr lang="en-US" sz="2600" dirty="0" smtClean="0">
                <a:solidFill>
                  <a:srgbClr val="FF0000"/>
                </a:solidFill>
              </a:rPr>
              <a:t>Core – </a:t>
            </a:r>
            <a:r>
              <a:rPr lang="en-US" sz="2600" dirty="0" smtClean="0"/>
              <a:t>base, fundamental functionality</a:t>
            </a:r>
            <a:endParaRPr lang="en-US" sz="2600" dirty="0" smtClean="0"/>
          </a:p>
          <a:p>
            <a:pPr lvl="2"/>
            <a:r>
              <a:rPr lang="en-US" sz="2600" dirty="0" smtClean="0">
                <a:solidFill>
                  <a:srgbClr val="008000"/>
                </a:solidFill>
              </a:rPr>
              <a:t>Required – </a:t>
            </a:r>
            <a:r>
              <a:rPr lang="en-US" sz="2600" dirty="0" smtClean="0"/>
              <a:t>needed for working, playable game</a:t>
            </a:r>
            <a:endParaRPr lang="en-US" sz="2600" dirty="0" smtClean="0"/>
          </a:p>
          <a:p>
            <a:pPr lvl="2"/>
            <a:r>
              <a:rPr lang="en-US" sz="2600" dirty="0" smtClean="0">
                <a:solidFill>
                  <a:srgbClr val="3366FF"/>
                </a:solidFill>
              </a:rPr>
              <a:t>Desired – </a:t>
            </a:r>
            <a:r>
              <a:rPr lang="en-US" sz="2600" dirty="0" smtClean="0"/>
              <a:t>icing on the cake, make game special but not required</a:t>
            </a:r>
            <a:endParaRPr lang="en-US" sz="2600" dirty="0" smtClean="0"/>
          </a:p>
          <a:p>
            <a:r>
              <a:rPr lang="en-US" dirty="0" smtClean="0"/>
              <a:t>End result:</a:t>
            </a:r>
          </a:p>
          <a:p>
            <a:pPr lvl="1"/>
            <a:r>
              <a:rPr lang="en-US" dirty="0" smtClean="0"/>
              <a:t>List of features sorted by importance</a:t>
            </a:r>
          </a:p>
          <a:p>
            <a:r>
              <a:rPr lang="en-US" dirty="0" smtClean="0"/>
              <a:t>Note, doing this planning gets easier the more you do!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5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Scheduling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start from top of milestone list </a:t>
            </a:r>
            <a:r>
              <a:rPr lang="en-US" dirty="0" smtClean="0">
                <a:sym typeface="Wingdings" pitchFamily="2" charset="2"/>
              </a:rPr>
              <a:t> Work down and when time runs out, then done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Produces whole lot of “complete” pieces, but no whole that works together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Makes management (and others) nervous since cannot see it “coming together”</a:t>
            </a:r>
          </a:p>
          <a:p>
            <a:r>
              <a:rPr lang="en-US" dirty="0" smtClean="0">
                <a:sym typeface="Wingdings" pitchFamily="2" charset="2"/>
              </a:rPr>
              <a:t>Better way  since list made in Object-Oriented (OO) fashion, start building objects!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3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OO Iterative Development – </a:t>
            </a:r>
            <a:br>
              <a:rPr lang="en-US" dirty="0" smtClean="0"/>
            </a:br>
            <a:r>
              <a:rPr lang="en-US" dirty="0" smtClean="0"/>
              <a:t>Object Versions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Create a </a:t>
            </a:r>
            <a:r>
              <a:rPr lang="en-US" i="1" dirty="0" smtClean="0"/>
              <a:t>Stub</a:t>
            </a:r>
            <a:r>
              <a:rPr lang="en-US" dirty="0" smtClean="0"/>
              <a:t> version of each object</a:t>
            </a:r>
          </a:p>
          <a:p>
            <a:pPr lvl="1"/>
            <a:r>
              <a:rPr lang="en-US" dirty="0" smtClean="0"/>
              <a:t>Complete, but empty</a:t>
            </a:r>
          </a:p>
          <a:p>
            <a:pPr lvl="1"/>
            <a:r>
              <a:rPr lang="en-US" dirty="0" smtClean="0"/>
              <a:t>Perhaps just print out message</a:t>
            </a:r>
          </a:p>
          <a:p>
            <a:r>
              <a:rPr lang="en-US" i="1" dirty="0" smtClean="0"/>
              <a:t>Basic</a:t>
            </a:r>
            <a:r>
              <a:rPr lang="en-US" dirty="0" smtClean="0"/>
              <a:t> version</a:t>
            </a:r>
          </a:p>
          <a:p>
            <a:pPr lvl="1"/>
            <a:r>
              <a:rPr lang="en-US" dirty="0" smtClean="0"/>
              <a:t>Placeholder with some properties present</a:t>
            </a:r>
          </a:p>
          <a:p>
            <a:pPr lvl="1"/>
            <a:r>
              <a:rPr lang="en-US" dirty="0" smtClean="0"/>
              <a:t>Set attributes, minimal functionality</a:t>
            </a:r>
          </a:p>
          <a:p>
            <a:r>
              <a:rPr lang="en-US" i="1" dirty="0" smtClean="0"/>
              <a:t>Nominal</a:t>
            </a:r>
            <a:r>
              <a:rPr lang="en-US" dirty="0" smtClean="0"/>
              <a:t> version</a:t>
            </a:r>
          </a:p>
          <a:p>
            <a:pPr lvl="1"/>
            <a:r>
              <a:rPr lang="en-US" dirty="0" smtClean="0"/>
              <a:t>Commercial viable implementation</a:t>
            </a:r>
          </a:p>
          <a:p>
            <a:pPr lvl="1"/>
            <a:r>
              <a:rPr lang="en-US" dirty="0" smtClean="0"/>
              <a:t>Most functionality in place</a:t>
            </a:r>
          </a:p>
          <a:p>
            <a:pPr lvl="1"/>
            <a:r>
              <a:rPr lang="en-US" dirty="0" smtClean="0"/>
              <a:t>Tested</a:t>
            </a:r>
          </a:p>
          <a:p>
            <a:r>
              <a:rPr lang="en-US" i="1" dirty="0" smtClean="0"/>
              <a:t>Optimal</a:t>
            </a:r>
            <a:r>
              <a:rPr lang="en-US" dirty="0" smtClean="0"/>
              <a:t> version</a:t>
            </a:r>
          </a:p>
          <a:p>
            <a:pPr lvl="1"/>
            <a:r>
              <a:rPr lang="en-US" dirty="0" smtClean="0"/>
              <a:t>State of the art</a:t>
            </a:r>
          </a:p>
          <a:p>
            <a:pPr lvl="1"/>
            <a:r>
              <a:rPr lang="en-US" dirty="0" smtClean="0"/>
              <a:t>All polish present</a:t>
            </a:r>
          </a:p>
          <a:p>
            <a:pPr lvl="1"/>
            <a:r>
              <a:rPr lang="en-US" dirty="0" smtClean="0"/>
              <a:t>Thoroughly tested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65767" y="1916143"/>
            <a:ext cx="2895600" cy="31393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Player.h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class Player {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public: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Player();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~Player();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}; 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// Player.cpp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#include 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Player.h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Player::Player(){ }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Player::~Player(){ } 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5348" y="1488373"/>
            <a:ext cx="752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Stub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5410200"/>
            <a:ext cx="4227536" cy="101566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Nice feature about above development plan?  Game will “build” even after Basic version!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9951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OO Iterative Development – </a:t>
            </a:r>
            <a:br>
              <a:rPr lang="en-US" dirty="0" smtClean="0"/>
            </a:br>
            <a:r>
              <a:rPr lang="en-US" dirty="0" smtClean="0"/>
              <a:t>Object Versions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objects (classes) will be simpler </a:t>
            </a:r>
          </a:p>
          <a:p>
            <a:pPr lvl="1"/>
            <a:r>
              <a:rPr lang="en-US" dirty="0" smtClean="0"/>
              <a:t>Fewer iterations (e.g.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Position</a:t>
            </a:r>
            <a:r>
              <a:rPr lang="en-US" dirty="0" smtClean="0"/>
              <a:t> class)</a:t>
            </a:r>
          </a:p>
          <a:p>
            <a:r>
              <a:rPr lang="en-US" dirty="0" smtClean="0"/>
              <a:t>Some will be more complex </a:t>
            </a:r>
          </a:p>
          <a:p>
            <a:pPr lvl="1"/>
            <a:r>
              <a:rPr lang="en-US" dirty="0" smtClean="0"/>
              <a:t>More iterations  (e.g.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dirty="0" smtClean="0"/>
              <a:t> class)</a:t>
            </a:r>
          </a:p>
          <a:p>
            <a:r>
              <a:rPr lang="en-US" dirty="0" smtClean="0"/>
              <a:t>Can say have shippable game when every object at least in </a:t>
            </a:r>
            <a:r>
              <a:rPr lang="en-US" i="1" dirty="0" smtClean="0"/>
              <a:t>Nominal</a:t>
            </a:r>
            <a:r>
              <a:rPr lang="en-US" dirty="0" smtClean="0"/>
              <a:t> </a:t>
            </a:r>
            <a:r>
              <a:rPr lang="en-US" dirty="0" smtClean="0"/>
              <a:t>version</a:t>
            </a:r>
          </a:p>
          <a:p>
            <a:pPr lvl="1"/>
            <a:r>
              <a:rPr lang="en-US" dirty="0" smtClean="0"/>
              <a:t>Working definition of “Good Enough”</a:t>
            </a:r>
            <a:endParaRPr lang="en-US" dirty="0" smtClean="0"/>
          </a:p>
          <a:p>
            <a:r>
              <a:rPr lang="en-US" dirty="0" smtClean="0"/>
              <a:t>A complete game is one where all objects are at </a:t>
            </a:r>
            <a:r>
              <a:rPr lang="en-US" i="1" dirty="0" smtClean="0"/>
              <a:t>Optimal</a:t>
            </a:r>
            <a:r>
              <a:rPr lang="en-US" dirty="0" smtClean="0"/>
              <a:t>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20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OO Iterative Development – Overall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But, seems like need to write 3 versions of every object! </a:t>
            </a:r>
          </a:p>
          <a:p>
            <a:pPr lvl="1"/>
            <a:r>
              <a:rPr lang="en-US" dirty="0" smtClean="0"/>
              <a:t>Yes, but would probably do that anyway with revisions </a:t>
            </a:r>
          </a:p>
          <a:p>
            <a:r>
              <a:rPr lang="en-US" dirty="0" smtClean="0"/>
              <a:t>Approach </a:t>
            </a:r>
          </a:p>
          <a:p>
            <a:pPr lvl="1"/>
            <a:r>
              <a:rPr lang="en-US" dirty="0" smtClean="0"/>
              <a:t>Starting with </a:t>
            </a:r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 smtClean="0"/>
              <a:t>, then </a:t>
            </a:r>
            <a:r>
              <a:rPr lang="en-US" dirty="0" smtClean="0">
                <a:solidFill>
                  <a:srgbClr val="008000"/>
                </a:solidFill>
              </a:rPr>
              <a:t>required</a:t>
            </a:r>
            <a:r>
              <a:rPr lang="en-US" dirty="0" smtClean="0"/>
              <a:t>, then desired, implement </a:t>
            </a:r>
            <a:r>
              <a:rPr lang="en-US" i="1" dirty="0" smtClean="0"/>
              <a:t>Stub</a:t>
            </a:r>
            <a:r>
              <a:rPr lang="en-US" dirty="0" smtClean="0"/>
              <a:t> versions of all objects </a:t>
            </a:r>
          </a:p>
          <a:p>
            <a:pPr lvl="1"/>
            <a:r>
              <a:rPr lang="en-US" dirty="0" smtClean="0"/>
              <a:t>Starting with </a:t>
            </a:r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 smtClean="0"/>
              <a:t>, then </a:t>
            </a:r>
            <a:r>
              <a:rPr lang="en-US" dirty="0" smtClean="0">
                <a:solidFill>
                  <a:srgbClr val="008000"/>
                </a:solidFill>
              </a:rPr>
              <a:t>required</a:t>
            </a:r>
            <a:r>
              <a:rPr lang="en-US" dirty="0" smtClean="0"/>
              <a:t>, implement </a:t>
            </a:r>
            <a:r>
              <a:rPr lang="en-US" i="1" dirty="0" smtClean="0"/>
              <a:t>Nominal</a:t>
            </a:r>
            <a:r>
              <a:rPr lang="en-US" dirty="0" smtClean="0"/>
              <a:t> versions </a:t>
            </a:r>
          </a:p>
          <a:p>
            <a:pPr lvl="1"/>
            <a:r>
              <a:rPr lang="en-US" dirty="0" smtClean="0"/>
              <a:t>Code is now </a:t>
            </a:r>
            <a:r>
              <a:rPr lang="en-US" i="1" dirty="0" smtClean="0"/>
              <a:t>releasable </a:t>
            </a:r>
          </a:p>
          <a:p>
            <a:r>
              <a:rPr lang="en-US" dirty="0" smtClean="0"/>
              <a:t>Only now start to work on </a:t>
            </a:r>
            <a:r>
              <a:rPr lang="en-US" dirty="0" smtClean="0">
                <a:solidFill>
                  <a:srgbClr val="3366FF"/>
                </a:solidFill>
              </a:rPr>
              <a:t>desired</a:t>
            </a:r>
          </a:p>
          <a:p>
            <a:r>
              <a:rPr lang="en-US" dirty="0" smtClean="0"/>
              <a:t>This is breadth-first approach </a:t>
            </a:r>
          </a:p>
          <a:p>
            <a:pPr lvl="1"/>
            <a:r>
              <a:rPr lang="en-US" dirty="0" smtClean="0"/>
              <a:t>Better than "let's do the cool bits first!" </a:t>
            </a:r>
          </a:p>
          <a:p>
            <a:pPr lvl="1"/>
            <a:r>
              <a:rPr lang="en-US" dirty="0" smtClean="0"/>
              <a:t>Always have build-able game </a:t>
            </a:r>
          </a:p>
          <a:p>
            <a:pPr lvl="1"/>
            <a:r>
              <a:rPr lang="en-US" dirty="0" smtClean="0"/>
              <a:t>Near-continuous growth </a:t>
            </a:r>
          </a:p>
          <a:p>
            <a:pPr lvl="1"/>
            <a:r>
              <a:rPr lang="en-US" dirty="0" smtClean="0"/>
              <a:t>Can easily show refinement </a:t>
            </a:r>
          </a:p>
          <a:p>
            <a:pPr lvl="1"/>
            <a:r>
              <a:rPr lang="en-US" dirty="0" smtClean="0"/>
              <a:t>Throughout, better handle on how "complete" game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06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- Naive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086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191000" y="2133600"/>
            <a:ext cx="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10200" y="2133600"/>
            <a:ext cx="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553200" y="2133600"/>
            <a:ext cx="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696200" y="2133600"/>
            <a:ext cx="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191000" y="2133600"/>
            <a:ext cx="121920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419898" y="2133600"/>
            <a:ext cx="1133302" cy="35467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1636" y="2098964"/>
            <a:ext cx="1219200" cy="35814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99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" y="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Scheduling – Better (single programmer)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64276" y="990600"/>
            <a:ext cx="7086600" cy="4552950"/>
            <a:chOff x="964276" y="990600"/>
            <a:chExt cx="7086600" cy="455295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276" y="990600"/>
              <a:ext cx="7086600" cy="455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4188229" y="1676400"/>
              <a:ext cx="0" cy="35814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5407429" y="1676400"/>
              <a:ext cx="0" cy="25146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4188229" y="1676400"/>
              <a:ext cx="1219200" cy="35814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07429" y="1676400"/>
              <a:ext cx="1219200" cy="25146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6636327" y="1676400"/>
              <a:ext cx="0" cy="25146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5425440" y="4800600"/>
              <a:ext cx="0" cy="36195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5407429" y="4191000"/>
              <a:ext cx="1228898" cy="6096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5432367" y="4648200"/>
              <a:ext cx="1118062" cy="51435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561513" y="4648200"/>
              <a:ext cx="0" cy="6858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7769629" y="1676400"/>
              <a:ext cx="0" cy="3657600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6539345" y="1676400"/>
              <a:ext cx="1230284" cy="3656907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04800" y="5715000"/>
            <a:ext cx="7746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Note!  This is just one example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Alternate could be to finish Core Nominal before Base Required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Point is to “</a:t>
            </a:r>
            <a:r>
              <a:rPr lang="en-US" dirty="0" err="1" smtClean="0"/>
              <a:t>zig-zag</a:t>
            </a:r>
            <a:r>
              <a:rPr lang="en-US" dirty="0" smtClean="0"/>
              <a:t>” to bottom corner, with optimal 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1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Scheduling – Better (multiple programmers)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99135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854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Team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Make sure to use skills of each team member well </a:t>
            </a:r>
          </a:p>
          <a:p>
            <a:r>
              <a:rPr lang="en-US" dirty="0" smtClean="0"/>
              <a:t>Keep everyone busy </a:t>
            </a:r>
          </a:p>
          <a:p>
            <a:pPr lvl="1"/>
            <a:r>
              <a:rPr lang="en-US" dirty="0" smtClean="0"/>
              <a:t>No waiting, if possible </a:t>
            </a:r>
          </a:p>
          <a:p>
            <a:r>
              <a:rPr lang="en-US" dirty="0" smtClean="0"/>
              <a:t>Communication vital!</a:t>
            </a:r>
          </a:p>
          <a:p>
            <a:pPr lvl="1"/>
            <a:r>
              <a:rPr lang="en-US" dirty="0" smtClean="0"/>
              <a:t>Every programmer should be aware of what others are doing </a:t>
            </a:r>
          </a:p>
          <a:p>
            <a:pPr lvl="1"/>
            <a:r>
              <a:rPr lang="en-US" dirty="0" smtClean="0"/>
              <a:t>Code reviews (for sharing implementation details as much as writing solid code)</a:t>
            </a:r>
          </a:p>
          <a:p>
            <a:pPr lvl="1"/>
            <a:r>
              <a:rPr lang="en-US" dirty="0" smtClean="0"/>
              <a:t>Joint status meetings (</a:t>
            </a:r>
            <a:r>
              <a:rPr lang="en-US" i="1" dirty="0" smtClean="0"/>
              <a:t>Daily</a:t>
            </a:r>
            <a:r>
              <a:rPr lang="en-US" dirty="0" smtClean="0"/>
              <a:t>!  Even if brief)</a:t>
            </a:r>
          </a:p>
          <a:p>
            <a:pPr lvl="1"/>
            <a:r>
              <a:rPr lang="en-US" dirty="0" smtClean="0"/>
              <a:t>Documentation (documented code, documented milestones and status, documented bug list)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9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Last thing you want to do is write critical code near end of a project </a:t>
            </a:r>
          </a:p>
          <a:p>
            <a:pPr lvl="1"/>
            <a:r>
              <a:rPr lang="en-US" dirty="0" smtClean="0"/>
              <a:t>Induces huge stress on team </a:t>
            </a:r>
          </a:p>
          <a:p>
            <a:pPr lvl="1"/>
            <a:r>
              <a:rPr lang="en-US" dirty="0" smtClean="0"/>
              <a:t>Introduces all kinds of “interesting” bugs that break working code </a:t>
            </a:r>
          </a:p>
          <a:p>
            <a:r>
              <a:rPr lang="en-US" dirty="0" smtClean="0"/>
              <a:t>Testing always gets cut in crunch</a:t>
            </a:r>
          </a:p>
          <a:p>
            <a:pPr lvl="1"/>
            <a:r>
              <a:rPr lang="en-US" dirty="0" smtClean="0"/>
              <a:t>Makes problem even worse!</a:t>
            </a:r>
          </a:p>
          <a:p>
            <a:r>
              <a:rPr lang="en-US" i="1" dirty="0" smtClean="0"/>
              <a:t>Planning</a:t>
            </a:r>
            <a:r>
              <a:rPr lang="en-US" dirty="0" smtClean="0"/>
              <a:t> can help avoid writing critical code in alpha or beta phases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10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with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Shift: </a:t>
            </a:r>
          </a:p>
          <a:p>
            <a:pPr lvl="1"/>
            <a:r>
              <a:rPr lang="en-US" dirty="0" smtClean="0"/>
              <a:t>FROM: When will it be finished? </a:t>
            </a:r>
          </a:p>
          <a:p>
            <a:pPr lvl="1"/>
            <a:r>
              <a:rPr lang="en-US" dirty="0" smtClean="0"/>
              <a:t>TO: When will it be good enough? </a:t>
            </a:r>
          </a:p>
          <a:p>
            <a:r>
              <a:rPr lang="en-US" dirty="0" smtClean="0"/>
              <a:t>"Finished" is meaningless, anyway </a:t>
            </a:r>
          </a:p>
          <a:p>
            <a:r>
              <a:rPr lang="en-US" dirty="0" smtClean="0"/>
              <a:t>Have definition of “good enough" now! </a:t>
            </a:r>
          </a:p>
          <a:p>
            <a:r>
              <a:rPr lang="en-US" dirty="0" smtClean="0"/>
              <a:t>Bad estimation often comes from top-down dissection </a:t>
            </a:r>
          </a:p>
          <a:p>
            <a:pPr lvl="1"/>
            <a:r>
              <a:rPr lang="en-US" dirty="0" smtClean="0"/>
              <a:t>No accounting for learning curve, code revision, or integration </a:t>
            </a:r>
          </a:p>
          <a:p>
            <a:r>
              <a:rPr lang="en-US" dirty="0" smtClean="0"/>
              <a:t>Iterative development </a:t>
            </a:r>
          </a:p>
          <a:p>
            <a:pPr lvl="1"/>
            <a:r>
              <a:rPr lang="en-US" dirty="0" smtClean="0"/>
              <a:t>Total time equals sum of the Stub, Base, Nominal, and Optimal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54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Saucer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>
                <a:solidFill>
                  <a:srgbClr val="FF0000"/>
                </a:solidFill>
              </a:rPr>
              <a:t>Core</a:t>
            </a:r>
          </a:p>
          <a:p>
            <a:pPr lvl="1"/>
            <a:r>
              <a:rPr lang="en-US" sz="3000" dirty="0" smtClean="0"/>
              <a:t>Ability for player to move ship, fire bullets</a:t>
            </a:r>
          </a:p>
          <a:p>
            <a:pPr lvl="1"/>
            <a:r>
              <a:rPr lang="en-US" sz="3000" dirty="0" smtClean="0"/>
              <a:t>Saucers move</a:t>
            </a:r>
            <a:endParaRPr lang="en-US" sz="3000" dirty="0"/>
          </a:p>
          <a:p>
            <a:r>
              <a:rPr lang="en-US" sz="3400" dirty="0" smtClean="0">
                <a:solidFill>
                  <a:srgbClr val="008000"/>
                </a:solidFill>
              </a:rPr>
              <a:t>Required</a:t>
            </a:r>
          </a:p>
          <a:p>
            <a:pPr lvl="1"/>
            <a:r>
              <a:rPr lang="en-US" sz="3000" dirty="0" smtClean="0"/>
              <a:t>Bullets destroy saucers</a:t>
            </a:r>
          </a:p>
          <a:p>
            <a:pPr lvl="1"/>
            <a:r>
              <a:rPr lang="en-US" sz="3000" dirty="0" smtClean="0"/>
              <a:t>Saucers </a:t>
            </a:r>
            <a:r>
              <a:rPr lang="en-US" sz="3000" dirty="0" err="1" smtClean="0"/>
              <a:t>respawn</a:t>
            </a:r>
            <a:endParaRPr lang="en-US" sz="3000" dirty="0" smtClean="0"/>
          </a:p>
          <a:p>
            <a:pPr lvl="1"/>
            <a:r>
              <a:rPr lang="en-US" sz="3000" dirty="0" smtClean="0"/>
              <a:t>Explosions</a:t>
            </a:r>
          </a:p>
          <a:p>
            <a:pPr lvl="1"/>
            <a:r>
              <a:rPr lang="en-US" sz="3000" dirty="0" smtClean="0"/>
              <a:t>Animated Sprites</a:t>
            </a:r>
          </a:p>
          <a:p>
            <a:pPr lvl="1"/>
            <a:r>
              <a:rPr lang="en-US" sz="3000" dirty="0" smtClean="0"/>
              <a:t>Game difficulty progresses and game ends</a:t>
            </a:r>
          </a:p>
          <a:p>
            <a:r>
              <a:rPr lang="en-US" sz="3400" dirty="0" smtClean="0">
                <a:solidFill>
                  <a:srgbClr val="3366FF"/>
                </a:solidFill>
              </a:rPr>
              <a:t>Desired</a:t>
            </a:r>
            <a:endParaRPr lang="en-US" sz="3000" dirty="0" smtClean="0"/>
          </a:p>
          <a:p>
            <a:pPr lvl="1"/>
            <a:r>
              <a:rPr lang="en-US" sz="3000" dirty="0" smtClean="0"/>
              <a:t>Stars</a:t>
            </a:r>
          </a:p>
          <a:p>
            <a:pPr lvl="1"/>
            <a:r>
              <a:rPr lang="en-US" sz="3000" dirty="0" smtClean="0"/>
              <a:t>Game start screen, game end screen</a:t>
            </a:r>
          </a:p>
          <a:p>
            <a:pPr lvl="1"/>
            <a:r>
              <a:rPr lang="en-US" sz="3000" dirty="0" smtClean="0"/>
              <a:t>Score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10118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____</a:t>
            </a:r>
          </a:p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/__o_\</a:t>
            </a:r>
          </a:p>
          <a:p>
            <a:endParaRPr lang="en-US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36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~==-</a:t>
            </a:r>
          </a:p>
          <a:p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7151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Dragonfly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(Note, your development did separate 2a, 2b, 2c “mini-projects”)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Core</a:t>
            </a:r>
          </a:p>
          <a:p>
            <a:pPr lvl="1"/>
            <a:r>
              <a:rPr lang="en-US" dirty="0" smtClean="0"/>
              <a:t>Log file management</a:t>
            </a:r>
          </a:p>
          <a:p>
            <a:pPr lvl="1"/>
            <a:r>
              <a:rPr lang="en-US" dirty="0" smtClean="0"/>
              <a:t>Game loop with timing</a:t>
            </a:r>
          </a:p>
          <a:p>
            <a:pPr lvl="1"/>
            <a:r>
              <a:rPr lang="en-US" dirty="0" smtClean="0"/>
              <a:t>Game objects with updates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Required</a:t>
            </a:r>
          </a:p>
          <a:p>
            <a:pPr lvl="1"/>
            <a:r>
              <a:rPr lang="en-US" dirty="0" smtClean="0"/>
              <a:t>User-input</a:t>
            </a:r>
          </a:p>
          <a:p>
            <a:pPr lvl="1"/>
            <a:r>
              <a:rPr lang="en-US" dirty="0" smtClean="0"/>
              <a:t>User-defined events</a:t>
            </a:r>
          </a:p>
          <a:p>
            <a:pPr lvl="1"/>
            <a:r>
              <a:rPr lang="en-US" dirty="0" smtClean="0"/>
              <a:t>Graphics support</a:t>
            </a:r>
          </a:p>
          <a:p>
            <a:pPr lvl="1"/>
            <a:r>
              <a:rPr lang="en-US" dirty="0" smtClean="0"/>
              <a:t>Collisions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Desired</a:t>
            </a:r>
          </a:p>
          <a:p>
            <a:pPr lvl="1"/>
            <a:r>
              <a:rPr lang="en-US" dirty="0" smtClean="0"/>
              <a:t>Animated Sprites</a:t>
            </a:r>
          </a:p>
          <a:p>
            <a:pPr lvl="1"/>
            <a:r>
              <a:rPr lang="en-US" dirty="0" smtClean="0"/>
              <a:t>Efficient scene management (e.g. for collision detection)</a:t>
            </a:r>
          </a:p>
          <a:p>
            <a:pPr lvl="1"/>
            <a:r>
              <a:rPr lang="en-US" dirty="0" smtClean="0"/>
              <a:t>Multi-colored Sprites</a:t>
            </a:r>
          </a:p>
          <a:p>
            <a:pPr lvl="1"/>
            <a:r>
              <a:rPr lang="en-US" dirty="0" smtClean="0"/>
              <a:t>Camera control</a:t>
            </a:r>
            <a:endParaRPr lang="en-US" dirty="0"/>
          </a:p>
        </p:txBody>
      </p:sp>
      <p:pic>
        <p:nvPicPr>
          <p:cNvPr id="4" name="Picture 2" descr="[Dragonfly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3592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ree Dragonfly Clip Art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3592"/>
            <a:ext cx="913015" cy="91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83486" y="3343410"/>
            <a:ext cx="4779514" cy="92333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Is “optimal” done for any classes?</a:t>
            </a:r>
          </a:p>
          <a:p>
            <a:r>
              <a:rPr lang="en-US" dirty="0" smtClean="0"/>
              <a:t>Probably not – would need all </a:t>
            </a:r>
            <a:r>
              <a:rPr lang="en-US" dirty="0" smtClean="0">
                <a:solidFill>
                  <a:srgbClr val="3366FF"/>
                </a:solidFill>
              </a:rPr>
              <a:t>Desired</a:t>
            </a:r>
            <a:r>
              <a:rPr lang="en-US" dirty="0" smtClean="0"/>
              <a:t> done first!</a:t>
            </a:r>
          </a:p>
          <a:p>
            <a:r>
              <a:rPr lang="en-US" dirty="0" smtClean="0"/>
              <a:t>But have </a:t>
            </a:r>
            <a:r>
              <a:rPr lang="en-US" i="1" dirty="0" smtClean="0"/>
              <a:t>Nominal</a:t>
            </a:r>
            <a:r>
              <a:rPr lang="en-US" dirty="0" smtClean="0"/>
              <a:t> version of classes for all</a:t>
            </a:r>
          </a:p>
        </p:txBody>
      </p:sp>
    </p:spTree>
    <p:extLst>
      <p:ext uri="{BB962C8B-B14F-4D97-AF65-F5344CB8AC3E}">
        <p14:creationId xmlns:p14="http://schemas.microsoft.com/office/powerpoint/2010/main" val="2290956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into Project 3 Teams</a:t>
            </a:r>
          </a:p>
          <a:p>
            <a:r>
              <a:rPr lang="en-US" dirty="0" smtClean="0"/>
              <a:t>Make list for </a:t>
            </a:r>
            <a:r>
              <a:rPr lang="en-US" i="1" dirty="0" smtClean="0"/>
              <a:t>your</a:t>
            </a:r>
            <a:r>
              <a:rPr lang="en-US" dirty="0" smtClean="0"/>
              <a:t> game, with one feature in each list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Core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Required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Desired</a:t>
            </a:r>
          </a:p>
          <a:p>
            <a:r>
              <a:rPr lang="en-US" dirty="0" smtClean="0"/>
              <a:t>Provide high-level class name(s) associated with 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Wishes versus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games you make are smaller/less than you originally envisioned</a:t>
            </a:r>
          </a:p>
          <a:p>
            <a:pPr lvl="1"/>
            <a:r>
              <a:rPr lang="en-US" dirty="0" smtClean="0"/>
              <a:t>Design was bigger than implementation</a:t>
            </a:r>
          </a:p>
          <a:p>
            <a:pPr lvl="1"/>
            <a:r>
              <a:rPr lang="en-US" dirty="0" smtClean="0"/>
              <a:t>Or, tested/working implementation bigger than what made it into game</a:t>
            </a:r>
          </a:p>
          <a:p>
            <a:r>
              <a:rPr lang="en-US" dirty="0" smtClean="0"/>
              <a:t>That’s ok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u="sng" dirty="0" smtClean="0">
                <a:sym typeface="Wingdings" pitchFamily="2" charset="2"/>
              </a:rPr>
              <a:t>expect it</a:t>
            </a:r>
          </a:p>
          <a:p>
            <a:r>
              <a:rPr lang="en-US" dirty="0" smtClean="0">
                <a:sym typeface="Wingdings" pitchFamily="2" charset="2"/>
              </a:rPr>
              <a:t>So, how do we know when a game is “done”?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2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Estimate Progress?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u="sng" dirty="0" smtClean="0"/>
              <a:t>Example: </a:t>
            </a:r>
          </a:p>
          <a:p>
            <a:r>
              <a:rPr lang="en-US" dirty="0" smtClean="0"/>
              <a:t>Jo is a programmer </a:t>
            </a:r>
          </a:p>
          <a:p>
            <a:r>
              <a:rPr lang="en-US" dirty="0" smtClean="0"/>
              <a:t>She estimates it will take 10 days to implement Smart Trap </a:t>
            </a:r>
          </a:p>
          <a:p>
            <a:r>
              <a:rPr lang="en-US" dirty="0" smtClean="0"/>
              <a:t>She is 4 days into implementation </a:t>
            </a:r>
          </a:p>
          <a:p>
            <a:r>
              <a:rPr lang="en-US" dirty="0" smtClean="0"/>
              <a:t>Is Smart Trap 40% complete? … maybe</a:t>
            </a:r>
          </a:p>
          <a:p>
            <a:pPr lvl="1"/>
            <a:r>
              <a:rPr lang="en-US" dirty="0" smtClean="0"/>
              <a:t>We may not see it "snap shut" until day 9 </a:t>
            </a:r>
          </a:p>
          <a:p>
            <a:r>
              <a:rPr lang="en-US" dirty="0" smtClean="0"/>
              <a:t>She’s good,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finishes in 8 days total </a:t>
            </a:r>
          </a:p>
          <a:p>
            <a:pPr lvl="1"/>
            <a:r>
              <a:rPr lang="en-US" dirty="0" smtClean="0"/>
              <a:t>Yay, we are ahead! </a:t>
            </a:r>
          </a:p>
          <a:p>
            <a:r>
              <a:rPr lang="en-US" dirty="0" smtClean="0"/>
              <a:t>Later, decide to add functionality to Smart Trap (e.g., trap large bad guys, too) </a:t>
            </a:r>
          </a:p>
          <a:p>
            <a:pPr lvl="1"/>
            <a:r>
              <a:rPr lang="en-US" dirty="0" smtClean="0"/>
              <a:t>Takes 4 days </a:t>
            </a:r>
          </a:p>
          <a:p>
            <a:r>
              <a:rPr lang="en-US" dirty="0" smtClean="0"/>
              <a:t>Boo, now we’re behind!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2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things get revisited multiple times during development </a:t>
            </a:r>
          </a:p>
          <a:p>
            <a:pPr lvl="1"/>
            <a:r>
              <a:rPr lang="en-US" dirty="0" smtClean="0"/>
              <a:t>Fix bugs, modify functionality, etc. </a:t>
            </a:r>
          </a:p>
          <a:p>
            <a:pPr lvl="1"/>
            <a:r>
              <a:rPr lang="en-US" dirty="0" smtClean="0"/>
              <a:t>“Refactoring” your code</a:t>
            </a:r>
          </a:p>
          <a:p>
            <a:pPr lvl="2"/>
            <a:r>
              <a:rPr lang="en-US" dirty="0" smtClean="0"/>
              <a:t>Note, refactoring easier with clear, easy-to-understand code!</a:t>
            </a:r>
          </a:p>
          <a:p>
            <a:pPr lvl="1"/>
            <a:r>
              <a:rPr lang="en-US" dirty="0" smtClean="0"/>
              <a:t>Expect this!  Despite your careful planning …</a:t>
            </a:r>
          </a:p>
          <a:p>
            <a:r>
              <a:rPr lang="en-US" dirty="0" smtClean="0"/>
              <a:t>So, the "40% done" estimate looks pretty sketchy… </a:t>
            </a:r>
          </a:p>
          <a:p>
            <a:r>
              <a:rPr lang="en-US" dirty="0" smtClean="0"/>
              <a:t>Need way to account for time without driving project into trouble (and into panic)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1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Incremental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Milestones are good things!</a:t>
            </a:r>
          </a:p>
          <a:p>
            <a:pPr lvl="1"/>
            <a:r>
              <a:rPr lang="en-US" dirty="0" smtClean="0"/>
              <a:t>They let us get things “done”</a:t>
            </a:r>
          </a:p>
          <a:p>
            <a:r>
              <a:rPr lang="en-US" dirty="0" smtClean="0"/>
              <a:t>Milestones can have downside</a:t>
            </a:r>
          </a:p>
          <a:p>
            <a:pPr lvl="1"/>
            <a:r>
              <a:rPr lang="en-US" dirty="0" smtClean="0"/>
              <a:t>If you miss one, people notice, action taken</a:t>
            </a:r>
          </a:p>
          <a:p>
            <a:pPr lvl="1"/>
            <a:r>
              <a:rPr lang="en-US" dirty="0" smtClean="0"/>
              <a:t>Especially management people</a:t>
            </a:r>
          </a:p>
          <a:p>
            <a:r>
              <a:rPr lang="en-US" dirty="0" smtClean="0"/>
              <a:t>Developer’s view</a:t>
            </a:r>
          </a:p>
          <a:p>
            <a:pPr lvl="1"/>
            <a:r>
              <a:rPr lang="en-US" dirty="0" smtClean="0"/>
              <a:t>Milestones (or plans, in general) are just best guesses for how implementation will evolve</a:t>
            </a:r>
          </a:p>
          <a:p>
            <a:r>
              <a:rPr lang="en-US" dirty="0" smtClean="0"/>
              <a:t>Management’s view</a:t>
            </a:r>
          </a:p>
          <a:p>
            <a:pPr lvl="1"/>
            <a:r>
              <a:rPr lang="en-US" dirty="0" smtClean="0"/>
              <a:t>Schedules are contracts with developers</a:t>
            </a:r>
          </a:p>
          <a:p>
            <a:pPr lvl="1"/>
            <a:r>
              <a:rPr lang="en-US" i="1" dirty="0" smtClean="0"/>
              <a:t>Promising</a:t>
            </a:r>
            <a:r>
              <a:rPr lang="en-US" dirty="0" smtClean="0"/>
              <a:t> certain things at certain times</a:t>
            </a:r>
          </a:p>
          <a:p>
            <a:r>
              <a:rPr lang="en-US" dirty="0" smtClean="0"/>
              <a:t>Different views cause problems</a:t>
            </a:r>
          </a:p>
          <a:p>
            <a:pPr lvl="1"/>
            <a:r>
              <a:rPr lang="en-US" dirty="0" smtClean="0"/>
              <a:t>Developers: panic, pressure, long hours</a:t>
            </a:r>
          </a:p>
          <a:p>
            <a:pPr lvl="1"/>
            <a:r>
              <a:rPr lang="en-US" dirty="0" smtClean="0"/>
              <a:t>Managers: justification for financial pressure</a:t>
            </a:r>
          </a:p>
        </p:txBody>
      </p:sp>
    </p:spTree>
    <p:extLst>
      <p:ext uri="{BB962C8B-B14F-4D97-AF65-F5344CB8AC3E}">
        <p14:creationId xmlns:p14="http://schemas.microsoft.com/office/powerpoint/2010/main" val="217590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Despite problems, necessary</a:t>
            </a:r>
          </a:p>
          <a:p>
            <a:pPr lvl="1"/>
            <a:r>
              <a:rPr lang="en-US" dirty="0" smtClean="0"/>
              <a:t>Without milestones, unlikely to get done</a:t>
            </a:r>
          </a:p>
          <a:p>
            <a:r>
              <a:rPr lang="en-US" dirty="0" smtClean="0"/>
              <a:t>Unrealistic milestones mean work not done on time, no matter financial importance</a:t>
            </a:r>
          </a:p>
          <a:p>
            <a:pPr lvl="1"/>
            <a:r>
              <a:rPr lang="en-US" dirty="0" smtClean="0"/>
              <a:t>Remember, are </a:t>
            </a:r>
            <a:r>
              <a:rPr lang="en-US" i="1" dirty="0" smtClean="0"/>
              <a:t>best</a:t>
            </a:r>
            <a:r>
              <a:rPr lang="en-US" dirty="0" smtClean="0"/>
              <a:t> guesses</a:t>
            </a:r>
          </a:p>
          <a:p>
            <a:r>
              <a:rPr lang="en-US" dirty="0" smtClean="0"/>
              <a:t>Managers need to know estimates of developers and key makers along the way</a:t>
            </a:r>
          </a:p>
          <a:p>
            <a:pPr lvl="1"/>
            <a:r>
              <a:rPr lang="en-US" dirty="0" smtClean="0"/>
              <a:t>Plan financial/time links accordingly</a:t>
            </a:r>
          </a:p>
          <a:p>
            <a:r>
              <a:rPr lang="en-US" dirty="0" smtClean="0"/>
              <a:t>External milestones coarser</a:t>
            </a:r>
          </a:p>
          <a:p>
            <a:pPr lvl="1"/>
            <a:r>
              <a:rPr lang="en-US" dirty="0" smtClean="0"/>
              <a:t>Tie to publishers, marketers, etc.</a:t>
            </a:r>
          </a:p>
          <a:p>
            <a:r>
              <a:rPr lang="en-US" dirty="0" smtClean="0"/>
              <a:t>Internal milestones have finer granularity</a:t>
            </a:r>
          </a:p>
          <a:p>
            <a:pPr lvl="1"/>
            <a:r>
              <a:rPr lang="en-US" dirty="0" smtClean="0"/>
              <a:t>Used by team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9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of development plan as black box</a:t>
            </a:r>
          </a:p>
          <a:p>
            <a:pPr lvl="1"/>
            <a:r>
              <a:rPr lang="en-US" dirty="0" smtClean="0"/>
              <a:t>Managers have specific “interface” to box</a:t>
            </a:r>
          </a:p>
          <a:p>
            <a:pPr lvl="2"/>
            <a:r>
              <a:rPr lang="en-US" dirty="0" smtClean="0"/>
              <a:t>“Give me the latest build”</a:t>
            </a:r>
          </a:p>
          <a:p>
            <a:pPr lvl="2"/>
            <a:r>
              <a:rPr lang="en-US" dirty="0" smtClean="0"/>
              <a:t>“Give me the latest (high-level) schedule”</a:t>
            </a:r>
          </a:p>
          <a:p>
            <a:r>
              <a:rPr lang="en-US" dirty="0" smtClean="0"/>
              <a:t>Clearly, this is too simplistic/wishful thinking</a:t>
            </a:r>
          </a:p>
          <a:p>
            <a:pPr lvl="1"/>
            <a:r>
              <a:rPr lang="en-US" dirty="0" smtClean="0"/>
              <a:t>Managers just want to know more (and need to, to do their jobs better)</a:t>
            </a:r>
          </a:p>
          <a:p>
            <a:r>
              <a:rPr lang="en-US" dirty="0" smtClean="0"/>
              <a:t>But view as development plan as “black box” helps separate job roles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More than Meets 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many, “if I can’t see it, it is not important”</a:t>
            </a:r>
          </a:p>
          <a:p>
            <a:pPr lvl="1"/>
            <a:r>
              <a:rPr lang="en-US" dirty="0" smtClean="0"/>
              <a:t>AI takes time to build (and you don’t see it)</a:t>
            </a:r>
          </a:p>
          <a:p>
            <a:pPr lvl="1"/>
            <a:r>
              <a:rPr lang="en-US" dirty="0" smtClean="0"/>
              <a:t>Network code to balance players is an optimization (and you don’t see it)</a:t>
            </a:r>
          </a:p>
          <a:p>
            <a:r>
              <a:rPr lang="en-US" dirty="0" smtClean="0"/>
              <a:t>Developers receive less “credit” for unseen code than for things that can be seen</a:t>
            </a:r>
          </a:p>
          <a:p>
            <a:r>
              <a:rPr lang="en-US" dirty="0" smtClean="0"/>
              <a:t>Good managers will probe deeper to see what is really going on</a:t>
            </a:r>
          </a:p>
          <a:p>
            <a:pPr lvl="1"/>
            <a:r>
              <a:rPr lang="en-US" dirty="0" smtClean="0"/>
              <a:t>Requires technical ability (knowledge)</a:t>
            </a:r>
          </a:p>
          <a:p>
            <a:pPr lvl="1"/>
            <a:r>
              <a:rPr lang="en-US" dirty="0" smtClean="0"/>
              <a:t>This is one reason Game Designer needs technical knowledge!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51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1435</Words>
  <Application>Microsoft Office PowerPoint</Application>
  <PresentationFormat>On-screen Show (4:3)</PresentationFormat>
  <Paragraphs>219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Iterative Development</vt:lpstr>
      <vt:lpstr>Motivation</vt:lpstr>
      <vt:lpstr>Wishes versus Reality</vt:lpstr>
      <vt:lpstr>How Do We Estimate Progress?</vt:lpstr>
      <vt:lpstr>What’s the Point?</vt:lpstr>
      <vt:lpstr>Incremental Delivery</vt:lpstr>
      <vt:lpstr>Milestones (1 of 2)</vt:lpstr>
      <vt:lpstr>Milestones (2 of 2)</vt:lpstr>
      <vt:lpstr>There is More than Meets the Eye</vt:lpstr>
      <vt:lpstr>Iteration</vt:lpstr>
      <vt:lpstr>Internal Scheduling</vt:lpstr>
      <vt:lpstr>Internal Scheduling Structure</vt:lpstr>
      <vt:lpstr>OO Iterative Development –  Object Versions (1 of 2)</vt:lpstr>
      <vt:lpstr>OO Iterative Development –  Object Versions (2 of 2)</vt:lpstr>
      <vt:lpstr>OO Iterative Development – Overall</vt:lpstr>
      <vt:lpstr>Scheduling - Naive</vt:lpstr>
      <vt:lpstr>Scheduling – Better (single programmer)</vt:lpstr>
      <vt:lpstr>Scheduling – Better (multiple programmers)</vt:lpstr>
      <vt:lpstr>Team Work</vt:lpstr>
      <vt:lpstr>Scheduling with Iteration</vt:lpstr>
      <vt:lpstr>Consider Saucer Shoot</vt:lpstr>
      <vt:lpstr>Consider Dragonfly</vt:lpstr>
      <vt:lpstr>Group Exercise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</dc:title>
  <dc:creator>Mark Claypool</dc:creator>
  <cp:lastModifiedBy>Mark Claypool</cp:lastModifiedBy>
  <cp:revision>23</cp:revision>
  <dcterms:created xsi:type="dcterms:W3CDTF">2012-02-10T10:37:15Z</dcterms:created>
  <dcterms:modified xsi:type="dcterms:W3CDTF">2012-02-14T10:35:59Z</dcterms:modified>
</cp:coreProperties>
</file>