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313" r:id="rId5"/>
    <p:sldId id="260" r:id="rId6"/>
    <p:sldId id="304" r:id="rId7"/>
    <p:sldId id="305" r:id="rId8"/>
    <p:sldId id="306" r:id="rId9"/>
    <p:sldId id="307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50" r:id="rId39"/>
    <p:sldId id="351" r:id="rId40"/>
    <p:sldId id="317" r:id="rId41"/>
    <p:sldId id="318" r:id="rId42"/>
    <p:sldId id="352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1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A04F6-5762-4A5E-8F0A-4AF5AFDF945B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77C4A-919E-4825-A335-63F31B84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5B3E2-0666-44D1-B7F7-23DB192E584B}" type="slidenum">
              <a:rPr lang="en-US"/>
              <a:pPr/>
              <a:t>2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AEC41-86B5-43AA-ABB1-A00E6E944F8C}" type="slidenum">
              <a:rPr lang="en-US"/>
              <a:pPr/>
              <a:t>12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552EE-69B4-4563-BA60-6FE30BFEAADE}" type="slidenum">
              <a:rPr lang="en-US"/>
              <a:pPr/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14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37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39DBA-F137-4FBE-8EF5-ADF6A73B226D}" type="slidenum">
              <a:rPr lang="en-US"/>
              <a:pPr/>
              <a:t>38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C042A-F45A-4788-825F-8763ACF57A33}" type="slidenum">
              <a:rPr lang="en-US"/>
              <a:pPr/>
              <a:t>39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3BCA3-C713-4E87-A972-5C1C5AD670FB}" type="slidenum">
              <a:rPr lang="en-US"/>
              <a:pPr/>
              <a:t>40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9BAAE-8097-40CA-BAB8-B5D06ED2A1AF}" type="slidenum">
              <a:rPr lang="en-US"/>
              <a:pPr/>
              <a:t>41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62225-A243-4733-AB0F-1780897DA345}" type="slidenum">
              <a:rPr lang="en-US"/>
              <a:pPr/>
              <a:t>43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70E1C-F4F6-4B6A-BD1E-55106D3F61FD}" type="slidenum">
              <a:rPr lang="en-US"/>
              <a:pPr/>
              <a:t>3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5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FE73D-9895-46E3-8FFE-C9FFFFD16434}" type="slidenum">
              <a:rPr lang="en-US"/>
              <a:pPr/>
              <a:t>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EAC68-FE7E-4D7F-95B0-8411BF41D61C}" type="slidenum">
              <a:rPr lang="en-US"/>
              <a:pPr/>
              <a:t>7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27D9B-A54B-4AE6-BB3F-8121ADA98B45}" type="slidenum">
              <a:rPr lang="en-US"/>
              <a:pPr/>
              <a:t>8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3770F-8FDC-4931-91AB-461CDEAC3A2B}" type="slidenum">
              <a:rPr lang="en-US"/>
              <a:pPr/>
              <a:t>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668C-5DCE-4849-8FF2-6B69191BA636}" type="slidenum">
              <a:rPr lang="en-US"/>
              <a:pPr/>
              <a:t>10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506D1-D857-48AA-B6D8-5BA2200F30F1}" type="slidenum">
              <a:rPr lang="en-US"/>
              <a:pPr/>
              <a:t>11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5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7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0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0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7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8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2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8314-95B4-4075-A629-4B7E2AE8A0F3}" type="datetimeFigureOut">
              <a:rPr lang="en-US" smtClean="0"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6D42-C97F-4314-BF43-5AB616499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modal.com/asta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i-depot.com/FiniteStateMachin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0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</a:t>
            </a:r>
          </a:p>
          <a:p>
            <a:r>
              <a:rPr lang="en-US" dirty="0"/>
              <a:t>Finite State Machines 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Promising AI Techniques (1 of 3)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i="1" dirty="0"/>
              <a:t>Bayesian network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probabilistic graphical model with variables and probable influences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- calculate probability of patient having a specific disease given symptoms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AI can infer if player has warplanes, etc. based on what it sees in production so far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be good to give “human-like” intelligence without cheating or being too dumb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Decision tree learning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Series of inputs (usually game state) mapped to output (usually thing want to predict)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health and ammo </a:t>
            </a:r>
            <a:r>
              <a:rPr lang="en-US" sz="2000" dirty="0">
                <a:sym typeface="Wingdings" pitchFamily="2" charset="2"/>
              </a:rPr>
              <a:t> predict bot survival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Modify probabilities based on past behavior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Black and White could stroke or slap creature.  </a:t>
            </a:r>
            <a:r>
              <a:rPr lang="en-US" sz="2000" dirty="0" smtClean="0"/>
              <a:t>Creature learned </a:t>
            </a:r>
            <a:r>
              <a:rPr lang="en-US" sz="2000" dirty="0"/>
              <a:t>what was good and bad.</a:t>
            </a:r>
          </a:p>
        </p:txBody>
      </p:sp>
    </p:spTree>
    <p:extLst>
      <p:ext uri="{BB962C8B-B14F-4D97-AF65-F5344CB8AC3E}">
        <p14:creationId xmlns:p14="http://schemas.microsoft.com/office/powerpoint/2010/main" val="46986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Promising AI Techniques (2 of 3)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 dirty="0"/>
              <a:t>Filtered randomness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Want randomness to provide unpredictability to AI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But even random can look odd </a:t>
            </a:r>
            <a:r>
              <a:rPr lang="en-US" sz="2200" dirty="0" smtClean="0"/>
              <a:t>(e.g.- </a:t>
            </a:r>
            <a:r>
              <a:rPr lang="en-US" sz="2200" dirty="0"/>
              <a:t>if 4 heads in a row, player think something wrong.  And, if flip coin 100 times, will be streak of 8)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E.g.– </a:t>
            </a:r>
            <a:r>
              <a:rPr lang="en-US" sz="2000" dirty="0"/>
              <a:t>spawn at same point 5 times in a row, then bad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Compare random result to past history and avoid</a:t>
            </a:r>
          </a:p>
          <a:p>
            <a:pPr>
              <a:lnSpc>
                <a:spcPct val="80000"/>
              </a:lnSpc>
            </a:pPr>
            <a:r>
              <a:rPr lang="en-US" sz="2800" i="1" dirty="0"/>
              <a:t>Fuzzy logic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Traditional set, object belongs or not. 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In fuzzy, can have relative membership </a:t>
            </a:r>
            <a:r>
              <a:rPr lang="en-US" sz="2200" dirty="0" smtClean="0"/>
              <a:t>(e.g.- </a:t>
            </a:r>
            <a:r>
              <a:rPr lang="en-US" sz="2200" dirty="0"/>
              <a:t>hungry, not hungry.  Or “in-kitchen” or “in-hall” but what if on edge?)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Cannot be resolved by coin-flip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Can be used in games – </a:t>
            </a:r>
            <a:r>
              <a:rPr lang="en-US" sz="2200" dirty="0" smtClean="0"/>
              <a:t>e.g.- </a:t>
            </a:r>
            <a:r>
              <a:rPr lang="en-US" sz="2200" dirty="0"/>
              <a:t>assess relative threat</a:t>
            </a:r>
          </a:p>
          <a:p>
            <a:pPr lvl="1">
              <a:lnSpc>
                <a:spcPct val="8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8802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Promising AI Techniques (3 of 3)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/>
              <a:t>Genetic algorithms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Search and optimize based on evolutionary principles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Good when “right” answer not well-understood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E.g. – </a:t>
            </a:r>
            <a:r>
              <a:rPr lang="en-US" sz="2000" dirty="0"/>
              <a:t>may not know best combination of AI settings.  Use GA to try out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Often expensive, so do offline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N-Gram statistical prediction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Predict next value in sequence </a:t>
            </a:r>
            <a:r>
              <a:rPr lang="en-US" sz="2000" dirty="0" smtClean="0"/>
              <a:t>(e.g.- </a:t>
            </a:r>
            <a:r>
              <a:rPr lang="en-US" sz="2000" dirty="0"/>
              <a:t>1818180181 … next will probably be 8)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Search backward </a:t>
            </a:r>
            <a:r>
              <a:rPr lang="en-US" sz="2000" dirty="0">
                <a:latin typeface="Times New Roman" pitchFamily="18" charset="0"/>
              </a:rPr>
              <a:t>n</a:t>
            </a:r>
            <a:r>
              <a:rPr lang="en-US" sz="2000" dirty="0"/>
              <a:t> values (usually 2 or 3)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Street fighting (punch, kick, low punch…)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Player does low kick and then low punch.  What is next?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Uppercut 10 times (50%), low punch (7 times, 35%), sideswipe (3 times, 15%)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Can predict uppercut or, proportionally pick next </a:t>
            </a:r>
            <a:r>
              <a:rPr lang="en-US" sz="1800" dirty="0" smtClean="0"/>
              <a:t>(e.g.- </a:t>
            </a:r>
            <a:r>
              <a:rPr lang="en-US" sz="1800" dirty="0"/>
              <a:t>roll dice)</a:t>
            </a:r>
          </a:p>
        </p:txBody>
      </p:sp>
    </p:spTree>
    <p:extLst>
      <p:ext uri="{BB962C8B-B14F-4D97-AF65-F5344CB8AC3E}">
        <p14:creationId xmlns:p14="http://schemas.microsoft.com/office/powerpoint/2010/main" val="278027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/>
              <a:t>Finite State Machines 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Pathfinding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Often seems obvious </a:t>
            </a:r>
            <a:r>
              <a:rPr lang="en-US" dirty="0" smtClean="0"/>
              <a:t>and natural </a:t>
            </a:r>
            <a:r>
              <a:rPr lang="en-US" dirty="0"/>
              <a:t>in real </a:t>
            </a:r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Get from point A to </a:t>
            </a:r>
            <a:r>
              <a:rPr lang="en-US" dirty="0" smtClean="0"/>
              <a:t>B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go </a:t>
            </a:r>
            <a:r>
              <a:rPr lang="en-US" dirty="0"/>
              <a:t>around </a:t>
            </a:r>
            <a:r>
              <a:rPr lang="en-US" dirty="0" smtClean="0"/>
              <a:t>lake</a:t>
            </a:r>
          </a:p>
          <a:p>
            <a:r>
              <a:rPr lang="en-US" dirty="0" smtClean="0"/>
              <a:t>For </a:t>
            </a:r>
            <a:r>
              <a:rPr lang="en-US" dirty="0"/>
              <a:t>a computer </a:t>
            </a:r>
            <a:r>
              <a:rPr lang="en-US" dirty="0" smtClean="0"/>
              <a:t>controlled player</a:t>
            </a:r>
            <a:r>
              <a:rPr lang="en-US" dirty="0"/>
              <a:t>, may be </a:t>
            </a:r>
            <a:r>
              <a:rPr lang="en-US" dirty="0" smtClean="0"/>
              <a:t>difficult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Going from A to B </a:t>
            </a:r>
            <a:r>
              <a:rPr lang="en-US" dirty="0" smtClean="0"/>
              <a:t>go </a:t>
            </a:r>
            <a:r>
              <a:rPr lang="en-US" dirty="0"/>
              <a:t>through enemy base</a:t>
            </a:r>
          </a:p>
          <a:p>
            <a:r>
              <a:rPr lang="en-US" dirty="0" smtClean="0"/>
              <a:t>Want </a:t>
            </a:r>
            <a:r>
              <a:rPr lang="en-US" dirty="0"/>
              <a:t>to pick “best” path</a:t>
            </a:r>
          </a:p>
          <a:p>
            <a:r>
              <a:rPr lang="en-US" dirty="0" smtClean="0"/>
              <a:t>Need </a:t>
            </a:r>
            <a:r>
              <a:rPr lang="en-US" dirty="0"/>
              <a:t>to do it in real-time</a:t>
            </a:r>
          </a:p>
          <a:p>
            <a:r>
              <a:rPr lang="en-US" dirty="0" smtClean="0"/>
              <a:t>Why </a:t>
            </a:r>
            <a:r>
              <a:rPr lang="en-US" dirty="0"/>
              <a:t>can’t we just figure </a:t>
            </a:r>
            <a:r>
              <a:rPr lang="en-US" dirty="0" smtClean="0"/>
              <a:t>it out </a:t>
            </a:r>
            <a:r>
              <a:rPr lang="en-US" dirty="0"/>
              <a:t>ahead of time (</a:t>
            </a:r>
            <a:r>
              <a:rPr lang="en-US" dirty="0" smtClean="0"/>
              <a:t>i.e. before </a:t>
            </a:r>
            <a:r>
              <a:rPr lang="en-US" dirty="0"/>
              <a:t>the game starts)?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9" y="1447800"/>
            <a:ext cx="3373582" cy="25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65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the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System needs </a:t>
            </a:r>
            <a:r>
              <a:rPr lang="en-US" dirty="0" smtClean="0"/>
              <a:t>to understand </a:t>
            </a:r>
            <a:r>
              <a:rPr lang="en-US" dirty="0"/>
              <a:t>the level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not full </a:t>
            </a:r>
            <a:r>
              <a:rPr lang="en-US" dirty="0" smtClean="0"/>
              <a:t>information, only </a:t>
            </a:r>
            <a:r>
              <a:rPr lang="en-US" dirty="0"/>
              <a:t>relevant </a:t>
            </a:r>
            <a:r>
              <a:rPr lang="en-US" dirty="0" smtClean="0"/>
              <a:t>information (e.g</a:t>
            </a:r>
            <a:r>
              <a:rPr lang="en-US" dirty="0"/>
              <a:t>. is it passable, </a:t>
            </a:r>
            <a:r>
              <a:rPr lang="en-US" dirty="0" smtClean="0"/>
              <a:t>not water </a:t>
            </a:r>
            <a:r>
              <a:rPr lang="en-US" dirty="0"/>
              <a:t>vs. lava vs. tar…)</a:t>
            </a:r>
          </a:p>
          <a:p>
            <a:r>
              <a:rPr lang="en-US" dirty="0" smtClean="0"/>
              <a:t>Common </a:t>
            </a:r>
            <a:r>
              <a:rPr lang="en-US" dirty="0"/>
              <a:t>representations</a:t>
            </a:r>
          </a:p>
          <a:p>
            <a:pPr lvl="1"/>
            <a:r>
              <a:rPr lang="en-US" dirty="0" smtClean="0"/>
              <a:t>2d </a:t>
            </a:r>
            <a:r>
              <a:rPr lang="en-US" dirty="0"/>
              <a:t>Grid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cell passable </a:t>
            </a:r>
            <a:r>
              <a:rPr lang="en-US" dirty="0" smtClean="0"/>
              <a:t>or impassible</a:t>
            </a:r>
            <a:endParaRPr lang="en-US" dirty="0"/>
          </a:p>
          <a:p>
            <a:pPr lvl="2"/>
            <a:r>
              <a:rPr lang="en-US" dirty="0" smtClean="0"/>
              <a:t>Neighbors </a:t>
            </a:r>
            <a:r>
              <a:rPr lang="en-US" dirty="0"/>
              <a:t>automatic </a:t>
            </a:r>
            <a:r>
              <a:rPr lang="en-US" dirty="0" smtClean="0"/>
              <a:t>via indices </a:t>
            </a:r>
            <a:r>
              <a:rPr lang="en-US" dirty="0"/>
              <a:t>(8)</a:t>
            </a:r>
          </a:p>
          <a:p>
            <a:pPr lvl="1"/>
            <a:r>
              <a:rPr lang="en-US" dirty="0" smtClean="0"/>
              <a:t>Waypoint </a:t>
            </a:r>
            <a:r>
              <a:rPr lang="en-US" dirty="0"/>
              <a:t>graph</a:t>
            </a:r>
          </a:p>
          <a:p>
            <a:pPr lvl="2"/>
            <a:r>
              <a:rPr lang="en-US" dirty="0" smtClean="0"/>
              <a:t>Connect </a:t>
            </a:r>
            <a:r>
              <a:rPr lang="en-US" dirty="0"/>
              <a:t>passable points</a:t>
            </a:r>
          </a:p>
          <a:p>
            <a:pPr lvl="2"/>
            <a:r>
              <a:rPr lang="en-US" dirty="0" smtClean="0"/>
              <a:t>Neighbors </a:t>
            </a:r>
            <a:r>
              <a:rPr lang="en-US" dirty="0"/>
              <a:t>flexible (</a:t>
            </a:r>
            <a:r>
              <a:rPr lang="en-US" dirty="0" smtClean="0"/>
              <a:t>but needs </a:t>
            </a:r>
            <a:r>
              <a:rPr lang="en-US" dirty="0"/>
              <a:t>to be stored)</a:t>
            </a:r>
          </a:p>
          <a:p>
            <a:pPr lvl="2"/>
            <a:r>
              <a:rPr lang="en-US" dirty="0" smtClean="0"/>
              <a:t>Good </a:t>
            </a:r>
            <a:r>
              <a:rPr lang="en-US" dirty="0"/>
              <a:t>for arbitrary </a:t>
            </a:r>
            <a:r>
              <a:rPr lang="en-US" dirty="0" smtClean="0"/>
              <a:t>terrain (e.g</a:t>
            </a:r>
            <a:r>
              <a:rPr lang="en-US" dirty="0"/>
              <a:t>. 3d)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8800" y="1295400"/>
            <a:ext cx="2523067" cy="2667000"/>
            <a:chOff x="5020733" y="1447800"/>
            <a:chExt cx="3439582" cy="34290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47800"/>
              <a:ext cx="3418417" cy="1709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733" y="3157009"/>
              <a:ext cx="3439582" cy="1719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13862" y="4114800"/>
            <a:ext cx="2590800" cy="2598400"/>
            <a:chOff x="381000" y="228600"/>
            <a:chExt cx="5600700" cy="56007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8600"/>
              <a:ext cx="5600700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028950"/>
              <a:ext cx="5600700" cy="280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192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Path – a list of cells, </a:t>
            </a:r>
            <a:r>
              <a:rPr lang="en-US" dirty="0" smtClean="0"/>
              <a:t>points or </a:t>
            </a:r>
            <a:r>
              <a:rPr lang="en-US" dirty="0"/>
              <a:t>nodes that agent </a:t>
            </a:r>
            <a:r>
              <a:rPr lang="en-US" dirty="0" smtClean="0"/>
              <a:t>must traverse </a:t>
            </a:r>
            <a:r>
              <a:rPr lang="en-US" dirty="0"/>
              <a:t>to get to from </a:t>
            </a:r>
            <a:r>
              <a:rPr lang="en-US" dirty="0" smtClean="0"/>
              <a:t>start to goal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are better than </a:t>
            </a:r>
            <a:r>
              <a:rPr lang="en-US" dirty="0" smtClean="0"/>
              <a:t>others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measure </a:t>
            </a:r>
            <a:r>
              <a:rPr lang="en-US" dirty="0"/>
              <a:t>of </a:t>
            </a:r>
            <a:r>
              <a:rPr lang="en-US" i="1" dirty="0"/>
              <a:t>quality</a:t>
            </a:r>
          </a:p>
          <a:p>
            <a:r>
              <a:rPr lang="en-US" dirty="0" smtClean="0"/>
              <a:t>Algorithms </a:t>
            </a:r>
            <a:r>
              <a:rPr lang="en-US" dirty="0"/>
              <a:t>that </a:t>
            </a:r>
            <a:r>
              <a:rPr lang="en-US" dirty="0" smtClean="0"/>
              <a:t>guarantee path </a:t>
            </a:r>
            <a:r>
              <a:rPr lang="en-US" dirty="0"/>
              <a:t>called </a:t>
            </a:r>
            <a:r>
              <a:rPr lang="en-US" i="1" dirty="0"/>
              <a:t>complete</a:t>
            </a:r>
          </a:p>
          <a:p>
            <a:r>
              <a:rPr lang="en-US" dirty="0" smtClean="0"/>
              <a:t>Some </a:t>
            </a:r>
            <a:r>
              <a:rPr lang="en-US" dirty="0"/>
              <a:t>algorithms </a:t>
            </a:r>
            <a:r>
              <a:rPr lang="en-US" dirty="0" smtClean="0"/>
              <a:t>guarantee </a:t>
            </a:r>
            <a:r>
              <a:rPr lang="en-US" i="1" dirty="0" smtClean="0"/>
              <a:t>optimal </a:t>
            </a:r>
            <a:r>
              <a:rPr lang="en-US" dirty="0"/>
              <a:t>path</a:t>
            </a:r>
          </a:p>
          <a:p>
            <a:r>
              <a:rPr lang="en-US" dirty="0" smtClean="0"/>
              <a:t>Others </a:t>
            </a:r>
            <a:r>
              <a:rPr lang="en-US" dirty="0"/>
              <a:t>find no path (</a:t>
            </a:r>
            <a:r>
              <a:rPr lang="en-US" dirty="0" smtClean="0"/>
              <a:t>under some </a:t>
            </a:r>
            <a:r>
              <a:rPr lang="en-US" dirty="0"/>
              <a:t>situations)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637474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1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Trace (Simple Algorithm)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Agent moves towards goal</a:t>
            </a:r>
          </a:p>
          <a:p>
            <a:r>
              <a:rPr lang="en-US" dirty="0" smtClean="0"/>
              <a:t>If </a:t>
            </a:r>
            <a:r>
              <a:rPr lang="en-US" dirty="0"/>
              <a:t>goal reached, then </a:t>
            </a:r>
            <a:r>
              <a:rPr lang="en-US" dirty="0" smtClean="0"/>
              <a:t>done</a:t>
            </a:r>
          </a:p>
          <a:p>
            <a:r>
              <a:rPr lang="en-US" dirty="0" smtClean="0"/>
              <a:t>If </a:t>
            </a:r>
            <a:r>
              <a:rPr lang="en-US" dirty="0"/>
              <a:t>obstacle</a:t>
            </a:r>
          </a:p>
          <a:p>
            <a:pPr lvl="1"/>
            <a:r>
              <a:rPr lang="en-US" dirty="0" smtClean="0"/>
              <a:t>Trace </a:t>
            </a:r>
            <a:r>
              <a:rPr lang="en-US" dirty="0"/>
              <a:t>around obstacle clockwise or </a:t>
            </a:r>
            <a:r>
              <a:rPr lang="en-US" dirty="0" smtClean="0"/>
              <a:t>counterclockwise (pick </a:t>
            </a:r>
            <a:r>
              <a:rPr lang="en-US" dirty="0"/>
              <a:t>randomly) until free path </a:t>
            </a:r>
            <a:r>
              <a:rPr lang="en-US" dirty="0" smtClean="0"/>
              <a:t>towards goal</a:t>
            </a:r>
            <a:endParaRPr lang="en-US" dirty="0"/>
          </a:p>
          <a:p>
            <a:r>
              <a:rPr lang="en-US" dirty="0" smtClean="0"/>
              <a:t>Repeat </a:t>
            </a:r>
            <a:r>
              <a:rPr lang="en-US" dirty="0"/>
              <a:t>procedure until goal reached</a:t>
            </a:r>
          </a:p>
          <a:p>
            <a:r>
              <a:rPr lang="en-US" dirty="0" smtClean="0"/>
              <a:t>(</a:t>
            </a:r>
            <a:r>
              <a:rPr lang="en-US" dirty="0"/>
              <a:t>Humans often do this in mazes)</a:t>
            </a:r>
          </a:p>
        </p:txBody>
      </p:sp>
    </p:spTree>
    <p:extLst>
      <p:ext uri="{BB962C8B-B14F-4D97-AF65-F5344CB8AC3E}">
        <p14:creationId xmlns:p14="http://schemas.microsoft.com/office/powerpoint/2010/main" val="421858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Trace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will Random Trace do on the following maps?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Not a </a:t>
            </a:r>
            <a:r>
              <a:rPr lang="en-US" i="1" dirty="0"/>
              <a:t>complete </a:t>
            </a:r>
            <a:r>
              <a:rPr lang="en-US" dirty="0"/>
              <a:t>algorithm</a:t>
            </a:r>
          </a:p>
          <a:p>
            <a:r>
              <a:rPr lang="en-US" dirty="0" smtClean="0"/>
              <a:t>Found </a:t>
            </a:r>
            <a:r>
              <a:rPr lang="en-US" dirty="0"/>
              <a:t>paths are unlikely to be optimal</a:t>
            </a:r>
          </a:p>
          <a:p>
            <a:r>
              <a:rPr lang="en-US" dirty="0" smtClean="0"/>
              <a:t>Consumes </a:t>
            </a:r>
            <a:r>
              <a:rPr lang="en-US" dirty="0"/>
              <a:t>very little memory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667000"/>
            <a:ext cx="5867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8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 to Artificial Intelligence (AI)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Many applications for AI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Computer vision, natural language processing, speech recognition, search …</a:t>
            </a:r>
          </a:p>
          <a:p>
            <a:pPr>
              <a:lnSpc>
                <a:spcPct val="80000"/>
              </a:lnSpc>
            </a:pPr>
            <a:r>
              <a:rPr lang="en-US" sz="2400"/>
              <a:t>But games are some of the more interesting</a:t>
            </a:r>
          </a:p>
          <a:p>
            <a:pPr>
              <a:lnSpc>
                <a:spcPct val="80000"/>
              </a:lnSpc>
            </a:pPr>
            <a:r>
              <a:rPr lang="en-US" sz="2400"/>
              <a:t>Opponents that are challenging, or allies that are helpful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Unit that is credited with acting on own</a:t>
            </a:r>
          </a:p>
          <a:p>
            <a:pPr>
              <a:lnSpc>
                <a:spcPct val="80000"/>
              </a:lnSpc>
            </a:pPr>
            <a:r>
              <a:rPr lang="en-US" sz="2400"/>
              <a:t>Human-level intelligence too hard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But under narrow circumstances can do pretty well (ex: </a:t>
            </a:r>
            <a:r>
              <a:rPr lang="en-US" sz="2200" i="1"/>
              <a:t>chess</a:t>
            </a:r>
            <a:r>
              <a:rPr lang="en-US" sz="2200"/>
              <a:t> and </a:t>
            </a:r>
            <a:r>
              <a:rPr lang="en-US" sz="2200" i="1"/>
              <a:t>Deep Blue</a:t>
            </a:r>
            <a:r>
              <a:rPr lang="en-US" sz="2200"/>
              <a:t>)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For many games, often constrained (by game rules)</a:t>
            </a:r>
          </a:p>
          <a:p>
            <a:pPr>
              <a:lnSpc>
                <a:spcPct val="80000"/>
              </a:lnSpc>
            </a:pPr>
            <a:r>
              <a:rPr lang="en-US" sz="2400"/>
              <a:t>Artificial Intelligence (around in CS for some time) </a:t>
            </a:r>
          </a:p>
        </p:txBody>
      </p:sp>
    </p:spTree>
    <p:extLst>
      <p:ext uri="{BB962C8B-B14F-4D97-AF65-F5344CB8AC3E}">
        <p14:creationId xmlns:p14="http://schemas.microsoft.com/office/powerpoint/2010/main" val="251370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understand A*</a:t>
            </a:r>
          </a:p>
          <a:p>
            <a:r>
              <a:rPr lang="en-US" dirty="0"/>
              <a:t>– Combines </a:t>
            </a:r>
            <a:r>
              <a:rPr lang="en-US" dirty="0" smtClean="0"/>
              <a:t>breadth-first, best-first</a:t>
            </a:r>
            <a:r>
              <a:rPr lang="en-US" dirty="0"/>
              <a:t>, and </a:t>
            </a:r>
            <a:r>
              <a:rPr lang="en-US" dirty="0" err="1"/>
              <a:t>Dijkstra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algorithms </a:t>
            </a:r>
            <a:r>
              <a:rPr lang="en-US" dirty="0" smtClean="0"/>
              <a:t>use nodes </a:t>
            </a:r>
            <a:r>
              <a:rPr lang="en-US" dirty="0"/>
              <a:t>to </a:t>
            </a:r>
            <a:r>
              <a:rPr lang="en-US" dirty="0" smtClean="0"/>
              <a:t>represent candidate </a:t>
            </a:r>
            <a:r>
              <a:rPr lang="en-US" dirty="0"/>
              <a:t>paths</a:t>
            </a:r>
          </a:p>
          <a:p>
            <a:r>
              <a:rPr lang="en-US" dirty="0" err="1" smtClean="0"/>
              <a:t>m_pParent</a:t>
            </a:r>
            <a:r>
              <a:rPr lang="en-US" dirty="0" smtClean="0"/>
              <a:t> </a:t>
            </a:r>
            <a:r>
              <a:rPr lang="en-US" dirty="0"/>
              <a:t>used to </a:t>
            </a:r>
            <a:r>
              <a:rPr lang="en-US" dirty="0" smtClean="0"/>
              <a:t>chain nodes sequentially together </a:t>
            </a:r>
            <a:r>
              <a:rPr lang="en-US" dirty="0"/>
              <a:t>to </a:t>
            </a:r>
            <a:r>
              <a:rPr lang="en-US" dirty="0" smtClean="0"/>
              <a:t>represent path</a:t>
            </a:r>
            <a:endParaRPr lang="en-US" dirty="0"/>
          </a:p>
          <a:p>
            <a:pPr lvl="1"/>
            <a:r>
              <a:rPr lang="en-US" dirty="0" smtClean="0"/>
              <a:t>List </a:t>
            </a:r>
            <a:r>
              <a:rPr lang="en-US" dirty="0"/>
              <a:t>of </a:t>
            </a:r>
            <a:r>
              <a:rPr lang="en-US" dirty="0" smtClean="0"/>
              <a:t>absolute coordinates</a:t>
            </a:r>
            <a:r>
              <a:rPr lang="en-US" dirty="0"/>
              <a:t>, instead </a:t>
            </a:r>
            <a:r>
              <a:rPr lang="en-US" dirty="0" smtClean="0"/>
              <a:t>of relative </a:t>
            </a:r>
            <a:r>
              <a:rPr lang="en-US" dirty="0"/>
              <a:t>directions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2438400"/>
            <a:ext cx="3097323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PlannerNode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public: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PlannerNode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m_pParent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m_cellX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m_cellY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391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(1 of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 two lists: </a:t>
            </a:r>
            <a:r>
              <a:rPr lang="en-US" i="1" dirty="0"/>
              <a:t>open </a:t>
            </a:r>
            <a:r>
              <a:rPr lang="en-US" dirty="0" smtClean="0"/>
              <a:t>and </a:t>
            </a:r>
            <a:r>
              <a:rPr lang="en-US" i="1" dirty="0" smtClean="0"/>
              <a:t>closed</a:t>
            </a:r>
            <a:endParaRPr lang="en-US" i="1" dirty="0"/>
          </a:p>
          <a:p>
            <a:r>
              <a:rPr lang="en-US" dirty="0" smtClean="0"/>
              <a:t>Open </a:t>
            </a:r>
            <a:r>
              <a:rPr lang="en-US" dirty="0"/>
              <a:t>list keeps track </a:t>
            </a:r>
            <a:r>
              <a:rPr lang="en-US" dirty="0" smtClean="0"/>
              <a:t>of promising </a:t>
            </a:r>
            <a:r>
              <a:rPr lang="en-US" dirty="0"/>
              <a:t>nodes</a:t>
            </a:r>
          </a:p>
          <a:p>
            <a:r>
              <a:rPr lang="en-US" dirty="0" smtClean="0"/>
              <a:t>Closed </a:t>
            </a:r>
            <a:r>
              <a:rPr lang="en-US" dirty="0"/>
              <a:t>list keeps nodes </a:t>
            </a:r>
            <a:r>
              <a:rPr lang="en-US" dirty="0" smtClean="0"/>
              <a:t>that are </a:t>
            </a:r>
            <a:r>
              <a:rPr lang="en-US" dirty="0"/>
              <a:t>visited, but </a:t>
            </a:r>
            <a:r>
              <a:rPr lang="en-US" dirty="0" smtClean="0"/>
              <a:t>don’t correspond </a:t>
            </a:r>
            <a:r>
              <a:rPr lang="en-US" dirty="0"/>
              <a:t>to goal</a:t>
            </a:r>
          </a:p>
          <a:p>
            <a:r>
              <a:rPr lang="en-US" dirty="0" smtClean="0"/>
              <a:t>When </a:t>
            </a:r>
            <a:r>
              <a:rPr lang="en-US" dirty="0"/>
              <a:t>node examined </a:t>
            </a:r>
            <a:r>
              <a:rPr lang="en-US" dirty="0" smtClean="0"/>
              <a:t>from open </a:t>
            </a:r>
            <a:r>
              <a:rPr lang="en-US" dirty="0"/>
              <a:t>list</a:t>
            </a:r>
          </a:p>
          <a:p>
            <a:pPr lvl="1"/>
            <a:r>
              <a:rPr lang="en-US" dirty="0" smtClean="0"/>
              <a:t>Take </a:t>
            </a:r>
            <a:r>
              <a:rPr lang="en-US" dirty="0"/>
              <a:t>off</a:t>
            </a:r>
          </a:p>
          <a:p>
            <a:pPr lvl="1"/>
            <a:r>
              <a:rPr lang="en-US" dirty="0" smtClean="0"/>
              <a:t>Check </a:t>
            </a:r>
            <a:r>
              <a:rPr lang="en-US" dirty="0"/>
              <a:t>to see if reached goal</a:t>
            </a:r>
          </a:p>
          <a:p>
            <a:r>
              <a:rPr lang="en-US" dirty="0" smtClean="0"/>
              <a:t>If </a:t>
            </a:r>
            <a:r>
              <a:rPr lang="en-US" dirty="0"/>
              <a:t>not reach goal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additional nodes</a:t>
            </a:r>
          </a:p>
          <a:p>
            <a:pPr lvl="1"/>
            <a:r>
              <a:rPr lang="en-US" dirty="0" smtClean="0"/>
              <a:t>Place </a:t>
            </a:r>
            <a:r>
              <a:rPr lang="en-US" dirty="0"/>
              <a:t>on closed list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Overall Structure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775" cy="3951288"/>
          </a:xfrm>
        </p:spPr>
        <p:txBody>
          <a:bodyPr>
            <a:normAutofit/>
          </a:bodyPr>
          <a:lstStyle/>
          <a:p>
            <a:r>
              <a:rPr lang="en-US" dirty="0"/>
              <a:t>Create start point node </a:t>
            </a:r>
            <a:r>
              <a:rPr lang="en-US" dirty="0" smtClean="0"/>
              <a:t>– push </a:t>
            </a:r>
            <a:r>
              <a:rPr lang="en-US" dirty="0"/>
              <a:t>onto open list</a:t>
            </a:r>
          </a:p>
          <a:p>
            <a:r>
              <a:rPr lang="en-US" dirty="0"/>
              <a:t>While open list is not empty</a:t>
            </a:r>
          </a:p>
          <a:p>
            <a:pPr marL="457200" lvl="1" indent="0">
              <a:buNone/>
            </a:pPr>
            <a:r>
              <a:rPr lang="en-US" dirty="0"/>
              <a:t>A. Pop node from open list (call </a:t>
            </a:r>
            <a:r>
              <a:rPr lang="en-US" dirty="0" smtClean="0"/>
              <a:t>it </a:t>
            </a:r>
            <a:r>
              <a:rPr lang="en-US" dirty="0" err="1" smtClean="0"/>
              <a:t>currentNode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dirty="0"/>
              <a:t>B. If </a:t>
            </a:r>
            <a:r>
              <a:rPr lang="en-US" dirty="0" err="1"/>
              <a:t>currentNode</a:t>
            </a:r>
            <a:r>
              <a:rPr lang="en-US" dirty="0"/>
              <a:t> corresponds </a:t>
            </a:r>
            <a:r>
              <a:rPr lang="en-US" dirty="0" smtClean="0"/>
              <a:t>to goal </a:t>
            </a:r>
            <a:r>
              <a:rPr lang="en-US" dirty="0"/>
              <a:t>done</a:t>
            </a:r>
          </a:p>
          <a:p>
            <a:pPr marL="457200" lvl="1" indent="0">
              <a:buNone/>
            </a:pPr>
            <a:r>
              <a:rPr lang="en-US" dirty="0"/>
              <a:t>C. Create new nodes (</a:t>
            </a:r>
            <a:r>
              <a:rPr lang="en-US" dirty="0" smtClean="0"/>
              <a:t>successors nodes</a:t>
            </a:r>
            <a:r>
              <a:rPr lang="en-US" dirty="0"/>
              <a:t>) for cells around </a:t>
            </a:r>
            <a:r>
              <a:rPr lang="en-US" dirty="0" err="1" smtClean="0"/>
              <a:t>currentNode</a:t>
            </a:r>
            <a:r>
              <a:rPr lang="en-US" dirty="0" smtClean="0"/>
              <a:t> and </a:t>
            </a:r>
            <a:r>
              <a:rPr lang="en-US" dirty="0"/>
              <a:t>push them onto open list</a:t>
            </a:r>
          </a:p>
          <a:p>
            <a:pPr marL="457200" lvl="1" indent="0">
              <a:buNone/>
            </a:pPr>
            <a:r>
              <a:rPr lang="en-US" dirty="0"/>
              <a:t>D. Put </a:t>
            </a:r>
            <a:r>
              <a:rPr lang="en-US" dirty="0" err="1"/>
              <a:t>currentNode</a:t>
            </a:r>
            <a:r>
              <a:rPr lang="en-US" dirty="0"/>
              <a:t> onto closed list</a:t>
            </a:r>
          </a:p>
        </p:txBody>
      </p:sp>
    </p:spTree>
    <p:extLst>
      <p:ext uri="{BB962C8B-B14F-4D97-AF65-F5344CB8AC3E}">
        <p14:creationId xmlns:p14="http://schemas.microsoft.com/office/powerpoint/2010/main" val="372241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Search from center</a:t>
            </a:r>
          </a:p>
          <a:p>
            <a:r>
              <a:rPr lang="en-US" dirty="0" smtClean="0"/>
              <a:t>Goal </a:t>
            </a:r>
            <a:r>
              <a:rPr lang="en-US" dirty="0"/>
              <a:t>was ‘X’</a:t>
            </a:r>
          </a:p>
          <a:p>
            <a:r>
              <a:rPr lang="en-US" dirty="0" smtClean="0"/>
              <a:t>Open </a:t>
            </a:r>
            <a:r>
              <a:rPr lang="en-US" dirty="0"/>
              <a:t>list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light </a:t>
            </a:r>
            <a:r>
              <a:rPr lang="en-US" dirty="0"/>
              <a:t>grey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not </a:t>
            </a:r>
            <a:r>
              <a:rPr lang="en-US" dirty="0" smtClean="0"/>
              <a:t>been processed</a:t>
            </a:r>
            <a:endParaRPr lang="en-US" dirty="0"/>
          </a:p>
          <a:p>
            <a:r>
              <a:rPr lang="en-US" dirty="0" smtClean="0"/>
              <a:t>Closed list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dark grey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goal and have </a:t>
            </a:r>
            <a:r>
              <a:rPr lang="en-US" dirty="0" smtClean="0"/>
              <a:t>been processed</a:t>
            </a:r>
            <a:endParaRPr lang="en-US" dirty="0"/>
          </a:p>
          <a:p>
            <a:r>
              <a:rPr lang="en-US" dirty="0" smtClean="0"/>
              <a:t>Arrows represent parent </a:t>
            </a:r>
            <a:r>
              <a:rPr lang="en-US" dirty="0"/>
              <a:t>pointers</a:t>
            </a:r>
          </a:p>
          <a:p>
            <a:r>
              <a:rPr lang="en-US" dirty="0" smtClean="0"/>
              <a:t>Path </a:t>
            </a:r>
            <a:r>
              <a:rPr lang="en-US" dirty="0"/>
              <a:t>appears in </a:t>
            </a:r>
            <a:r>
              <a:rPr lang="en-US" b="1" dirty="0"/>
              <a:t>bold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95574" cy="245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232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in Action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69056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288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Exhaustive search</a:t>
            </a:r>
          </a:p>
          <a:p>
            <a:r>
              <a:rPr lang="en-US" dirty="0"/>
              <a:t>– Systematic, but not clever</a:t>
            </a:r>
          </a:p>
          <a:p>
            <a:r>
              <a:rPr lang="en-US" dirty="0" smtClean="0"/>
              <a:t>Consumes </a:t>
            </a:r>
            <a:r>
              <a:rPr lang="en-US" dirty="0"/>
              <a:t>substantial amount of CPU </a:t>
            </a:r>
            <a:r>
              <a:rPr lang="en-US" dirty="0" smtClean="0"/>
              <a:t>and memory</a:t>
            </a:r>
            <a:endParaRPr lang="en-US" dirty="0"/>
          </a:p>
          <a:p>
            <a:r>
              <a:rPr lang="en-US" dirty="0" smtClean="0"/>
              <a:t>Guarantees </a:t>
            </a:r>
            <a:r>
              <a:rPr lang="en-US" dirty="0"/>
              <a:t>to find paths that have </a:t>
            </a:r>
            <a:r>
              <a:rPr lang="en-US" dirty="0" smtClean="0"/>
              <a:t>fewest number </a:t>
            </a:r>
            <a:r>
              <a:rPr lang="en-US" dirty="0"/>
              <a:t>of nodes in them</a:t>
            </a:r>
          </a:p>
          <a:p>
            <a:pPr lvl="1"/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not necessarily shortest distance!</a:t>
            </a:r>
          </a:p>
        </p:txBody>
      </p:sp>
    </p:spTree>
    <p:extLst>
      <p:ext uri="{BB962C8B-B14F-4D97-AF65-F5344CB8AC3E}">
        <p14:creationId xmlns:p14="http://schemas.microsoft.com/office/powerpoint/2010/main" val="327116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Best-First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Uses problem </a:t>
            </a:r>
            <a:r>
              <a:rPr lang="en-US" dirty="0" smtClean="0"/>
              <a:t>specific knowledge </a:t>
            </a:r>
            <a:r>
              <a:rPr lang="en-US" dirty="0"/>
              <a:t>to speed </a:t>
            </a:r>
            <a:r>
              <a:rPr lang="en-US" dirty="0" smtClean="0"/>
              <a:t>up search </a:t>
            </a:r>
            <a:r>
              <a:rPr lang="en-US" dirty="0"/>
              <a:t>process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an exhaustive </a:t>
            </a:r>
            <a:r>
              <a:rPr lang="en-US" dirty="0" smtClean="0"/>
              <a:t>search, but </a:t>
            </a:r>
            <a:r>
              <a:rPr lang="en-US" dirty="0"/>
              <a:t>a </a:t>
            </a:r>
            <a:r>
              <a:rPr lang="en-US" i="1" dirty="0"/>
              <a:t>heuristic search</a:t>
            </a:r>
          </a:p>
          <a:p>
            <a:r>
              <a:rPr lang="en-US" dirty="0" smtClean="0"/>
              <a:t>Head </a:t>
            </a:r>
            <a:r>
              <a:rPr lang="en-US" dirty="0"/>
              <a:t>straight for goal</a:t>
            </a:r>
          </a:p>
          <a:p>
            <a:r>
              <a:rPr lang="en-US" dirty="0" smtClean="0"/>
              <a:t>Computes </a:t>
            </a:r>
            <a:r>
              <a:rPr lang="en-US" dirty="0"/>
              <a:t>distance </a:t>
            </a:r>
            <a:r>
              <a:rPr lang="en-US" dirty="0" smtClean="0"/>
              <a:t>of every </a:t>
            </a:r>
            <a:r>
              <a:rPr lang="en-US" dirty="0"/>
              <a:t>node to goal</a:t>
            </a:r>
          </a:p>
          <a:p>
            <a:r>
              <a:rPr lang="en-US" dirty="0" smtClean="0"/>
              <a:t>Algorithm </a:t>
            </a:r>
            <a:r>
              <a:rPr lang="en-US" dirty="0"/>
              <a:t>same </a:t>
            </a:r>
            <a:r>
              <a:rPr lang="en-US" dirty="0" smtClean="0"/>
              <a:t>as breadth </a:t>
            </a:r>
            <a:r>
              <a:rPr lang="en-US" dirty="0"/>
              <a:t>first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use distance as </a:t>
            </a:r>
            <a:r>
              <a:rPr lang="en-US" dirty="0" smtClean="0"/>
              <a:t>priority value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distance to pick </a:t>
            </a:r>
            <a:r>
              <a:rPr lang="en-US" dirty="0" smtClean="0"/>
              <a:t>next node </a:t>
            </a:r>
            <a:r>
              <a:rPr lang="en-US" dirty="0"/>
              <a:t>from open list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766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52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Best-First in Action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68961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6019800"/>
            <a:ext cx="314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Looks pretty good! But perfect?</a:t>
            </a:r>
          </a:p>
        </p:txBody>
      </p:sp>
    </p:spTree>
    <p:extLst>
      <p:ext uri="{BB962C8B-B14F-4D97-AF65-F5344CB8AC3E}">
        <p14:creationId xmlns:p14="http://schemas.microsoft.com/office/powerpoint/2010/main" val="831172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Best-First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4" y="1793607"/>
            <a:ext cx="5069646" cy="331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448050" cy="201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5562600"/>
            <a:ext cx="203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(Sub-optimal paths)</a:t>
            </a:r>
          </a:p>
        </p:txBody>
      </p:sp>
    </p:spTree>
    <p:extLst>
      <p:ext uri="{BB962C8B-B14F-4D97-AF65-F5344CB8AC3E}">
        <p14:creationId xmlns:p14="http://schemas.microsoft.com/office/powerpoint/2010/main" val="170009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Best-First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Heuristic search</a:t>
            </a:r>
          </a:p>
          <a:p>
            <a:r>
              <a:rPr lang="en-US" dirty="0" smtClean="0"/>
              <a:t>Uses </a:t>
            </a:r>
            <a:r>
              <a:rPr lang="en-US" dirty="0"/>
              <a:t>fewer resources than breadth-first</a:t>
            </a:r>
          </a:p>
          <a:p>
            <a:r>
              <a:rPr lang="en-US" dirty="0" smtClean="0"/>
              <a:t>On </a:t>
            </a:r>
            <a:r>
              <a:rPr lang="en-US" dirty="0"/>
              <a:t>average, much faster than </a:t>
            </a:r>
            <a:r>
              <a:rPr lang="en-US" dirty="0" smtClean="0"/>
              <a:t>breadth-first search</a:t>
            </a:r>
            <a:endParaRPr lang="en-US" dirty="0"/>
          </a:p>
          <a:p>
            <a:r>
              <a:rPr lang="en-US" dirty="0" smtClean="0"/>
              <a:t>Tends </a:t>
            </a:r>
            <a:r>
              <a:rPr lang="en-US" dirty="0"/>
              <a:t>to find good paths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guarantee to find most optimal path</a:t>
            </a:r>
          </a:p>
          <a:p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3512795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Disregards distance to goal</a:t>
            </a:r>
          </a:p>
          <a:p>
            <a:pPr lvl="1"/>
            <a:r>
              <a:rPr lang="en-US" dirty="0" smtClean="0"/>
              <a:t>Keeps </a:t>
            </a:r>
            <a:r>
              <a:rPr lang="en-US" dirty="0"/>
              <a:t>track of cost of every path</a:t>
            </a:r>
          </a:p>
          <a:p>
            <a:pPr lvl="1"/>
            <a:r>
              <a:rPr lang="en-US" dirty="0" smtClean="0"/>
              <a:t>Unlike </a:t>
            </a:r>
            <a:r>
              <a:rPr lang="en-US" dirty="0"/>
              <a:t>best-first, no heuristic guessing</a:t>
            </a:r>
          </a:p>
          <a:p>
            <a:r>
              <a:rPr lang="en-US" dirty="0" smtClean="0"/>
              <a:t>Computes </a:t>
            </a:r>
            <a:r>
              <a:rPr lang="en-US" dirty="0"/>
              <a:t>accumulated cost paid to reach </a:t>
            </a:r>
            <a:r>
              <a:rPr lang="en-US" dirty="0" smtClean="0"/>
              <a:t>a node </a:t>
            </a:r>
            <a:r>
              <a:rPr lang="en-US" dirty="0"/>
              <a:t>from start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cost (called “given cost”) as priority value </a:t>
            </a:r>
            <a:r>
              <a:rPr lang="en-US" dirty="0" smtClean="0"/>
              <a:t>to determine </a:t>
            </a:r>
            <a:r>
              <a:rPr lang="en-US" dirty="0"/>
              <a:t>next node in open list</a:t>
            </a:r>
          </a:p>
          <a:p>
            <a:r>
              <a:rPr lang="en-US" dirty="0" smtClean="0"/>
              <a:t>Use </a:t>
            </a:r>
            <a:r>
              <a:rPr lang="en-US" dirty="0"/>
              <a:t>of cost allows it to handle other terrain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mud that “slows” or “downhill”</a:t>
            </a:r>
          </a:p>
        </p:txBody>
      </p:sp>
    </p:spTree>
    <p:extLst>
      <p:ext uri="{BB962C8B-B14F-4D97-AF65-F5344CB8AC3E}">
        <p14:creationId xmlns:p14="http://schemas.microsoft.com/office/powerpoint/2010/main" val="21714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AI for CS different than AI for Games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Must be smart, but purposely flawed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Loose in a fun, challenging way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 unintended weaknesses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No “golden path” to defeat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Must not look dumb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Must perform </a:t>
            </a:r>
            <a:r>
              <a:rPr lang="en-US" sz="2400" i="1" dirty="0"/>
              <a:t>in real time </a:t>
            </a:r>
            <a:endParaRPr lang="en-US" sz="2400" i="1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Often, configurable </a:t>
            </a:r>
            <a:r>
              <a:rPr lang="en-US" sz="2400" dirty="0"/>
              <a:t>by </a:t>
            </a:r>
            <a:r>
              <a:rPr lang="en-US" sz="2400" i="1" dirty="0"/>
              <a:t>designers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Not hard coded by programmer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“Amount” and type of AI for game can vary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RTS needs global strategy, FPS needs modeling of individual units at “footstep” level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RTS most demanding:  3 full-time AI programmers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Puzzle, street fighting: 1 part-time AI </a:t>
            </a:r>
            <a:r>
              <a:rPr lang="en-US" sz="2200" dirty="0" smtClean="0"/>
              <a:t>programmer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1314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  <a:p>
            <a:r>
              <a:rPr lang="en-US" dirty="0" smtClean="0"/>
              <a:t>At </a:t>
            </a:r>
            <a:r>
              <a:rPr lang="en-US" dirty="0"/>
              <a:t>least as resource intensive as Breadth-First</a:t>
            </a:r>
          </a:p>
          <a:p>
            <a:r>
              <a:rPr lang="en-US" dirty="0" smtClean="0"/>
              <a:t>Always </a:t>
            </a:r>
            <a:r>
              <a:rPr lang="en-US" dirty="0"/>
              <a:t>finds the optimal path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algorithm can do better</a:t>
            </a:r>
          </a:p>
          <a:p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2870491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93" y="76200"/>
            <a:ext cx="8229600" cy="1143000"/>
          </a:xfrm>
        </p:spPr>
        <p:txBody>
          <a:bodyPr/>
          <a:lstStyle/>
          <a:p>
            <a:r>
              <a:rPr lang="en-US" dirty="0" smtClean="0"/>
              <a:t>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93" y="914400"/>
            <a:ext cx="8229600" cy="2438400"/>
          </a:xfrm>
        </p:spPr>
        <p:txBody>
          <a:bodyPr/>
          <a:lstStyle/>
          <a:p>
            <a:r>
              <a:rPr lang="en-US" dirty="0"/>
              <a:t>Use best of </a:t>
            </a:r>
            <a:r>
              <a:rPr lang="en-US" dirty="0" err="1"/>
              <a:t>Djikstra</a:t>
            </a:r>
            <a:r>
              <a:rPr lang="en-US" dirty="0"/>
              <a:t> and Best-First</a:t>
            </a:r>
          </a:p>
          <a:p>
            <a:r>
              <a:rPr lang="en-US" dirty="0" smtClean="0"/>
              <a:t>Both </a:t>
            </a:r>
            <a:r>
              <a:rPr lang="en-US" dirty="0"/>
              <a:t>heuristic cost (estimate) and given cost (</a:t>
            </a:r>
            <a:r>
              <a:rPr lang="en-US" dirty="0" smtClean="0"/>
              <a:t>actual) to </a:t>
            </a:r>
            <a:r>
              <a:rPr lang="en-US" dirty="0"/>
              <a:t>pick next node from open list</a:t>
            </a:r>
          </a:p>
          <a:p>
            <a:pPr marL="0" indent="0" algn="ctr">
              <a:buNone/>
            </a:pPr>
            <a:r>
              <a:rPr lang="en-US" sz="2400" dirty="0"/>
              <a:t>Final Cost = Given Cost + (Heuristic Cost * Heuristic Weight)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68" y="3048000"/>
            <a:ext cx="55054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3113" y="6324600"/>
            <a:ext cx="238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(Avoids Best-First trap!)</a:t>
            </a:r>
          </a:p>
        </p:txBody>
      </p:sp>
    </p:spTree>
    <p:extLst>
      <p:ext uri="{BB962C8B-B14F-4D97-AF65-F5344CB8AC3E}">
        <p14:creationId xmlns:p14="http://schemas.microsoft.com/office/powerpoint/2010/main" val="1220810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Internals 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76400"/>
          </a:xfrm>
        </p:spPr>
        <p:txBody>
          <a:bodyPr/>
          <a:lstStyle/>
          <a:p>
            <a:r>
              <a:rPr lang="en-US" dirty="0"/>
              <a:t>Green: start</a:t>
            </a:r>
          </a:p>
          <a:p>
            <a:r>
              <a:rPr lang="en-US" dirty="0" smtClean="0"/>
              <a:t>Red</a:t>
            </a:r>
            <a:r>
              <a:rPr lang="en-US" dirty="0"/>
              <a:t>: goal</a:t>
            </a:r>
          </a:p>
          <a:p>
            <a:r>
              <a:rPr lang="en-US" dirty="0" smtClean="0"/>
              <a:t>Blue</a:t>
            </a:r>
            <a:r>
              <a:rPr lang="en-US" dirty="0"/>
              <a:t>: barrier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76400"/>
          </a:xfrm>
        </p:spPr>
        <p:txBody>
          <a:bodyPr/>
          <a:lstStyle/>
          <a:p>
            <a:r>
              <a:rPr lang="en-US" dirty="0"/>
              <a:t>G: 10 for </a:t>
            </a:r>
            <a:r>
              <a:rPr lang="en-US" dirty="0" err="1"/>
              <a:t>ver</a:t>
            </a:r>
            <a:r>
              <a:rPr lang="en-US" dirty="0"/>
              <a:t>/</a:t>
            </a:r>
            <a:r>
              <a:rPr lang="en-US" dirty="0" err="1"/>
              <a:t>horiz</a:t>
            </a:r>
            <a:r>
              <a:rPr lang="en-US" dirty="0"/>
              <a:t>, 14 </a:t>
            </a:r>
            <a:r>
              <a:rPr lang="en-US" dirty="0" smtClean="0"/>
              <a:t>for diagonal</a:t>
            </a:r>
            <a:endParaRPr lang="en-US" dirty="0"/>
          </a:p>
          <a:p>
            <a:r>
              <a:rPr lang="en-US" dirty="0" smtClean="0"/>
              <a:t>H</a:t>
            </a:r>
            <a:r>
              <a:rPr lang="en-US" dirty="0"/>
              <a:t>: distance * 10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76600"/>
            <a:ext cx="8648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0163"/>
            <a:ext cx="8229600" cy="1143000"/>
          </a:xfrm>
        </p:spPr>
        <p:txBody>
          <a:bodyPr/>
          <a:lstStyle/>
          <a:p>
            <a:r>
              <a:rPr lang="en-US" dirty="0"/>
              <a:t>A* Internals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Now check for the low F value in OPEN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 NE = SE = 54, so choose SE</a:t>
            </a:r>
          </a:p>
          <a:p>
            <a:r>
              <a:rPr lang="en-US" dirty="0" smtClean="0"/>
              <a:t>Going </a:t>
            </a:r>
            <a:r>
              <a:rPr lang="en-US" dirty="0"/>
              <a:t>directly to SE is cheaper than E-&gt;SE</a:t>
            </a:r>
          </a:p>
          <a:p>
            <a:pPr lvl="1"/>
            <a:r>
              <a:rPr lang="en-US" dirty="0" smtClean="0"/>
              <a:t>Leave </a:t>
            </a:r>
            <a:r>
              <a:rPr lang="en-US" dirty="0"/>
              <a:t>start as the parent of SE, and iterate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276600"/>
            <a:ext cx="86296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422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Internals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43913" cy="1142999"/>
          </a:xfrm>
        </p:spPr>
        <p:txBody>
          <a:bodyPr>
            <a:normAutofit/>
          </a:bodyPr>
          <a:lstStyle/>
          <a:p>
            <a:r>
              <a:rPr lang="en-US" sz="2800" dirty="0"/>
              <a:t>Keep iterating until reach goal and OPEN is empty</a:t>
            </a:r>
          </a:p>
          <a:p>
            <a:r>
              <a:rPr lang="en-US" sz="2800" dirty="0" smtClean="0"/>
              <a:t>Follow </a:t>
            </a:r>
            <a:r>
              <a:rPr lang="en-US" sz="2800" dirty="0"/>
              <a:t>parent links to get short path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2971800"/>
            <a:ext cx="86582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52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Demo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85888"/>
            <a:ext cx="35242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5336" y="5715000"/>
            <a:ext cx="346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http://www.antimodal.com/astar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11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</a:t>
            </a:r>
            <a:r>
              <a:rPr lang="en-US" dirty="0" err="1" smtClean="0"/>
              <a:t>Characterisitics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Heuristic search</a:t>
            </a:r>
          </a:p>
          <a:p>
            <a:pPr lvl="1"/>
            <a:r>
              <a:rPr lang="en-US" dirty="0" smtClean="0"/>
              <a:t>Weight </a:t>
            </a:r>
            <a:r>
              <a:rPr lang="en-US" dirty="0"/>
              <a:t>can control 0 then like </a:t>
            </a:r>
            <a:r>
              <a:rPr lang="en-US" dirty="0" err="1"/>
              <a:t>Dijkstra</a:t>
            </a:r>
            <a:r>
              <a:rPr lang="en-US" dirty="0"/>
              <a:t>, large then </a:t>
            </a:r>
            <a:r>
              <a:rPr lang="en-US" dirty="0" smtClean="0"/>
              <a:t>like best-first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average, uses fewer resources than </a:t>
            </a:r>
            <a:r>
              <a:rPr lang="en-US" dirty="0" err="1"/>
              <a:t>Dijkstra</a:t>
            </a:r>
            <a:r>
              <a:rPr lang="en-US" dirty="0"/>
              <a:t> </a:t>
            </a:r>
            <a:r>
              <a:rPr lang="en-US" dirty="0" smtClean="0"/>
              <a:t>and Breadth-First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Good” heuristic guarantees it will find the </a:t>
            </a:r>
            <a:r>
              <a:rPr lang="en-US" dirty="0" smtClean="0"/>
              <a:t>most optimal </a:t>
            </a:r>
            <a:r>
              <a:rPr lang="en-US" dirty="0"/>
              <a:t>path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Good” as long as doesn’t overestimate actual cost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maps, good is “as a bird flies” distance (best-case)</a:t>
            </a:r>
          </a:p>
          <a:p>
            <a:r>
              <a:rPr lang="en-US" i="1" dirty="0" smtClean="0"/>
              <a:t>Complete </a:t>
            </a:r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608913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/>
              <a:t>Finite State Machines </a:t>
            </a:r>
            <a:r>
              <a:rPr lang="en-US" dirty="0" smtClean="0"/>
              <a:t>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Finite State Machines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Often AI as agents: </a:t>
            </a:r>
            <a:r>
              <a:rPr lang="en-US" sz="2400" i="1" dirty="0" smtClean="0"/>
              <a:t>sense</a:t>
            </a:r>
            <a:r>
              <a:rPr lang="en-US" sz="2400" dirty="0" smtClean="0"/>
              <a:t>, </a:t>
            </a:r>
            <a:r>
              <a:rPr lang="en-US" sz="2400" i="1" dirty="0" smtClean="0"/>
              <a:t>think</a:t>
            </a:r>
            <a:r>
              <a:rPr lang="en-US" sz="2400" dirty="0" smtClean="0"/>
              <a:t>, then </a:t>
            </a:r>
            <a:r>
              <a:rPr lang="en-US" sz="2400" i="1" dirty="0" smtClean="0"/>
              <a:t>act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But many </a:t>
            </a:r>
            <a:r>
              <a:rPr lang="en-US" sz="2400" dirty="0"/>
              <a:t>different rules for agents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Ex:</a:t>
            </a:r>
            <a:r>
              <a:rPr lang="en-US" sz="2000" i="1" dirty="0"/>
              <a:t> sensing,</a:t>
            </a:r>
            <a:r>
              <a:rPr lang="en-US" sz="2000" dirty="0"/>
              <a:t> </a:t>
            </a:r>
            <a:r>
              <a:rPr lang="en-US" sz="2000" i="1" dirty="0"/>
              <a:t>thinking</a:t>
            </a:r>
            <a:r>
              <a:rPr lang="en-US" sz="2000" dirty="0"/>
              <a:t> and </a:t>
            </a:r>
            <a:r>
              <a:rPr lang="en-US" sz="2000" i="1" dirty="0"/>
              <a:t>acting</a:t>
            </a:r>
            <a:r>
              <a:rPr lang="en-US" sz="2000" dirty="0"/>
              <a:t> when </a:t>
            </a:r>
            <a:r>
              <a:rPr lang="en-US" sz="2000" i="1" dirty="0"/>
              <a:t>fighting</a:t>
            </a:r>
            <a:r>
              <a:rPr lang="en-US" sz="2000" dirty="0"/>
              <a:t>, </a:t>
            </a:r>
            <a:r>
              <a:rPr lang="en-US" sz="2000" i="1" dirty="0"/>
              <a:t>running</a:t>
            </a:r>
            <a:r>
              <a:rPr lang="en-US" sz="2000" dirty="0"/>
              <a:t>, </a:t>
            </a:r>
            <a:r>
              <a:rPr lang="en-US" sz="2000" i="1" dirty="0"/>
              <a:t>exploring</a:t>
            </a:r>
            <a:r>
              <a:rPr lang="en-US" sz="2000" dirty="0"/>
              <a:t>…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difficult to keep rules consistent!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Try Finite State Machine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Probably most common game AI software pattern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Natural correspondence between states and behaviors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Easy: to diagram, program, debug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General to any problem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AI Depot - FSM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each situation, choose appropriate state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rules for each state is small</a:t>
            </a:r>
          </a:p>
        </p:txBody>
      </p:sp>
    </p:spTree>
    <p:extLst>
      <p:ext uri="{BB962C8B-B14F-4D97-AF65-F5344CB8AC3E}">
        <p14:creationId xmlns:p14="http://schemas.microsoft.com/office/powerpoint/2010/main" val="1891208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Finite State Machines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77724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Abstract model of computation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Formally: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Set of states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 starting state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An input vocabulary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 transition </a:t>
            </a:r>
            <a:r>
              <a:rPr lang="en-US" sz="2200" dirty="0"/>
              <a:t>function that maps inputs and </a:t>
            </a:r>
            <a:r>
              <a:rPr lang="en-US" sz="2200" dirty="0" smtClean="0"/>
              <a:t>current </a:t>
            </a:r>
            <a:r>
              <a:rPr lang="en-US" sz="2200" dirty="0"/>
              <a:t>state to </a:t>
            </a:r>
            <a:r>
              <a:rPr lang="en-US" sz="2200" dirty="0" smtClean="0"/>
              <a:t> </a:t>
            </a:r>
            <a:r>
              <a:rPr lang="en-US" sz="2200" dirty="0"/>
              <a:t>next state</a:t>
            </a:r>
          </a:p>
        </p:txBody>
      </p:sp>
      <p:pic>
        <p:nvPicPr>
          <p:cNvPr id="354309" name="Picture 5" descr="Figure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7086600" y="2743200"/>
            <a:ext cx="1580433" cy="101566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(Detailed</a:t>
            </a:r>
            <a:endParaRPr lang="en-US" sz="2000" dirty="0"/>
          </a:p>
          <a:p>
            <a:r>
              <a:rPr lang="en-US" sz="2000" dirty="0"/>
              <a:t>example next</a:t>
            </a:r>
          </a:p>
          <a:p>
            <a:r>
              <a:rPr lang="en-US" sz="2000" dirty="0"/>
              <a:t>slide)</a:t>
            </a:r>
          </a:p>
        </p:txBody>
      </p:sp>
    </p:spTree>
    <p:extLst>
      <p:ext uri="{BB962C8B-B14F-4D97-AF65-F5344CB8AC3E}">
        <p14:creationId xmlns:p14="http://schemas.microsoft.com/office/powerpoint/2010/main" val="347006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Learn AI at WPI?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IMGD 3000</a:t>
            </a:r>
          </a:p>
          <a:p>
            <a:pPr lvl="1"/>
            <a:r>
              <a:rPr lang="en-US" dirty="0" smtClean="0"/>
              <a:t>Introduction to idea</a:t>
            </a:r>
          </a:p>
          <a:p>
            <a:pPr lvl="1"/>
            <a:r>
              <a:rPr lang="en-US" dirty="0" smtClean="0"/>
              <a:t>Whirlwind view of techniques</a:t>
            </a:r>
          </a:p>
          <a:p>
            <a:pPr lvl="1"/>
            <a:r>
              <a:rPr lang="en-US" dirty="0" smtClean="0"/>
              <a:t>Finite State Machines</a:t>
            </a:r>
          </a:p>
          <a:p>
            <a:pPr lvl="1"/>
            <a:r>
              <a:rPr lang="en-US" dirty="0" smtClean="0"/>
              <a:t>Basic </a:t>
            </a:r>
            <a:r>
              <a:rPr lang="en-US" dirty="0" err="1"/>
              <a:t>P</a:t>
            </a:r>
            <a:r>
              <a:rPr lang="en-US" dirty="0" err="1" smtClean="0"/>
              <a:t>athfinding</a:t>
            </a:r>
            <a:r>
              <a:rPr lang="en-US" dirty="0" smtClean="0"/>
              <a:t> (A*)</a:t>
            </a:r>
          </a:p>
          <a:p>
            <a:r>
              <a:rPr lang="en-US" dirty="0" smtClean="0"/>
              <a:t>IMGD 4000</a:t>
            </a:r>
          </a:p>
          <a:p>
            <a:pPr lvl="1"/>
            <a:r>
              <a:rPr lang="en-US" dirty="0" smtClean="0"/>
              <a:t>Details on basic game AI commonly used in almost all games</a:t>
            </a:r>
          </a:p>
          <a:p>
            <a:pPr lvl="2"/>
            <a:r>
              <a:rPr lang="en-US" dirty="0" smtClean="0"/>
              <a:t>Decision trees</a:t>
            </a:r>
          </a:p>
          <a:p>
            <a:pPr lvl="2"/>
            <a:r>
              <a:rPr lang="en-US" dirty="0" smtClean="0"/>
              <a:t>Hierarchical state machines</a:t>
            </a:r>
          </a:p>
          <a:p>
            <a:pPr lvl="1"/>
            <a:r>
              <a:rPr lang="en-US" dirty="0" smtClean="0"/>
              <a:t>Advanced game AI used, but only in more sophisticated games</a:t>
            </a:r>
          </a:p>
          <a:p>
            <a:pPr lvl="2"/>
            <a:r>
              <a:rPr lang="en-US" dirty="0" smtClean="0"/>
              <a:t>Advanced </a:t>
            </a:r>
            <a:r>
              <a:rPr lang="en-US" dirty="0" err="1" smtClean="0"/>
              <a:t>pathfinding</a:t>
            </a:r>
            <a:endParaRPr lang="en-US" dirty="0" smtClean="0"/>
          </a:p>
          <a:p>
            <a:pPr lvl="2"/>
            <a:r>
              <a:rPr lang="en-US" dirty="0" smtClean="0"/>
              <a:t>Behavior trees</a:t>
            </a:r>
          </a:p>
          <a:p>
            <a:r>
              <a:rPr lang="en-US" dirty="0" smtClean="0"/>
              <a:t>IMGD 4100 in 2014 “AI for Interactive Media and Games”</a:t>
            </a:r>
          </a:p>
          <a:p>
            <a:pPr lvl="1"/>
            <a:r>
              <a:rPr lang="en-US" dirty="0" smtClean="0"/>
              <a:t>Fuzzy logic</a:t>
            </a:r>
          </a:p>
          <a:p>
            <a:pPr lvl="1"/>
            <a:r>
              <a:rPr lang="en-US" dirty="0" smtClean="0"/>
              <a:t>Goal-driven agent behavior</a:t>
            </a:r>
          </a:p>
          <a:p>
            <a:r>
              <a:rPr lang="en-US" dirty="0" smtClean="0"/>
              <a:t>CS 4341 “Artificial Intelligence”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61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Finite State Machines – Example (1 of 2)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11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Game where raid Egyptian Tomb</a:t>
            </a:r>
          </a:p>
          <a:p>
            <a:pPr>
              <a:lnSpc>
                <a:spcPct val="90000"/>
              </a:lnSpc>
            </a:pPr>
            <a:r>
              <a:rPr lang="en-US" sz="1800"/>
              <a:t>Mummies!  Behavior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Spend all of eternity w</a:t>
            </a:r>
            <a:r>
              <a:rPr lang="en-US" sz="1800" i="1"/>
              <a:t>andering </a:t>
            </a:r>
            <a:r>
              <a:rPr lang="en-US" sz="1800"/>
              <a:t>in tomb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When player is close, s</a:t>
            </a:r>
            <a:r>
              <a:rPr lang="en-US" sz="1800" i="1"/>
              <a:t>earch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When see player, c</a:t>
            </a:r>
            <a:r>
              <a:rPr lang="en-US" sz="1800" i="1"/>
              <a:t>hase</a:t>
            </a: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Make separate states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Define behavior in each state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Wander – move slowly, randomly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Search – move faster, in lines</a:t>
            </a:r>
          </a:p>
          <a:p>
            <a:pPr lvl="2">
              <a:lnSpc>
                <a:spcPct val="90000"/>
              </a:lnSpc>
            </a:pPr>
            <a:r>
              <a:rPr lang="en-US" sz="1600"/>
              <a:t>Chasing – direct to player</a:t>
            </a:r>
          </a:p>
          <a:p>
            <a:pPr>
              <a:lnSpc>
                <a:spcPct val="90000"/>
              </a:lnSpc>
            </a:pPr>
            <a:r>
              <a:rPr lang="en-US" sz="1800"/>
              <a:t>Define transitions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Close is 100 meters (smell/sense)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Visible is line of sight</a:t>
            </a:r>
          </a:p>
        </p:txBody>
      </p:sp>
      <p:grpSp>
        <p:nvGrpSpPr>
          <p:cNvPr id="395272" name="Group 8"/>
          <p:cNvGrpSpPr>
            <a:grpSpLocks/>
          </p:cNvGrpSpPr>
          <p:nvPr/>
        </p:nvGrpSpPr>
        <p:grpSpPr bwMode="auto">
          <a:xfrm>
            <a:off x="5486400" y="1828800"/>
            <a:ext cx="1752600" cy="685800"/>
            <a:chOff x="3504" y="1344"/>
            <a:chExt cx="1104" cy="432"/>
          </a:xfrm>
        </p:grpSpPr>
        <p:sp>
          <p:nvSpPr>
            <p:cNvPr id="395269" name="Oval 5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0" name="Text Box 6"/>
            <p:cNvSpPr txBox="1">
              <a:spLocks noChangeArrowheads="1"/>
            </p:cNvSpPr>
            <p:nvPr/>
          </p:nvSpPr>
          <p:spPr bwMode="auto">
            <a:xfrm>
              <a:off x="3600" y="1422"/>
              <a:ext cx="9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Wandering</a:t>
              </a:r>
            </a:p>
          </p:txBody>
        </p:sp>
      </p:grpSp>
      <p:grpSp>
        <p:nvGrpSpPr>
          <p:cNvPr id="395273" name="Group 9"/>
          <p:cNvGrpSpPr>
            <a:grpSpLocks/>
          </p:cNvGrpSpPr>
          <p:nvPr/>
        </p:nvGrpSpPr>
        <p:grpSpPr bwMode="auto">
          <a:xfrm>
            <a:off x="5562600" y="3352800"/>
            <a:ext cx="1752600" cy="685800"/>
            <a:chOff x="3504" y="1344"/>
            <a:chExt cx="1104" cy="432"/>
          </a:xfrm>
        </p:grpSpPr>
        <p:sp>
          <p:nvSpPr>
            <p:cNvPr id="395274" name="Oval 10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5" name="Text Box 11"/>
            <p:cNvSpPr txBox="1">
              <a:spLocks noChangeArrowheads="1"/>
            </p:cNvSpPr>
            <p:nvPr/>
          </p:nvSpPr>
          <p:spPr bwMode="auto">
            <a:xfrm>
              <a:off x="3600" y="1422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Searching</a:t>
              </a:r>
            </a:p>
          </p:txBody>
        </p:sp>
      </p:grpSp>
      <p:grpSp>
        <p:nvGrpSpPr>
          <p:cNvPr id="395279" name="Group 15"/>
          <p:cNvGrpSpPr>
            <a:grpSpLocks/>
          </p:cNvGrpSpPr>
          <p:nvPr/>
        </p:nvGrpSpPr>
        <p:grpSpPr bwMode="auto">
          <a:xfrm>
            <a:off x="5638800" y="4876800"/>
            <a:ext cx="1752600" cy="685800"/>
            <a:chOff x="3552" y="2880"/>
            <a:chExt cx="1104" cy="432"/>
          </a:xfrm>
        </p:grpSpPr>
        <p:sp>
          <p:nvSpPr>
            <p:cNvPr id="395277" name="Oval 13"/>
            <p:cNvSpPr>
              <a:spLocks noChangeArrowheads="1"/>
            </p:cNvSpPr>
            <p:nvPr/>
          </p:nvSpPr>
          <p:spPr bwMode="auto">
            <a:xfrm>
              <a:off x="3552" y="2880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278" name="Text Box 14"/>
            <p:cNvSpPr txBox="1">
              <a:spLocks noChangeArrowheads="1"/>
            </p:cNvSpPr>
            <p:nvPr/>
          </p:nvSpPr>
          <p:spPr bwMode="auto">
            <a:xfrm>
              <a:off x="3744" y="2976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Chasing</a:t>
              </a:r>
            </a:p>
          </p:txBody>
        </p:sp>
      </p:grpSp>
      <p:sp>
        <p:nvSpPr>
          <p:cNvPr id="395280" name="Line 16"/>
          <p:cNvSpPr>
            <a:spLocks noChangeShapeType="1"/>
          </p:cNvSpPr>
          <p:nvPr/>
        </p:nvSpPr>
        <p:spPr bwMode="auto">
          <a:xfrm>
            <a:off x="60960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 rot="-5400000">
            <a:off x="5434012" y="2795588"/>
            <a:ext cx="866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Close by</a:t>
            </a:r>
          </a:p>
        </p:txBody>
      </p:sp>
      <p:sp>
        <p:nvSpPr>
          <p:cNvPr id="395282" name="Line 18"/>
          <p:cNvSpPr>
            <a:spLocks noChangeShapeType="1"/>
          </p:cNvSpPr>
          <p:nvPr/>
        </p:nvSpPr>
        <p:spPr bwMode="auto">
          <a:xfrm>
            <a:off x="61722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 rot="-5400000">
            <a:off x="5575300" y="4383088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Visible</a:t>
            </a:r>
          </a:p>
        </p:txBody>
      </p:sp>
      <p:sp>
        <p:nvSpPr>
          <p:cNvPr id="395284" name="Line 20"/>
          <p:cNvSpPr>
            <a:spLocks noChangeShapeType="1"/>
          </p:cNvSpPr>
          <p:nvPr/>
        </p:nvSpPr>
        <p:spPr bwMode="auto">
          <a:xfrm>
            <a:off x="68580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 rot="5400000">
            <a:off x="6628606" y="2820194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Far away</a:t>
            </a:r>
          </a:p>
        </p:txBody>
      </p:sp>
      <p:sp>
        <p:nvSpPr>
          <p:cNvPr id="395286" name="Line 22"/>
          <p:cNvSpPr>
            <a:spLocks noChangeShapeType="1"/>
          </p:cNvSpPr>
          <p:nvPr/>
        </p:nvSpPr>
        <p:spPr bwMode="auto">
          <a:xfrm>
            <a:off x="69342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 rot="5400000">
            <a:off x="6777831" y="4272757"/>
            <a:ext cx="769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Hidden</a:t>
            </a:r>
          </a:p>
        </p:txBody>
      </p:sp>
    </p:spTree>
    <p:extLst>
      <p:ext uri="{BB962C8B-B14F-4D97-AF65-F5344CB8AC3E}">
        <p14:creationId xmlns:p14="http://schemas.microsoft.com/office/powerpoint/2010/main" val="3791747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Finite State Machines – Example (2 of 2)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" y="1358900"/>
            <a:ext cx="4572000" cy="5029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Can be extended easily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Ex: Add magical scarab (amulet)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player gets scarab, Mummy is afraid.  Runs.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Behavior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Move away from player fast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Transition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 player gets scarab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 timer expires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have sub-states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Same transitions, but different actions</a:t>
            </a:r>
          </a:p>
          <a:p>
            <a:pPr lvl="2">
              <a:lnSpc>
                <a:spcPct val="80000"/>
              </a:lnSpc>
            </a:pPr>
            <a:r>
              <a:rPr lang="en-US" dirty="0" err="1"/>
              <a:t>ie</a:t>
            </a:r>
            <a:r>
              <a:rPr lang="en-US" dirty="0"/>
              <a:t>- range attack versus melee attack</a:t>
            </a:r>
          </a:p>
        </p:txBody>
      </p:sp>
      <p:grpSp>
        <p:nvGrpSpPr>
          <p:cNvPr id="397316" name="Group 4"/>
          <p:cNvGrpSpPr>
            <a:grpSpLocks/>
          </p:cNvGrpSpPr>
          <p:nvPr/>
        </p:nvGrpSpPr>
        <p:grpSpPr bwMode="auto">
          <a:xfrm>
            <a:off x="4800600" y="1828800"/>
            <a:ext cx="1752600" cy="685800"/>
            <a:chOff x="3504" y="1344"/>
            <a:chExt cx="1104" cy="432"/>
          </a:xfrm>
        </p:grpSpPr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18" name="Text Box 6"/>
            <p:cNvSpPr txBox="1">
              <a:spLocks noChangeArrowheads="1"/>
            </p:cNvSpPr>
            <p:nvPr/>
          </p:nvSpPr>
          <p:spPr bwMode="auto">
            <a:xfrm>
              <a:off x="3600" y="1422"/>
              <a:ext cx="9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Wandering</a:t>
              </a:r>
            </a:p>
          </p:txBody>
        </p:sp>
      </p:grpSp>
      <p:grpSp>
        <p:nvGrpSpPr>
          <p:cNvPr id="397319" name="Group 7"/>
          <p:cNvGrpSpPr>
            <a:grpSpLocks/>
          </p:cNvGrpSpPr>
          <p:nvPr/>
        </p:nvGrpSpPr>
        <p:grpSpPr bwMode="auto">
          <a:xfrm>
            <a:off x="4876800" y="3352800"/>
            <a:ext cx="1752600" cy="685800"/>
            <a:chOff x="3504" y="1344"/>
            <a:chExt cx="1104" cy="432"/>
          </a:xfrm>
        </p:grpSpPr>
        <p:sp>
          <p:nvSpPr>
            <p:cNvPr id="397320" name="Oval 8"/>
            <p:cNvSpPr>
              <a:spLocks noChangeArrowheads="1"/>
            </p:cNvSpPr>
            <p:nvPr/>
          </p:nvSpPr>
          <p:spPr bwMode="auto">
            <a:xfrm>
              <a:off x="3504" y="1344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21" name="Text Box 9"/>
            <p:cNvSpPr txBox="1">
              <a:spLocks noChangeArrowheads="1"/>
            </p:cNvSpPr>
            <p:nvPr/>
          </p:nvSpPr>
          <p:spPr bwMode="auto">
            <a:xfrm>
              <a:off x="3600" y="1422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Searching</a:t>
              </a:r>
            </a:p>
          </p:txBody>
        </p:sp>
      </p:grpSp>
      <p:grpSp>
        <p:nvGrpSpPr>
          <p:cNvPr id="397322" name="Group 10"/>
          <p:cNvGrpSpPr>
            <a:grpSpLocks/>
          </p:cNvGrpSpPr>
          <p:nvPr/>
        </p:nvGrpSpPr>
        <p:grpSpPr bwMode="auto">
          <a:xfrm>
            <a:off x="4953000" y="4876800"/>
            <a:ext cx="1752600" cy="685800"/>
            <a:chOff x="3552" y="2880"/>
            <a:chExt cx="1104" cy="432"/>
          </a:xfrm>
        </p:grpSpPr>
        <p:sp>
          <p:nvSpPr>
            <p:cNvPr id="397323" name="Oval 11"/>
            <p:cNvSpPr>
              <a:spLocks noChangeArrowheads="1"/>
            </p:cNvSpPr>
            <p:nvPr/>
          </p:nvSpPr>
          <p:spPr bwMode="auto">
            <a:xfrm>
              <a:off x="3552" y="2880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24" name="Text Box 12"/>
            <p:cNvSpPr txBox="1">
              <a:spLocks noChangeArrowheads="1"/>
            </p:cNvSpPr>
            <p:nvPr/>
          </p:nvSpPr>
          <p:spPr bwMode="auto">
            <a:xfrm>
              <a:off x="3744" y="2976"/>
              <a:ext cx="6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Chasing</a:t>
              </a:r>
            </a:p>
          </p:txBody>
        </p:sp>
      </p:grpSp>
      <p:sp>
        <p:nvSpPr>
          <p:cNvPr id="397325" name="Line 13"/>
          <p:cNvSpPr>
            <a:spLocks noChangeShapeType="1"/>
          </p:cNvSpPr>
          <p:nvPr/>
        </p:nvSpPr>
        <p:spPr bwMode="auto">
          <a:xfrm>
            <a:off x="54102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6" name="Text Box 14"/>
          <p:cNvSpPr txBox="1">
            <a:spLocks noChangeArrowheads="1"/>
          </p:cNvSpPr>
          <p:nvPr/>
        </p:nvSpPr>
        <p:spPr bwMode="auto">
          <a:xfrm rot="-5400000">
            <a:off x="4748212" y="2795588"/>
            <a:ext cx="866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Close by</a:t>
            </a:r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54864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28" name="Text Box 16"/>
          <p:cNvSpPr txBox="1">
            <a:spLocks noChangeArrowheads="1"/>
          </p:cNvSpPr>
          <p:nvPr/>
        </p:nvSpPr>
        <p:spPr bwMode="auto">
          <a:xfrm rot="-5400000">
            <a:off x="4889500" y="4383088"/>
            <a:ext cx="73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Visible</a:t>
            </a:r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6172200" y="2514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auto">
          <a:xfrm rot="5400000">
            <a:off x="5942806" y="2820194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Far away</a:t>
            </a:r>
          </a:p>
        </p:txBody>
      </p:sp>
      <p:sp>
        <p:nvSpPr>
          <p:cNvPr id="397331" name="Line 19"/>
          <p:cNvSpPr>
            <a:spLocks noChangeShapeType="1"/>
          </p:cNvSpPr>
          <p:nvPr/>
        </p:nvSpPr>
        <p:spPr bwMode="auto">
          <a:xfrm>
            <a:off x="6248400" y="4038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32" name="Text Box 20"/>
          <p:cNvSpPr txBox="1">
            <a:spLocks noChangeArrowheads="1"/>
          </p:cNvSpPr>
          <p:nvPr/>
        </p:nvSpPr>
        <p:spPr bwMode="auto">
          <a:xfrm rot="5400000">
            <a:off x="6092031" y="4272757"/>
            <a:ext cx="769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Hidden</a:t>
            </a:r>
          </a:p>
        </p:txBody>
      </p:sp>
      <p:grpSp>
        <p:nvGrpSpPr>
          <p:cNvPr id="397333" name="Group 21"/>
          <p:cNvGrpSpPr>
            <a:grpSpLocks/>
          </p:cNvGrpSpPr>
          <p:nvPr/>
        </p:nvGrpSpPr>
        <p:grpSpPr bwMode="auto">
          <a:xfrm>
            <a:off x="7391400" y="3352800"/>
            <a:ext cx="1752600" cy="685800"/>
            <a:chOff x="3552" y="2880"/>
            <a:chExt cx="1104" cy="432"/>
          </a:xfrm>
        </p:grpSpPr>
        <p:sp>
          <p:nvSpPr>
            <p:cNvPr id="397334" name="Oval 22"/>
            <p:cNvSpPr>
              <a:spLocks noChangeArrowheads="1"/>
            </p:cNvSpPr>
            <p:nvPr/>
          </p:nvSpPr>
          <p:spPr bwMode="auto">
            <a:xfrm>
              <a:off x="3552" y="2880"/>
              <a:ext cx="1104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335" name="Text Box 23"/>
            <p:cNvSpPr txBox="1">
              <a:spLocks noChangeArrowheads="1"/>
            </p:cNvSpPr>
            <p:nvPr/>
          </p:nvSpPr>
          <p:spPr bwMode="auto">
            <a:xfrm>
              <a:off x="3744" y="2976"/>
              <a:ext cx="6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Afraid</a:t>
              </a:r>
            </a:p>
          </p:txBody>
        </p:sp>
      </p:grpSp>
      <p:cxnSp>
        <p:nvCxnSpPr>
          <p:cNvPr id="397336" name="AutoShape 24"/>
          <p:cNvCxnSpPr>
            <a:cxnSpLocks noChangeShapeType="1"/>
            <a:stCxn id="397334" idx="0"/>
            <a:endCxn id="397317" idx="7"/>
          </p:cNvCxnSpPr>
          <p:nvPr/>
        </p:nvCxnSpPr>
        <p:spPr bwMode="auto">
          <a:xfrm rot="5400000" flipH="1">
            <a:off x="6569869" y="1654969"/>
            <a:ext cx="1423987" cy="1971675"/>
          </a:xfrm>
          <a:prstGeom prst="curvedConnector3">
            <a:avLst>
              <a:gd name="adj1" fmla="val 107023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337" name="AutoShape 25"/>
          <p:cNvCxnSpPr>
            <a:cxnSpLocks noChangeShapeType="1"/>
            <a:stCxn id="397334" idx="4"/>
            <a:endCxn id="397323" idx="6"/>
          </p:cNvCxnSpPr>
          <p:nvPr/>
        </p:nvCxnSpPr>
        <p:spPr bwMode="auto">
          <a:xfrm rot="5400000">
            <a:off x="6896100" y="3848100"/>
            <a:ext cx="1181100" cy="15621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338" name="AutoShape 26"/>
          <p:cNvCxnSpPr>
            <a:cxnSpLocks noChangeShapeType="1"/>
            <a:stCxn id="397320" idx="6"/>
            <a:endCxn id="397334" idx="2"/>
          </p:cNvCxnSpPr>
          <p:nvPr/>
        </p:nvCxnSpPr>
        <p:spPr bwMode="auto">
          <a:xfrm>
            <a:off x="6629400" y="3695700"/>
            <a:ext cx="7620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7339" name="AutoShape 27"/>
          <p:cNvCxnSpPr>
            <a:cxnSpLocks noChangeShapeType="1"/>
            <a:stCxn id="397317" idx="6"/>
            <a:endCxn id="397334" idx="1"/>
          </p:cNvCxnSpPr>
          <p:nvPr/>
        </p:nvCxnSpPr>
        <p:spPr bwMode="auto">
          <a:xfrm>
            <a:off x="6553200" y="2171700"/>
            <a:ext cx="1095375" cy="12811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7340" name="Text Box 28"/>
          <p:cNvSpPr txBox="1">
            <a:spLocks noChangeArrowheads="1"/>
          </p:cNvSpPr>
          <p:nvPr/>
        </p:nvSpPr>
        <p:spPr bwMode="auto">
          <a:xfrm>
            <a:off x="6629400" y="3733800"/>
            <a:ext cx="77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Scarab</a:t>
            </a:r>
          </a:p>
        </p:txBody>
      </p:sp>
      <p:sp>
        <p:nvSpPr>
          <p:cNvPr id="397342" name="Text Box 30"/>
          <p:cNvSpPr txBox="1">
            <a:spLocks noChangeArrowheads="1"/>
          </p:cNvSpPr>
          <p:nvPr/>
        </p:nvSpPr>
        <p:spPr bwMode="auto">
          <a:xfrm rot="-18976593">
            <a:off x="6705600" y="2590800"/>
            <a:ext cx="77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Scarab</a:t>
            </a:r>
          </a:p>
        </p:txBody>
      </p:sp>
      <p:sp>
        <p:nvSpPr>
          <p:cNvPr id="397343" name="Text Box 31"/>
          <p:cNvSpPr txBox="1">
            <a:spLocks noChangeArrowheads="1"/>
          </p:cNvSpPr>
          <p:nvPr/>
        </p:nvSpPr>
        <p:spPr bwMode="auto">
          <a:xfrm rot="-1891750">
            <a:off x="7391400" y="4953000"/>
            <a:ext cx="77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Scarab</a:t>
            </a:r>
          </a:p>
        </p:txBody>
      </p:sp>
      <p:sp>
        <p:nvSpPr>
          <p:cNvPr id="397344" name="Text Box 32"/>
          <p:cNvSpPr txBox="1">
            <a:spLocks noChangeArrowheads="1"/>
          </p:cNvSpPr>
          <p:nvPr/>
        </p:nvSpPr>
        <p:spPr bwMode="auto">
          <a:xfrm rot="3377940">
            <a:off x="7928769" y="1977231"/>
            <a:ext cx="8143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mic Sans MS" pitchFamily="66" charset="0"/>
              </a:rPr>
              <a:t>Timer</a:t>
            </a:r>
          </a:p>
          <a:p>
            <a:pPr algn="ctr"/>
            <a:r>
              <a:rPr lang="en-US" sz="1400">
                <a:latin typeface="Comic Sans MS" pitchFamily="66" charset="0"/>
              </a:rPr>
              <a:t>Expires</a:t>
            </a:r>
          </a:p>
        </p:txBody>
      </p:sp>
    </p:spTree>
    <p:extLst>
      <p:ext uri="{BB962C8B-B14F-4D97-AF65-F5344CB8AC3E}">
        <p14:creationId xmlns:p14="http://schemas.microsoft.com/office/powerpoint/2010/main" val="1623352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 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Simplicity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low </a:t>
            </a:r>
            <a:r>
              <a:rPr lang="en-US" dirty="0"/>
              <a:t>entry level</a:t>
            </a:r>
          </a:p>
          <a:p>
            <a:r>
              <a:rPr lang="en-US" dirty="0" smtClean="0"/>
              <a:t>Predictability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allows </a:t>
            </a:r>
            <a:r>
              <a:rPr lang="en-US" dirty="0"/>
              <a:t>for easy testing</a:t>
            </a:r>
          </a:p>
          <a:p>
            <a:r>
              <a:rPr lang="en-US" dirty="0" smtClean="0"/>
              <a:t>Simplicity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quick </a:t>
            </a:r>
            <a:r>
              <a:rPr lang="en-US" dirty="0"/>
              <a:t>to </a:t>
            </a:r>
            <a:r>
              <a:rPr lang="en-US" dirty="0" smtClean="0"/>
              <a:t>design, implement </a:t>
            </a:r>
            <a:r>
              <a:rPr lang="en-US" dirty="0"/>
              <a:t>and execute</a:t>
            </a:r>
          </a:p>
          <a:p>
            <a:r>
              <a:rPr lang="en-US" dirty="0" smtClean="0"/>
              <a:t>Well-proven </a:t>
            </a:r>
            <a:r>
              <a:rPr lang="en-US" dirty="0"/>
              <a:t>technique with lots </a:t>
            </a:r>
            <a:r>
              <a:rPr lang="en-US" dirty="0" smtClean="0"/>
              <a:t>of examples</a:t>
            </a:r>
            <a:endParaRPr lang="en-US" dirty="0"/>
          </a:p>
          <a:p>
            <a:r>
              <a:rPr lang="en-US" dirty="0" smtClean="0"/>
              <a:t>Flexible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many </a:t>
            </a:r>
            <a:r>
              <a:rPr lang="en-US" dirty="0"/>
              <a:t>ways to implement</a:t>
            </a:r>
          </a:p>
          <a:p>
            <a:r>
              <a:rPr lang="en-US" dirty="0" smtClean="0"/>
              <a:t>Easy </a:t>
            </a:r>
            <a:r>
              <a:rPr lang="en-US" dirty="0"/>
              <a:t>to transfer from </a:t>
            </a:r>
            <a:r>
              <a:rPr lang="en-US" dirty="0" smtClean="0"/>
              <a:t>abstract representation </a:t>
            </a:r>
            <a:r>
              <a:rPr lang="en-US" dirty="0"/>
              <a:t>to </a:t>
            </a:r>
            <a:r>
              <a:rPr lang="en-US" dirty="0" smtClean="0"/>
              <a:t>coded implementation</a:t>
            </a:r>
            <a:endParaRPr lang="en-US" dirty="0"/>
          </a:p>
          <a:p>
            <a:r>
              <a:rPr lang="en-US" dirty="0" smtClean="0"/>
              <a:t>Low </a:t>
            </a:r>
            <a:r>
              <a:rPr lang="en-US" dirty="0"/>
              <a:t>processor overhead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only the code </a:t>
            </a:r>
            <a:r>
              <a:rPr lang="en-US" dirty="0"/>
              <a:t>for the current state needs to </a:t>
            </a:r>
            <a:r>
              <a:rPr lang="en-US" dirty="0" smtClean="0"/>
              <a:t>run, well </a:t>
            </a:r>
            <a:r>
              <a:rPr lang="en-US" dirty="0"/>
              <a:t>suited to games</a:t>
            </a:r>
          </a:p>
          <a:p>
            <a:r>
              <a:rPr lang="en-US" dirty="0" smtClean="0"/>
              <a:t>Easy </a:t>
            </a:r>
            <a:r>
              <a:rPr lang="en-US" dirty="0"/>
              <a:t>to tell reachability of state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Predictability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can </a:t>
            </a:r>
            <a:r>
              <a:rPr lang="en-US" dirty="0"/>
              <a:t>make </a:t>
            </a:r>
            <a:r>
              <a:rPr lang="en-US" dirty="0" smtClean="0"/>
              <a:t>for easy-to-exploit </a:t>
            </a:r>
            <a:r>
              <a:rPr lang="en-US" dirty="0"/>
              <a:t>opponent</a:t>
            </a:r>
          </a:p>
          <a:p>
            <a:r>
              <a:rPr lang="en-US" dirty="0" smtClean="0"/>
              <a:t>Large </a:t>
            </a:r>
            <a:r>
              <a:rPr lang="en-US" dirty="0"/>
              <a:t>FSMs difficult to </a:t>
            </a:r>
            <a:r>
              <a:rPr lang="en-US" dirty="0" smtClean="0"/>
              <a:t>manage and </a:t>
            </a:r>
            <a:r>
              <a:rPr lang="en-US" dirty="0"/>
              <a:t>maintain </a:t>
            </a:r>
            <a:r>
              <a:rPr lang="en-US" dirty="0" smtClean="0"/>
              <a:t>("</a:t>
            </a:r>
            <a:r>
              <a:rPr lang="en-US" dirty="0" err="1"/>
              <a:t>spaghettifactor</a:t>
            </a:r>
            <a:r>
              <a:rPr lang="en-US" dirty="0"/>
              <a:t>“)</a:t>
            </a:r>
          </a:p>
          <a:p>
            <a:r>
              <a:rPr lang="en-US" dirty="0" smtClean="0"/>
              <a:t>All </a:t>
            </a:r>
            <a:r>
              <a:rPr lang="en-US" dirty="0"/>
              <a:t>states, transitions </a:t>
            </a:r>
            <a:r>
              <a:rPr lang="en-US" dirty="0" smtClean="0"/>
              <a:t>and conditions </a:t>
            </a:r>
            <a:r>
              <a:rPr lang="en-US" dirty="0"/>
              <a:t>need to be </a:t>
            </a:r>
            <a:r>
              <a:rPr lang="en-US" dirty="0" smtClean="0"/>
              <a:t>known up </a:t>
            </a:r>
            <a:r>
              <a:rPr lang="en-US" dirty="0"/>
              <a:t>front and be well defined</a:t>
            </a:r>
          </a:p>
          <a:p>
            <a:r>
              <a:rPr lang="en-US" dirty="0" smtClean="0"/>
              <a:t>Inflexible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c</a:t>
            </a:r>
            <a:r>
              <a:rPr lang="en-US" dirty="0" smtClean="0"/>
              <a:t>onditions for transitions </a:t>
            </a:r>
            <a:r>
              <a:rPr lang="en-US" dirty="0"/>
              <a:t>are ridged</a:t>
            </a:r>
          </a:p>
        </p:txBody>
      </p:sp>
    </p:spTree>
    <p:extLst>
      <p:ext uri="{BB962C8B-B14F-4D97-AF65-F5344CB8AC3E}">
        <p14:creationId xmlns:p14="http://schemas.microsoft.com/office/powerpoint/2010/main" val="709466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AI for games different than other fields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Intelligent opponents, allies and neutral’s but fun (lose in challenging way)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Still, can draw upon broader AI techniques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Finite State Machines flexible, popular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don’t scale to complicated AI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Dozens </a:t>
            </a:r>
            <a:r>
              <a:rPr lang="en-US" dirty="0"/>
              <a:t>of </a:t>
            </a:r>
            <a:r>
              <a:rPr lang="en-US" dirty="0" smtClean="0"/>
              <a:t>techniques </a:t>
            </a:r>
            <a:r>
              <a:rPr lang="en-US" dirty="0"/>
              <a:t>to choose </a:t>
            </a:r>
            <a:r>
              <a:rPr lang="en-US" dirty="0" smtClean="0"/>
              <a:t>from, with promising techniques on the horizon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AI is the next great “frontier” in games</a:t>
            </a:r>
          </a:p>
          <a:p>
            <a:r>
              <a:rPr lang="en-US" dirty="0"/>
              <a:t>Two key aspects of </a:t>
            </a:r>
            <a:r>
              <a:rPr lang="en-US" dirty="0" err="1"/>
              <a:t>pathfinding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Representing </a:t>
            </a:r>
            <a:r>
              <a:rPr lang="en-US" dirty="0"/>
              <a:t>the search space</a:t>
            </a:r>
          </a:p>
          <a:p>
            <a:pPr lvl="1"/>
            <a:r>
              <a:rPr lang="en-US" dirty="0" smtClean="0"/>
              <a:t>Searching </a:t>
            </a:r>
            <a:r>
              <a:rPr lang="en-US" dirty="0"/>
              <a:t>for a path</a:t>
            </a:r>
          </a:p>
        </p:txBody>
      </p:sp>
    </p:spTree>
    <p:extLst>
      <p:ext uri="{BB962C8B-B14F-4D97-AF65-F5344CB8AC3E}">
        <p14:creationId xmlns:p14="http://schemas.microsoft.com/office/powerpoint/2010/main" val="360977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Common AI </a:t>
            </a:r>
            <a:r>
              <a:rPr lang="en-US" dirty="0" smtClean="0"/>
              <a:t>Techniques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Promising </a:t>
            </a:r>
            <a:r>
              <a:rPr lang="en-US" dirty="0"/>
              <a:t>AI </a:t>
            </a:r>
            <a:r>
              <a:rPr lang="en-US" dirty="0" smtClean="0"/>
              <a:t>Techniques</a:t>
            </a:r>
          </a:p>
          <a:p>
            <a:r>
              <a:rPr lang="en-US" dirty="0" err="1" smtClean="0"/>
              <a:t>Pathfinding</a:t>
            </a:r>
            <a:r>
              <a:rPr lang="en-US" dirty="0" smtClean="0"/>
              <a:t> (A*)</a:t>
            </a:r>
          </a:p>
          <a:p>
            <a:r>
              <a:rPr lang="en-US" dirty="0"/>
              <a:t>Finite State Machines 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Common Game AI Techniques (1 of 4)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Whirlwind tour of common techniques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each, provide </a:t>
            </a:r>
            <a:r>
              <a:rPr lang="en-US" sz="2000" i="1" dirty="0"/>
              <a:t>idea</a:t>
            </a:r>
            <a:r>
              <a:rPr lang="en-US" sz="2000" dirty="0"/>
              <a:t> and </a:t>
            </a:r>
            <a:r>
              <a:rPr lang="en-US" sz="2000" i="1" dirty="0"/>
              <a:t>example</a:t>
            </a:r>
            <a:r>
              <a:rPr lang="en-US" sz="2000" dirty="0"/>
              <a:t> (where appropriate)</a:t>
            </a:r>
          </a:p>
          <a:p>
            <a:pPr>
              <a:lnSpc>
                <a:spcPct val="90000"/>
              </a:lnSpc>
            </a:pPr>
            <a:r>
              <a:rPr lang="en-US" sz="2000" u="sng" dirty="0" smtClean="0"/>
              <a:t>Movement</a:t>
            </a:r>
            <a:endParaRPr lang="en-US" sz="2000" u="sng" dirty="0"/>
          </a:p>
          <a:p>
            <a:pPr lvl="1">
              <a:lnSpc>
                <a:spcPct val="90000"/>
              </a:lnSpc>
            </a:pPr>
            <a:r>
              <a:rPr lang="en-US" sz="2000" i="1" dirty="0"/>
              <a:t>Flockin</a:t>
            </a:r>
            <a:r>
              <a:rPr lang="en-US" sz="2000" dirty="0"/>
              <a:t>g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Move groups of creatures in natural manner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Each creature follows three simple rules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Separation – steer to avoid crowding flock mates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Alignment – steer to average flock heading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Cohesion – steer to average position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 – use for background creatures such as birds or fish.  Modification can use for swarming enemy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Formations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Like flocking, but units keep position relative to others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 – military formation (archers in the back)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412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Common Game AI Techniques (2 of 4)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Movement</a:t>
            </a:r>
            <a:r>
              <a:rPr lang="en-US" sz="2400" i="1" dirty="0"/>
              <a:t> (continued)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A* </a:t>
            </a:r>
            <a:r>
              <a:rPr lang="en-US" sz="2200" i="1" dirty="0" err="1"/>
              <a:t>pathfinding</a:t>
            </a:r>
            <a:endParaRPr lang="en-US" sz="2200" i="1" dirty="0"/>
          </a:p>
          <a:p>
            <a:pPr lvl="2">
              <a:lnSpc>
                <a:spcPct val="90000"/>
              </a:lnSpc>
            </a:pPr>
            <a:r>
              <a:rPr lang="en-US" sz="2000" dirty="0"/>
              <a:t>Cheapest path through environment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Directed search exploit knowledge about destination to intelligently guide search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Fastest, widely used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Can provide information (</a:t>
            </a:r>
            <a:r>
              <a:rPr lang="en-US" sz="2000" dirty="0" err="1"/>
              <a:t>ie</a:t>
            </a:r>
            <a:r>
              <a:rPr lang="en-US" sz="2000" dirty="0"/>
              <a:t>- virtual breadcrumbs) so can follow without </a:t>
            </a:r>
            <a:r>
              <a:rPr lang="en-US" sz="2000" dirty="0" err="1"/>
              <a:t>recompute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200" i="1" dirty="0" smtClean="0"/>
              <a:t>Obstacle avoidance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A</a:t>
            </a:r>
            <a:r>
              <a:rPr lang="en-US" sz="2000" dirty="0"/>
              <a:t>* good for static terrain, but dynamic such as other players, choke points, etc.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Example – same path for 4 units, but can predict collisions so furthest back slow down, avoid narrow </a:t>
            </a:r>
            <a:r>
              <a:rPr lang="en-US" sz="2000" dirty="0" smtClean="0"/>
              <a:t>bridge, </a:t>
            </a:r>
            <a:r>
              <a:rPr lang="en-US" sz="2000" dirty="0"/>
              <a:t>etc.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287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Common Game AI Techniques (3 of 4)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Behavior organization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Emergent behavior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Create simple rules result in complex interactions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Example: game of life, flocking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Command hierarchy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Deal with AI decisions at different levels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Modeled after military hierarchy (</a:t>
            </a:r>
            <a:r>
              <a:rPr lang="en-US" sz="1800" dirty="0" err="1"/>
              <a:t>ie</a:t>
            </a:r>
            <a:r>
              <a:rPr lang="en-US" sz="1800" dirty="0"/>
              <a:t>- General does strategy to Foot Soldier does fighting)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Example: Real-time or turn based strategy games -- overall strategy, squad tactics, individual fighters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Manager task assignment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When individual units act individually, can perform poorly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Instead, have manager make tasks, prioritize, assign to units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Example: baseball – 1</a:t>
            </a:r>
            <a:r>
              <a:rPr lang="en-US" sz="1800" baseline="30000" dirty="0"/>
              <a:t>st</a:t>
            </a:r>
            <a:r>
              <a:rPr lang="en-US" sz="1800" dirty="0"/>
              <a:t> priority to field ball, 2</a:t>
            </a:r>
            <a:r>
              <a:rPr lang="en-US" sz="1800" baseline="30000" dirty="0"/>
              <a:t>nd</a:t>
            </a:r>
            <a:r>
              <a:rPr lang="en-US" sz="1800" dirty="0"/>
              <a:t> cover first base, 3</a:t>
            </a:r>
            <a:r>
              <a:rPr lang="en-US" sz="1800" baseline="30000" dirty="0"/>
              <a:t>rd</a:t>
            </a:r>
            <a:r>
              <a:rPr lang="en-US" sz="1800" dirty="0"/>
              <a:t> to backup fielder, 4</a:t>
            </a:r>
            <a:r>
              <a:rPr lang="en-US" sz="1800" baseline="30000" dirty="0"/>
              <a:t>th</a:t>
            </a:r>
            <a:r>
              <a:rPr lang="en-US" sz="1800" dirty="0"/>
              <a:t> cover second base.  All players try, then disaster.  Manager determines best person for each.  If hit towards 1</a:t>
            </a:r>
            <a:r>
              <a:rPr lang="en-US" sz="1800" baseline="30000" dirty="0"/>
              <a:t>st</a:t>
            </a:r>
            <a:r>
              <a:rPr lang="en-US" sz="1800" dirty="0"/>
              <a:t> and 2</a:t>
            </a:r>
            <a:r>
              <a:rPr lang="en-US" sz="1800" baseline="30000" dirty="0"/>
              <a:t>nd</a:t>
            </a:r>
            <a:r>
              <a:rPr lang="en-US" sz="1800" dirty="0"/>
              <a:t>, first baseman field ball, pitcher cover first base, second basemen cover first</a:t>
            </a:r>
          </a:p>
        </p:txBody>
      </p:sp>
    </p:spTree>
    <p:extLst>
      <p:ext uri="{BB962C8B-B14F-4D97-AF65-F5344CB8AC3E}">
        <p14:creationId xmlns:p14="http://schemas.microsoft.com/office/powerpoint/2010/main" val="278362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Common Game AI Techniques (4 of 4)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/>
              <a:t>Influence map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2d representation of power in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Break into cells, where units in each cell are summed up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Units have influence on neighbor cells (typically, decrease with range)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Insight into location and influence of forces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can be used to plan attacks to see where enemy is weak or to fortify defenses.  SimCity used to show fire coverage, etc.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Level of Detail AI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 graphics, polygonal detail less if object far away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Same idea in AI – computation less if won’t be seen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Example – vary update frequency of NPC based on position from player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194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2574</Words>
  <Application>Microsoft Office PowerPoint</Application>
  <PresentationFormat>On-screen Show (4:3)</PresentationFormat>
  <Paragraphs>419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Artificial Intelligence</vt:lpstr>
      <vt:lpstr>Introduction to Artificial Intelligence (AI)</vt:lpstr>
      <vt:lpstr>AI for CS different than AI for Games</vt:lpstr>
      <vt:lpstr>Where to Learn AI at WPI?</vt:lpstr>
      <vt:lpstr>Outline</vt:lpstr>
      <vt:lpstr>Common Game AI Techniques (1 of 4)</vt:lpstr>
      <vt:lpstr>Common Game AI Techniques (2 of 4)</vt:lpstr>
      <vt:lpstr>Common Game AI Techniques (3 of 4)</vt:lpstr>
      <vt:lpstr>Common Game AI Techniques (4 of 4)</vt:lpstr>
      <vt:lpstr>Outline</vt:lpstr>
      <vt:lpstr>Promising AI Techniques (1 of 3)</vt:lpstr>
      <vt:lpstr>Promising AI Techniques (2 of 3)</vt:lpstr>
      <vt:lpstr>Promising AI Techniques (3 of 3)</vt:lpstr>
      <vt:lpstr>Outline</vt:lpstr>
      <vt:lpstr>Pathfinding</vt:lpstr>
      <vt:lpstr>Representing the Space</vt:lpstr>
      <vt:lpstr>Finding a Path</vt:lpstr>
      <vt:lpstr>Random Trace (Simple Algorithm)</vt:lpstr>
      <vt:lpstr>Random Trace (continued)</vt:lpstr>
      <vt:lpstr>Understanding A*</vt:lpstr>
      <vt:lpstr>Breadth-First (1 of 2)</vt:lpstr>
      <vt:lpstr>Breadth-First (2 of 2)</vt:lpstr>
      <vt:lpstr>Breadth-First in Action</vt:lpstr>
      <vt:lpstr>Breadth-First Characteristics</vt:lpstr>
      <vt:lpstr>Best-First (1 of 2)</vt:lpstr>
      <vt:lpstr>Best-First in Action</vt:lpstr>
      <vt:lpstr>Best-First (2 of 2)</vt:lpstr>
      <vt:lpstr>Best-First Characteristics</vt:lpstr>
      <vt:lpstr>Dijkstra’s Algorithm</vt:lpstr>
      <vt:lpstr>Dijkstra Characteristics</vt:lpstr>
      <vt:lpstr>A*</vt:lpstr>
      <vt:lpstr>A* Internals (1 of 3)</vt:lpstr>
      <vt:lpstr>A* Internals (2 of 3)</vt:lpstr>
      <vt:lpstr>A* Internals (3 of 3)</vt:lpstr>
      <vt:lpstr>A* Demo</vt:lpstr>
      <vt:lpstr>A* Characterisitics</vt:lpstr>
      <vt:lpstr>Outline</vt:lpstr>
      <vt:lpstr>Finite State Machines</vt:lpstr>
      <vt:lpstr>Finite State Machines</vt:lpstr>
      <vt:lpstr>Finite State Machines – Example (1 of 2)</vt:lpstr>
      <vt:lpstr>Finite State Machines – Example (2 of 2)</vt:lpstr>
      <vt:lpstr>Finite State Machines Summary</vt:lpstr>
      <vt:lpstr>Summary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Mark Claypool</dc:creator>
  <cp:lastModifiedBy>Mark Claypool</cp:lastModifiedBy>
  <cp:revision>18</cp:revision>
  <dcterms:created xsi:type="dcterms:W3CDTF">2012-02-14T13:23:28Z</dcterms:created>
  <dcterms:modified xsi:type="dcterms:W3CDTF">2012-02-17T15:56:53Z</dcterms:modified>
</cp:coreProperties>
</file>