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9" r:id="rId8"/>
    <p:sldId id="263" r:id="rId9"/>
    <p:sldId id="264" r:id="rId10"/>
    <p:sldId id="270" r:id="rId11"/>
    <p:sldId id="265" r:id="rId12"/>
    <p:sldId id="267" r:id="rId13"/>
    <p:sldId id="271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04472-30A7-4BFD-AE42-4B7DAF89721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6B3BC-8BDF-474F-B3DF-8718E0B0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03832" indent="-270704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82818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15945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49072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82200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15327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48454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81582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9C83FB-F7BD-4BB3-8405-B1C1E302277A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8719" y="687917"/>
            <a:ext cx="4502051" cy="3429000"/>
          </a:xfrm>
          <a:ln w="12700"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04" y="4344119"/>
            <a:ext cx="5030194" cy="41124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98" tIns="45999" rIns="91998" bIns="4599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03832" indent="-270704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82818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15945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49072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82200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15327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48454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81582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9CB5EF-34BD-4075-8171-98B5E3F82104}" type="slidenum">
              <a:rPr lang="en-US" sz="1300"/>
              <a:pPr/>
              <a:t>3</a:t>
            </a:fld>
            <a:endParaRPr 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9000"/>
          </a:xfrm>
          <a:ln w="12700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04" y="4344119"/>
            <a:ext cx="5030194" cy="41124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98" tIns="45999" rIns="91998" bIns="4599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03832" indent="-270704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82818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15945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49072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82200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15327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48454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81582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A71633E-189C-4C30-9E69-9795816FA1D7}" type="slidenum">
              <a:rPr lang="en-US" sz="1300"/>
              <a:pPr/>
              <a:t>5</a:t>
            </a:fld>
            <a:endParaRPr lang="en-US" sz="13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9000"/>
          </a:xfrm>
          <a:ln w="12700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04" y="4344119"/>
            <a:ext cx="5030194" cy="41124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98" tIns="45999" rIns="91998" bIns="4599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03832" indent="-270704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82818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15945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49072" indent="-216563" defTabSz="91438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382200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15327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48454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681582" indent="-216563" defTabSz="91438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A2DEA2-DE43-4AAB-AC5C-D6ADC4DEA71A}" type="slidenum">
              <a:rPr lang="en-US" sz="1300"/>
              <a:pPr/>
              <a:t>14</a:t>
            </a:fld>
            <a:endParaRPr lang="en-US" sz="13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9000"/>
          </a:xfrm>
          <a:ln w="12700"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04" y="4344119"/>
            <a:ext cx="5030194" cy="41124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998" tIns="45999" rIns="91998" bIns="45999"/>
          <a:lstStyle/>
          <a:p>
            <a:pPr defTabSz="912876"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4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C008-1EDC-44A7-AC30-7905F8BCA6C7}" type="datetimeFigureOut">
              <a:rPr lang="en-US" smtClean="0"/>
              <a:t>8/23/2012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pi.edu/~imgd3000/a12/timeline.html" TargetMode="External"/><Relationship Id="rId2" Type="http://schemas.openxmlformats.org/officeDocument/2006/relationships/hyperlink" Target="http://www.cs.wpi.edu/~cs4513/b11/timeline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wpi.edu/~imgd3000/a1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mgd3000-all@cs.wpi.edu" TargetMode="External"/><Relationship Id="rId5" Type="http://schemas.openxmlformats.org/officeDocument/2006/relationships/hyperlink" Target="mailto:imgd3000-staff@cs.wpi.edu" TargetMode="External"/><Relationship Id="rId4" Type="http://schemas.openxmlformats.org/officeDocument/2006/relationships/hyperlink" Target="mailto:claypool@cs.wpi.ed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pi.edu/academics/catalogs/ugrad/cscours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/>
          <a:p>
            <a:r>
              <a:rPr lang="en-US" sz="4800" dirty="0" smtClean="0"/>
              <a:t>IMGD 3000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5975"/>
            <a:ext cx="6400800" cy="17526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Technical Game Development I</a:t>
            </a:r>
          </a:p>
          <a:p>
            <a:endParaRPr lang="en-US" sz="3600" dirty="0" smtClean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Administrative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5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Project 1 </a:t>
            </a:r>
            <a:r>
              <a:rPr lang="en-US" dirty="0" smtClean="0"/>
              <a:t>– </a:t>
            </a:r>
            <a:r>
              <a:rPr lang="en-US" i="1" dirty="0" smtClean="0"/>
              <a:t>Catch </a:t>
            </a:r>
            <a:r>
              <a:rPr lang="en-US" i="1" dirty="0" smtClean="0"/>
              <a:t>a Dragonfly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8000"/>
                </a:solidFill>
              </a:rPr>
              <a:t>10%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Tutorial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 Learn a game engine</a:t>
            </a:r>
          </a:p>
          <a:p>
            <a:pPr lvl="1"/>
            <a:r>
              <a:rPr lang="en-US" u="sng" dirty="0" smtClean="0"/>
              <a:t>Solo</a:t>
            </a:r>
          </a:p>
          <a:p>
            <a:pPr lvl="1"/>
            <a:r>
              <a:rPr lang="en-US" dirty="0" smtClean="0"/>
              <a:t>Today!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Project 2 </a:t>
            </a:r>
            <a:r>
              <a:rPr lang="en-US" dirty="0" smtClean="0"/>
              <a:t>– </a:t>
            </a:r>
            <a:r>
              <a:rPr lang="en-US" i="1" dirty="0" smtClean="0"/>
              <a:t>Dragonfly </a:t>
            </a:r>
            <a:r>
              <a:rPr lang="en-US" dirty="0" smtClean="0"/>
              <a:t>(Egg, Naiad, Dragonfly) (</a:t>
            </a:r>
            <a:r>
              <a:rPr lang="en-US" dirty="0" smtClean="0">
                <a:solidFill>
                  <a:srgbClr val="008000"/>
                </a:solidFill>
              </a:rPr>
              <a:t>50%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Build your own game engine!</a:t>
            </a:r>
          </a:p>
          <a:p>
            <a:pPr lvl="1"/>
            <a:r>
              <a:rPr lang="en-US" u="sng" dirty="0" smtClean="0"/>
              <a:t>Solo</a:t>
            </a:r>
          </a:p>
          <a:p>
            <a:pPr lvl="1"/>
            <a:r>
              <a:rPr lang="en-US" dirty="0" smtClean="0"/>
              <a:t>Next week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Project 3 </a:t>
            </a:r>
            <a:r>
              <a:rPr lang="en-US" dirty="0" smtClean="0"/>
              <a:t>– </a:t>
            </a:r>
            <a:r>
              <a:rPr lang="en-US" i="1" dirty="0" smtClean="0"/>
              <a:t>Dragonfly Spawn </a:t>
            </a:r>
            <a:r>
              <a:rPr lang="en-US" dirty="0" smtClean="0"/>
              <a:t>(Plan, Alpha, Final) (</a:t>
            </a:r>
            <a:r>
              <a:rPr lang="en-US" dirty="0" smtClean="0">
                <a:solidFill>
                  <a:srgbClr val="008000"/>
                </a:solidFill>
              </a:rPr>
              <a:t>25%</a:t>
            </a:r>
            <a:r>
              <a:rPr lang="en-US" dirty="0" smtClean="0"/>
              <a:t>)</a:t>
            </a:r>
          </a:p>
          <a:p>
            <a:pPr lvl="1"/>
            <a:r>
              <a:rPr lang="en-US" u="sng" dirty="0" smtClean="0"/>
              <a:t>Teams</a:t>
            </a:r>
          </a:p>
          <a:p>
            <a:pPr lvl="1"/>
            <a:r>
              <a:rPr lang="en-US" dirty="0" smtClean="0"/>
              <a:t>By term end</a:t>
            </a:r>
            <a:endParaRPr lang="en-US" dirty="0"/>
          </a:p>
        </p:txBody>
      </p:sp>
      <p:pic>
        <p:nvPicPr>
          <p:cNvPr id="3074" name="Picture 2" descr="Free Dragonfly Clip Art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5011" y="31865"/>
            <a:ext cx="2168989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83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exams</a:t>
            </a:r>
          </a:p>
          <a:p>
            <a:r>
              <a:rPr lang="en-US" dirty="0" smtClean="0"/>
              <a:t>15% of grade</a:t>
            </a:r>
          </a:p>
          <a:p>
            <a:r>
              <a:rPr lang="en-US" dirty="0" smtClean="0"/>
              <a:t>Non-cumulative</a:t>
            </a:r>
          </a:p>
          <a:p>
            <a:r>
              <a:rPr lang="en-US" dirty="0" smtClean="0"/>
              <a:t>In-class (about ½ of </a:t>
            </a:r>
            <a:r>
              <a:rPr lang="en-US" dirty="0" smtClean="0"/>
              <a:t>2 </a:t>
            </a:r>
            <a:r>
              <a:rPr lang="en-US" dirty="0" smtClean="0"/>
              <a:t>hour class)</a:t>
            </a:r>
          </a:p>
          <a:p>
            <a:pPr lvl="1"/>
            <a:r>
              <a:rPr lang="en-US" sz="2400" dirty="0" smtClean="0"/>
              <a:t>Closed-note, Closed-paper, Closed-friend</a:t>
            </a:r>
          </a:p>
        </p:txBody>
      </p:sp>
    </p:spTree>
    <p:extLst>
      <p:ext uri="{BB962C8B-B14F-4D97-AF65-F5344CB8AC3E}">
        <p14:creationId xmlns:p14="http://schemas.microsoft.com/office/powerpoint/2010/main" val="77310118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Web (usually before class)</a:t>
            </a:r>
          </a:p>
          <a:p>
            <a:r>
              <a:rPr lang="en-US" dirty="0" smtClean="0"/>
              <a:t>PPTX and PDF</a:t>
            </a:r>
          </a:p>
          <a:p>
            <a:r>
              <a:rPr lang="en-US" dirty="0" smtClean="0"/>
              <a:t>Caution!  Don’t rely upon slides alone! Use them as supplementary material</a:t>
            </a:r>
          </a:p>
          <a:p>
            <a:pPr lvl="1"/>
            <a:r>
              <a:rPr lang="en-US" dirty="0" smtClean="0"/>
              <a:t>(come to class)</a:t>
            </a:r>
          </a:p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3"/>
              </a:rPr>
              <a:t>Timeline</a:t>
            </a:r>
            <a:endParaRPr lang="en-US" dirty="0" smtClean="0"/>
          </a:p>
          <a:p>
            <a:pPr lvl="1"/>
            <a:r>
              <a:rPr lang="en-US" dirty="0" smtClean="0"/>
              <a:t>Tentative, but may help you plan</a:t>
            </a:r>
          </a:p>
        </p:txBody>
      </p:sp>
    </p:spTree>
    <p:extLst>
      <p:ext uri="{BB962C8B-B14F-4D97-AF65-F5344CB8AC3E}">
        <p14:creationId xmlns:p14="http://schemas.microsoft.com/office/powerpoint/2010/main" val="3152660455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Understand </a:t>
            </a:r>
            <a:r>
              <a:rPr lang="en-US" dirty="0" smtClean="0"/>
              <a:t>structure </a:t>
            </a:r>
            <a:r>
              <a:rPr lang="en-US" dirty="0"/>
              <a:t>and design of </a:t>
            </a:r>
            <a:r>
              <a:rPr lang="en-US" dirty="0" smtClean="0"/>
              <a:t>game </a:t>
            </a:r>
            <a:r>
              <a:rPr lang="en-US" dirty="0"/>
              <a:t>engine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</a:t>
            </a:r>
            <a:r>
              <a:rPr lang="en-US" dirty="0" smtClean="0"/>
              <a:t>trade-offs </a:t>
            </a:r>
            <a:r>
              <a:rPr lang="en-US" dirty="0"/>
              <a:t>between complexity, fidelity, and interactivity in game engines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Demonstrate understanding of </a:t>
            </a:r>
            <a:r>
              <a:rPr lang="en-US" dirty="0" smtClean="0"/>
              <a:t>game </a:t>
            </a:r>
            <a:r>
              <a:rPr lang="en-US" dirty="0"/>
              <a:t>engine from </a:t>
            </a:r>
            <a:r>
              <a:rPr lang="en-US" dirty="0" smtClean="0"/>
              <a:t>game </a:t>
            </a:r>
            <a:r>
              <a:rPr lang="en-US" dirty="0"/>
              <a:t>programmer's perspective by extending </a:t>
            </a:r>
            <a:r>
              <a:rPr lang="en-US" dirty="0" smtClean="0"/>
              <a:t>simple </a:t>
            </a:r>
            <a:r>
              <a:rPr lang="en-US" dirty="0"/>
              <a:t>game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smtClean="0"/>
              <a:t>game </a:t>
            </a:r>
            <a:r>
              <a:rPr lang="en-US" dirty="0"/>
              <a:t>engine to create a complete, original game from scratch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iterative design and development practices to create a playable game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how software engineering techniques can be applied to creating </a:t>
            </a:r>
            <a:r>
              <a:rPr lang="en-US" dirty="0" smtClean="0"/>
              <a:t>parts </a:t>
            </a:r>
            <a:r>
              <a:rPr lang="en-US" dirty="0"/>
              <a:t>of </a:t>
            </a:r>
            <a:r>
              <a:rPr lang="en-US" dirty="0" smtClean="0"/>
              <a:t>game </a:t>
            </a:r>
            <a:r>
              <a:rPr lang="en-US" dirty="0"/>
              <a:t>engine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Gain experience and develop skills in working in </a:t>
            </a:r>
            <a:r>
              <a:rPr lang="en-US" dirty="0" smtClean="0"/>
              <a:t>team </a:t>
            </a:r>
            <a:r>
              <a:rPr lang="en-US" dirty="0"/>
              <a:t>on a software project of significant size, with </a:t>
            </a:r>
            <a:r>
              <a:rPr lang="en-US" dirty="0" smtClean="0"/>
              <a:t>short </a:t>
            </a:r>
            <a:r>
              <a:rPr lang="en-US" dirty="0"/>
              <a:t>deadline</a:t>
            </a:r>
          </a:p>
        </p:txBody>
      </p:sp>
    </p:spTree>
    <p:extLst>
      <p:ext uri="{BB962C8B-B14F-4D97-AF65-F5344CB8AC3E}">
        <p14:creationId xmlns:p14="http://schemas.microsoft.com/office/powerpoint/2010/main" val="1709481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This Class?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WPI IMGD requirements</a:t>
            </a:r>
          </a:p>
          <a:p>
            <a:pPr lvl="1">
              <a:lnSpc>
                <a:spcPct val="90000"/>
              </a:lnSpc>
            </a:pPr>
            <a:r>
              <a:rPr lang="en-US" sz="2600" dirty="0" err="1" smtClean="0"/>
              <a:t>Gotta</a:t>
            </a:r>
            <a:r>
              <a:rPr lang="en-US" sz="2600" dirty="0" smtClean="0"/>
              <a:t> take IMGD 3000 and IMGD 4000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Now that you know games and know programming, the fun really begins!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Game engines are increasingly important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Know how to use one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Know how to build one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Programming is critical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The more you do, the better you get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IMGD Tech students need to be the </a:t>
            </a:r>
            <a:r>
              <a:rPr lang="en-US" sz="2600" i="1" dirty="0" smtClean="0"/>
              <a:t>best</a:t>
            </a:r>
            <a:r>
              <a:rPr lang="en-US" sz="2600" dirty="0" smtClean="0"/>
              <a:t> programmers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Make a game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Fun!</a:t>
            </a:r>
          </a:p>
        </p:txBody>
      </p:sp>
    </p:spTree>
    <p:extLst>
      <p:ext uri="{BB962C8B-B14F-4D97-AF65-F5344CB8AC3E}">
        <p14:creationId xmlns:p14="http://schemas.microsoft.com/office/powerpoint/2010/main" val="2080256633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Topics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Admin Stuff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Objectives</a:t>
            </a:r>
          </a:p>
          <a:p>
            <a:r>
              <a:rPr lang="en-US" dirty="0" smtClean="0"/>
              <a:t>Class material!</a:t>
            </a:r>
          </a:p>
        </p:txBody>
      </p:sp>
    </p:spTree>
    <p:extLst>
      <p:ext uri="{BB962C8B-B14F-4D97-AF65-F5344CB8AC3E}">
        <p14:creationId xmlns:p14="http://schemas.microsoft.com/office/powerpoint/2010/main" val="2645373977"/>
      </p:ext>
    </p:extLst>
  </p:cSld>
  <p:clrMapOvr>
    <a:masterClrMapping/>
  </p:clrMapOvr>
  <p:transition spd="slow">
    <p:cover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>
            <a:normAutofit fontScale="90000"/>
          </a:bodyPr>
          <a:lstStyle/>
          <a:p>
            <a:r>
              <a:rPr lang="en-US" dirty="0" smtClean="0"/>
              <a:t>Professor Background</a:t>
            </a:r>
            <a:br>
              <a:rPr lang="en-US" dirty="0" smtClean="0"/>
            </a:br>
            <a:r>
              <a:rPr lang="en-US" dirty="0" smtClean="0"/>
              <a:t>(Who am I?)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Mark Claypool (professor, “Mark”)</a:t>
            </a:r>
          </a:p>
          <a:p>
            <a:pPr lvl="1"/>
            <a:r>
              <a:rPr lang="en-US" sz="2400" dirty="0" smtClean="0"/>
              <a:t>Professor, Computer Science</a:t>
            </a:r>
          </a:p>
          <a:p>
            <a:pPr lvl="1"/>
            <a:r>
              <a:rPr lang="en-US" sz="2400" dirty="0" smtClean="0"/>
              <a:t>Director, Interactive Media and Game Development</a:t>
            </a:r>
          </a:p>
          <a:p>
            <a:r>
              <a:rPr lang="en-US" dirty="0" smtClean="0"/>
              <a:t>Research interests</a:t>
            </a:r>
          </a:p>
          <a:p>
            <a:pPr lvl="1"/>
            <a:r>
              <a:rPr lang="en-US" sz="2400" dirty="0" smtClean="0"/>
              <a:t>Multimedia performance</a:t>
            </a:r>
          </a:p>
          <a:p>
            <a:pPr lvl="1"/>
            <a:r>
              <a:rPr lang="en-US" sz="2400" dirty="0" smtClean="0"/>
              <a:t>Congestion control (protocols, AQM)</a:t>
            </a:r>
          </a:p>
          <a:p>
            <a:pPr lvl="1"/>
            <a:r>
              <a:rPr lang="en-US" sz="2400" dirty="0" smtClean="0"/>
              <a:t>Wireless networking</a:t>
            </a:r>
          </a:p>
          <a:p>
            <a:pPr lvl="1"/>
            <a:r>
              <a:rPr lang="en-US" sz="2400" dirty="0" smtClean="0"/>
              <a:t>Network games</a:t>
            </a:r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633000462"/>
      </p:ext>
    </p:extLst>
  </p:cSld>
  <p:clrMapOvr>
    <a:masterClrMapping/>
  </p:clrMapOvr>
  <p:transition spd="slow"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Background</a:t>
            </a:r>
            <a:br>
              <a:rPr lang="en-US" dirty="0"/>
            </a:br>
            <a:r>
              <a:rPr lang="en-US" dirty="0"/>
              <a:t>(Who are you?)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/>
          <a:lstStyle/>
          <a:p>
            <a:pPr marL="514350" indent="-514350">
              <a:buSzPct val="85000"/>
              <a:buFont typeface="+mj-lt"/>
              <a:buAutoNum type="arabicPeriod"/>
            </a:pPr>
            <a:r>
              <a:rPr lang="en-US" dirty="0" smtClean="0"/>
              <a:t>Background </a:t>
            </a:r>
          </a:p>
          <a:p>
            <a:pPr marL="914400" lvl="1" indent="-457200">
              <a:buClr>
                <a:srgbClr val="009900"/>
              </a:buClr>
              <a:buSzPct val="85000"/>
              <a:buFont typeface="+mj-lt"/>
              <a:buAutoNum type="alphaLcPeriod"/>
            </a:pPr>
            <a:r>
              <a:rPr lang="en-US" dirty="0" smtClean="0"/>
              <a:t>CS2303?</a:t>
            </a:r>
          </a:p>
          <a:p>
            <a:pPr marL="914400" lvl="1" indent="-457200">
              <a:buClr>
                <a:srgbClr val="009900"/>
              </a:buClr>
              <a:buSzPct val="85000"/>
              <a:buFont typeface="+mj-lt"/>
              <a:buAutoNum type="alphaLcPeriod"/>
            </a:pPr>
            <a:r>
              <a:rPr lang="en-US" dirty="0" smtClean="0"/>
              <a:t>CS3733?</a:t>
            </a:r>
          </a:p>
          <a:p>
            <a:pPr marL="514350" indent="-514350">
              <a:buSzPct val="85000"/>
              <a:buFont typeface="+mj-lt"/>
              <a:buAutoNum type="arabicPeriod"/>
            </a:pPr>
            <a:r>
              <a:rPr lang="en-US" dirty="0" smtClean="0"/>
              <a:t>Language of Choice?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dirty="0" smtClean="0"/>
              <a:t>Windows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dirty="0" smtClean="0"/>
              <a:t>Mac</a:t>
            </a:r>
          </a:p>
          <a:p>
            <a:pPr marL="914400" lvl="1" indent="-514350">
              <a:buClr>
                <a:srgbClr val="008000"/>
              </a:buClr>
              <a:buSzPct val="85000"/>
              <a:buFont typeface="+mj-lt"/>
              <a:buAutoNum type="alphaLcPeriod"/>
            </a:pPr>
            <a:r>
              <a:rPr lang="en-US" dirty="0" smtClean="0"/>
              <a:t>Linux</a:t>
            </a:r>
          </a:p>
          <a:p>
            <a:pPr marL="514350" indent="-514350">
              <a:buSzPct val="85000"/>
              <a:buFont typeface="+mj-lt"/>
              <a:buAutoNum type="arabicPeriod"/>
            </a:pPr>
            <a:r>
              <a:rPr lang="en-US" dirty="0" smtClean="0"/>
              <a:t>Platform of Choice?</a:t>
            </a:r>
          </a:p>
          <a:p>
            <a:pPr marL="514350" indent="-514350">
              <a:buSzPct val="85000"/>
              <a:buFont typeface="+mj-lt"/>
              <a:buAutoNum type="arabicPeriod"/>
            </a:pPr>
            <a:r>
              <a:rPr lang="en-US" dirty="0" smtClean="0"/>
              <a:t>Year?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1828800"/>
            <a:ext cx="4724400" cy="4525963"/>
          </a:xfrm>
        </p:spPr>
        <p:txBody>
          <a:bodyPr/>
          <a:lstStyle/>
          <a:p>
            <a:pPr marL="514350" indent="-514350">
              <a:buSzPct val="85000"/>
              <a:buFont typeface="+mj-lt"/>
              <a:buAutoNum type="arabicPeriod" startAt="4"/>
            </a:pPr>
            <a:r>
              <a:rPr lang="en-US" dirty="0" smtClean="0"/>
              <a:t>Major?</a:t>
            </a:r>
          </a:p>
          <a:p>
            <a:pPr marL="914400" lvl="1" indent="-514350">
              <a:buClr>
                <a:srgbClr val="009900"/>
              </a:buClr>
              <a:buSzPct val="85000"/>
              <a:buFont typeface="+mj-lt"/>
              <a:buAutoNum type="alphaLcPeriod"/>
            </a:pPr>
            <a:r>
              <a:rPr lang="en-US" dirty="0" smtClean="0"/>
              <a:t>Double major?</a:t>
            </a:r>
          </a:p>
          <a:p>
            <a:pPr marL="514350" indent="-514350">
              <a:buSzPct val="85000"/>
              <a:buFont typeface="+mj-lt"/>
              <a:buAutoNum type="arabicPeriod" startAt="4"/>
            </a:pPr>
            <a:r>
              <a:rPr lang="en-US" dirty="0" smtClean="0"/>
              <a:t>Expertise (low 1 to 5 high)?</a:t>
            </a:r>
            <a:endParaRPr lang="en-US" dirty="0"/>
          </a:p>
          <a:p>
            <a:pPr marL="914400" lvl="1" indent="-457200">
              <a:buClr>
                <a:srgbClr val="009900"/>
              </a:buClr>
              <a:buSzPct val="85000"/>
              <a:buFont typeface="+mj-lt"/>
              <a:buAutoNum type="alphaLcPeriod"/>
            </a:pPr>
            <a:r>
              <a:rPr lang="en-US" dirty="0"/>
              <a:t>C/C++</a:t>
            </a:r>
          </a:p>
          <a:p>
            <a:pPr marL="914400" lvl="1" indent="-457200">
              <a:buClr>
                <a:srgbClr val="009900"/>
              </a:buClr>
              <a:buSzPct val="85000"/>
              <a:buFont typeface="+mj-lt"/>
              <a:buAutoNum type="alphaLcPeriod"/>
            </a:pPr>
            <a:r>
              <a:rPr lang="en-US" dirty="0" smtClean="0"/>
              <a:t>Java</a:t>
            </a:r>
          </a:p>
          <a:p>
            <a:pPr marL="514350" indent="-514350">
              <a:buSzPct val="85000"/>
              <a:buFont typeface="+mj-lt"/>
              <a:buAutoNum type="arabicPeriod" startAt="4"/>
            </a:pPr>
            <a:r>
              <a:rPr lang="en-US" dirty="0" smtClean="0"/>
              <a:t>Number of games w/engine?</a:t>
            </a:r>
            <a:endParaRPr lang="en-US" dirty="0"/>
          </a:p>
          <a:p>
            <a:pPr marL="514350" indent="-514350">
              <a:buSzPct val="85000"/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44800"/>
      </p:ext>
    </p:extLst>
  </p:cSld>
  <p:clrMapOvr>
    <a:masterClrMapping/>
  </p:clrMapOvr>
  <p:transition spd="slow"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Syllabus Stuff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3"/>
              </a:rPr>
              <a:t>http://www.cs.wpi.edu/~imgd3000/a12</a:t>
            </a:r>
            <a:endParaRPr lang="en-US" dirty="0" smtClean="0"/>
          </a:p>
          <a:p>
            <a:r>
              <a:rPr lang="en-US" dirty="0" smtClean="0"/>
              <a:t>Class: M, </a:t>
            </a:r>
            <a:r>
              <a:rPr lang="en-US" dirty="0" err="1" smtClean="0"/>
              <a:t>Th</a:t>
            </a:r>
            <a:r>
              <a:rPr lang="en-US" dirty="0" smtClean="0"/>
              <a:t> 1-2:50pm</a:t>
            </a:r>
          </a:p>
          <a:p>
            <a:pPr lvl="1"/>
            <a:r>
              <a:rPr lang="en-US" dirty="0" smtClean="0"/>
              <a:t>NOTE: 4 Thursday exceptions (see Timeline)</a:t>
            </a:r>
          </a:p>
          <a:p>
            <a:r>
              <a:rPr lang="en-US" dirty="0" smtClean="0"/>
              <a:t>TA: </a:t>
            </a:r>
            <a:r>
              <a:rPr lang="en-US" dirty="0" smtClean="0">
                <a:solidFill>
                  <a:srgbClr val="009900"/>
                </a:solidFill>
              </a:rPr>
              <a:t>Will </a:t>
            </a:r>
            <a:r>
              <a:rPr lang="en-US" dirty="0" err="1" smtClean="0">
                <a:solidFill>
                  <a:srgbClr val="009900"/>
                </a:solidFill>
              </a:rPr>
              <a:t>Disanto</a:t>
            </a:r>
            <a:endParaRPr lang="en-US" dirty="0" smtClean="0">
              <a:solidFill>
                <a:srgbClr val="009900"/>
              </a:solidFill>
            </a:endParaRPr>
          </a:p>
          <a:p>
            <a:r>
              <a:rPr lang="en-US" dirty="0" smtClean="0"/>
              <a:t>Office hours:</a:t>
            </a:r>
          </a:p>
          <a:p>
            <a:pPr lvl="1"/>
            <a:r>
              <a:rPr lang="en-US" sz="2400" dirty="0" smtClean="0"/>
              <a:t>Will be on Web page</a:t>
            </a:r>
          </a:p>
          <a:p>
            <a:pPr lvl="1"/>
            <a:r>
              <a:rPr lang="en-US" sz="2400" dirty="0" smtClean="0"/>
              <a:t>Or by appointment</a:t>
            </a:r>
          </a:p>
          <a:p>
            <a:r>
              <a:rPr lang="en-US" dirty="0" smtClean="0"/>
              <a:t>Email</a:t>
            </a:r>
          </a:p>
          <a:p>
            <a:pPr lvl="1"/>
            <a:r>
              <a:rPr lang="en-US" sz="2400" dirty="0" smtClean="0">
                <a:hlinkClick r:id="rId4"/>
              </a:rPr>
              <a:t>claypool@cs.wpi.edu</a:t>
            </a:r>
            <a:r>
              <a:rPr lang="en-US" sz="2400" dirty="0" smtClean="0"/>
              <a:t> (me)</a:t>
            </a:r>
          </a:p>
          <a:p>
            <a:pPr lvl="1"/>
            <a:r>
              <a:rPr lang="en-US" sz="2400" dirty="0" smtClean="0">
                <a:hlinkClick r:id="rId5"/>
              </a:rPr>
              <a:t>imgd3000-staff@cs.wpi.edu</a:t>
            </a:r>
            <a:r>
              <a:rPr lang="en-US" sz="2400" dirty="0" smtClean="0"/>
              <a:t> (me + TA)</a:t>
            </a:r>
          </a:p>
          <a:p>
            <a:pPr lvl="1"/>
            <a:r>
              <a:rPr lang="en-US" sz="2400" dirty="0" smtClean="0">
                <a:hlinkClick r:id="rId6"/>
              </a:rPr>
              <a:t>imgd3000-all@cs.wpi.edu</a:t>
            </a:r>
            <a:r>
              <a:rPr lang="en-US" sz="2400" dirty="0" smtClean="0"/>
              <a:t> (class)</a:t>
            </a:r>
          </a:p>
        </p:txBody>
      </p:sp>
    </p:spTree>
    <p:extLst>
      <p:ext uri="{BB962C8B-B14F-4D97-AF65-F5344CB8AC3E}">
        <p14:creationId xmlns:p14="http://schemas.microsoft.com/office/powerpoint/2010/main" val="138838970"/>
      </p:ext>
    </p:extLst>
  </p:cSld>
  <p:clrMapOvr>
    <a:masterClrMapping/>
  </p:clrMapOvr>
  <p:transition spd="slow">
    <p:cover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Book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6076950" cy="236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None!</a:t>
            </a:r>
          </a:p>
          <a:p>
            <a:r>
              <a:rPr lang="en-US" dirty="0" smtClean="0"/>
              <a:t>But could get </a:t>
            </a:r>
            <a:r>
              <a:rPr lang="en-US" i="1" dirty="0" smtClean="0"/>
              <a:t>game engine </a:t>
            </a:r>
            <a:r>
              <a:rPr lang="en-US" dirty="0" smtClean="0"/>
              <a:t>book…</a:t>
            </a:r>
          </a:p>
          <a:p>
            <a:pPr lvl="1"/>
            <a:r>
              <a:rPr lang="en-US" dirty="0" smtClean="0"/>
              <a:t>Gregory closest choice</a:t>
            </a:r>
          </a:p>
          <a:p>
            <a:r>
              <a:rPr lang="en-US" dirty="0" smtClean="0"/>
              <a:t>Ask if you want to browse my books before buying</a:t>
            </a:r>
          </a:p>
        </p:txBody>
      </p:sp>
      <p:pic>
        <p:nvPicPr>
          <p:cNvPr id="1026" name="Picture 2" descr="Game Engine Design and Implemen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ame Engine Archite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344" y="76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ame Programming in C++: Start to Finish (Charles River Media Game Development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38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647282"/>
      </p:ext>
    </p:extLst>
  </p:cSld>
  <p:clrMapOvr>
    <a:masterClrMapping/>
  </p:clrMapOvr>
  <p:transition spd="slow"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have programming books…</a:t>
            </a:r>
            <a:endParaRPr lang="en-US" dirty="0"/>
          </a:p>
        </p:txBody>
      </p:sp>
      <p:pic>
        <p:nvPicPr>
          <p:cNvPr id="2050" name="Picture 2" descr="Head First Design Patter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7768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++ How to Program (5th Edition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9718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92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Game Engine Overview</a:t>
            </a:r>
          </a:p>
          <a:p>
            <a:r>
              <a:rPr lang="en-US" dirty="0"/>
              <a:t>Software Engineering for Games</a:t>
            </a:r>
          </a:p>
          <a:p>
            <a:r>
              <a:rPr lang="en-US" dirty="0"/>
              <a:t>The Game Loop</a:t>
            </a:r>
          </a:p>
          <a:p>
            <a:r>
              <a:rPr lang="en-US" dirty="0"/>
              <a:t>Resource Management</a:t>
            </a:r>
          </a:p>
          <a:p>
            <a:r>
              <a:rPr lang="en-US" dirty="0"/>
              <a:t>Graphics and Rendering</a:t>
            </a:r>
          </a:p>
          <a:p>
            <a:r>
              <a:rPr lang="en-US" dirty="0"/>
              <a:t>Input</a:t>
            </a:r>
          </a:p>
          <a:p>
            <a:r>
              <a:rPr lang="en-US" dirty="0"/>
              <a:t>In-Game Collisions</a:t>
            </a:r>
          </a:p>
          <a:p>
            <a:r>
              <a:rPr lang="en-US" dirty="0" smtClean="0"/>
              <a:t>Debugging </a:t>
            </a:r>
            <a:r>
              <a:rPr lang="en-US" dirty="0"/>
              <a:t>and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Advanced </a:t>
            </a:r>
            <a:r>
              <a:rPr lang="en-US" dirty="0" smtClean="0"/>
              <a:t>Techniques…</a:t>
            </a:r>
          </a:p>
          <a:p>
            <a:r>
              <a:rPr lang="en-US" dirty="0" smtClean="0"/>
              <a:t>AI</a:t>
            </a:r>
          </a:p>
          <a:p>
            <a:pPr lvl="1"/>
            <a:r>
              <a:rPr lang="en-US" dirty="0" err="1" smtClean="0"/>
              <a:t>Pathfinding</a:t>
            </a:r>
            <a:r>
              <a:rPr lang="en-US" dirty="0" smtClean="0"/>
              <a:t>, Flocking</a:t>
            </a:r>
            <a:endParaRPr lang="en-US" dirty="0"/>
          </a:p>
          <a:p>
            <a:r>
              <a:rPr lang="en-US" dirty="0" smtClean="0"/>
              <a:t>Performance Tuning</a:t>
            </a:r>
          </a:p>
          <a:p>
            <a:r>
              <a:rPr lang="en-US" dirty="0" smtClean="0"/>
              <a:t>Scripting </a:t>
            </a:r>
            <a:r>
              <a:rPr lang="en-US" dirty="0"/>
              <a:t>Support in Engines</a:t>
            </a:r>
          </a:p>
          <a:p>
            <a:r>
              <a:rPr lang="en-US" dirty="0"/>
              <a:t>Physics</a:t>
            </a:r>
          </a:p>
          <a:p>
            <a:r>
              <a:rPr lang="en-US" dirty="0" smtClean="0"/>
              <a:t>Networking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025313"/>
      </p:ext>
    </p:extLst>
  </p:cSld>
  <p:clrMapOvr>
    <a:masterClrMapping/>
  </p:clrMapOvr>
  <p:transition spd="slow">
    <p:cover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Structure</a:t>
            </a:r>
          </a:p>
        </p:txBody>
      </p:sp>
      <p:sp>
        <p:nvSpPr>
          <p:cNvPr id="11267" name="Rectangle 10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Prerequisites</a:t>
            </a:r>
          </a:p>
          <a:p>
            <a:pPr lvl="1"/>
            <a:r>
              <a:rPr lang="en-US" sz="2400" dirty="0" smtClean="0"/>
              <a:t>System Programming Concepts (</a:t>
            </a:r>
            <a:r>
              <a:rPr lang="en-US" sz="2400" dirty="0" smtClean="0">
                <a:hlinkClick r:id="rId2"/>
              </a:rPr>
              <a:t>cs2303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Good programming skills in C++ (required!)</a:t>
            </a:r>
          </a:p>
          <a:p>
            <a:pPr lvl="1"/>
            <a:r>
              <a:rPr lang="en-US" sz="2400" dirty="0" smtClean="0"/>
              <a:t>No game engine experience required</a:t>
            </a:r>
          </a:p>
          <a:p>
            <a:r>
              <a:rPr lang="en-US" dirty="0" smtClean="0"/>
              <a:t>Grading</a:t>
            </a:r>
          </a:p>
          <a:p>
            <a:pPr lvl="1"/>
            <a:r>
              <a:rPr lang="en-US" sz="2400" dirty="0" smtClean="0"/>
              <a:t>Exams (</a:t>
            </a:r>
            <a:r>
              <a:rPr lang="en-US" sz="2400" dirty="0" smtClean="0">
                <a:solidFill>
                  <a:srgbClr val="008000"/>
                </a:solidFill>
              </a:rPr>
              <a:t>15%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Projects (</a:t>
            </a:r>
            <a:r>
              <a:rPr lang="en-US" sz="2400" dirty="0" smtClean="0">
                <a:solidFill>
                  <a:srgbClr val="008000"/>
                </a:solidFill>
              </a:rPr>
              <a:t>85%</a:t>
            </a:r>
            <a:r>
              <a:rPr lang="en-US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976295"/>
      </p:ext>
    </p:extLst>
  </p:cSld>
  <p:clrMapOvr>
    <a:masterClrMapping/>
  </p:clrMapOvr>
  <p:transition spd="slow">
    <p:cover dir="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532</Words>
  <Application>Microsoft Office PowerPoint</Application>
  <PresentationFormat>On-screen Show (4:3)</PresentationFormat>
  <Paragraphs>128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IMGD 3000</vt:lpstr>
      <vt:lpstr>Topics</vt:lpstr>
      <vt:lpstr>Professor Background (Who am I?)</vt:lpstr>
      <vt:lpstr>Student Background (Who are you?)</vt:lpstr>
      <vt:lpstr>Syllabus Stuff</vt:lpstr>
      <vt:lpstr>Text Book</vt:lpstr>
      <vt:lpstr>Text Book</vt:lpstr>
      <vt:lpstr>Range of Topics</vt:lpstr>
      <vt:lpstr>Course Structure</vt:lpstr>
      <vt:lpstr>Projects</vt:lpstr>
      <vt:lpstr>Exams</vt:lpstr>
      <vt:lpstr>Slides</vt:lpstr>
      <vt:lpstr>Objectives</vt:lpstr>
      <vt:lpstr>Why This Class?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</dc:title>
  <dc:creator>Mark Claypool</dc:creator>
  <cp:lastModifiedBy>Mark Claypool</cp:lastModifiedBy>
  <cp:revision>22</cp:revision>
  <dcterms:created xsi:type="dcterms:W3CDTF">2012-01-13T01:01:36Z</dcterms:created>
  <dcterms:modified xsi:type="dcterms:W3CDTF">2012-08-23T16:09:22Z</dcterms:modified>
</cp:coreProperties>
</file>