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handoutMasterIdLst>
    <p:handoutMasterId r:id="rId19"/>
  </p:handoutMasterIdLst>
  <p:sldIdLst>
    <p:sldId id="256" r:id="rId2"/>
    <p:sldId id="257" r:id="rId3"/>
    <p:sldId id="279" r:id="rId4"/>
    <p:sldId id="280" r:id="rId5"/>
    <p:sldId id="281" r:id="rId6"/>
    <p:sldId id="282" r:id="rId7"/>
    <p:sldId id="265" r:id="rId8"/>
    <p:sldId id="283" r:id="rId9"/>
    <p:sldId id="284" r:id="rId10"/>
    <p:sldId id="285" r:id="rId11"/>
    <p:sldId id="286" r:id="rId12"/>
    <p:sldId id="287" r:id="rId13"/>
    <p:sldId id="288" r:id="rId14"/>
    <p:sldId id="266" r:id="rId15"/>
    <p:sldId id="278" r:id="rId16"/>
    <p:sldId id="264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26AB0-7070-42B2-931D-FE2B24D291C4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A7380E-2737-4322-92DA-1D2538194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583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771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8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42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8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57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8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60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06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2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6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86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36A6F-FFE6-4ECF-A3D3-8A50D4C5FC90}" type="datetimeFigureOut">
              <a:rPr lang="en-US" smtClean="0"/>
              <a:t>2/2/2012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55445-148A-4A88-9B12-9E802C032D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79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cs.wpi.edu/Resources/turnin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r>
              <a:rPr lang="en-US" dirty="0" smtClean="0"/>
              <a:t>Project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898775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Dragonfly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2" descr="[Dragonfly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8100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640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 – 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				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 err="1" smtClean="0"/>
              <a:t>GameManager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C00000"/>
                </a:solidFill>
              </a:rPr>
              <a:t>5%</a:t>
            </a:r>
          </a:p>
          <a:p>
            <a:r>
              <a:rPr lang="en-US" dirty="0" err="1" smtClean="0"/>
              <a:t>GraphicsManager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C00000"/>
                </a:solidFill>
              </a:rPr>
              <a:t>25%</a:t>
            </a:r>
          </a:p>
          <a:p>
            <a:r>
              <a:rPr lang="en-US" dirty="0" err="1" smtClean="0"/>
              <a:t>InputManager</a:t>
            </a:r>
            <a:r>
              <a:rPr lang="en-US" dirty="0" smtClean="0"/>
              <a:t>				</a:t>
            </a:r>
            <a:r>
              <a:rPr lang="en-US" dirty="0" smtClean="0">
                <a:solidFill>
                  <a:srgbClr val="C00000"/>
                </a:solidFill>
              </a:rPr>
              <a:t>25%</a:t>
            </a:r>
          </a:p>
          <a:p>
            <a:r>
              <a:rPr lang="en-US" dirty="0" err="1" smtClean="0"/>
              <a:t>WorldManager</a:t>
            </a:r>
            <a:r>
              <a:rPr lang="en-US" dirty="0" smtClean="0"/>
              <a:t>			</a:t>
            </a:r>
            <a:r>
              <a:rPr lang="en-US" dirty="0" smtClean="0">
                <a:solidFill>
                  <a:srgbClr val="C00000"/>
                </a:solidFill>
              </a:rPr>
              <a:t>25%</a:t>
            </a:r>
          </a:p>
          <a:p>
            <a:r>
              <a:rPr lang="en-US" dirty="0" err="1" smtClean="0"/>
              <a:t>GameObject</a:t>
            </a:r>
            <a:r>
              <a:rPr lang="en-US" dirty="0" smtClean="0"/>
              <a:t> and Events	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074" name="Picture 2" descr="Free Dragonfly Clip Art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8218" y="51054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0943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Part C - Dragonfly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Sprites</a:t>
            </a:r>
          </a:p>
          <a:p>
            <a:pPr lvl="1"/>
            <a:r>
              <a:rPr lang="en-US" dirty="0"/>
              <a:t>Provide multi-character frame</a:t>
            </a:r>
          </a:p>
          <a:p>
            <a:pPr lvl="1"/>
            <a:r>
              <a:rPr lang="en-US" dirty="0"/>
              <a:t>Associate 1+ frames one object</a:t>
            </a:r>
          </a:p>
          <a:p>
            <a:pPr lvl="1"/>
            <a:r>
              <a:rPr lang="en-US" dirty="0"/>
              <a:t>Play frames in sequence to achieve animation</a:t>
            </a:r>
          </a:p>
          <a:p>
            <a:r>
              <a:rPr lang="en-US" dirty="0"/>
              <a:t>Resource Management</a:t>
            </a:r>
          </a:p>
          <a:p>
            <a:pPr lvl="1"/>
            <a:r>
              <a:rPr lang="en-US" dirty="0"/>
              <a:t>Read sprite data from file</a:t>
            </a:r>
          </a:p>
          <a:p>
            <a:r>
              <a:rPr lang="en-US" dirty="0"/>
              <a:t>Bounding boxes</a:t>
            </a:r>
          </a:p>
          <a:p>
            <a:pPr lvl="1"/>
            <a:r>
              <a:rPr lang="en-US" dirty="0" smtClean="0"/>
              <a:t>Game objects </a:t>
            </a:r>
            <a:r>
              <a:rPr lang="en-US" dirty="0"/>
              <a:t>larger than single character </a:t>
            </a:r>
            <a:r>
              <a:rPr lang="en-US" dirty="0" smtClean="0"/>
              <a:t>(movement </a:t>
            </a:r>
            <a:r>
              <a:rPr lang="en-US" dirty="0"/>
              <a:t>and collisions)</a:t>
            </a:r>
          </a:p>
          <a:p>
            <a:pPr lvl="1"/>
            <a:r>
              <a:rPr lang="en-US" dirty="0"/>
              <a:t>Bounding box associated with Sprite</a:t>
            </a:r>
          </a:p>
          <a:p>
            <a:r>
              <a:rPr lang="en-US" dirty="0"/>
              <a:t>Camera Control</a:t>
            </a:r>
          </a:p>
          <a:p>
            <a:pPr lvl="1"/>
            <a:r>
              <a:rPr lang="en-US" dirty="0"/>
              <a:t>Game world larger than screen (viewport)</a:t>
            </a:r>
          </a:p>
          <a:p>
            <a:pPr lvl="1"/>
            <a:r>
              <a:rPr lang="en-US" dirty="0"/>
              <a:t>View port movement around game world</a:t>
            </a:r>
          </a:p>
          <a:p>
            <a:r>
              <a:rPr lang="en-US" dirty="0"/>
              <a:t>Object Control</a:t>
            </a:r>
          </a:p>
          <a:p>
            <a:pPr lvl="1"/>
            <a:r>
              <a:rPr lang="en-US" dirty="0"/>
              <a:t>Support "velocity" for game objects with automatic updates</a:t>
            </a:r>
          </a:p>
          <a:p>
            <a:r>
              <a:rPr lang="en-US" dirty="0" err="1"/>
              <a:t>Misc</a:t>
            </a:r>
            <a:endParaRPr lang="en-US" dirty="0"/>
          </a:p>
          <a:p>
            <a:pPr lvl="1"/>
            <a:r>
              <a:rPr lang="en-US" dirty="0"/>
              <a:t>Gracefully handle kill signal</a:t>
            </a:r>
          </a:p>
          <a:p>
            <a:pPr lvl="1"/>
            <a:r>
              <a:rPr lang="en-US" dirty="0"/>
              <a:t>Random number seeding</a:t>
            </a:r>
          </a:p>
        </p:txBody>
      </p:sp>
      <p:sp>
        <p:nvSpPr>
          <p:cNvPr id="4" name="AutoShape 2" descr="Free Dragonfly Clip Art 23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2" name="Picture 4" descr="Free Dragonfly Clip Art 2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68275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9188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C –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ResourceManager</a:t>
            </a:r>
            <a:endParaRPr lang="en-US" dirty="0"/>
          </a:p>
          <a:p>
            <a:pPr lvl="1"/>
            <a:r>
              <a:rPr lang="en-US" dirty="0"/>
              <a:t>Singleton</a:t>
            </a:r>
          </a:p>
          <a:p>
            <a:pPr lvl="1"/>
            <a:r>
              <a:rPr lang="en-US" dirty="0"/>
              <a:t>Startup and shutdown</a:t>
            </a:r>
          </a:p>
          <a:p>
            <a:pPr lvl="1"/>
            <a:r>
              <a:rPr lang="en-US" dirty="0"/>
              <a:t>Load Sprites from file</a:t>
            </a:r>
          </a:p>
          <a:p>
            <a:pPr lvl="1"/>
            <a:r>
              <a:rPr lang="en-US" dirty="0"/>
              <a:t>Find Sprites with given labels</a:t>
            </a:r>
          </a:p>
          <a:p>
            <a:r>
              <a:rPr lang="en-US" dirty="0"/>
              <a:t>Sprite</a:t>
            </a:r>
          </a:p>
          <a:p>
            <a:pPr lvl="1"/>
            <a:r>
              <a:rPr lang="en-US" dirty="0"/>
              <a:t>Width, height</a:t>
            </a:r>
          </a:p>
          <a:p>
            <a:pPr lvl="1"/>
            <a:r>
              <a:rPr lang="en-US" dirty="0"/>
              <a:t>Label</a:t>
            </a:r>
          </a:p>
          <a:p>
            <a:pPr lvl="1"/>
            <a:r>
              <a:rPr lang="en-US" dirty="0"/>
              <a:t>Color</a:t>
            </a:r>
          </a:p>
          <a:p>
            <a:pPr lvl="1"/>
            <a:r>
              <a:rPr lang="en-US" dirty="0"/>
              <a:t>Frame count and frame</a:t>
            </a:r>
          </a:p>
          <a:p>
            <a:r>
              <a:rPr lang="en-US" dirty="0"/>
              <a:t>Frame</a:t>
            </a:r>
          </a:p>
          <a:p>
            <a:pPr lvl="1"/>
            <a:r>
              <a:rPr lang="en-US" dirty="0"/>
              <a:t>Width, height</a:t>
            </a:r>
          </a:p>
          <a:p>
            <a:pPr lvl="1"/>
            <a:r>
              <a:rPr lang="en-US" dirty="0"/>
              <a:t>Data</a:t>
            </a:r>
          </a:p>
          <a:p>
            <a:r>
              <a:rPr lang="en-US" dirty="0"/>
              <a:t>Box</a:t>
            </a:r>
          </a:p>
          <a:p>
            <a:pPr lvl="1"/>
            <a:r>
              <a:rPr lang="en-US" dirty="0"/>
              <a:t>Corner, position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GameObject</a:t>
            </a:r>
            <a:endParaRPr lang="en-US" dirty="0"/>
          </a:p>
          <a:p>
            <a:pPr lvl="1"/>
            <a:r>
              <a:rPr lang="en-US" dirty="0"/>
              <a:t>Support Sprites</a:t>
            </a:r>
          </a:p>
          <a:p>
            <a:pPr lvl="2"/>
            <a:r>
              <a:rPr lang="en-US" dirty="0"/>
              <a:t>Centered</a:t>
            </a:r>
          </a:p>
          <a:p>
            <a:pPr lvl="2"/>
            <a:r>
              <a:rPr lang="en-US" dirty="0"/>
              <a:t>Animation rate (slowdown)</a:t>
            </a:r>
          </a:p>
          <a:p>
            <a:pPr lvl="1"/>
            <a:r>
              <a:rPr lang="en-US" dirty="0" err="1"/>
              <a:t>Gettting</a:t>
            </a:r>
            <a:r>
              <a:rPr lang="en-US" dirty="0"/>
              <a:t>/setting bounding box</a:t>
            </a:r>
          </a:p>
          <a:p>
            <a:pPr lvl="2"/>
            <a:r>
              <a:rPr lang="en-US" dirty="0"/>
              <a:t>Centered based on Sprite</a:t>
            </a:r>
          </a:p>
          <a:p>
            <a:pPr lvl="1"/>
            <a:r>
              <a:rPr lang="en-US" dirty="0"/>
              <a:t>Getting/setting x-velocity, y-velocity</a:t>
            </a:r>
          </a:p>
          <a:p>
            <a:r>
              <a:rPr lang="en-US" dirty="0" err="1"/>
              <a:t>WorldManager</a:t>
            </a:r>
            <a:endParaRPr lang="en-US" dirty="0"/>
          </a:p>
          <a:p>
            <a:pPr lvl="1"/>
            <a:r>
              <a:rPr lang="en-US" dirty="0"/>
              <a:t>Modify collision detection for box intersection</a:t>
            </a:r>
          </a:p>
          <a:p>
            <a:pPr lvl="1"/>
            <a:r>
              <a:rPr lang="en-US" dirty="0"/>
              <a:t>Add camera (viewport) control</a:t>
            </a:r>
          </a:p>
          <a:p>
            <a:pPr lvl="2"/>
            <a:r>
              <a:rPr lang="en-US" dirty="0"/>
              <a:t>Get/set view</a:t>
            </a:r>
          </a:p>
          <a:p>
            <a:pPr lvl="2"/>
            <a:r>
              <a:rPr lang="en-US" dirty="0"/>
              <a:t>Translate world (</a:t>
            </a:r>
            <a:r>
              <a:rPr lang="en-US" dirty="0" err="1"/>
              <a:t>x,y</a:t>
            </a:r>
            <a:r>
              <a:rPr lang="en-US" dirty="0"/>
              <a:t>) to view (</a:t>
            </a:r>
            <a:r>
              <a:rPr lang="en-US" dirty="0" err="1"/>
              <a:t>x,y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Modify update to support velocities</a:t>
            </a:r>
          </a:p>
        </p:txBody>
      </p:sp>
      <p:pic>
        <p:nvPicPr>
          <p:cNvPr id="3074" name="Picture 2" descr="Free Dragonfly Clip Art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86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262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C - Grading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525963"/>
          </a:xfrm>
        </p:spPr>
        <p:txBody>
          <a:bodyPr/>
          <a:lstStyle/>
          <a:p>
            <a:r>
              <a:rPr lang="en-US" dirty="0" err="1" smtClean="0"/>
              <a:t>ResourceManager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25%</a:t>
            </a:r>
          </a:p>
          <a:p>
            <a:r>
              <a:rPr lang="en-US" dirty="0" smtClean="0"/>
              <a:t>Sprite				</a:t>
            </a:r>
            <a:r>
              <a:rPr lang="en-US" dirty="0" smtClean="0">
                <a:solidFill>
                  <a:srgbClr val="FF0000"/>
                </a:solidFill>
              </a:rPr>
              <a:t>15%</a:t>
            </a:r>
          </a:p>
          <a:p>
            <a:r>
              <a:rPr lang="en-US" dirty="0" smtClean="0"/>
              <a:t>Game Object			</a:t>
            </a:r>
            <a:r>
              <a:rPr lang="en-US" dirty="0" smtClean="0">
                <a:solidFill>
                  <a:srgbClr val="FF0000"/>
                </a:solidFill>
              </a:rPr>
              <a:t>25%</a:t>
            </a:r>
          </a:p>
          <a:p>
            <a:r>
              <a:rPr lang="en-US" dirty="0" err="1" smtClean="0"/>
              <a:t>WorldManager</a:t>
            </a:r>
            <a:r>
              <a:rPr lang="en-US" dirty="0" smtClean="0"/>
              <a:t>		</a:t>
            </a:r>
            <a:r>
              <a:rPr lang="en-US" dirty="0" smtClean="0">
                <a:solidFill>
                  <a:srgbClr val="FF0000"/>
                </a:solidFill>
              </a:rPr>
              <a:t>20%</a:t>
            </a:r>
          </a:p>
          <a:p>
            <a:r>
              <a:rPr lang="en-US" dirty="0" smtClean="0"/>
              <a:t>Frame				</a:t>
            </a:r>
            <a:r>
              <a:rPr lang="en-US" dirty="0" smtClean="0">
                <a:solidFill>
                  <a:srgbClr val="FF0000"/>
                </a:solidFill>
              </a:rPr>
              <a:t>8%</a:t>
            </a:r>
          </a:p>
          <a:p>
            <a:r>
              <a:rPr lang="en-US" dirty="0" smtClean="0"/>
              <a:t>Box				</a:t>
            </a:r>
            <a:r>
              <a:rPr lang="en-US" dirty="0" smtClean="0">
                <a:solidFill>
                  <a:srgbClr val="FF0000"/>
                </a:solidFill>
              </a:rPr>
              <a:t>7%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026" name="Picture 2" descr="Free Dragonfly Clip Art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8006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33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Must be C++</a:t>
            </a:r>
          </a:p>
          <a:p>
            <a:r>
              <a:rPr lang="en-US" dirty="0" smtClean="0"/>
              <a:t>Can be Linux or Windows with Cygwin</a:t>
            </a:r>
          </a:p>
          <a:p>
            <a:pPr lvl="1"/>
            <a:r>
              <a:rPr lang="en-US" dirty="0" smtClean="0"/>
              <a:t>Certain to support curses (project 2b, project 2c)</a:t>
            </a:r>
          </a:p>
          <a:p>
            <a:pPr lvl="1"/>
            <a:r>
              <a:rPr lang="en-US" dirty="0" smtClean="0"/>
              <a:t>Consider Eclipse if want IDE</a:t>
            </a:r>
          </a:p>
          <a:p>
            <a:r>
              <a:rPr lang="en-US" dirty="0" smtClean="0">
                <a:sym typeface="Wingdings" pitchFamily="2" charset="2"/>
              </a:rPr>
              <a:t>Where?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FL222  install Cygwin, 64-bit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CCC  login to </a:t>
            </a:r>
            <a:r>
              <a:rPr lang="en-US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ccc.wpi.edu</a:t>
            </a:r>
            <a:r>
              <a:rPr lang="en-US" dirty="0" smtClean="0">
                <a:sym typeface="Wingdings" pitchFamily="2" charset="2"/>
              </a:rPr>
              <a:t>, Linux 64-bit</a:t>
            </a:r>
          </a:p>
          <a:p>
            <a:r>
              <a:rPr lang="en-US" dirty="0" smtClean="0"/>
              <a:t>Or, setup your own environment (e.g. Visual Studio)</a:t>
            </a:r>
          </a:p>
          <a:p>
            <a:pPr lvl="1"/>
            <a:r>
              <a:rPr lang="en-US" dirty="0" smtClean="0"/>
              <a:t>Must have curses support (consider </a:t>
            </a:r>
            <a:r>
              <a:rPr lang="en-US" dirty="0" err="1" smtClean="0"/>
              <a:t>pdcurses</a:t>
            </a:r>
            <a:r>
              <a:rPr lang="en-US" dirty="0" smtClean="0"/>
              <a:t>, </a:t>
            </a:r>
            <a:r>
              <a:rPr lang="en-US" dirty="0" err="1" smtClean="0"/>
              <a:t>cygwin</a:t>
            </a:r>
            <a:r>
              <a:rPr lang="en-US" dirty="0" smtClean="0"/>
              <a:t>)</a:t>
            </a:r>
          </a:p>
          <a:p>
            <a:r>
              <a:rPr lang="en-US" dirty="0" smtClean="0"/>
              <a:t>TA needs to grade</a:t>
            </a:r>
          </a:p>
          <a:p>
            <a:r>
              <a:rPr lang="en-US" dirty="0" smtClean="0"/>
              <a:t>If in doubt, ask!</a:t>
            </a:r>
            <a:endParaRPr lang="en-US" dirty="0"/>
          </a:p>
          <a:p>
            <a:endParaRPr lang="en-US" dirty="0"/>
          </a:p>
        </p:txBody>
      </p:sp>
      <p:pic>
        <p:nvPicPr>
          <p:cNvPr id="2050" name="Picture 2" descr="Free Dragonfly Clip Art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76200"/>
            <a:ext cx="1840205" cy="135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7033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5090160" y="1329055"/>
            <a:ext cx="4041775" cy="3951288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Slides</a:t>
            </a:r>
            <a:endParaRPr lang="en-US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49530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0" descr="Free Dragonfly Clip Art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935" y="2613660"/>
            <a:ext cx="1691640" cy="1691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229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Hand In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Source </a:t>
            </a:r>
            <a:r>
              <a:rPr lang="en-US" dirty="0"/>
              <a:t>code </a:t>
            </a:r>
            <a:r>
              <a:rPr lang="en-US" dirty="0" smtClean="0"/>
              <a:t>package</a:t>
            </a:r>
            <a:endParaRPr lang="en-US" dirty="0"/>
          </a:p>
          <a:p>
            <a:pPr lvl="1"/>
            <a:r>
              <a:rPr lang="en-US" dirty="0"/>
              <a:t>All code necessary to build your </a:t>
            </a:r>
            <a:r>
              <a:rPr lang="en-US" dirty="0" smtClean="0"/>
              <a:t>game (well-structured, commented)</a:t>
            </a:r>
          </a:p>
          <a:p>
            <a:pPr lvl="1"/>
            <a:r>
              <a:rPr lang="en-US" dirty="0" smtClean="0"/>
              <a:t>Any other support files, including .h files.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Makefile</a:t>
            </a:r>
            <a:r>
              <a:rPr lang="en-US" dirty="0" smtClean="0"/>
              <a:t> or project for building your utilities.</a:t>
            </a:r>
          </a:p>
          <a:p>
            <a:r>
              <a:rPr lang="en-US" dirty="0" smtClean="0"/>
              <a:t>Game program(s)</a:t>
            </a:r>
          </a:p>
          <a:p>
            <a:pPr lvl="1"/>
            <a:r>
              <a:rPr lang="en-US" dirty="0" smtClean="0"/>
              <a:t>Game code illustrating functionality </a:t>
            </a:r>
          </a:p>
          <a:p>
            <a:pPr lvl="1"/>
            <a:r>
              <a:rPr lang="en-US" dirty="0" smtClean="0"/>
              <a:t>Should be accompanied by what to see in log files</a:t>
            </a:r>
          </a:p>
          <a:p>
            <a:r>
              <a:rPr lang="en-US" dirty="0" smtClean="0"/>
              <a:t>README </a:t>
            </a:r>
            <a:r>
              <a:rPr lang="en-US" dirty="0"/>
              <a:t>file explaining: </a:t>
            </a:r>
            <a:endParaRPr lang="en-US" dirty="0" smtClean="0"/>
          </a:p>
          <a:p>
            <a:pPr lvl="1"/>
            <a:r>
              <a:rPr lang="en-US" dirty="0" smtClean="0"/>
              <a:t>Platform</a:t>
            </a:r>
          </a:p>
          <a:p>
            <a:pPr lvl="1"/>
            <a:r>
              <a:rPr lang="en-US" dirty="0" smtClean="0"/>
              <a:t>Files</a:t>
            </a:r>
          </a:p>
          <a:p>
            <a:pPr lvl="1"/>
            <a:r>
              <a:rPr lang="en-US" dirty="0" smtClean="0"/>
              <a:t>Code structure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to </a:t>
            </a:r>
            <a:r>
              <a:rPr lang="en-US" dirty="0" smtClean="0"/>
              <a:t>compile</a:t>
            </a:r>
          </a:p>
          <a:p>
            <a:pPr lvl="1"/>
            <a:r>
              <a:rPr lang="en-US" dirty="0" smtClean="0"/>
              <a:t>Anything </a:t>
            </a:r>
            <a:r>
              <a:rPr lang="en-US" dirty="0"/>
              <a:t>else needed to understand (and grade) your </a:t>
            </a:r>
            <a:r>
              <a:rPr lang="en-US" dirty="0" smtClean="0"/>
              <a:t>game</a:t>
            </a:r>
          </a:p>
        </p:txBody>
      </p:sp>
      <p:pic>
        <p:nvPicPr>
          <p:cNvPr id="8194" name="Picture 2" descr="Free Dragonfly Clip Art 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858" y="0"/>
            <a:ext cx="1345276" cy="134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1194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 In (2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When ready, upload (</a:t>
            </a:r>
            <a:r>
              <a:rPr lang="en-US" dirty="0" err="1" smtClean="0"/>
              <a:t>WinSCP</a:t>
            </a:r>
            <a:r>
              <a:rPr lang="en-US" dirty="0" smtClean="0"/>
              <a:t>) to CCC machine</a:t>
            </a:r>
          </a:p>
          <a:p>
            <a:pPr marL="457200" lvl="1" indent="0">
              <a:buNone/>
            </a:pP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mkdir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lastname-proj2a </a:t>
            </a:r>
          </a:p>
          <a:p>
            <a:pPr marL="457200" lvl="1" indent="0"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cp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lastname-proj2a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tar 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czvf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proj1-lastname.tgz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lastname-proj2a</a:t>
            </a:r>
          </a:p>
          <a:p>
            <a:r>
              <a:rPr lang="en-US" dirty="0" smtClean="0"/>
              <a:t>Submit </a:t>
            </a:r>
            <a:r>
              <a:rPr lang="en-US" dirty="0"/>
              <a:t>your assignment (proj1-lastname.tgz</a:t>
            </a:r>
            <a:r>
              <a:rPr lang="en-US" dirty="0" smtClean="0"/>
              <a:t>):</a:t>
            </a:r>
          </a:p>
          <a:p>
            <a:pPr marL="457200" lvl="1" indent="0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turnin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submit imgd3000 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project2a proj2a-lastname.tgz 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Verify</a:t>
            </a:r>
          </a:p>
          <a:p>
            <a:pPr marL="457200" lvl="1" indent="0"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cs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/bin/</a:t>
            </a:r>
            <a:r>
              <a:rPr lang="en-US" sz="2200" dirty="0" err="1">
                <a:latin typeface="Courier New" pitchFamily="49" charset="0"/>
                <a:cs typeface="Courier New" pitchFamily="49" charset="0"/>
              </a:rPr>
              <a:t>turnin</a:t>
            </a:r>
            <a:r>
              <a:rPr lang="en-US" sz="2200" dirty="0">
                <a:latin typeface="Courier New" pitchFamily="49" charset="0"/>
                <a:cs typeface="Courier New" pitchFamily="49" charset="0"/>
              </a:rPr>
              <a:t> verify imgd3000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project2a</a:t>
            </a:r>
          </a:p>
          <a:p>
            <a:r>
              <a:rPr lang="en-US" dirty="0"/>
              <a:t>Help at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www.cs.wpi.edu/Resources/turnin.html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Due at midnight (11:59pm)</a:t>
            </a:r>
            <a:endParaRPr lang="en-US" dirty="0"/>
          </a:p>
        </p:txBody>
      </p:sp>
      <p:pic>
        <p:nvPicPr>
          <p:cNvPr id="9218" name="Picture 2" descr="Free Dragonfly Clip Art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620789"/>
            <a:ext cx="1127760" cy="1127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79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is to build your own </a:t>
            </a:r>
            <a:r>
              <a:rPr lang="en-US" dirty="0" smtClean="0">
                <a:solidFill>
                  <a:srgbClr val="C00000"/>
                </a:solidFill>
              </a:rPr>
              <a:t>Dragonfly</a:t>
            </a:r>
          </a:p>
          <a:p>
            <a:pPr lvl="1"/>
            <a:r>
              <a:rPr lang="en-US" dirty="0" smtClean="0"/>
              <a:t>2D (text-based graphics) game engine</a:t>
            </a:r>
          </a:p>
          <a:p>
            <a:r>
              <a:rPr lang="en-US" dirty="0" smtClean="0"/>
              <a:t>Objectives</a:t>
            </a:r>
          </a:p>
          <a:p>
            <a:pPr lvl="1"/>
            <a:r>
              <a:rPr lang="en-US" dirty="0" smtClean="0"/>
              <a:t>Learn how game engine works from ground up</a:t>
            </a:r>
          </a:p>
          <a:p>
            <a:pPr lvl="1"/>
            <a:r>
              <a:rPr lang="en-US" dirty="0" smtClean="0"/>
              <a:t>Provide in-depth understanding of your engine to enable development of a game (Project 3)</a:t>
            </a:r>
          </a:p>
          <a:p>
            <a:pPr lvl="1"/>
            <a:r>
              <a:rPr lang="en-US" dirty="0" smtClean="0"/>
              <a:t>Become better programmer</a:t>
            </a:r>
          </a:p>
          <a:p>
            <a:pPr lvl="1"/>
            <a:endParaRPr lang="en-US" dirty="0"/>
          </a:p>
        </p:txBody>
      </p:sp>
      <p:pic>
        <p:nvPicPr>
          <p:cNvPr id="2050" name="Picture 2" descr="[Dragonfly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4248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Dragonfly Parts (1 of 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610600" cy="475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A: </a:t>
            </a:r>
            <a:r>
              <a:rPr lang="en-US" dirty="0" smtClean="0">
                <a:solidFill>
                  <a:srgbClr val="C00000"/>
                </a:solidFill>
              </a:rPr>
              <a:t>Dragonfly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Egg</a:t>
            </a:r>
            <a:r>
              <a:rPr lang="en-US" dirty="0" smtClean="0"/>
              <a:t>: </a:t>
            </a:r>
            <a:r>
              <a:rPr lang="en-US" dirty="0" smtClean="0"/>
              <a:t>February 1</a:t>
            </a:r>
            <a:r>
              <a:rPr lang="en-US" baseline="30000" dirty="0" smtClean="0"/>
              <a:t>st</a:t>
            </a:r>
            <a:r>
              <a:rPr lang="en-US" dirty="0" smtClean="0"/>
              <a:t>, 11:59pm</a:t>
            </a:r>
          </a:p>
          <a:p>
            <a:pPr marL="0" indent="0">
              <a:buNone/>
            </a:pPr>
            <a:r>
              <a:rPr lang="en-US" dirty="0" smtClean="0"/>
              <a:t>B: </a:t>
            </a:r>
            <a:r>
              <a:rPr lang="en-US" dirty="0" smtClean="0">
                <a:solidFill>
                  <a:srgbClr val="C00000"/>
                </a:solidFill>
              </a:rPr>
              <a:t>Dragonfly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Naiad</a:t>
            </a:r>
            <a:r>
              <a:rPr lang="en-US" dirty="0" smtClean="0"/>
              <a:t>: February 10</a:t>
            </a:r>
            <a:r>
              <a:rPr lang="en-US" baseline="30000" dirty="0" smtClean="0"/>
              <a:t>th</a:t>
            </a:r>
            <a:r>
              <a:rPr lang="en-US" dirty="0" smtClean="0"/>
              <a:t>, 11:59pm</a:t>
            </a:r>
          </a:p>
          <a:p>
            <a:pPr marL="0" indent="0">
              <a:buNone/>
            </a:pPr>
            <a:r>
              <a:rPr lang="en-US" dirty="0" smtClean="0"/>
              <a:t>C: </a:t>
            </a:r>
            <a:r>
              <a:rPr lang="en-US" dirty="0" smtClean="0">
                <a:solidFill>
                  <a:srgbClr val="C00000"/>
                </a:solidFill>
              </a:rPr>
              <a:t>Dragonfly</a:t>
            </a:r>
            <a:r>
              <a:rPr lang="en-US" dirty="0" smtClean="0"/>
              <a:t>: February 10</a:t>
            </a:r>
            <a:r>
              <a:rPr lang="en-US" baseline="30000" dirty="0" smtClean="0"/>
              <a:t>th</a:t>
            </a:r>
            <a:r>
              <a:rPr lang="en-US" dirty="0" smtClean="0"/>
              <a:t>, 11:49pm</a:t>
            </a:r>
          </a:p>
          <a:p>
            <a:endParaRPr lang="en-US" dirty="0" smtClean="0"/>
          </a:p>
          <a:p>
            <a:r>
              <a:rPr lang="en-US" dirty="0" smtClean="0"/>
              <a:t>All build to fully working, full-featured game engine</a:t>
            </a:r>
          </a:p>
          <a:p>
            <a:r>
              <a:rPr lang="en-US" dirty="0" smtClean="0"/>
              <a:t>Part A is foundational</a:t>
            </a:r>
          </a:p>
          <a:p>
            <a:r>
              <a:rPr lang="en-US" dirty="0" smtClean="0"/>
              <a:t>Part B is fully working</a:t>
            </a:r>
          </a:p>
          <a:p>
            <a:r>
              <a:rPr lang="en-US" dirty="0" smtClean="0"/>
              <a:t>Part C is full-featured</a:t>
            </a:r>
          </a:p>
        </p:txBody>
      </p:sp>
      <p:pic>
        <p:nvPicPr>
          <p:cNvPr id="3075" name="Picture 3" descr="Free Dragonfly Clip Art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572000"/>
            <a:ext cx="2184862" cy="199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498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Dragonfly Parts </a:t>
            </a:r>
            <a:r>
              <a:rPr lang="en-US" dirty="0" smtClean="0"/>
              <a:t>(2 </a:t>
            </a:r>
            <a:r>
              <a:rPr lang="en-US" dirty="0"/>
              <a:t>of </a:t>
            </a:r>
            <a:r>
              <a:rPr lang="en-US" dirty="0" smtClean="0"/>
              <a:t>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2671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Completing through Part B will enable Project 3</a:t>
            </a:r>
          </a:p>
          <a:p>
            <a:pPr lvl="1"/>
            <a:r>
              <a:rPr lang="en-US" dirty="0"/>
              <a:t>Earn a “B” grade for Project 2</a:t>
            </a:r>
          </a:p>
          <a:p>
            <a:r>
              <a:rPr lang="en-US" dirty="0"/>
              <a:t>Completing through Part C will enable additional game engine features (e.g. animated sprites)</a:t>
            </a:r>
          </a:p>
          <a:p>
            <a:pPr lvl="1"/>
            <a:r>
              <a:rPr lang="en-US" dirty="0"/>
              <a:t>Potential for “A” grade for project 2</a:t>
            </a:r>
          </a:p>
          <a:p>
            <a:r>
              <a:rPr lang="en-US" dirty="0" smtClean="0"/>
              <a:t>Important!  Tested, trusted robust code that implements A and B much better than buggy, unreliable code that attempts part C</a:t>
            </a:r>
          </a:p>
          <a:p>
            <a:r>
              <a:rPr lang="en-US" dirty="0"/>
              <a:t>Work </a:t>
            </a:r>
            <a:r>
              <a:rPr lang="en-US" i="1" dirty="0"/>
              <a:t>alone</a:t>
            </a:r>
            <a:r>
              <a:rPr lang="en-US" dirty="0"/>
              <a:t> (Project 3 in teams)</a:t>
            </a:r>
          </a:p>
          <a:p>
            <a:pPr lvl="1"/>
            <a:r>
              <a:rPr lang="en-US" dirty="0"/>
              <a:t>Can collaborate for debugging, discussion but all coding done separately (do not send/swap code</a:t>
            </a:r>
            <a:r>
              <a:rPr lang="en-US" dirty="0" smtClean="0"/>
              <a:t>!)</a:t>
            </a:r>
          </a:p>
        </p:txBody>
      </p:sp>
      <p:pic>
        <p:nvPicPr>
          <p:cNvPr id="4098" name="Picture 2" descr="Free Dragonfly Clip Art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410200"/>
            <a:ext cx="1676400" cy="136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47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A – Dragonfly Egg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05426"/>
          </a:xfrm>
        </p:spPr>
        <p:txBody>
          <a:bodyPr>
            <a:normAutofit/>
          </a:bodyPr>
          <a:lstStyle/>
          <a:p>
            <a:r>
              <a:rPr lang="en-US" dirty="0" smtClean="0"/>
              <a:t>Start </a:t>
            </a:r>
            <a:r>
              <a:rPr lang="en-US" dirty="0"/>
              <a:t>and stop gracefully</a:t>
            </a:r>
          </a:p>
          <a:p>
            <a:r>
              <a:rPr lang="en-US" dirty="0"/>
              <a:t>Log time-stamped messages to file</a:t>
            </a:r>
          </a:p>
          <a:p>
            <a:r>
              <a:rPr lang="en-US" dirty="0"/>
              <a:t>Adding and removing of game objects</a:t>
            </a:r>
          </a:p>
          <a:p>
            <a:pPr lvl="1"/>
            <a:r>
              <a:rPr lang="en-US" dirty="0"/>
              <a:t>Objects have 2d game world positions</a:t>
            </a:r>
          </a:p>
          <a:p>
            <a:r>
              <a:rPr lang="en-US" dirty="0"/>
              <a:t>Running a game loop with:</a:t>
            </a:r>
          </a:p>
          <a:p>
            <a:pPr lvl="1"/>
            <a:r>
              <a:rPr lang="en-US" dirty="0"/>
              <a:t>A fixed rate (e.g. 30 Hz)</a:t>
            </a:r>
          </a:p>
          <a:p>
            <a:pPr lvl="1"/>
            <a:r>
              <a:rPr lang="en-US" dirty="0"/>
              <a:t>Updates sent to all objects each </a:t>
            </a:r>
            <a:r>
              <a:rPr lang="en-US" dirty="0" smtClean="0"/>
              <a:t>tick</a:t>
            </a:r>
          </a:p>
          <a:p>
            <a:pPr lvl="2"/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Note!  No visual depiction needed for Part A!</a:t>
            </a:r>
            <a:endParaRPr lang="en-US" dirty="0"/>
          </a:p>
          <a:p>
            <a:endParaRPr lang="en-US" dirty="0"/>
          </a:p>
        </p:txBody>
      </p:sp>
      <p:pic>
        <p:nvPicPr>
          <p:cNvPr id="5122" name="Picture 2" descr="Free Dragonfly Clip Art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357739"/>
            <a:ext cx="2090517" cy="123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8047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Part A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LogManager</a:t>
            </a:r>
            <a:endParaRPr lang="en-US" dirty="0"/>
          </a:p>
          <a:p>
            <a:pPr lvl="1"/>
            <a:r>
              <a:rPr lang="en-US" dirty="0"/>
              <a:t>singleton</a:t>
            </a:r>
          </a:p>
          <a:p>
            <a:pPr lvl="1"/>
            <a:r>
              <a:rPr lang="en-US" dirty="0"/>
              <a:t>startup and shutdown</a:t>
            </a:r>
          </a:p>
          <a:p>
            <a:pPr lvl="1"/>
            <a:r>
              <a:rPr lang="en-US" dirty="0"/>
              <a:t>time</a:t>
            </a:r>
          </a:p>
          <a:p>
            <a:pPr lvl="1"/>
            <a:r>
              <a:rPr lang="en-US" dirty="0"/>
              <a:t>flexible means of data entry (integers, strings, ...)</a:t>
            </a:r>
          </a:p>
          <a:p>
            <a:r>
              <a:rPr lang="en-US" dirty="0"/>
              <a:t>Clock</a:t>
            </a:r>
          </a:p>
          <a:p>
            <a:pPr lvl="1"/>
            <a:r>
              <a:rPr lang="en-US" dirty="0"/>
              <a:t>milliseconds of resolution for timing</a:t>
            </a:r>
          </a:p>
          <a:p>
            <a:r>
              <a:rPr lang="en-US" dirty="0"/>
              <a:t>Position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location</a:t>
            </a:r>
          </a:p>
          <a:p>
            <a:r>
              <a:rPr lang="en-US" dirty="0" err="1"/>
              <a:t>GameManger</a:t>
            </a:r>
            <a:endParaRPr lang="en-US" dirty="0"/>
          </a:p>
          <a:p>
            <a:pPr lvl="1"/>
            <a:r>
              <a:rPr lang="en-US" dirty="0"/>
              <a:t>singleton</a:t>
            </a:r>
          </a:p>
          <a:p>
            <a:pPr lvl="1"/>
            <a:r>
              <a:rPr lang="en-US" dirty="0"/>
              <a:t>startup and shutdown</a:t>
            </a:r>
          </a:p>
          <a:p>
            <a:pPr lvl="1"/>
            <a:r>
              <a:rPr lang="en-US" dirty="0"/>
              <a:t>game loop</a:t>
            </a:r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GameObject</a:t>
            </a:r>
            <a:endParaRPr lang="en-US" dirty="0"/>
          </a:p>
          <a:p>
            <a:pPr lvl="1"/>
            <a:r>
              <a:rPr lang="en-US" dirty="0"/>
              <a:t>position</a:t>
            </a:r>
          </a:p>
          <a:p>
            <a:pPr lvl="1"/>
            <a:r>
              <a:rPr lang="en-US" dirty="0"/>
              <a:t>event handler</a:t>
            </a:r>
          </a:p>
          <a:p>
            <a:r>
              <a:rPr lang="en-US" dirty="0" err="1"/>
              <a:t>GameObjectList</a:t>
            </a:r>
            <a:endParaRPr lang="en-US" dirty="0"/>
          </a:p>
          <a:p>
            <a:pPr lvl="1"/>
            <a:r>
              <a:rPr lang="en-US" dirty="0"/>
              <a:t>store 1+ </a:t>
            </a:r>
            <a:r>
              <a:rPr lang="en-US" dirty="0" err="1"/>
              <a:t>GameObjects</a:t>
            </a:r>
            <a:endParaRPr lang="en-US" dirty="0"/>
          </a:p>
          <a:p>
            <a:pPr lvl="1"/>
            <a:r>
              <a:rPr lang="en-US" dirty="0"/>
              <a:t>add, remove </a:t>
            </a:r>
            <a:r>
              <a:rPr lang="en-US" dirty="0" err="1"/>
              <a:t>GameObject</a:t>
            </a:r>
            <a:endParaRPr lang="en-US" dirty="0"/>
          </a:p>
          <a:p>
            <a:r>
              <a:rPr lang="en-US" dirty="0" err="1"/>
              <a:t>GameObjectListIterator</a:t>
            </a:r>
            <a:endParaRPr lang="en-US" dirty="0"/>
          </a:p>
          <a:p>
            <a:pPr lvl="1"/>
            <a:r>
              <a:rPr lang="en-US" dirty="0"/>
              <a:t>iterate through </a:t>
            </a:r>
            <a:r>
              <a:rPr lang="en-US" dirty="0" err="1"/>
              <a:t>GameObjectList</a:t>
            </a:r>
            <a:endParaRPr lang="en-US" dirty="0"/>
          </a:p>
          <a:p>
            <a:r>
              <a:rPr lang="en-US" dirty="0" err="1"/>
              <a:t>WorldManager</a:t>
            </a:r>
            <a:endParaRPr lang="en-US" dirty="0"/>
          </a:p>
          <a:p>
            <a:pPr lvl="1"/>
            <a:r>
              <a:rPr lang="en-US" dirty="0"/>
              <a:t>store all game programmer </a:t>
            </a:r>
            <a:r>
              <a:rPr lang="en-US" dirty="0" err="1"/>
              <a:t>GameObjects</a:t>
            </a:r>
            <a:endParaRPr lang="en-US" dirty="0"/>
          </a:p>
          <a:p>
            <a:pPr lvl="1"/>
            <a:r>
              <a:rPr lang="en-US" dirty="0"/>
              <a:t>add, remove </a:t>
            </a:r>
            <a:r>
              <a:rPr lang="en-US" dirty="0" err="1"/>
              <a:t>GameObjects</a:t>
            </a:r>
            <a:endParaRPr lang="en-US" dirty="0"/>
          </a:p>
          <a:p>
            <a:pPr lvl="1"/>
            <a:r>
              <a:rPr lang="en-US" dirty="0"/>
              <a:t>can send an event to all </a:t>
            </a:r>
            <a:r>
              <a:rPr lang="en-US" dirty="0" err="1"/>
              <a:t>GameObjects</a:t>
            </a:r>
            <a:endParaRPr lang="en-US" dirty="0"/>
          </a:p>
          <a:p>
            <a:r>
              <a:rPr lang="en-US" dirty="0"/>
              <a:t>Event</a:t>
            </a:r>
          </a:p>
          <a:p>
            <a:pPr lvl="1"/>
            <a:r>
              <a:rPr lang="en-US" dirty="0"/>
              <a:t>getting/setting </a:t>
            </a:r>
            <a:r>
              <a:rPr lang="en-US" dirty="0" smtClean="0"/>
              <a:t>type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6107668"/>
            <a:ext cx="5505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(Note, not necessarily in order of implementation!)</a:t>
            </a:r>
            <a:endParaRPr lang="en-US" sz="2000" dirty="0"/>
          </a:p>
        </p:txBody>
      </p:sp>
      <p:pic>
        <p:nvPicPr>
          <p:cNvPr id="6146" name="Picture 2" descr="Free Dragonfly Clip Art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28600"/>
            <a:ext cx="1524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930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A – Grading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LogManager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 smtClean="0"/>
              <a:t>Clock	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 smtClean="0"/>
              <a:t>Position		</a:t>
            </a:r>
            <a:r>
              <a:rPr lang="en-US" dirty="0" smtClean="0">
                <a:solidFill>
                  <a:srgbClr val="C00000"/>
                </a:solidFill>
              </a:rPr>
              <a:t>5%</a:t>
            </a:r>
          </a:p>
          <a:p>
            <a:r>
              <a:rPr lang="en-US" dirty="0" err="1" smtClean="0"/>
              <a:t>GameManager</a:t>
            </a:r>
            <a:r>
              <a:rPr lang="en-US" dirty="0" smtClean="0"/>
              <a:t> 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/>
              <a:t>Game Object 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GameObjectList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 smtClean="0"/>
              <a:t>Iterator 	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 err="1" smtClean="0"/>
              <a:t>WorldManager</a:t>
            </a:r>
            <a:r>
              <a:rPr lang="en-US" dirty="0" smtClean="0"/>
              <a:t>	</a:t>
            </a:r>
            <a:r>
              <a:rPr lang="en-US" dirty="0" smtClean="0">
                <a:solidFill>
                  <a:srgbClr val="C00000"/>
                </a:solidFill>
              </a:rPr>
              <a:t>10%</a:t>
            </a:r>
          </a:p>
          <a:p>
            <a:r>
              <a:rPr lang="en-US" dirty="0" smtClean="0"/>
              <a:t>Event 		</a:t>
            </a:r>
            <a:r>
              <a:rPr lang="en-US" dirty="0" smtClean="0">
                <a:solidFill>
                  <a:srgbClr val="C00000"/>
                </a:solidFill>
              </a:rPr>
              <a:t>5%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42" name="Picture 2" descr="Free Dragonfly Clip Art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257800"/>
            <a:ext cx="1327265" cy="132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62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 – Dragonfly Naiad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Output</a:t>
            </a:r>
            <a:endParaRPr lang="en-US" dirty="0"/>
          </a:p>
          <a:p>
            <a:pPr lvl="1"/>
            <a:r>
              <a:rPr lang="en-US" dirty="0"/>
              <a:t>Support 2d (</a:t>
            </a:r>
            <a:r>
              <a:rPr lang="en-US" dirty="0" err="1"/>
              <a:t>ascii</a:t>
            </a:r>
            <a:r>
              <a:rPr lang="en-US" dirty="0"/>
              <a:t>) characters</a:t>
            </a:r>
          </a:p>
          <a:p>
            <a:pPr lvl="1"/>
            <a:r>
              <a:rPr lang="en-US" dirty="0"/>
              <a:t>Clean refresh each game loop</a:t>
            </a:r>
          </a:p>
          <a:p>
            <a:pPr lvl="1"/>
            <a:r>
              <a:rPr lang="en-US" dirty="0"/>
              <a:t>Support color</a:t>
            </a:r>
          </a:p>
          <a:p>
            <a:r>
              <a:rPr lang="en-US" dirty="0"/>
              <a:t>Input</a:t>
            </a:r>
          </a:p>
          <a:p>
            <a:pPr lvl="1"/>
            <a:r>
              <a:rPr lang="en-US" dirty="0"/>
              <a:t>Accept non-blocking keyboard and mouse input</a:t>
            </a:r>
          </a:p>
          <a:p>
            <a:pPr lvl="1"/>
            <a:r>
              <a:rPr lang="en-US" dirty="0"/>
              <a:t>Send in event to interested game objects</a:t>
            </a:r>
          </a:p>
          <a:p>
            <a:r>
              <a:rPr lang="en-US" dirty="0"/>
              <a:t>Collisions</a:t>
            </a:r>
          </a:p>
          <a:p>
            <a:pPr lvl="1"/>
            <a:r>
              <a:rPr lang="en-US" dirty="0"/>
              <a:t>Detect between solid </a:t>
            </a:r>
            <a:r>
              <a:rPr lang="en-US" dirty="0" smtClean="0"/>
              <a:t>objects (note, need "</a:t>
            </a:r>
            <a:r>
              <a:rPr lang="en-US" dirty="0"/>
              <a:t>solid" attribute for game </a:t>
            </a:r>
            <a:r>
              <a:rPr lang="en-US" dirty="0" smtClean="0"/>
              <a:t>objects)</a:t>
            </a:r>
            <a:endParaRPr lang="en-US" dirty="0"/>
          </a:p>
          <a:p>
            <a:pPr lvl="1"/>
            <a:r>
              <a:rPr lang="en-US" dirty="0"/>
              <a:t>Send as event to both objects</a:t>
            </a:r>
          </a:p>
          <a:p>
            <a:r>
              <a:rPr lang="en-US" dirty="0" err="1"/>
              <a:t>Misc</a:t>
            </a:r>
            <a:endParaRPr lang="en-US" dirty="0"/>
          </a:p>
          <a:p>
            <a:pPr lvl="1"/>
            <a:r>
              <a:rPr lang="en-US" dirty="0"/>
              <a:t>Deferred, batch removal of game objects (</a:t>
            </a:r>
            <a:r>
              <a:rPr lang="en-US" dirty="0" err="1"/>
              <a:t>markForDelete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Support event filtering, where game objects register when interested</a:t>
            </a:r>
          </a:p>
          <a:p>
            <a:pPr lvl="1"/>
            <a:r>
              <a:rPr lang="en-US" dirty="0"/>
              <a:t>Provide "altitude" attribute for game objects for layered drawing</a:t>
            </a:r>
          </a:p>
          <a:p>
            <a:pPr lvl="1"/>
            <a:r>
              <a:rPr lang="en-US" dirty="0"/>
              <a:t>Send "</a:t>
            </a:r>
            <a:r>
              <a:rPr lang="en-US" dirty="0" err="1"/>
              <a:t>outofbounds</a:t>
            </a:r>
            <a:r>
              <a:rPr lang="en-US" dirty="0"/>
              <a:t>" event when objects off screen</a:t>
            </a:r>
          </a:p>
          <a:p>
            <a:endParaRPr lang="en-US" dirty="0"/>
          </a:p>
        </p:txBody>
      </p:sp>
      <p:pic>
        <p:nvPicPr>
          <p:cNvPr id="1026" name="Picture 2" descr="Free Dragonfly Clip Art 1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8288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48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Part B – Classes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672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Manager (base class)</a:t>
            </a:r>
          </a:p>
          <a:p>
            <a:pPr lvl="1"/>
            <a:r>
              <a:rPr lang="en-US" dirty="0" smtClean="0"/>
              <a:t>Support event </a:t>
            </a:r>
            <a:r>
              <a:rPr lang="en-US" dirty="0" err="1" smtClean="0"/>
              <a:t>filt</a:t>
            </a:r>
            <a:r>
              <a:rPr lang="en-US" dirty="0" smtClean="0"/>
              <a:t> </a:t>
            </a:r>
            <a:r>
              <a:rPr lang="en-US" dirty="0"/>
              <a:t>(register, unregister, </a:t>
            </a:r>
            <a:r>
              <a:rPr lang="en-US" dirty="0" err="1"/>
              <a:t>onEvent</a:t>
            </a:r>
            <a:r>
              <a:rPr lang="en-US" dirty="0"/>
              <a:t>)</a:t>
            </a:r>
          </a:p>
          <a:p>
            <a:r>
              <a:rPr lang="en-US" dirty="0" err="1"/>
              <a:t>GameManager</a:t>
            </a:r>
            <a:endParaRPr lang="en-US" dirty="0"/>
          </a:p>
          <a:p>
            <a:pPr lvl="1"/>
            <a:r>
              <a:rPr lang="en-US" dirty="0"/>
              <a:t>Modify game loop</a:t>
            </a:r>
          </a:p>
          <a:p>
            <a:pPr lvl="2"/>
            <a:r>
              <a:rPr lang="en-US" dirty="0"/>
              <a:t>Get input (</a:t>
            </a:r>
            <a:r>
              <a:rPr lang="en-US" dirty="0" err="1"/>
              <a:t>InputManager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Have objects draw themselves (</a:t>
            </a:r>
            <a:r>
              <a:rPr lang="en-US" dirty="0" err="1"/>
              <a:t>WorldManager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Refresh screen (</a:t>
            </a:r>
            <a:r>
              <a:rPr lang="en-US" dirty="0" err="1"/>
              <a:t>GraphicsManager</a:t>
            </a:r>
            <a:r>
              <a:rPr lang="en-US" dirty="0"/>
              <a:t>)</a:t>
            </a:r>
          </a:p>
          <a:p>
            <a:r>
              <a:rPr lang="en-US" dirty="0" err="1"/>
              <a:t>GraphicsManager</a:t>
            </a:r>
            <a:endParaRPr lang="en-US" dirty="0"/>
          </a:p>
          <a:p>
            <a:pPr lvl="1"/>
            <a:r>
              <a:rPr lang="en-US" dirty="0"/>
              <a:t>Singleton</a:t>
            </a:r>
          </a:p>
          <a:p>
            <a:pPr lvl="1"/>
            <a:r>
              <a:rPr lang="en-US" dirty="0"/>
              <a:t>Startup and shutdown</a:t>
            </a:r>
          </a:p>
          <a:p>
            <a:pPr lvl="1"/>
            <a:r>
              <a:rPr lang="en-US" dirty="0"/>
              <a:t>Draw character at (</a:t>
            </a:r>
            <a:r>
              <a:rPr lang="en-US" dirty="0" err="1"/>
              <a:t>x,y</a:t>
            </a:r>
            <a:r>
              <a:rPr lang="en-US" dirty="0"/>
              <a:t>) with optional color</a:t>
            </a:r>
          </a:p>
          <a:p>
            <a:pPr lvl="1"/>
            <a:r>
              <a:rPr lang="en-US" dirty="0"/>
              <a:t>Detect and store </a:t>
            </a:r>
            <a:r>
              <a:rPr lang="en-US" dirty="0" err="1" smtClean="0"/>
              <a:t>horiz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 smtClean="0"/>
              <a:t>vert</a:t>
            </a:r>
            <a:r>
              <a:rPr lang="en-US" dirty="0" smtClean="0"/>
              <a:t> screen size</a:t>
            </a:r>
            <a:endParaRPr lang="en-US" dirty="0"/>
          </a:p>
          <a:p>
            <a:pPr lvl="1"/>
            <a:r>
              <a:rPr lang="en-US" dirty="0" err="1"/>
              <a:t>SwapBuffers</a:t>
            </a:r>
            <a:r>
              <a:rPr lang="en-US" dirty="0"/>
              <a:t> to refresh display to latest world</a:t>
            </a:r>
          </a:p>
          <a:p>
            <a:r>
              <a:rPr lang="en-US" dirty="0" err="1"/>
              <a:t>InputManager</a:t>
            </a:r>
            <a:endParaRPr lang="en-US" dirty="0"/>
          </a:p>
          <a:p>
            <a:pPr lvl="1"/>
            <a:r>
              <a:rPr lang="en-US" dirty="0"/>
              <a:t>Singleton</a:t>
            </a:r>
          </a:p>
          <a:p>
            <a:pPr lvl="1"/>
            <a:r>
              <a:rPr lang="en-US" dirty="0"/>
              <a:t>Startup and shutdown</a:t>
            </a:r>
          </a:p>
          <a:p>
            <a:pPr lvl="1"/>
            <a:r>
              <a:rPr lang="en-US" dirty="0"/>
              <a:t>Allow registration for only valid events</a:t>
            </a:r>
          </a:p>
          <a:p>
            <a:pPr lvl="1"/>
            <a:r>
              <a:rPr lang="en-US" dirty="0"/>
              <a:t>Support keyboard and mouse </a:t>
            </a:r>
            <a:r>
              <a:rPr lang="en-US" dirty="0" smtClean="0"/>
              <a:t>input</a:t>
            </a:r>
          </a:p>
          <a:p>
            <a:r>
              <a:rPr lang="en-US" dirty="0" err="1" smtClean="0"/>
              <a:t>EventKeyboard</a:t>
            </a:r>
            <a:endParaRPr lang="en-US" dirty="0"/>
          </a:p>
          <a:p>
            <a:pPr lvl="1"/>
            <a:r>
              <a:rPr lang="en-US" dirty="0"/>
              <a:t>Getting/setting type</a:t>
            </a:r>
          </a:p>
          <a:p>
            <a:pPr lvl="1"/>
            <a:r>
              <a:rPr lang="en-US" dirty="0"/>
              <a:t>Getting/setting key </a:t>
            </a:r>
            <a:r>
              <a:rPr lang="en-US" dirty="0" smtClean="0"/>
              <a:t>pressed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267200" cy="52578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WorldManager</a:t>
            </a:r>
            <a:endParaRPr lang="en-US" dirty="0"/>
          </a:p>
          <a:p>
            <a:pPr lvl="1"/>
            <a:r>
              <a:rPr lang="en-US" dirty="0" smtClean="0"/>
              <a:t>Batched </a:t>
            </a:r>
            <a:r>
              <a:rPr lang="en-US" dirty="0"/>
              <a:t>removal </a:t>
            </a:r>
            <a:r>
              <a:rPr lang="en-US" dirty="0" smtClean="0"/>
              <a:t>in </a:t>
            </a:r>
            <a:r>
              <a:rPr lang="en-US" dirty="0"/>
              <a:t>update (</a:t>
            </a:r>
            <a:r>
              <a:rPr lang="en-US" dirty="0" err="1"/>
              <a:t>markForDelete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Support boundary limits (equal to screen limits)</a:t>
            </a:r>
          </a:p>
          <a:p>
            <a:pPr lvl="1"/>
            <a:r>
              <a:rPr lang="en-US" dirty="0"/>
              <a:t>Detect collisions</a:t>
            </a:r>
          </a:p>
          <a:p>
            <a:pPr lvl="1"/>
            <a:r>
              <a:rPr lang="en-US" dirty="0"/>
              <a:t>Move objects</a:t>
            </a:r>
          </a:p>
          <a:p>
            <a:pPr lvl="2"/>
            <a:r>
              <a:rPr lang="en-US" dirty="0"/>
              <a:t>If out of bounds, provide event</a:t>
            </a:r>
          </a:p>
          <a:p>
            <a:pPr lvl="2"/>
            <a:r>
              <a:rPr lang="en-US" dirty="0"/>
              <a:t>If solid, provide collisions (detection and </a:t>
            </a:r>
            <a:r>
              <a:rPr lang="en-US" dirty="0" smtClean="0"/>
              <a:t>events)</a:t>
            </a:r>
            <a:endParaRPr lang="en-US" dirty="0"/>
          </a:p>
          <a:p>
            <a:pPr lvl="1"/>
            <a:r>
              <a:rPr lang="en-US" dirty="0"/>
              <a:t>Draw method, where all objects draw themselves</a:t>
            </a:r>
          </a:p>
          <a:p>
            <a:pPr lvl="2"/>
            <a:r>
              <a:rPr lang="en-US" dirty="0" smtClean="0"/>
              <a:t>Altitude , </a:t>
            </a:r>
            <a:r>
              <a:rPr lang="en-US" dirty="0"/>
              <a:t>where lowest objects drawn first</a:t>
            </a:r>
          </a:p>
          <a:p>
            <a:r>
              <a:rPr lang="en-US" dirty="0" err="1"/>
              <a:t>GameObject</a:t>
            </a:r>
            <a:endParaRPr lang="en-US" dirty="0"/>
          </a:p>
          <a:p>
            <a:pPr lvl="1"/>
            <a:r>
              <a:rPr lang="en-US" dirty="0"/>
              <a:t>Solidness</a:t>
            </a:r>
          </a:p>
          <a:p>
            <a:pPr lvl="1"/>
            <a:r>
              <a:rPr lang="en-US" dirty="0"/>
              <a:t>Altitude</a:t>
            </a:r>
          </a:p>
          <a:p>
            <a:r>
              <a:rPr lang="en-US" dirty="0" err="1"/>
              <a:t>EventOut</a:t>
            </a:r>
            <a:endParaRPr lang="en-US" dirty="0"/>
          </a:p>
          <a:p>
            <a:pPr lvl="1"/>
            <a:r>
              <a:rPr lang="en-US" dirty="0"/>
              <a:t>Getting/setting type</a:t>
            </a:r>
          </a:p>
          <a:p>
            <a:r>
              <a:rPr lang="en-US" dirty="0" err="1"/>
              <a:t>EventCollision</a:t>
            </a:r>
            <a:endParaRPr lang="en-US" dirty="0"/>
          </a:p>
          <a:p>
            <a:pPr lvl="1"/>
            <a:r>
              <a:rPr lang="en-US" dirty="0"/>
              <a:t>Getting/setting type</a:t>
            </a:r>
          </a:p>
          <a:p>
            <a:pPr lvl="1"/>
            <a:r>
              <a:rPr lang="en-US" dirty="0"/>
              <a:t>Getting/setting both objects in collision</a:t>
            </a:r>
          </a:p>
          <a:p>
            <a:pPr lvl="1"/>
            <a:r>
              <a:rPr lang="en-US" dirty="0"/>
              <a:t>Getting/setting collision </a:t>
            </a:r>
            <a:r>
              <a:rPr lang="en-US" dirty="0" smtClean="0"/>
              <a:t>position</a:t>
            </a:r>
          </a:p>
          <a:p>
            <a:r>
              <a:rPr lang="en-US" dirty="0" err="1"/>
              <a:t>EventMouse</a:t>
            </a:r>
            <a:endParaRPr lang="en-US" dirty="0"/>
          </a:p>
          <a:p>
            <a:pPr lvl="1"/>
            <a:r>
              <a:rPr lang="en-US" dirty="0"/>
              <a:t>Getting/setting type</a:t>
            </a:r>
          </a:p>
          <a:p>
            <a:pPr lvl="1"/>
            <a:r>
              <a:rPr lang="en-US" dirty="0"/>
              <a:t>Getting/setting mouse action (button)</a:t>
            </a:r>
          </a:p>
          <a:p>
            <a:pPr lvl="1"/>
            <a:r>
              <a:rPr lang="en-US" dirty="0"/>
              <a:t>Getting/setting (</a:t>
            </a:r>
            <a:r>
              <a:rPr lang="en-US" dirty="0" err="1"/>
              <a:t>x,y</a:t>
            </a:r>
            <a:r>
              <a:rPr lang="en-US" dirty="0"/>
              <a:t>) location on screen</a:t>
            </a:r>
          </a:p>
          <a:p>
            <a:pPr lvl="1"/>
            <a:endParaRPr lang="en-US" dirty="0"/>
          </a:p>
        </p:txBody>
      </p:sp>
      <p:pic>
        <p:nvPicPr>
          <p:cNvPr id="2050" name="Picture 2" descr="Free Dragonfly Clip Art 1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762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52600" y="6107668"/>
            <a:ext cx="55052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(Note, not necessarily in order of implementation!)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536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974</Words>
  <Application>Microsoft Office PowerPoint</Application>
  <PresentationFormat>On-screen Show (4:3)</PresentationFormat>
  <Paragraphs>238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Project 2</vt:lpstr>
      <vt:lpstr>Overview</vt:lpstr>
      <vt:lpstr>Dragonfly Parts (1 of 2)</vt:lpstr>
      <vt:lpstr>Dragonfly Parts (2 of 2)</vt:lpstr>
      <vt:lpstr>Part A – Dragonfly Egg</vt:lpstr>
      <vt:lpstr>Part A Classes</vt:lpstr>
      <vt:lpstr>Part A – Grading</vt:lpstr>
      <vt:lpstr>Part B – Dragonfly Naiad</vt:lpstr>
      <vt:lpstr>Part B – Classes</vt:lpstr>
      <vt:lpstr>Part B – Grading</vt:lpstr>
      <vt:lpstr>Part C - Dragonfly</vt:lpstr>
      <vt:lpstr>Part C – Classes</vt:lpstr>
      <vt:lpstr>Part C - Grading</vt:lpstr>
      <vt:lpstr>Development</vt:lpstr>
      <vt:lpstr>Resources</vt:lpstr>
      <vt:lpstr>Hand In (1 of 2)</vt:lpstr>
      <vt:lpstr>Hand In (2 of 2)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2</dc:title>
  <dc:creator>Mark Claypool</dc:creator>
  <cp:lastModifiedBy>Mark Claypool</cp:lastModifiedBy>
  <cp:revision>56</cp:revision>
  <cp:lastPrinted>2012-01-13T10:32:13Z</cp:lastPrinted>
  <dcterms:created xsi:type="dcterms:W3CDTF">2012-01-13T02:42:08Z</dcterms:created>
  <dcterms:modified xsi:type="dcterms:W3CDTF">2012-02-02T10:16:58Z</dcterms:modified>
</cp:coreProperties>
</file>