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91" r:id="rId12"/>
    <p:sldId id="274" r:id="rId13"/>
    <p:sldId id="289" r:id="rId14"/>
    <p:sldId id="285" r:id="rId15"/>
    <p:sldId id="286" r:id="rId16"/>
    <p:sldId id="292" r:id="rId17"/>
    <p:sldId id="293" r:id="rId18"/>
    <p:sldId id="280" r:id="rId19"/>
    <p:sldId id="281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B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894" autoAdjust="0"/>
  </p:normalViewPr>
  <p:slideViewPr>
    <p:cSldViewPr>
      <p:cViewPr varScale="1">
        <p:scale>
          <a:sx n="85" d="100"/>
          <a:sy n="85" d="100"/>
        </p:scale>
        <p:origin x="-7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DBD67-3A17-41A7-A50A-E950810A7F2A}" type="datetimeFigureOut">
              <a:rPr lang="en-US" smtClean="0"/>
              <a:pPr/>
              <a:t>8/19/2009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0D7A4-A20B-463C-9B7D-570E9BF90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D7A4-A20B-463C-9B7D-570E9BF90F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1E568-F3F6-434E-9E06-4F00C25C0A2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CA93B-9955-44BA-9D66-1291282CEB4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CC8E-6756-4BBB-B0D2-5A708B2DE2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CC8E-6756-4BBB-B0D2-5A708B2DE2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6CC4F-FFC8-4116-A943-C73D9CB8362A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17D45-8A80-4097-A26F-DFD9F51F680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2F50C-CB92-4017-80D5-431E5D0BAB1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D7A4-A20B-463C-9B7D-570E9BF90F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D7A4-A20B-463C-9B7D-570E9BF90F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D7A4-A20B-463C-9B7D-570E9BF90F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B1B01-D372-4311-8921-1BA324F48FC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F18D1-13A4-4C27-A32D-F4AD0544948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47628-D99A-457A-9F80-2E2F598EFD1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AFD32-1CC7-4F66-A397-6E8D3CBBE7D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80956-3915-4E57-B3E6-B86BACA8645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C04D1-2636-4CF8-BDB5-9BF0E546F61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Futura Lt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utura Lt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F8BD-F31E-4C01-9F7F-0DE3F8CD8915}" type="datetime3">
              <a:rPr lang="en-US" smtClean="0"/>
              <a:t>19 August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Gennert: LL-WPI Robotics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4004-D07A-463F-9B49-44D2EE06F7DC}" type="datetime3">
              <a:rPr lang="en-US" smtClean="0"/>
              <a:t>19 August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Gennert: LL-WPI Robotics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7900-A495-4C9A-96E9-FB1B93BC6DBB}" type="datetime3">
              <a:rPr lang="en-US" smtClean="0"/>
              <a:t>19 August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Gennert: LL-WPI Robotics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>
                <a:latin typeface="Futura Lt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077200" cy="4114799"/>
          </a:xfrm>
        </p:spPr>
        <p:txBody>
          <a:bodyPr/>
          <a:lstStyle>
            <a:lvl1pPr>
              <a:defRPr>
                <a:latin typeface="Futura Lt BT" pitchFamily="34" charset="0"/>
              </a:defRPr>
            </a:lvl1pPr>
            <a:lvl2pPr>
              <a:defRPr>
                <a:latin typeface="Futura Lt BT" pitchFamily="34" charset="0"/>
              </a:defRPr>
            </a:lvl2pPr>
            <a:lvl3pPr>
              <a:defRPr>
                <a:latin typeface="Futura Lt BT" pitchFamily="34" charset="0"/>
              </a:defRPr>
            </a:lvl3pPr>
            <a:lvl4pPr>
              <a:defRPr>
                <a:latin typeface="Futura Lt BT" pitchFamily="34" charset="0"/>
              </a:defRPr>
            </a:lvl4pPr>
            <a:lvl5pPr>
              <a:defRPr>
                <a:latin typeface="Futura Lt B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369-3E24-42C7-A9EC-683203A4F612}" type="datetime3">
              <a:rPr lang="en-US" smtClean="0"/>
              <a:t>19 August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Gennert: LL-WPI Robotics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E4C4-F920-440B-97D4-A22AE9B25810}" type="datetime3">
              <a:rPr lang="en-US" smtClean="0"/>
              <a:t>19 August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Gennert: LL-WPI Robotics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8642-16E4-4021-8725-285937755BF4}" type="datetime3">
              <a:rPr lang="en-US" smtClean="0"/>
              <a:t>19 August 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Gennert: LL-WPI Robotics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F4B7-2414-4ADC-B348-F869B1B2537C}" type="datetime3">
              <a:rPr lang="en-US" smtClean="0"/>
              <a:t>19 August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Gennert: LL-WPI Robotics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BB72-2E28-4A10-A09C-CEFEB04F0A75}" type="datetime3">
              <a:rPr lang="en-US" smtClean="0"/>
              <a:t>19 August 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Gennert: LL-WPI Robotics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B687-C2F1-4C68-B804-61D835BF4D56}" type="datetime3">
              <a:rPr lang="en-US" smtClean="0"/>
              <a:t>19 August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Gennert: LL-WPI Robotics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0927-29A0-4EA3-BDD9-49719E996A89}" type="datetime3">
              <a:rPr lang="en-US" smtClean="0"/>
              <a:t>19 August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Gennert: LL-WPI Robotics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400800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5CB5-1A50-4A3A-B2CB-0596CD95BCDE}" type="datetime3">
              <a:rPr lang="en-US" smtClean="0"/>
              <a:t>19 August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1600200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Gennert: LL-WPI Robotics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08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685FA-85A2-4A15-9A4B-146DE5DAEA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5638800"/>
            <a:ext cx="1219200" cy="1219200"/>
          </a:xfrm>
          <a:prstGeom prst="rtTriangle">
            <a:avLst/>
          </a:prstGeom>
          <a:solidFill>
            <a:srgbClr val="B31B34"/>
          </a:solidFill>
          <a:ln>
            <a:solidFill>
              <a:srgbClr val="B3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11" name="Picture 14" descr="logo_color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6705600" y="5867400"/>
            <a:ext cx="2362200" cy="91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Triangle 11"/>
          <p:cNvSpPr/>
          <p:nvPr userDrawn="1"/>
        </p:nvSpPr>
        <p:spPr>
          <a:xfrm rot="10800000">
            <a:off x="7924800" y="0"/>
            <a:ext cx="1219200" cy="1219200"/>
          </a:xfrm>
          <a:prstGeom prst="rtTriangle">
            <a:avLst/>
          </a:prstGeom>
          <a:solidFill>
            <a:srgbClr val="B31B34"/>
          </a:solidFill>
          <a:ln>
            <a:solidFill>
              <a:srgbClr val="B3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B31B3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905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B31B34"/>
                </a:solidFill>
              </a:rPr>
              <a:t>The</a:t>
            </a:r>
            <a:br>
              <a:rPr lang="en-US" dirty="0" smtClean="0">
                <a:solidFill>
                  <a:srgbClr val="B31B34"/>
                </a:solidFill>
              </a:rPr>
            </a:br>
            <a:r>
              <a:rPr lang="en-US" dirty="0" smtClean="0">
                <a:solidFill>
                  <a:srgbClr val="B31B34"/>
                </a:solidFill>
              </a:rPr>
              <a:t>M.S</a:t>
            </a:r>
            <a:r>
              <a:rPr lang="en-US" dirty="0" smtClean="0">
                <a:solidFill>
                  <a:srgbClr val="B31B34"/>
                </a:solidFill>
              </a:rPr>
              <a:t>. Degree in</a:t>
            </a:r>
            <a:br>
              <a:rPr lang="en-US" dirty="0" smtClean="0">
                <a:solidFill>
                  <a:srgbClr val="B31B34"/>
                </a:solidFill>
              </a:rPr>
            </a:br>
            <a:r>
              <a:rPr lang="en-US" dirty="0" smtClean="0">
                <a:solidFill>
                  <a:srgbClr val="B31B34"/>
                </a:solidFill>
              </a:rPr>
              <a:t>Robotics Engineering </a:t>
            </a:r>
            <a:endParaRPr lang="en-US" dirty="0">
              <a:solidFill>
                <a:srgbClr val="B31B3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 multidisciplinary degree spanning Computer Science,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Electrical and Computer Engineering, and Mechanical Engineering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B31B34"/>
                </a:solidFill>
              </a:rPr>
              <a:t>Goals &amp; </a:t>
            </a:r>
            <a:r>
              <a:rPr lang="en-US" dirty="0" smtClean="0">
                <a:solidFill>
                  <a:srgbClr val="B31B34"/>
                </a:solidFill>
              </a:rPr>
              <a:t>Objectives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Goal </a:t>
            </a:r>
          </a:p>
          <a:p>
            <a:pPr>
              <a:buNone/>
            </a:pPr>
            <a:r>
              <a:rPr lang="en-US" sz="2800" dirty="0" smtClean="0"/>
              <a:t>	Prepare </a:t>
            </a:r>
            <a:r>
              <a:rPr lang="en-US" sz="2800" dirty="0" smtClean="0"/>
              <a:t>men and women for technical leadership in the robotics industry and research in robotics.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b="1" dirty="0" smtClean="0"/>
              <a:t>Objectives </a:t>
            </a:r>
          </a:p>
          <a:p>
            <a:pPr lvl="1"/>
            <a:r>
              <a:rPr lang="en-US" sz="2400" dirty="0" smtClean="0"/>
              <a:t>Solid </a:t>
            </a:r>
            <a:r>
              <a:rPr lang="en-US" sz="2400" dirty="0" smtClean="0"/>
              <a:t>understanding of the fundamentals of Computer Science, Electrical and Computer Engineering, Mathematics, and Mechanical </a:t>
            </a:r>
            <a:r>
              <a:rPr lang="en-US" sz="2400" dirty="0" smtClean="0"/>
              <a:t>Engineering</a:t>
            </a:r>
            <a:endParaRPr lang="en-US" sz="2400" dirty="0" smtClean="0"/>
          </a:p>
          <a:p>
            <a:pPr lvl="1"/>
            <a:r>
              <a:rPr lang="en-US" sz="2400" dirty="0" smtClean="0"/>
              <a:t>Awareness </a:t>
            </a:r>
            <a:r>
              <a:rPr lang="en-US" sz="2400" dirty="0" smtClean="0"/>
              <a:t>of </a:t>
            </a:r>
            <a:r>
              <a:rPr lang="en-US" sz="2400" dirty="0" smtClean="0"/>
              <a:t>management </a:t>
            </a:r>
            <a:r>
              <a:rPr lang="en-US" sz="2400" dirty="0" smtClean="0"/>
              <a:t>and systems </a:t>
            </a:r>
            <a:r>
              <a:rPr lang="en-US" sz="2400" dirty="0" smtClean="0"/>
              <a:t>contexts</a:t>
            </a:r>
            <a:endParaRPr lang="en-US" sz="2400" dirty="0" smtClean="0"/>
          </a:p>
          <a:p>
            <a:pPr lvl="1"/>
            <a:r>
              <a:rPr lang="en-US" sz="2400" dirty="0" smtClean="0"/>
              <a:t>Advanced </a:t>
            </a:r>
            <a:r>
              <a:rPr lang="en-US" sz="2400" dirty="0" smtClean="0"/>
              <a:t>knowledge in selected areas of robotics, culminating in a capstone research or design experience.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Credit </a:t>
            </a:r>
            <a:r>
              <a:rPr lang="en-US" dirty="0" smtClean="0"/>
              <a:t>Requirements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905000"/>
          <a:ext cx="8191992" cy="2708564"/>
        </p:xfrm>
        <a:graphic>
          <a:graphicData uri="http://schemas.openxmlformats.org/drawingml/2006/table">
            <a:tbl>
              <a:tblPr/>
              <a:tblGrid>
                <a:gridCol w="3720148"/>
                <a:gridCol w="1417812"/>
                <a:gridCol w="2042160"/>
                <a:gridCol w="1011872"/>
              </a:tblGrid>
              <a:tr h="422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</a:rPr>
                        <a:t>MS Thesis</a:t>
                      </a: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</a:rPr>
                        <a:t>MS Non-Thesis</a:t>
                      </a: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</a:rPr>
                        <a:t>BS/MS</a:t>
                      </a: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</a:rPr>
                        <a:t>Robotics Core </a:t>
                      </a: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8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</a:rPr>
                        <a:t>Engineering Context</a:t>
                      </a: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</a:rPr>
                        <a:t>Electives</a:t>
                      </a: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</a:rPr>
                        <a:t>Thesis</a:t>
                      </a: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</a:rPr>
                        <a:t>Capstone Design / Practicum</a:t>
                      </a: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</a:rPr>
                        <a:t>Double Count</a:t>
                      </a: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(12)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</a:rPr>
                        <a:t>Total</a:t>
                      </a: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B31B34"/>
                </a:solidFill>
              </a:rPr>
              <a:t>Detailed Requirements</a:t>
            </a:r>
            <a:endParaRPr lang="en-US" dirty="0" smtClean="0">
              <a:solidFill>
                <a:srgbClr val="B31B34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4724400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Robotics Core </a:t>
            </a:r>
            <a:r>
              <a:rPr lang="en-US" sz="2000" dirty="0" smtClean="0"/>
              <a:t>(15 credits) </a:t>
            </a:r>
            <a:endParaRPr lang="en-US" sz="2000" dirty="0" smtClean="0"/>
          </a:p>
          <a:p>
            <a:pPr lvl="1"/>
            <a:r>
              <a:rPr lang="en-US" sz="1800" dirty="0" smtClean="0"/>
              <a:t>Foundations: RBE </a:t>
            </a:r>
            <a:r>
              <a:rPr lang="en-US" sz="1800" dirty="0" smtClean="0"/>
              <a:t>500 </a:t>
            </a:r>
            <a:r>
              <a:rPr lang="en-US" sz="1800" dirty="0" smtClean="0"/>
              <a:t>Foundations of </a:t>
            </a:r>
            <a:r>
              <a:rPr lang="en-US" sz="1800" dirty="0" smtClean="0"/>
              <a:t>Robotics </a:t>
            </a:r>
            <a:r>
              <a:rPr lang="en-US" sz="1800" dirty="0" smtClean="0"/>
              <a:t>&amp; RBE </a:t>
            </a:r>
            <a:r>
              <a:rPr lang="en-US" sz="1800" dirty="0" smtClean="0"/>
              <a:t>501 Robot Dynamics </a:t>
            </a:r>
          </a:p>
          <a:p>
            <a:pPr lvl="1"/>
            <a:r>
              <a:rPr lang="en-US" sz="1800" dirty="0" smtClean="0"/>
              <a:t>CS: 1 from {CS </a:t>
            </a:r>
            <a:r>
              <a:rPr lang="en-US" sz="1800" dirty="0" smtClean="0"/>
              <a:t>509 Design of Software </a:t>
            </a:r>
            <a:r>
              <a:rPr lang="en-US" sz="1800" dirty="0" smtClean="0"/>
              <a:t>Systems, CS </a:t>
            </a:r>
            <a:r>
              <a:rPr lang="en-US" sz="1800" dirty="0" smtClean="0"/>
              <a:t>534 </a:t>
            </a:r>
            <a:r>
              <a:rPr lang="en-US" sz="1800" dirty="0" smtClean="0"/>
              <a:t>AI, CS </a:t>
            </a:r>
            <a:r>
              <a:rPr lang="en-US" sz="1800" dirty="0" smtClean="0"/>
              <a:t>546 </a:t>
            </a:r>
            <a:r>
              <a:rPr lang="en-US" sz="1800" dirty="0" smtClean="0"/>
              <a:t>HCI} </a:t>
            </a:r>
            <a:endParaRPr lang="en-US" sz="1800" dirty="0" smtClean="0"/>
          </a:p>
          <a:p>
            <a:pPr lvl="1"/>
            <a:r>
              <a:rPr lang="en-US" sz="1800" dirty="0" smtClean="0"/>
              <a:t>ECE: 1 from {ECE </a:t>
            </a:r>
            <a:r>
              <a:rPr lang="en-US" sz="1800" dirty="0" smtClean="0"/>
              <a:t>502 Analysis of Probabilistic Signals and </a:t>
            </a:r>
            <a:r>
              <a:rPr lang="en-US" sz="1800" dirty="0" smtClean="0"/>
              <a:t>Systems, ECE </a:t>
            </a:r>
            <a:r>
              <a:rPr lang="en-US" sz="1800" dirty="0" smtClean="0"/>
              <a:t>503 Digital Signal </a:t>
            </a:r>
            <a:r>
              <a:rPr lang="en-US" sz="1800" dirty="0" smtClean="0"/>
              <a:t>Processing, ECE </a:t>
            </a:r>
            <a:r>
              <a:rPr lang="en-US" sz="1800" dirty="0" smtClean="0"/>
              <a:t>504 Analysis of Deterministic </a:t>
            </a:r>
            <a:r>
              <a:rPr lang="en-US" sz="1800" dirty="0" smtClean="0"/>
              <a:t>Systems}</a:t>
            </a:r>
            <a:endParaRPr lang="en-US" sz="1800" dirty="0" smtClean="0"/>
          </a:p>
          <a:p>
            <a:pPr lvl="1"/>
            <a:r>
              <a:rPr lang="en-US" sz="1800" dirty="0" smtClean="0"/>
              <a:t>ME: 1 from {ME523 </a:t>
            </a:r>
            <a:r>
              <a:rPr lang="en-US" sz="1800" dirty="0" smtClean="0"/>
              <a:t>Applied Linear </a:t>
            </a:r>
            <a:r>
              <a:rPr lang="en-US" sz="1800" dirty="0" smtClean="0"/>
              <a:t>Control, ME527 Dynamics, ME623 </a:t>
            </a:r>
            <a:r>
              <a:rPr lang="en-US" sz="1800" dirty="0" smtClean="0"/>
              <a:t>Applied Nonlinear </a:t>
            </a:r>
            <a:r>
              <a:rPr lang="en-US" sz="1800" dirty="0" smtClean="0"/>
              <a:t>Control}</a:t>
            </a:r>
            <a:endParaRPr lang="en-US" sz="1800" dirty="0" smtClean="0"/>
          </a:p>
          <a:p>
            <a:pPr lvl="0"/>
            <a:r>
              <a:rPr lang="en-US" sz="2000" dirty="0" smtClean="0"/>
              <a:t>Engineering Context </a:t>
            </a:r>
            <a:r>
              <a:rPr lang="en-US" sz="2000" dirty="0" smtClean="0"/>
              <a:t>(6 credits)</a:t>
            </a:r>
            <a:endParaRPr lang="en-US" sz="2000" dirty="0" smtClean="0"/>
          </a:p>
          <a:p>
            <a:pPr lvl="1"/>
            <a:r>
              <a:rPr lang="en-US" sz="1800" dirty="0" smtClean="0"/>
              <a:t>Management: </a:t>
            </a:r>
            <a:r>
              <a:rPr lang="en-US" sz="1800" dirty="0" smtClean="0"/>
              <a:t>1 from {ETR </a:t>
            </a:r>
            <a:r>
              <a:rPr lang="en-US" sz="1800" dirty="0" smtClean="0"/>
              <a:t>592 New Venture Management And </a:t>
            </a:r>
            <a:r>
              <a:rPr lang="en-US" sz="1800" dirty="0" smtClean="0"/>
              <a:t>Entrepreneurship, MIS </a:t>
            </a:r>
            <a:r>
              <a:rPr lang="en-US" sz="1800" dirty="0" smtClean="0"/>
              <a:t>576 Project </a:t>
            </a:r>
            <a:r>
              <a:rPr lang="en-US" sz="1800" dirty="0" smtClean="0"/>
              <a:t>Management, MKT </a:t>
            </a:r>
            <a:r>
              <a:rPr lang="en-US" sz="1800" dirty="0" smtClean="0"/>
              <a:t>563 Marketing of Emerging </a:t>
            </a:r>
            <a:r>
              <a:rPr lang="en-US" sz="1800" dirty="0" smtClean="0"/>
              <a:t>Technologies, OBC </a:t>
            </a:r>
            <a:r>
              <a:rPr lang="en-US" sz="1800" dirty="0" smtClean="0"/>
              <a:t>511 Interpersonal and Leadership Skills for Technological </a:t>
            </a:r>
            <a:r>
              <a:rPr lang="en-US" sz="1800" dirty="0" smtClean="0"/>
              <a:t>Managers, OIE </a:t>
            </a:r>
            <a:r>
              <a:rPr lang="en-US" sz="1800" dirty="0" smtClean="0"/>
              <a:t>546 Managing Technological </a:t>
            </a:r>
            <a:r>
              <a:rPr lang="en-US" sz="1800" dirty="0" smtClean="0"/>
              <a:t>Innovation}</a:t>
            </a:r>
            <a:endParaRPr lang="en-US" sz="1800" dirty="0" smtClean="0"/>
          </a:p>
          <a:p>
            <a:pPr lvl="1"/>
            <a:r>
              <a:rPr lang="en-US" sz="1800" dirty="0" smtClean="0"/>
              <a:t>Systems Engineering: </a:t>
            </a:r>
            <a:r>
              <a:rPr lang="en-US" sz="1800" dirty="0" smtClean="0"/>
              <a:t>1 course</a:t>
            </a:r>
            <a:endParaRPr lang="en-US" sz="1800" dirty="0" smtClean="0"/>
          </a:p>
          <a:p>
            <a:pPr lvl="0"/>
            <a:r>
              <a:rPr lang="en-US" sz="2000" dirty="0" smtClean="0"/>
              <a:t>Capstone Design / Practicum (6 credits) or Thesis (9 </a:t>
            </a:r>
            <a:r>
              <a:rPr lang="en-US" sz="2000" dirty="0" smtClean="0"/>
              <a:t>credits)</a:t>
            </a:r>
          </a:p>
          <a:p>
            <a:pPr lvl="0"/>
            <a:r>
              <a:rPr lang="en-US" sz="2000" dirty="0" smtClean="0"/>
              <a:t>Electives </a:t>
            </a:r>
            <a:r>
              <a:rPr lang="en-US" sz="2000" dirty="0" smtClean="0"/>
              <a:t>(6-9 </a:t>
            </a:r>
            <a:r>
              <a:rPr lang="en-US" sz="2000" dirty="0" smtClean="0"/>
              <a:t>credits)</a:t>
            </a:r>
            <a:endParaRPr lang="en-US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114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RBE </a:t>
            </a:r>
            <a:r>
              <a:rPr lang="en-US" sz="2000" dirty="0" smtClean="0"/>
              <a:t>500. Foundations of Robotics</a:t>
            </a:r>
          </a:p>
          <a:p>
            <a:pPr>
              <a:buNone/>
            </a:pPr>
            <a:r>
              <a:rPr lang="en-US" sz="2000" dirty="0" smtClean="0"/>
              <a:t>	Mathematical </a:t>
            </a:r>
            <a:r>
              <a:rPr lang="en-US" sz="2000" dirty="0" smtClean="0"/>
              <a:t>foundations and principles of processing sensor information in robotic systems.  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ME/RBE 501. Robot Dynamics</a:t>
            </a:r>
          </a:p>
          <a:p>
            <a:pPr>
              <a:buNone/>
            </a:pPr>
            <a:r>
              <a:rPr lang="en-US" sz="2000" dirty="0" smtClean="0"/>
              <a:t>	Foundations </a:t>
            </a:r>
            <a:r>
              <a:rPr lang="en-US" sz="2000" dirty="0" smtClean="0"/>
              <a:t>and principles of robotic manipulation.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r>
              <a:rPr lang="en-US" sz="2000" dirty="0" smtClean="0"/>
              <a:t>RBE 595. Special </a:t>
            </a:r>
            <a:r>
              <a:rPr lang="en-US" sz="2000" dirty="0" smtClean="0"/>
              <a:t>Topics</a:t>
            </a:r>
          </a:p>
          <a:p>
            <a:pPr>
              <a:buNone/>
            </a:pPr>
            <a:r>
              <a:rPr lang="en-US" sz="2000" dirty="0" smtClean="0"/>
              <a:t>	Arranged by individual faculty with special expertise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r>
              <a:rPr lang="en-US" sz="2000" dirty="0" smtClean="0"/>
              <a:t>RBE </a:t>
            </a:r>
            <a:r>
              <a:rPr lang="en-US" sz="2000" dirty="0" smtClean="0"/>
              <a:t>596. Robotics Engineering Practicum</a:t>
            </a:r>
          </a:p>
          <a:p>
            <a:r>
              <a:rPr lang="en-US" sz="2000" dirty="0" smtClean="0"/>
              <a:t>RBE </a:t>
            </a:r>
            <a:r>
              <a:rPr lang="en-US" sz="2000" dirty="0" smtClean="0"/>
              <a:t>597. Independent Study </a:t>
            </a:r>
          </a:p>
          <a:p>
            <a:r>
              <a:rPr lang="en-US" sz="2000" dirty="0" smtClean="0"/>
              <a:t>RBE </a:t>
            </a:r>
            <a:r>
              <a:rPr lang="en-US" sz="2000" dirty="0" smtClean="0"/>
              <a:t>598. Directed </a:t>
            </a:r>
            <a:r>
              <a:rPr lang="en-US" sz="2000" dirty="0" smtClean="0"/>
              <a:t>Research</a:t>
            </a:r>
          </a:p>
          <a:p>
            <a:r>
              <a:rPr lang="en-US" sz="2000" dirty="0" smtClean="0"/>
              <a:t>RBE </a:t>
            </a:r>
            <a:r>
              <a:rPr lang="en-US" sz="2000" dirty="0" smtClean="0"/>
              <a:t>599. Thesis </a:t>
            </a:r>
            <a:r>
              <a:rPr lang="en-US" sz="2000" dirty="0" smtClean="0"/>
              <a:t>Research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867400"/>
            <a:ext cx="199299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 Opportunities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479521"/>
            <a:ext cx="3505200" cy="89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743200"/>
            <a:ext cx="1843087" cy="24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Documents and Settings\Mark Mordarski\My Documents\My Pictures\New Folder (2)\LMRI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00400"/>
            <a:ext cx="2539828" cy="1905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219200"/>
            <a:ext cx="213607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1552575"/>
            <a:ext cx="2628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590800"/>
            <a:ext cx="2047875" cy="260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5410200"/>
            <a:ext cx="3657600" cy="5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4724400"/>
            <a:ext cx="1704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3400" y="5334000"/>
            <a:ext cx="1366838" cy="139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k Mordarski\My Documents\My Picture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42679"/>
            <a:ext cx="5181600" cy="4584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Honor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Faculty &amp; Research I</a:t>
            </a: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579438" y="1155700"/>
            <a:ext cx="3886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David Brown, CS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The Application of AI to Design;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Human-Computer Interaction &amp; Interface Design;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Design Theory &amp; Methodology;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Artificial Intelligence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Michael J. Ciaraldi, CS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Robotics Education;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Software Engineering;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Real-Time and Embedded Systems;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Eben C. Cobb, ME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Computer Aided Design and Kinematics;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Smart Structures;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Vibration Control;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Design of High-Speed Precision Equipment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David Cyganski, ECE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Machine Vision;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Automatic Target Recognition;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Image Fusion; Network Computing;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Multimedia;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Computers In Education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4313238" y="1155700"/>
            <a:ext cx="3908425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Michael A. Demetriou, ME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Control of Mobile Sensor and Actuator Networks;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Intelligent Control of Robotic Manipulators;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Model-Based Intrusion and Biochemical Source 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Detection Using Mobile Sensors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Gregory Fischer, ME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Medical Robotics;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Computer Assisted Interventional Systems;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MRI-Compatible Mechatronics;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Modeling And Control Of Robotic Systems;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Kinematics And Mechanism Design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Michael A. Gennert,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CS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Robotics Education;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Computer Vision;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Image Processing;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Programming Languages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Islam Hussein, ME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Cooperative Control of Intelligent Multiple Vehicle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Sensor Network Systems;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Geometric Mechanics; Optimal Control Theory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Faculty &amp; Research II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576263" y="1225550"/>
            <a:ext cx="3429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Robert W. Lindeman, CS &amp; IMGD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Human-Computer Interaction;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Human-Robot Interaction for Teleoperation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Fred J. Looft III, ECE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Instrumentation;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Digital and Analog systems;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Signal Processing;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Biomedical Engineering;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Microprocessor Systems and Architectures; 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Space-Flight Systems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William Michalson, ECE &amp; CS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Communications and Navigation Systems;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Embedded Computing / Real-Time Systems;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Networking and IT Infrastructure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Robert L. Norton, ME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Mechanical Design and Analysis;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Dynamic Signal Analysis;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Computer Aided Engineering and Design;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Vibration Analysis </a:t>
            </a: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4357688" y="1225550"/>
            <a:ext cx="37719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Taskin Padir, ECE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Modeling and Control of Robotic Systems;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Kinematics and Dynamics of Robot Manipulators;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Redundancy Resolution and Trajectory Planning;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Machine Vision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Gary Pollice, CS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Software Engineering;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Quality and Testing;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Collaborative Development and Processes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Charles Rich, CS &amp;IMGD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Human-Robot Interaction</a:t>
            </a:r>
          </a:p>
          <a:p>
            <a:pPr defTabSz="457200" eaLnBrk="0" hangingPunct="0"/>
            <a:endParaRPr lang="en-US" sz="1400" b="1">
              <a:solidFill>
                <a:srgbClr val="000000"/>
              </a:solidFill>
              <a:latin typeface="Calibri" pitchFamily="34" charset="0"/>
            </a:endParaRPr>
          </a:p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Gretar Tryggvason, ME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Robotics Education;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Computing;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Entrepreneurship</a:t>
            </a:r>
          </a:p>
          <a:p>
            <a:pPr defTabSz="457200" eaLnBrk="0" hangingPunct="0"/>
            <a:endParaRPr lang="en-US" sz="1400">
              <a:solidFill>
                <a:srgbClr val="000000"/>
              </a:solidFill>
              <a:latin typeface="Calibri" pitchFamily="34" charset="0"/>
            </a:endParaRPr>
          </a:p>
          <a:p>
            <a:pPr defTabSz="457200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James D. Van de Ven, ME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Propulsion Systems,;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Energy Storage;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Kinematics Including Manipulator Design;</a:t>
            </a:r>
          </a:p>
          <a:p>
            <a:pPr defTabSz="457200" eaLnBrk="0" hangingPunct="0"/>
            <a:endParaRPr lang="en-US" sz="1400">
              <a:solidFill>
                <a:srgbClr val="000000"/>
              </a:solidFill>
              <a:latin typeface="Calibri" pitchFamily="34" charset="0"/>
            </a:endParaRPr>
          </a:p>
          <a:p>
            <a:pPr defTabSz="457200" eaLnBrk="0" hangingPunct="0"/>
            <a:endParaRPr lang="en-US" sz="1400">
              <a:solidFill>
                <a:srgbClr val="000000"/>
              </a:solidFill>
              <a:latin typeface="Calibri" pitchFamily="34" charset="0"/>
            </a:endParaRP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B31B34"/>
                </a:solidFill>
              </a:rPr>
              <a:t>The Future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1"/>
            <a:ext cx="8077200" cy="1981199"/>
          </a:xfrm>
        </p:spPr>
        <p:txBody>
          <a:bodyPr/>
          <a:lstStyle/>
          <a:p>
            <a:pPr indent="-53975" eaLnBrk="1" hangingPunct="1">
              <a:buFont typeface="Wingdings" pitchFamily="2" charset="2"/>
              <a:buNone/>
            </a:pPr>
            <a:r>
              <a:rPr lang="en-US" dirty="0" smtClean="0"/>
              <a:t>“Within 25 years there will be no activity, legal or illegal, that we will undertake without the assistance of a robot.”</a:t>
            </a:r>
          </a:p>
          <a:p>
            <a:pPr indent="-53975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838200" y="41703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3200"/>
          </a:p>
        </p:txBody>
      </p:sp>
      <p:pic>
        <p:nvPicPr>
          <p:cNvPr id="159749" name="Picture 5" descr="DrOctop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3000"/>
            <a:ext cx="5461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1200" y="3810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Now planning PhD in Robotics!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457200"/>
            <a:ext cx="7924800" cy="5638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>For </a:t>
            </a:r>
            <a:r>
              <a:rPr lang="en-US" sz="3600" b="1" dirty="0" smtClean="0">
                <a:solidFill>
                  <a:schemeClr val="tx1"/>
                </a:solidFill>
              </a:rPr>
              <a:t>more information: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/>
              <a:t>http://robotics.wpi.edu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  Watch this site regularly for updates and announcements!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roduction%20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351540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31B34"/>
                </a:solidFill>
              </a:rPr>
              <a:t>Robotics</a:t>
            </a:r>
            <a:endParaRPr lang="en-US" dirty="0">
              <a:solidFill>
                <a:srgbClr val="B31B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667000" cy="2362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New century, </a:t>
            </a:r>
          </a:p>
          <a:p>
            <a:pPr>
              <a:buNone/>
            </a:pPr>
            <a:r>
              <a:rPr lang="en-US" b="1" dirty="0" smtClean="0"/>
              <a:t>New technology, </a:t>
            </a:r>
          </a:p>
          <a:p>
            <a:pPr>
              <a:buNone/>
            </a:pPr>
            <a:r>
              <a:rPr lang="en-US" b="1" dirty="0" smtClean="0"/>
              <a:t>New program, </a:t>
            </a:r>
          </a:p>
          <a:p>
            <a:pPr>
              <a:buNone/>
            </a:pPr>
            <a:r>
              <a:rPr lang="en-US" b="1" dirty="0"/>
              <a:t>N</a:t>
            </a:r>
            <a:r>
              <a:rPr lang="en-US" b="1" dirty="0" smtClean="0"/>
              <a:t>ew courses, </a:t>
            </a:r>
          </a:p>
          <a:p>
            <a:pPr>
              <a:buNone/>
            </a:pPr>
            <a:r>
              <a:rPr lang="en-US" b="1" dirty="0"/>
              <a:t>N</a:t>
            </a:r>
            <a:r>
              <a:rPr lang="en-US" b="1" dirty="0" smtClean="0"/>
              <a:t>ew approach…</a:t>
            </a:r>
          </a:p>
          <a:p>
            <a:endParaRPr lang="en-US" dirty="0"/>
          </a:p>
        </p:txBody>
      </p:sp>
      <p:pic>
        <p:nvPicPr>
          <p:cNvPr id="4" name="Picture 5" descr="production%20lin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38600" y="2438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CS SUGV 1.jpg"/>
          <p:cNvPicPr>
            <a:picLocks noChangeAspect="1"/>
          </p:cNvPicPr>
          <p:nvPr/>
        </p:nvPicPr>
        <p:blipFill>
          <a:blip r:embed="rId5" cstate="print"/>
          <a:srcRect b="5556"/>
          <a:stretch>
            <a:fillRect/>
          </a:stretch>
        </p:blipFill>
        <p:spPr>
          <a:xfrm>
            <a:off x="6629400" y="3505200"/>
            <a:ext cx="2286000" cy="1945911"/>
          </a:xfrm>
          <a:prstGeom prst="rect">
            <a:avLst/>
          </a:prstGeom>
        </p:spPr>
      </p:pic>
      <p:pic>
        <p:nvPicPr>
          <p:cNvPr id="13" name="Picture 12" descr="remus_in_wa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3276600"/>
            <a:ext cx="3358194" cy="2286000"/>
          </a:xfrm>
          <a:prstGeom prst="rect">
            <a:avLst/>
          </a:prstGeom>
        </p:spPr>
      </p:pic>
      <p:pic>
        <p:nvPicPr>
          <p:cNvPr id="15" name="Picture 14" descr="iRobot Warrior 700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1000" y="2514600"/>
            <a:ext cx="3931920" cy="3276600"/>
          </a:xfrm>
          <a:prstGeom prst="rect">
            <a:avLst/>
          </a:prstGeom>
        </p:spPr>
      </p:pic>
      <p:pic>
        <p:nvPicPr>
          <p:cNvPr id="14" name="Picture 13" descr="iRobot Roomba 560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4419600"/>
            <a:ext cx="3048000" cy="2314787"/>
          </a:xfrm>
          <a:prstGeom prst="rect">
            <a:avLst/>
          </a:prstGeom>
        </p:spPr>
      </p:pic>
      <p:pic>
        <p:nvPicPr>
          <p:cNvPr id="16" name="Picture 15" descr="a_Shadow_200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4800" y="2590800"/>
            <a:ext cx="4764024" cy="28468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1371600"/>
            <a:ext cx="5867400" cy="3693319"/>
          </a:xfrm>
          <a:prstGeom prst="rect">
            <a:avLst/>
          </a:prstGeom>
          <a:solidFill>
            <a:srgbClr val="B31B34"/>
          </a:solidFill>
          <a:ln>
            <a:solidFill>
              <a:srgbClr val="B31B3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B.S. in Robotics Engineering</a:t>
            </a:r>
          </a:p>
          <a:p>
            <a:pPr algn="ctr"/>
            <a:r>
              <a:rPr lang="en-US" b="1" dirty="0" smtClean="0"/>
              <a:t>Approved by the WPI Faculty in fall 2006.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M.S. in Robotics Engineering </a:t>
            </a:r>
          </a:p>
          <a:p>
            <a:pPr algn="ctr"/>
            <a:r>
              <a:rPr lang="en-US" b="1" dirty="0" smtClean="0"/>
              <a:t>Approved by the WPI Faculty in spring 2009.</a:t>
            </a:r>
          </a:p>
          <a:p>
            <a:endParaRPr lang="en-US" b="1" dirty="0"/>
          </a:p>
          <a:p>
            <a:endParaRPr lang="en-US" b="1" dirty="0" smtClean="0"/>
          </a:p>
          <a:p>
            <a:pPr algn="ctr"/>
            <a:r>
              <a:rPr lang="en-US" b="1" dirty="0" smtClean="0"/>
              <a:t>The first RBE B.S. program in the United States.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The first institution offering both B.S. and M.S. Robotics Engineering programs in the United States.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627188" cy="260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8" descr="iBOT Wheelch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19400"/>
            <a:ext cx="2286000" cy="28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31B34"/>
                </a:solidFill>
              </a:rPr>
              <a:t>Robots take many forms!</a:t>
            </a:r>
            <a:endParaRPr lang="en-US" dirty="0">
              <a:solidFill>
                <a:srgbClr val="B31B34"/>
              </a:solidFill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5" cstate="print"/>
          <a:srcRect l="16667" r="16667"/>
          <a:stretch>
            <a:fillRect/>
          </a:stretch>
        </p:blipFill>
        <p:spPr bwMode="auto">
          <a:xfrm>
            <a:off x="4267200" y="4648200"/>
            <a:ext cx="1828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tmpr"/>
          <p:cNvPicPr>
            <a:picLocks noChangeAspect="1" noChangeArrowheads="1"/>
          </p:cNvPicPr>
          <p:nvPr/>
        </p:nvPicPr>
        <p:blipFill>
          <a:blip r:embed="rId6" cstate="print"/>
          <a:srcRect t="5464" b="4382"/>
          <a:stretch>
            <a:fillRect/>
          </a:stretch>
        </p:blipFill>
        <p:spPr bwMode="auto">
          <a:xfrm>
            <a:off x="7508875" y="304800"/>
            <a:ext cx="1558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832" y="3733800"/>
            <a:ext cx="3681768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19" descr="ISS_with_the_Canadar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371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B31B34"/>
                </a:solidFill>
              </a:rPr>
              <a:t>WPI and Robotics Engineering (RBE)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RBE is fundamentally multi-disciplinary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Innovative and immersive approach to intermingle CS, ECE and ME while maintaining a strong traditional-core engineering education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RBE is rooted in practice as strongly as in theory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Project experience and industry research relationships are essential for an effective RBE graduate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WPI with its history of innovation, emphasis on project-oriented education, flexible curriculum, and industrial ties, is the perfect university to undertake the education of future </a:t>
            </a:r>
            <a:r>
              <a:rPr lang="en-US" sz="2800" dirty="0" err="1" smtClean="0"/>
              <a:t>roboticists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Computer Science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676401"/>
            <a:ext cx="4648200" cy="40385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Software engineering and systems (not just "programming")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Human interfaces, graphics and animation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Computer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Database and knowledge</a:t>
            </a:r>
            <a:br>
              <a:rPr lang="en-US" sz="2400" dirty="0" smtClean="0"/>
            </a:br>
            <a:r>
              <a:rPr lang="en-US" sz="2400" dirty="0" smtClean="0"/>
              <a:t>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Artificial intelligence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…</a:t>
            </a:r>
            <a:r>
              <a:rPr lang="en-US" sz="2400" b="1" dirty="0" smtClean="0"/>
              <a:t>Robotics</a:t>
            </a:r>
            <a:endParaRPr lang="en-US" sz="2400" dirty="0" smtClean="0"/>
          </a:p>
        </p:txBody>
      </p:sp>
      <p:pic>
        <p:nvPicPr>
          <p:cNvPr id="14340" name="Picture 4" descr="photo3_rdax_300x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38242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2"/>
                </a:solidFill>
              </a:rPr>
              <a:t>Electrical </a:t>
            </a:r>
            <a:r>
              <a:rPr lang="en-US" sz="4000" dirty="0" smtClean="0">
                <a:solidFill>
                  <a:schemeClr val="accent2"/>
                </a:solidFill>
              </a:rPr>
              <a:t>&amp; </a:t>
            </a:r>
            <a:r>
              <a:rPr lang="en-US" sz="4000" dirty="0" smtClean="0">
                <a:solidFill>
                  <a:schemeClr val="accent2"/>
                </a:solidFill>
              </a:rPr>
              <a:t>Computer Engineering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524000"/>
            <a:ext cx="4724400" cy="4297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Electric Power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Computers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Networking and Communications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Video, Audio… any entertainment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Cryptography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Sensors and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Aerospace and Navigation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Radar, Sonar, Inertial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Environmental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Computer Engineering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Circuits and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Micro and </a:t>
            </a:r>
            <a:r>
              <a:rPr lang="en-US" sz="2000" dirty="0" err="1" smtClean="0"/>
              <a:t>Nano</a:t>
            </a:r>
            <a:r>
              <a:rPr lang="en-US" sz="2000" dirty="0" smtClean="0"/>
              <a:t>-electronics and photonics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500" b="1" dirty="0" smtClean="0"/>
              <a:t>…Robotics</a:t>
            </a:r>
          </a:p>
        </p:txBody>
      </p:sp>
      <p:pic>
        <p:nvPicPr>
          <p:cNvPr id="15364" name="Picture 4" descr="Panel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953000"/>
            <a:ext cx="24384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a40panel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43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28956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Mechanical Engineering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600201"/>
            <a:ext cx="4648200" cy="3962399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Energy</a:t>
            </a:r>
          </a:p>
          <a:p>
            <a:pPr lvl="1" eaLnBrk="1" hangingPunct="1"/>
            <a:r>
              <a:rPr lang="en-US" sz="2000" dirty="0" smtClean="0"/>
              <a:t>Energy transformation</a:t>
            </a:r>
          </a:p>
          <a:p>
            <a:pPr lvl="1" eaLnBrk="1" hangingPunct="1"/>
            <a:r>
              <a:rPr lang="en-US" sz="2000" dirty="0" smtClean="0"/>
              <a:t>Renewable sources</a:t>
            </a:r>
          </a:p>
          <a:p>
            <a:pPr eaLnBrk="1" hangingPunct="1"/>
            <a:r>
              <a:rPr lang="en-US" sz="2000" dirty="0" smtClean="0"/>
              <a:t>Materials</a:t>
            </a:r>
          </a:p>
          <a:p>
            <a:pPr lvl="1" eaLnBrk="1" hangingPunct="1"/>
            <a:r>
              <a:rPr lang="en-US" sz="2000" dirty="0" smtClean="0"/>
              <a:t>Biomaterials, structural</a:t>
            </a:r>
            <a:br>
              <a:rPr lang="en-US" sz="2000" dirty="0" smtClean="0"/>
            </a:br>
            <a:r>
              <a:rPr lang="en-US" sz="2000" dirty="0" smtClean="0"/>
              <a:t>materials, smart materials</a:t>
            </a:r>
          </a:p>
          <a:p>
            <a:pPr eaLnBrk="1" hangingPunct="1"/>
            <a:r>
              <a:rPr lang="en-US" sz="2000" dirty="0" smtClean="0"/>
              <a:t>Machines</a:t>
            </a:r>
          </a:p>
          <a:p>
            <a:pPr lvl="1" eaLnBrk="1" hangingPunct="1"/>
            <a:r>
              <a:rPr lang="en-US" sz="2000" dirty="0" smtClean="0"/>
              <a:t>Air, space, land, water vehicles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…Robotics</a:t>
            </a:r>
          </a:p>
        </p:txBody>
      </p:sp>
      <p:pic>
        <p:nvPicPr>
          <p:cNvPr id="16388" name="Picture 4" descr="img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1831975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toyota_prius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30480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B31B34"/>
                </a:solidFill>
              </a:rPr>
              <a:t>The Robotics Industry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8686800" cy="2514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800" dirty="0" smtClean="0"/>
              <a:t>New England, and Massachusetts in particular, houses a strong and growing Robotics industry.  </a:t>
            </a:r>
          </a:p>
          <a:p>
            <a:pPr lvl="1"/>
            <a:r>
              <a:rPr lang="en-US" sz="2400" dirty="0" smtClean="0"/>
              <a:t>S</a:t>
            </a:r>
            <a:r>
              <a:rPr lang="en-US" dirty="0" smtClean="0"/>
              <a:t>ales exceed </a:t>
            </a:r>
            <a:r>
              <a:rPr lang="en-US" b="1" dirty="0" smtClean="0"/>
              <a:t>$942 million</a:t>
            </a:r>
          </a:p>
          <a:p>
            <a:pPr lvl="1"/>
            <a:r>
              <a:rPr lang="en-US" dirty="0" smtClean="0"/>
              <a:t>Employ </a:t>
            </a:r>
            <a:r>
              <a:rPr lang="en-US" b="1" dirty="0" smtClean="0"/>
              <a:t>2,500 in Massachusetts</a:t>
            </a:r>
          </a:p>
          <a:p>
            <a:pPr lvl="1"/>
            <a:r>
              <a:rPr lang="en-US" b="1" dirty="0" smtClean="0"/>
              <a:t>40% companies are startups or less than 6 years old</a:t>
            </a:r>
          </a:p>
          <a:p>
            <a:pPr lvl="1"/>
            <a:r>
              <a:rPr lang="en-US" dirty="0" smtClean="0"/>
              <a:t>Average annual growth rate </a:t>
            </a:r>
            <a:r>
              <a:rPr lang="en-US" b="1" dirty="0" smtClean="0"/>
              <a:t>47%</a:t>
            </a:r>
          </a:p>
          <a:p>
            <a:pPr lvl="1"/>
            <a:r>
              <a:rPr lang="en-US" b="1" dirty="0" smtClean="0"/>
              <a:t>90% of all hires are local hires</a:t>
            </a:r>
          </a:p>
          <a:p>
            <a:pPr lvl="1"/>
            <a:r>
              <a:rPr lang="en-US" b="1" dirty="0" smtClean="0"/>
              <a:t>70% plan to hire in next 1–2 years</a:t>
            </a:r>
            <a:endParaRPr lang="en-US" sz="7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1416784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“The epicenter of Robotics is in New England.”  </a:t>
            </a:r>
          </a:p>
          <a:p>
            <a:pPr algn="ctr"/>
            <a:r>
              <a:rPr lang="en-US" sz="2400" dirty="0" smtClean="0"/>
              <a:t>--Helen Greiner </a:t>
            </a:r>
            <a:br>
              <a:rPr lang="en-US" sz="2400" dirty="0" smtClean="0"/>
            </a:br>
            <a:r>
              <a:rPr lang="en-US" sz="2400" dirty="0" smtClean="0"/>
              <a:t>Co-founder, </a:t>
            </a:r>
            <a:r>
              <a:rPr lang="en-US" sz="2400" dirty="0" err="1" smtClean="0"/>
              <a:t>iRobot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Founder and CEO, The </a:t>
            </a:r>
            <a:r>
              <a:rPr lang="en-US" sz="2400" dirty="0" err="1" smtClean="0"/>
              <a:t>Droidworks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B31B34"/>
                </a:solidFill>
              </a:rPr>
              <a:t>Robotics Engineering </a:t>
            </a:r>
            <a:br>
              <a:rPr lang="en-US" dirty="0" smtClean="0">
                <a:solidFill>
                  <a:srgbClr val="B31B34"/>
                </a:solidFill>
              </a:rPr>
            </a:br>
            <a:r>
              <a:rPr lang="en-US" dirty="0" smtClean="0">
                <a:solidFill>
                  <a:srgbClr val="B31B34"/>
                </a:solidFill>
              </a:rPr>
              <a:t>Advisory Board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David Kelly, </a:t>
            </a:r>
            <a:r>
              <a:rPr lang="en-US" sz="2800" dirty="0" smtClean="0"/>
              <a:t>President, Bluefin Robotics</a:t>
            </a:r>
          </a:p>
          <a:p>
            <a:pPr eaLnBrk="1" hangingPunct="1"/>
            <a:r>
              <a:rPr lang="en-US" sz="2800" dirty="0" smtClean="0"/>
              <a:t>Helen Greiner, Founder and CEO, The </a:t>
            </a:r>
            <a:r>
              <a:rPr lang="en-US" sz="2800" dirty="0" err="1" smtClean="0"/>
              <a:t>Droidworks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Brian Hart, President, Black-I Robotics</a:t>
            </a:r>
          </a:p>
          <a:p>
            <a:pPr eaLnBrk="1" hangingPunct="1"/>
            <a:r>
              <a:rPr lang="en-US" sz="2800" dirty="0" smtClean="0"/>
              <a:t>Dean </a:t>
            </a:r>
            <a:r>
              <a:rPr lang="en-US" sz="2800" dirty="0" err="1" smtClean="0"/>
              <a:t>Kamen</a:t>
            </a:r>
            <a:r>
              <a:rPr lang="en-US" sz="2800" dirty="0" smtClean="0"/>
              <a:t>, Founder and President, DEKA Research and Development Corp.</a:t>
            </a:r>
          </a:p>
          <a:p>
            <a:pPr eaLnBrk="1" hangingPunct="1"/>
            <a:r>
              <a:rPr lang="en-US" sz="2800" dirty="0" smtClean="0"/>
              <a:t>Dan Kara, President, </a:t>
            </a:r>
            <a:r>
              <a:rPr lang="en-US" sz="2800" dirty="0" err="1" smtClean="0"/>
              <a:t>RoboticsTrends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Etc…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Futura Lt BT"/>
        <a:ea typeface=""/>
        <a:cs typeface=""/>
      </a:majorFont>
      <a:minorFont>
        <a:latin typeface="Futura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735</Words>
  <Application>Microsoft Office PowerPoint</Application>
  <PresentationFormat>On-screen Show (4:3)</PresentationFormat>
  <Paragraphs>264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WPI Theme</vt:lpstr>
      <vt:lpstr>The M.S. Degree in Robotics Engineering </vt:lpstr>
      <vt:lpstr>Robotics</vt:lpstr>
      <vt:lpstr>Robots take many forms!</vt:lpstr>
      <vt:lpstr>WPI and Robotics Engineering (RBE)</vt:lpstr>
      <vt:lpstr>Computer Science</vt:lpstr>
      <vt:lpstr>Electrical &amp; Computer Engineering</vt:lpstr>
      <vt:lpstr>Mechanical Engineering</vt:lpstr>
      <vt:lpstr>The Robotics Industry</vt:lpstr>
      <vt:lpstr>Robotics Engineering  Advisory Board</vt:lpstr>
      <vt:lpstr>Goals &amp; Objectives</vt:lpstr>
      <vt:lpstr>Credit Requirements</vt:lpstr>
      <vt:lpstr>Detailed Requirements</vt:lpstr>
      <vt:lpstr>Courses </vt:lpstr>
      <vt:lpstr>Internship Opportunities</vt:lpstr>
      <vt:lpstr>Robotics Honor Society</vt:lpstr>
      <vt:lpstr>Faculty &amp; Research I</vt:lpstr>
      <vt:lpstr>Faculty &amp; Research II</vt:lpstr>
      <vt:lpstr>The Future</vt:lpstr>
      <vt:lpstr> For more information:  http://robotics.wpi.edu    Watch this site regularly for updates and announcements!</vt:lpstr>
      <vt:lpstr>Questions?</vt:lpstr>
    </vt:vector>
  </TitlesOfParts>
  <Company>Worcester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Taskin Padir</dc:creator>
  <cp:lastModifiedBy>michaelg</cp:lastModifiedBy>
  <cp:revision>35</cp:revision>
  <dcterms:created xsi:type="dcterms:W3CDTF">2009-04-15T02:52:32Z</dcterms:created>
  <dcterms:modified xsi:type="dcterms:W3CDTF">2009-08-19T15:22:47Z</dcterms:modified>
</cp:coreProperties>
</file>