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05" d="100"/>
          <a:sy n="205" d="100"/>
        </p:scale>
        <p:origin x="-120" y="-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770295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1200150"/>
            <a:ext cx="9144000" cy="2743199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10" name="Shape 10"/>
          <p:cNvGrpSpPr/>
          <p:nvPr/>
        </p:nvGrpSpPr>
        <p:grpSpPr>
          <a:xfrm>
            <a:off x="0" y="-1078"/>
            <a:ext cx="1827407" cy="5144627"/>
            <a:chOff x="0" y="-1438"/>
            <a:chExt cx="798029" cy="6859503"/>
          </a:xfrm>
        </p:grpSpPr>
        <p:sp>
          <p:nvSpPr>
            <p:cNvPr id="11" name="Shape 11"/>
            <p:cNvSpPr/>
            <p:nvPr/>
          </p:nvSpPr>
          <p:spPr>
            <a:xfrm>
              <a:off x="0" y="-1438"/>
              <a:ext cx="798029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0" y="0"/>
              <a:ext cx="399014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3" name="Shape 13"/>
          <p:cNvGrpSpPr/>
          <p:nvPr/>
        </p:nvGrpSpPr>
        <p:grpSpPr>
          <a:xfrm flipH="1">
            <a:off x="7316591" y="0"/>
            <a:ext cx="1827407" cy="5144627"/>
            <a:chOff x="0" y="-1438"/>
            <a:chExt cx="798029" cy="6859503"/>
          </a:xfrm>
        </p:grpSpPr>
        <p:sp>
          <p:nvSpPr>
            <p:cNvPr id="14" name="Shape 14"/>
            <p:cNvSpPr/>
            <p:nvPr/>
          </p:nvSpPr>
          <p:spPr>
            <a:xfrm>
              <a:off x="0" y="-1438"/>
              <a:ext cx="798029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0" y="0"/>
              <a:ext cx="399014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1568184"/>
            <a:ext cx="7772400" cy="1238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685800" y="2914650"/>
            <a:ext cx="7772400" cy="658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2400">
                <a:solidFill>
                  <a:schemeClr val="lt2"/>
                </a:solidFill>
              </a:defRPr>
            </a:lvl1pPr>
            <a:lvl2pPr algn="ctr">
              <a:spcBef>
                <a:spcPts val="0"/>
              </a:spcBef>
              <a:buClr>
                <a:schemeClr val="lt2"/>
              </a:buClr>
              <a:buNone/>
              <a:defRPr>
                <a:solidFill>
                  <a:schemeClr val="lt2"/>
                </a:solidFill>
              </a:defRPr>
            </a:lvl2pPr>
            <a:lvl3pPr algn="ctr">
              <a:spcBef>
                <a:spcPts val="0"/>
              </a:spcBef>
              <a:buClr>
                <a:schemeClr val="lt2"/>
              </a:buClr>
              <a:buNone/>
              <a:defRPr>
                <a:solidFill>
                  <a:schemeClr val="lt2"/>
                </a:solidFill>
              </a:defRPr>
            </a:lvl3pPr>
            <a:lvl4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2400">
                <a:solidFill>
                  <a:schemeClr val="lt2"/>
                </a:solidFill>
              </a:defRPr>
            </a:lvl4pPr>
            <a:lvl5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2400">
                <a:solidFill>
                  <a:schemeClr val="lt2"/>
                </a:solidFill>
              </a:defRPr>
            </a:lvl5pPr>
            <a:lvl6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2400">
                <a:solidFill>
                  <a:schemeClr val="lt2"/>
                </a:solidFill>
              </a:defRPr>
            </a:lvl6pPr>
            <a:lvl7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2400">
                <a:solidFill>
                  <a:schemeClr val="lt2"/>
                </a:solidFill>
              </a:defRPr>
            </a:lvl7pPr>
            <a:lvl8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2400">
                <a:solidFill>
                  <a:schemeClr val="lt2"/>
                </a:solidFill>
              </a:defRPr>
            </a:lvl8pPr>
            <a:lvl9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-1078"/>
            <a:ext cx="9144000" cy="1144199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21" name="Shape 21"/>
          <p:cNvGrpSpPr/>
          <p:nvPr/>
        </p:nvGrpSpPr>
        <p:grpSpPr>
          <a:xfrm>
            <a:off x="0" y="-1078"/>
            <a:ext cx="649180" cy="5144627"/>
            <a:chOff x="0" y="-1438"/>
            <a:chExt cx="649180" cy="6859503"/>
          </a:xfrm>
        </p:grpSpPr>
        <p:sp>
          <p:nvSpPr>
            <p:cNvPr id="22" name="Shape 22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378">
                <a:alpha val="9803"/>
              </a:srgb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4" name="Shape 24"/>
          <p:cNvGrpSpPr/>
          <p:nvPr/>
        </p:nvGrpSpPr>
        <p:grpSpPr>
          <a:xfrm flipH="1">
            <a:off x="8494493" y="0"/>
            <a:ext cx="649180" cy="5144627"/>
            <a:chOff x="0" y="-1438"/>
            <a:chExt cx="649180" cy="6859503"/>
          </a:xfrm>
        </p:grpSpPr>
        <p:sp>
          <p:nvSpPr>
            <p:cNvPr id="25" name="Shape 25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378">
                <a:alpha val="9803"/>
              </a:srgb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7" name="Shape 27"/>
          <p:cNvSpPr/>
          <p:nvPr/>
        </p:nvSpPr>
        <p:spPr>
          <a:xfrm>
            <a:off x="0" y="4743450"/>
            <a:ext cx="9144000" cy="401099"/>
          </a:xfrm>
          <a:prstGeom prst="rect">
            <a:avLst/>
          </a:prstGeom>
          <a:solidFill>
            <a:schemeClr val="dk1">
              <a:alpha val="1490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-1078"/>
            <a:ext cx="9144000" cy="1144199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33" name="Shape 33"/>
          <p:cNvGrpSpPr/>
          <p:nvPr/>
        </p:nvGrpSpPr>
        <p:grpSpPr>
          <a:xfrm>
            <a:off x="0" y="-1078"/>
            <a:ext cx="649180" cy="5144627"/>
            <a:chOff x="0" y="-1438"/>
            <a:chExt cx="649180" cy="6859503"/>
          </a:xfrm>
        </p:grpSpPr>
        <p:sp>
          <p:nvSpPr>
            <p:cNvPr id="34" name="Shape 34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6" name="Shape 36"/>
          <p:cNvGrpSpPr/>
          <p:nvPr/>
        </p:nvGrpSpPr>
        <p:grpSpPr>
          <a:xfrm flipH="1">
            <a:off x="8494493" y="0"/>
            <a:ext cx="649180" cy="5144627"/>
            <a:chOff x="0" y="-1438"/>
            <a:chExt cx="649180" cy="6859503"/>
          </a:xfrm>
        </p:grpSpPr>
        <p:sp>
          <p:nvSpPr>
            <p:cNvPr id="37" name="Shape 37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378">
                <a:alpha val="9803"/>
              </a:srgb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" name="Shape 38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9" name="Shape 39"/>
          <p:cNvSpPr/>
          <p:nvPr/>
        </p:nvSpPr>
        <p:spPr>
          <a:xfrm>
            <a:off x="0" y="4743450"/>
            <a:ext cx="9144000" cy="401099"/>
          </a:xfrm>
          <a:prstGeom prst="rect">
            <a:avLst/>
          </a:prstGeom>
          <a:solidFill>
            <a:schemeClr val="dk1">
              <a:alpha val="1490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0" y="-1078"/>
            <a:ext cx="9144000" cy="1144199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46" name="Shape 46"/>
          <p:cNvGrpSpPr/>
          <p:nvPr/>
        </p:nvGrpSpPr>
        <p:grpSpPr>
          <a:xfrm>
            <a:off x="0" y="-1078"/>
            <a:ext cx="649180" cy="5144627"/>
            <a:chOff x="0" y="-1438"/>
            <a:chExt cx="649180" cy="6859503"/>
          </a:xfrm>
        </p:grpSpPr>
        <p:sp>
          <p:nvSpPr>
            <p:cNvPr id="47" name="Shape 47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" name="Shape 48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9" name="Shape 49"/>
          <p:cNvGrpSpPr/>
          <p:nvPr/>
        </p:nvGrpSpPr>
        <p:grpSpPr>
          <a:xfrm flipH="1">
            <a:off x="8494493" y="0"/>
            <a:ext cx="649180" cy="5144627"/>
            <a:chOff x="0" y="-1438"/>
            <a:chExt cx="649180" cy="6859503"/>
          </a:xfrm>
        </p:grpSpPr>
        <p:sp>
          <p:nvSpPr>
            <p:cNvPr id="50" name="Shape 50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2" name="Shape 52"/>
          <p:cNvSpPr/>
          <p:nvPr/>
        </p:nvSpPr>
        <p:spPr>
          <a:xfrm>
            <a:off x="0" y="4743450"/>
            <a:ext cx="9144000" cy="401099"/>
          </a:xfrm>
          <a:prstGeom prst="rect">
            <a:avLst/>
          </a:prstGeom>
          <a:solidFill>
            <a:schemeClr val="dk1">
              <a:alpha val="1490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0" y="-1078"/>
            <a:ext cx="9144000" cy="1144199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57" name="Shape 57"/>
          <p:cNvGrpSpPr/>
          <p:nvPr/>
        </p:nvGrpSpPr>
        <p:grpSpPr>
          <a:xfrm>
            <a:off x="0" y="-1078"/>
            <a:ext cx="649180" cy="5144627"/>
            <a:chOff x="0" y="-1438"/>
            <a:chExt cx="649180" cy="6859503"/>
          </a:xfrm>
        </p:grpSpPr>
        <p:sp>
          <p:nvSpPr>
            <p:cNvPr id="58" name="Shape 58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60" name="Shape 60"/>
          <p:cNvGrpSpPr/>
          <p:nvPr/>
        </p:nvGrpSpPr>
        <p:grpSpPr>
          <a:xfrm flipH="1">
            <a:off x="8494493" y="0"/>
            <a:ext cx="649180" cy="5144627"/>
            <a:chOff x="0" y="-1438"/>
            <a:chExt cx="649180" cy="6859503"/>
          </a:xfrm>
        </p:grpSpPr>
        <p:sp>
          <p:nvSpPr>
            <p:cNvPr id="61" name="Shape 61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63" name="Shape 63"/>
          <p:cNvSpPr/>
          <p:nvPr/>
        </p:nvSpPr>
        <p:spPr>
          <a:xfrm>
            <a:off x="0" y="4743450"/>
            <a:ext cx="9144000" cy="401099"/>
          </a:xfrm>
          <a:prstGeom prst="rect">
            <a:avLst/>
          </a:prstGeom>
          <a:solidFill>
            <a:schemeClr val="dk1">
              <a:alpha val="1490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1800">
                <a:solidFill>
                  <a:schemeClr val="lt2"/>
                </a:solidFill>
              </a:defRPr>
            </a:lvl1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0" y="-1078"/>
            <a:ext cx="9144000" cy="1144199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68" name="Shape 68"/>
          <p:cNvGrpSpPr/>
          <p:nvPr/>
        </p:nvGrpSpPr>
        <p:grpSpPr>
          <a:xfrm>
            <a:off x="0" y="-1078"/>
            <a:ext cx="649180" cy="5144627"/>
            <a:chOff x="0" y="-1438"/>
            <a:chExt cx="649180" cy="6859503"/>
          </a:xfrm>
        </p:grpSpPr>
        <p:sp>
          <p:nvSpPr>
            <p:cNvPr id="69" name="Shape 69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71" name="Shape 71"/>
          <p:cNvGrpSpPr/>
          <p:nvPr/>
        </p:nvGrpSpPr>
        <p:grpSpPr>
          <a:xfrm flipH="1">
            <a:off x="8494493" y="0"/>
            <a:ext cx="649180" cy="5144627"/>
            <a:chOff x="0" y="-1438"/>
            <a:chExt cx="649180" cy="6859503"/>
          </a:xfrm>
        </p:grpSpPr>
        <p:sp>
          <p:nvSpPr>
            <p:cNvPr id="72" name="Shape 72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74" name="Shape 74"/>
          <p:cNvSpPr/>
          <p:nvPr/>
        </p:nvSpPr>
        <p:spPr>
          <a:xfrm>
            <a:off x="0" y="4743450"/>
            <a:ext cx="9144000" cy="401099"/>
          </a:xfrm>
          <a:prstGeom prst="rect">
            <a:avLst/>
          </a:prstGeom>
          <a:solidFill>
            <a:schemeClr val="dk1">
              <a:alpha val="1490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lt1"/>
              </a:buClr>
              <a:buSzPct val="100000"/>
              <a:buFont typeface="Trebuchet MS"/>
              <a:defRPr sz="3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>
              <a:spcBef>
                <a:spcPts val="480"/>
              </a:spcBef>
              <a:buClr>
                <a:schemeClr val="lt1"/>
              </a:buClr>
              <a:buSzPct val="100000"/>
              <a:buFont typeface="Trebuchet MS"/>
              <a:defRPr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spcBef>
                <a:spcPts val="480"/>
              </a:spcBef>
              <a:buClr>
                <a:schemeClr val="lt1"/>
              </a:buClr>
              <a:buSzPct val="100000"/>
              <a:buFont typeface="Trebuchet MS"/>
              <a:defRPr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spcBef>
                <a:spcPts val="360"/>
              </a:spcBef>
              <a:buClr>
                <a:schemeClr val="lt1"/>
              </a:buClr>
              <a:buSzPct val="100000"/>
              <a:buFont typeface="Trebuchet MS"/>
              <a:def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spcBef>
                <a:spcPts val="360"/>
              </a:spcBef>
              <a:buClr>
                <a:schemeClr val="lt1"/>
              </a:buClr>
              <a:buSzPct val="100000"/>
              <a:buFont typeface="Trebuchet MS"/>
              <a:def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spcBef>
                <a:spcPts val="360"/>
              </a:spcBef>
              <a:buClr>
                <a:schemeClr val="lt1"/>
              </a:buClr>
              <a:buSzPct val="100000"/>
              <a:buFont typeface="Trebuchet MS"/>
              <a:def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spcBef>
                <a:spcPts val="360"/>
              </a:spcBef>
              <a:buClr>
                <a:schemeClr val="lt1"/>
              </a:buClr>
              <a:buSzPct val="100000"/>
              <a:buFont typeface="Trebuchet MS"/>
              <a:def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spcBef>
                <a:spcPts val="360"/>
              </a:spcBef>
              <a:buClr>
                <a:schemeClr val="lt1"/>
              </a:buClr>
              <a:buSzPct val="100000"/>
              <a:buFont typeface="Trebuchet MS"/>
              <a:def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spcBef>
                <a:spcPts val="360"/>
              </a:spcBef>
              <a:buClr>
                <a:schemeClr val="lt1"/>
              </a:buClr>
              <a:buSzPct val="100000"/>
              <a:buFont typeface="Trebuchet MS"/>
              <a:def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ctrTitle"/>
          </p:nvPr>
        </p:nvSpPr>
        <p:spPr>
          <a:xfrm>
            <a:off x="685800" y="1568184"/>
            <a:ext cx="7772400" cy="1238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ubTitle" idx="1"/>
          </p:nvPr>
        </p:nvSpPr>
        <p:spPr>
          <a:xfrm>
            <a:off x="2684550" y="3357450"/>
            <a:ext cx="3774899" cy="1743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 rtl="0">
              <a:spcBef>
                <a:spcPts val="0"/>
              </a:spcBef>
              <a:buNone/>
            </a:pPr>
            <a:r>
              <a:rPr lang="en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Nicholas Mollica</a:t>
            </a:r>
          </a:p>
          <a:p>
            <a:pPr marL="0" indent="0" rtl="0">
              <a:spcBef>
                <a:spcPts val="0"/>
              </a:spcBef>
              <a:buNone/>
            </a:pPr>
            <a:r>
              <a:rPr lang="en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Evan Polekoff</a:t>
            </a:r>
          </a:p>
          <a:p>
            <a:pPr marL="0" indent="0" rtl="0">
              <a:spcBef>
                <a:spcPts val="0"/>
              </a:spcBef>
              <a:buNone/>
            </a:pPr>
            <a:r>
              <a:rPr lang="en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Thomas Hunt</a:t>
            </a:r>
          </a:p>
          <a:p>
            <a:pPr marL="0" indent="0" rtl="0">
              <a:spcBef>
                <a:spcPts val="0"/>
              </a:spcBef>
              <a:buNone/>
            </a:pPr>
            <a:r>
              <a:rPr lang="en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Richard Hayes</a:t>
            </a:r>
          </a:p>
        </p:txBody>
      </p: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09809"/>
            <a:ext cx="9144001" cy="274763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/>
          <p:nvPr/>
        </p:nvSpPr>
        <p:spPr>
          <a:xfrm>
            <a:off x="0" y="3357450"/>
            <a:ext cx="6159300" cy="71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Designed By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Scenery drawings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Note cards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Drum pedal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Wii wheel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Cell phone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title" idx="2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solidFill>
            <a:srgbClr val="000000"/>
          </a:solidFill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chemeClr val="accent6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3600" dirty="0">
                <a:solidFill>
                  <a:srgbClr val="A22A2A"/>
                </a:solidFill>
                <a:latin typeface="Impact"/>
                <a:ea typeface="Impact"/>
                <a:cs typeface="Impact"/>
                <a:sym typeface="Impact"/>
              </a:rPr>
              <a:t>Paper Prototype - Materials</a:t>
            </a:r>
          </a:p>
        </p:txBody>
      </p:sp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5750" y="1823975"/>
            <a:ext cx="5514450" cy="310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solidFill>
            <a:srgbClr val="000000"/>
          </a:solidFill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0" dirty="0">
                <a:solidFill>
                  <a:srgbClr val="A22A2A"/>
                </a:solidFill>
                <a:latin typeface="Impact"/>
                <a:ea typeface="Impact"/>
                <a:cs typeface="Impact"/>
                <a:sym typeface="Impact"/>
              </a:rPr>
              <a:t>Post Mortem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0421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What worked:</a:t>
            </a:r>
          </a:p>
          <a:p>
            <a:pPr marL="457200" lvl="0" indent="-4191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Good indication of player actions</a:t>
            </a:r>
          </a:p>
        </p:txBody>
      </p:sp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6725" y="2615550"/>
            <a:ext cx="3308526" cy="186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8675" y="2615550"/>
            <a:ext cx="3308526" cy="1861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solidFill>
            <a:srgbClr val="000000"/>
          </a:solidFill>
        </p:spPr>
        <p:txBody>
          <a:bodyPr lIns="91425" tIns="91425" rIns="91425" bIns="91425" anchor="b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endParaRPr b="0" dirty="0">
              <a:solidFill>
                <a:schemeClr val="accent6"/>
              </a:solidFill>
              <a:latin typeface="Impact"/>
              <a:ea typeface="Impact"/>
              <a:cs typeface="Impact"/>
              <a:sym typeface="Impact"/>
            </a:endParaRPr>
          </a:p>
          <a:p>
            <a:pPr algn="ctr" rtl="0">
              <a:spcBef>
                <a:spcPts val="0"/>
              </a:spcBef>
              <a:buNone/>
            </a:pPr>
            <a:r>
              <a:rPr lang="en" b="0" dirty="0">
                <a:solidFill>
                  <a:srgbClr val="A22A2A"/>
                </a:solidFill>
                <a:latin typeface="Impact"/>
                <a:ea typeface="Impact"/>
                <a:cs typeface="Impact"/>
                <a:sym typeface="Impact"/>
              </a:rPr>
              <a:t>Post Mortem</a:t>
            </a:r>
          </a:p>
        </p:txBody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Flaws: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Too Easy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Courier New"/>
              <a:buChar char="o"/>
            </a:pPr>
            <a:r>
              <a:rPr lang="en"/>
              <a:t>Never pulled over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Too Slow</a:t>
            </a:r>
          </a:p>
          <a:p>
            <a:pPr marL="914400" lvl="1" indent="-381000">
              <a:spcBef>
                <a:spcPts val="0"/>
              </a:spcBef>
              <a:buClr>
                <a:schemeClr val="lt1"/>
              </a:buClr>
              <a:buSzPct val="80000"/>
              <a:buFont typeface="Courier New"/>
              <a:buChar char="o"/>
            </a:pPr>
            <a:r>
              <a:rPr lang="en"/>
              <a:t>Paper flip obvious</a:t>
            </a:r>
          </a:p>
        </p:txBody>
      </p:sp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1800" y="1862850"/>
            <a:ext cx="4267195" cy="2400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solidFill>
            <a:srgbClr val="000000"/>
          </a:solidFill>
        </p:spPr>
        <p:txBody>
          <a:bodyPr lIns="91425" tIns="91425" rIns="91425" bIns="91425" anchor="b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b="0" dirty="0">
                <a:solidFill>
                  <a:srgbClr val="A22A2A"/>
                </a:solidFill>
                <a:latin typeface="Impact"/>
                <a:ea typeface="Impact"/>
                <a:cs typeface="Impact"/>
                <a:sym typeface="Impact"/>
              </a:rPr>
              <a:t>Improvements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Build a device to swap papers</a:t>
            </a:r>
          </a:p>
          <a:p>
            <a:pPr marL="457200" lvl="0" indent="-4191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Use powerpoint</a:t>
            </a:r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1950" y="2040874"/>
            <a:ext cx="4207674" cy="236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457200" y="1886403"/>
            <a:ext cx="8229600" cy="857400"/>
          </a:xfrm>
          <a:prstGeom prst="rect">
            <a:avLst/>
          </a:prstGeom>
          <a:solidFill>
            <a:srgbClr val="000000"/>
          </a:solidFill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chemeClr val="accent6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b="0" dirty="0">
                <a:solidFill>
                  <a:srgbClr val="A22A2A"/>
                </a:solidFill>
                <a:latin typeface="Impact"/>
                <a:ea typeface="Impact"/>
                <a:cs typeface="Impact"/>
                <a:sym typeface="Impact"/>
              </a:rPr>
              <a:t>Questions?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solidFill>
            <a:srgbClr val="000000"/>
          </a:solidFill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b="0" dirty="0">
                <a:solidFill>
                  <a:srgbClr val="A22A2A"/>
                </a:solidFill>
                <a:latin typeface="Impact"/>
                <a:ea typeface="Impact"/>
                <a:cs typeface="Impact"/>
                <a:sym typeface="Impact"/>
              </a:rPr>
              <a:t>Target Audience and Goals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Target Audience: Teenage Drivers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Goals:</a:t>
            </a:r>
          </a:p>
          <a:p>
            <a:pPr rtl="0">
              <a:spcBef>
                <a:spcPts val="0"/>
              </a:spcBef>
              <a:buNone/>
            </a:pPr>
            <a:endParaRPr sz="800"/>
          </a:p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sz="2400"/>
              <a:t>Educate about the dangers of texting and driving</a:t>
            </a:r>
          </a:p>
          <a:p>
            <a:pPr lvl="0" rtl="0">
              <a:spcBef>
                <a:spcPts val="0"/>
              </a:spcBef>
              <a:buNone/>
            </a:pPr>
            <a:endParaRPr sz="800"/>
          </a:p>
          <a:p>
            <a:pPr marL="457200" lvl="0" indent="-38100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sz="2400"/>
              <a:t>Transfer responsible driving behaviors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solidFill>
            <a:srgbClr val="000000"/>
          </a:solidFill>
        </p:spPr>
        <p:txBody>
          <a:bodyPr lIns="91425" tIns="91425" rIns="91425" bIns="91425" anchor="b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endParaRPr dirty="0">
              <a:solidFill>
                <a:schemeClr val="accent6"/>
              </a:solidFill>
              <a:latin typeface="Impact"/>
              <a:ea typeface="Impact"/>
              <a:cs typeface="Impact"/>
              <a:sym typeface="Impact"/>
            </a:endParaRPr>
          </a:p>
          <a:p>
            <a:pPr algn="ctr">
              <a:spcBef>
                <a:spcPts val="0"/>
              </a:spcBef>
              <a:buNone/>
            </a:pPr>
            <a:r>
              <a:rPr lang="en" b="0" dirty="0">
                <a:solidFill>
                  <a:srgbClr val="A22A2A"/>
                </a:solidFill>
                <a:latin typeface="Impact"/>
                <a:ea typeface="Impact"/>
                <a:cs typeface="Impact"/>
                <a:sym typeface="Impact"/>
              </a:rPr>
              <a:t>Needs Analysis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/>
              <a:t>Teens are unaware of the dangers of texting while driving.</a:t>
            </a:r>
          </a:p>
          <a:p>
            <a:pPr lvl="0" rtl="0">
              <a:spcBef>
                <a:spcPts val="0"/>
              </a:spcBef>
              <a:buNone/>
            </a:pPr>
            <a:endParaRPr sz="800"/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/>
              <a:t>Teens feel that it is important to respond to texts immediately.</a:t>
            </a:r>
          </a:p>
          <a:p>
            <a:pPr lvl="0" rtl="0">
              <a:spcBef>
                <a:spcPts val="0"/>
              </a:spcBef>
              <a:buNone/>
            </a:pPr>
            <a:endParaRPr sz="800"/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/>
              <a:t>Bored teen drivers use texting as a form of entertainment.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solidFill>
            <a:srgbClr val="000000"/>
          </a:solidFill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chemeClr val="accent6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b="0" dirty="0">
                <a:solidFill>
                  <a:srgbClr val="A22A2A"/>
                </a:solidFill>
                <a:latin typeface="Impact"/>
                <a:ea typeface="Impact"/>
                <a:cs typeface="Impact"/>
                <a:sym typeface="Impact"/>
              </a:rPr>
              <a:t>Task Analysis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683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sz="2200"/>
              <a:t>Encourage driving with a passenger</a:t>
            </a:r>
          </a:p>
          <a:p>
            <a:pPr marL="457200" lvl="0" indent="-3683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sz="2200"/>
              <a:t>Discourage driving while tired</a:t>
            </a:r>
          </a:p>
          <a:p>
            <a:pPr marL="457200" lvl="0" indent="-3683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sz="2200"/>
              <a:t>Remind teens that they can:</a:t>
            </a:r>
          </a:p>
          <a:p>
            <a:pPr marL="914400" lvl="1" indent="-3683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○"/>
            </a:pPr>
            <a:r>
              <a:rPr lang="en" sz="2200"/>
              <a:t>Take breaks from driving when bored</a:t>
            </a:r>
          </a:p>
          <a:p>
            <a:pPr marL="914400" lvl="1" indent="-3683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○"/>
            </a:pPr>
            <a:r>
              <a:rPr lang="en" sz="2200"/>
              <a:t>Have a passenger read/respond to messages</a:t>
            </a:r>
          </a:p>
          <a:p>
            <a:pPr marL="914400" lvl="1" indent="-3683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○"/>
            </a:pPr>
            <a:r>
              <a:rPr lang="en" sz="2200"/>
              <a:t>Pull over instead of reading texts at red lights</a:t>
            </a:r>
          </a:p>
          <a:p>
            <a:pPr marL="457200" lvl="0" indent="-3683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sz="2200"/>
              <a:t>Inform teens that:</a:t>
            </a:r>
          </a:p>
          <a:p>
            <a:pPr marL="914400" lvl="1" indent="-3683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○"/>
            </a:pPr>
            <a:r>
              <a:rPr lang="en" sz="2200"/>
              <a:t>Sending and reading texts while driving are equally bad</a:t>
            </a:r>
          </a:p>
          <a:p>
            <a:pPr marL="914400" lvl="1" indent="-3683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○"/>
            </a:pPr>
            <a:r>
              <a:rPr lang="en" sz="2200"/>
              <a:t>Listening to text-to-speech is only marginally better</a:t>
            </a:r>
          </a:p>
          <a:p>
            <a:pPr marL="914400" lvl="1" indent="-3683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○"/>
            </a:pPr>
            <a:r>
              <a:rPr lang="en" sz="2200"/>
              <a:t>Holding phone lower to avoid police is very dangerous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solidFill>
            <a:srgbClr val="000000"/>
          </a:solidFill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chemeClr val="accent6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b="0" dirty="0">
                <a:solidFill>
                  <a:srgbClr val="A22A2A"/>
                </a:solidFill>
                <a:latin typeface="Impact"/>
                <a:ea typeface="Impact"/>
                <a:cs typeface="Impact"/>
                <a:sym typeface="Impact"/>
              </a:rPr>
              <a:t>Narrative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371899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sz="2400" dirty="0"/>
              <a:t>Futuristic Noir-style Detective Narrative</a:t>
            </a:r>
          </a:p>
          <a:p>
            <a:pPr lvl="0" rtl="0">
              <a:spcBef>
                <a:spcPts val="0"/>
              </a:spcBef>
              <a:buNone/>
            </a:pPr>
            <a:endParaRPr sz="800" dirty="0"/>
          </a:p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sz="2400" dirty="0" smtClean="0"/>
              <a:t>Independent </a:t>
            </a:r>
            <a:r>
              <a:rPr lang="en" sz="2400" dirty="0"/>
              <a:t>Detective working with a friend in the police department</a:t>
            </a:r>
          </a:p>
          <a:p>
            <a:pPr lvl="0" rtl="0">
              <a:spcBef>
                <a:spcPts val="0"/>
              </a:spcBef>
              <a:buNone/>
            </a:pPr>
            <a:endParaRPr sz="800" dirty="0"/>
          </a:p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sz="2400" dirty="0"/>
              <a:t>Psychotic Criminal that texts cryptic hints</a:t>
            </a:r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2175" y="1295362"/>
            <a:ext cx="4254625" cy="255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solidFill>
            <a:srgbClr val="000000"/>
          </a:solidFill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chemeClr val="accent6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b="0" dirty="0">
                <a:solidFill>
                  <a:srgbClr val="A22A2A"/>
                </a:solidFill>
                <a:latin typeface="Impact"/>
                <a:ea typeface="Impact"/>
                <a:cs typeface="Impact"/>
                <a:sym typeface="Impact"/>
              </a:rPr>
              <a:t>Gameflow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510675" y="1200150"/>
            <a:ext cx="6322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sz="2400"/>
              <a:t>Must communicate with NPCs while rushing to the crime scene</a:t>
            </a:r>
          </a:p>
          <a:p>
            <a:pPr lvl="0" rtl="0">
              <a:spcBef>
                <a:spcPts val="0"/>
              </a:spcBef>
              <a:buNone/>
            </a:pPr>
            <a:endParaRPr sz="800"/>
          </a:p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sz="2400"/>
              <a:t>Use Nav-O-Matic Phone GPS</a:t>
            </a:r>
          </a:p>
          <a:p>
            <a:pPr lvl="0" rtl="0">
              <a:spcBef>
                <a:spcPts val="0"/>
              </a:spcBef>
              <a:buNone/>
            </a:pPr>
            <a:endParaRPr sz="800"/>
          </a:p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sz="2400"/>
              <a:t>Checking phone while driving prohibitively increases difficulty</a:t>
            </a:r>
          </a:p>
          <a:p>
            <a:pPr lvl="0" rtl="0">
              <a:spcBef>
                <a:spcPts val="0"/>
              </a:spcBef>
              <a:buNone/>
            </a:pPr>
            <a:endParaRPr sz="800"/>
          </a:p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sz="2400"/>
              <a:t>Level progression introduces alternatives to bad texting and driving behaviors</a:t>
            </a:r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3175" y="1520202"/>
            <a:ext cx="1853625" cy="3085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solidFill>
            <a:srgbClr val="000000"/>
          </a:solidFill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chemeClr val="accent6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b="0" dirty="0">
                <a:solidFill>
                  <a:srgbClr val="A22A2A"/>
                </a:solidFill>
                <a:latin typeface="Impact"/>
                <a:ea typeface="Impact"/>
                <a:cs typeface="Impact"/>
                <a:sym typeface="Impact"/>
              </a:rPr>
              <a:t>Technology and Interactivity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457200" y="1417801"/>
            <a:ext cx="5210399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dirty="0"/>
              <a:t>Oculus Rift for PC</a:t>
            </a:r>
          </a:p>
          <a:p>
            <a:pPr lvl="0" rtl="0">
              <a:spcBef>
                <a:spcPts val="0"/>
              </a:spcBef>
              <a:buNone/>
            </a:pPr>
            <a:endParaRPr sz="800" dirty="0"/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dirty="0"/>
              <a:t>Pedal and Wheel peripherals</a:t>
            </a:r>
          </a:p>
          <a:p>
            <a:pPr lvl="0" rtl="0">
              <a:spcBef>
                <a:spcPts val="0"/>
              </a:spcBef>
              <a:buNone/>
            </a:pPr>
            <a:endParaRPr sz="800" dirty="0"/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dirty="0"/>
              <a:t>Razer Hydra</a:t>
            </a:r>
          </a:p>
          <a:p>
            <a:pPr lvl="0" rtl="0">
              <a:spcBef>
                <a:spcPts val="0"/>
              </a:spcBef>
              <a:buNone/>
            </a:pPr>
            <a:endParaRPr sz="800" dirty="0"/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dirty="0"/>
              <a:t>Screen Blurs While Texting</a:t>
            </a:r>
          </a:p>
        </p:txBody>
      </p:sp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9175" y="1400175"/>
            <a:ext cx="3857625" cy="234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solidFill>
            <a:srgbClr val="000000"/>
          </a:solidFill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chemeClr val="accent6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b="0" dirty="0">
                <a:solidFill>
                  <a:srgbClr val="A22A2A"/>
                </a:solidFill>
                <a:latin typeface="Impact"/>
                <a:ea typeface="Impact"/>
                <a:cs typeface="Impact"/>
                <a:sym typeface="Impact"/>
              </a:rPr>
              <a:t>Assessment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937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sz="2600" dirty="0"/>
              <a:t>Pre/Post-Test Surveys to test Knowledge Transfer</a:t>
            </a:r>
          </a:p>
          <a:p>
            <a:pPr lvl="0" rtl="0">
              <a:spcBef>
                <a:spcPts val="0"/>
              </a:spcBef>
              <a:buNone/>
            </a:pPr>
            <a:endParaRPr sz="2600" dirty="0"/>
          </a:p>
          <a:p>
            <a:pPr marL="457200" lvl="0" indent="-3937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sz="2600" dirty="0"/>
              <a:t>To test Behavioral Change: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Trebuchet MS"/>
              <a:buChar char="○"/>
            </a:pPr>
            <a:r>
              <a:rPr lang="en" dirty="0"/>
              <a:t>Better behavior in-game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Trebuchet MS"/>
              <a:buChar char="○"/>
            </a:pPr>
            <a:r>
              <a:rPr lang="en" dirty="0"/>
              <a:t>Compare driver’s accident rates before/after game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Trebuchet MS"/>
              <a:buChar char="○"/>
            </a:pPr>
            <a:r>
              <a:rPr lang="en" dirty="0"/>
              <a:t>Phone companion app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Trebuchet MS"/>
              <a:buChar char="○"/>
            </a:pPr>
            <a:r>
              <a:rPr lang="en" dirty="0" smtClean="0"/>
              <a:t>Consensual </a:t>
            </a:r>
            <a:r>
              <a:rPr lang="en" dirty="0"/>
              <a:t>video monitoring on driver’s vehicle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solidFill>
            <a:srgbClr val="000000"/>
          </a:solidFill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chemeClr val="accent6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b="0" dirty="0">
                <a:solidFill>
                  <a:srgbClr val="A22A2A"/>
                </a:solidFill>
                <a:latin typeface="Impact"/>
                <a:ea typeface="Impact"/>
                <a:cs typeface="Impact"/>
                <a:sym typeface="Impact"/>
              </a:rPr>
              <a:t>Paper Prototype - Video</a:t>
            </a:r>
          </a:p>
        </p:txBody>
      </p:sp>
      <p:pic>
        <p:nvPicPr>
          <p:cNvPr id="2" name="Detextive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200150"/>
            <a:ext cx="6172200" cy="347186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potlight">
  <a:themeElements>
    <a:clrScheme name="Custom 439">
      <a:dk1>
        <a:srgbClr val="000000"/>
      </a:dk1>
      <a:lt1>
        <a:srgbClr val="FFFFFF"/>
      </a:lt1>
      <a:dk2>
        <a:srgbClr val="5C6E95"/>
      </a:dk2>
      <a:lt2>
        <a:srgbClr val="ACB4C2"/>
      </a:lt2>
      <a:accent1>
        <a:srgbClr val="667E50"/>
      </a:accent1>
      <a:accent2>
        <a:srgbClr val="CFBF73"/>
      </a:accent2>
      <a:accent3>
        <a:srgbClr val="8C7C82"/>
      </a:accent3>
      <a:accent4>
        <a:srgbClr val="9ABF87"/>
      </a:accent4>
      <a:accent5>
        <a:srgbClr val="CF9462"/>
      </a:accent5>
      <a:accent6>
        <a:srgbClr val="A25642"/>
      </a:accent6>
      <a:hlink>
        <a:srgbClr val="5173A5"/>
      </a:hlink>
      <a:folHlink>
        <a:srgbClr val="6872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289</Words>
  <Application>Microsoft Macintosh PowerPoint</Application>
  <PresentationFormat>On-screen Show (16:9)</PresentationFormat>
  <Paragraphs>90</Paragraphs>
  <Slides>14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spotlight</vt:lpstr>
      <vt:lpstr>PowerPoint Presentation</vt:lpstr>
      <vt:lpstr>Target Audience and Goals</vt:lpstr>
      <vt:lpstr> Needs Analysis</vt:lpstr>
      <vt:lpstr> Task Analysis</vt:lpstr>
      <vt:lpstr> Narrative</vt:lpstr>
      <vt:lpstr> Gameflow</vt:lpstr>
      <vt:lpstr> Technology and Interactivity</vt:lpstr>
      <vt:lpstr> Assessment</vt:lpstr>
      <vt:lpstr> Paper Prototype - Video</vt:lpstr>
      <vt:lpstr>PowerPoint Presentation</vt:lpstr>
      <vt:lpstr>Post Mortem</vt:lpstr>
      <vt:lpstr> Post Mortem</vt:lpstr>
      <vt:lpstr>Improvements</vt:lpstr>
      <vt:lpstr>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Charles Rich</cp:lastModifiedBy>
  <cp:revision>7</cp:revision>
  <dcterms:modified xsi:type="dcterms:W3CDTF">2015-02-27T18:54:19Z</dcterms:modified>
</cp:coreProperties>
</file>