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Osaka" pitchFamily="-65" charset="-128"/>
        <a:cs typeface="Osaka" pitchFamily="-6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FFFF"/>
    <a:srgbClr val="CCCCCC"/>
    <a:srgbClr val="CC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34" d="100"/>
          <a:sy n="134" d="100"/>
        </p:scale>
        <p:origin x="-640" y="-80"/>
      </p:cViewPr>
      <p:guideLst>
        <p:guide orient="horz" pos="3936"/>
        <p:guide pos="55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fld id="{22337BA7-D1D2-654A-ACE3-9653C56683C0}" type="datetime1">
              <a:rPr lang="en-US"/>
              <a:pPr>
                <a:defRPr/>
              </a:pPr>
              <a:t>1/28/16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fld id="{792E65C6-DE5F-724E-8356-B789BB894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482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fld id="{38C35DF8-6203-6943-B6FB-85946CA70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44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wpi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228600"/>
            <a:ext cx="1531938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71600" y="4343400"/>
            <a:ext cx="46482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800">
                <a:latin typeface="Arial" charset="0"/>
                <a:ea typeface="Osaka" charset="-128"/>
                <a:cs typeface="Osaka" charset="-128"/>
              </a:rPr>
              <a:t>Professor Charles Rich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800">
                <a:latin typeface="Arial" charset="0"/>
                <a:ea typeface="Osaka" charset="-128"/>
                <a:cs typeface="Osaka" charset="-128"/>
              </a:rPr>
              <a:t>Computer Science Department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800">
                <a:latin typeface="Arial" charset="0"/>
                <a:ea typeface="Osaka" charset="-128"/>
                <a:cs typeface="Osaka" charset="-128"/>
              </a:rPr>
              <a:t>rich@wpi.edu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533400"/>
          </a:xfrm>
        </p:spPr>
        <p:txBody>
          <a:bodyPr/>
          <a:lstStyle>
            <a:lvl1pPr marL="0" indent="0">
              <a:lnSpc>
                <a:spcPct val="80000"/>
              </a:lnSpc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533400" y="6248400"/>
            <a:ext cx="2895600" cy="457200"/>
          </a:xfrm>
        </p:spPr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1D9C0-8150-7143-8C37-C4BA95935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0E3D-617D-B04D-A15D-CCE1F0982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68965-E3B7-B440-8FB3-FEA612F06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0462-A714-0B4F-A6CF-35535D761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98E60-C9A4-724C-9265-77F7ADA50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02B26-73DD-DB46-8856-E3C0375C0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5275-897E-1B47-AA3A-CCD78EE1B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84FC-948F-EA4B-BB02-EC12DC9EE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CE263-203B-044D-B644-6DEE8A4C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E71E8-70AB-1440-98B4-3D824CF6C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0D29A-B125-8C4F-9414-AE8F65698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CC"/>
            </a:gs>
            <a:gs pos="100000">
              <a:srgbClr val="EBEB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47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Arial" charset="0"/>
                <a:ea typeface="Osaka" charset="-128"/>
                <a:cs typeface="Osaka" charset="-128"/>
              </a:defRPr>
            </a:lvl1pPr>
          </a:lstStyle>
          <a:p>
            <a:pPr>
              <a:defRPr/>
            </a:pPr>
            <a:fld id="{46210FC7-9423-9A46-BA54-7CB4F076C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7" descr="wpi_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81000" y="6248400"/>
            <a:ext cx="1087438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381000" y="914400"/>
            <a:ext cx="6172200" cy="0"/>
          </a:xfrm>
          <a:prstGeom prst="line">
            <a:avLst/>
          </a:prstGeom>
          <a:noFill/>
          <a:ln w="63500">
            <a:solidFill>
              <a:srgbClr val="CC3333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  <a:ea typeface="Osaka" charset="-128"/>
              <a:cs typeface="Osaka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CC3333"/>
          </a:solidFill>
          <a:latin typeface="Arial" charset="0"/>
          <a:ea typeface="Osaka" charset="-128"/>
          <a:cs typeface="Osaka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33"/>
        </a:buClr>
        <a:buFont typeface="Wingdings" pitchFamily="-65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itchFamily="-65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&gt;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States (Upper Tier AI)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066800" y="2057400"/>
            <a:ext cx="5791200" cy="2819400"/>
            <a:chOff x="1600200" y="2514600"/>
            <a:chExt cx="5791200" cy="2819400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05200" y="25146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Attacking</a:t>
              </a:r>
              <a:endParaRPr lang="en-US" sz="2000" dirty="0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81200" y="39624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smtClean="0"/>
                <a:t>Defending</a:t>
              </a:r>
              <a:endParaRPr lang="en-US" sz="2000" dirty="0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5257800" y="38862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err="1" smtClean="0"/>
                <a:t>Prepare..Kickoff</a:t>
              </a:r>
              <a:endParaRPr lang="en-US" sz="2000" dirty="0"/>
            </a:p>
          </p:txBody>
        </p:sp>
        <p:cxnSp>
          <p:nvCxnSpPr>
            <p:cNvPr id="10" name="AutoShape 7"/>
            <p:cNvCxnSpPr>
              <a:cxnSpLocks noChangeShapeType="1"/>
              <a:stCxn id="8" idx="0"/>
              <a:endCxn id="7" idx="3"/>
            </p:cNvCxnSpPr>
            <p:nvPr/>
          </p:nvCxnSpPr>
          <p:spPr bwMode="auto">
            <a:xfrm rot="16200000">
              <a:off x="3067050" y="3211513"/>
              <a:ext cx="731837" cy="769938"/>
            </a:xfrm>
            <a:prstGeom prst="curvedConnector3">
              <a:avLst>
                <a:gd name="adj1" fmla="val 41648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8"/>
            <p:cNvCxnSpPr>
              <a:cxnSpLocks noChangeShapeType="1"/>
              <a:stCxn id="7" idx="2"/>
              <a:endCxn id="8" idx="1"/>
            </p:cNvCxnSpPr>
            <p:nvPr/>
          </p:nvCxnSpPr>
          <p:spPr bwMode="auto">
            <a:xfrm rot="10800000" flipV="1">
              <a:off x="2293938" y="2933700"/>
              <a:ext cx="1211262" cy="115093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9"/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 flipV="1">
              <a:off x="4114800" y="4305300"/>
              <a:ext cx="1143000" cy="76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" name="AutoShape 10"/>
            <p:cNvCxnSpPr>
              <a:cxnSpLocks noChangeShapeType="1"/>
              <a:stCxn id="7" idx="5"/>
              <a:endCxn id="9" idx="1"/>
            </p:cNvCxnSpPr>
            <p:nvPr/>
          </p:nvCxnSpPr>
          <p:spPr bwMode="auto">
            <a:xfrm rot="16200000" flipH="1">
              <a:off x="5059363" y="3497263"/>
              <a:ext cx="777875" cy="24447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4" name="AutoShape 11"/>
            <p:cNvCxnSpPr>
              <a:cxnSpLocks noChangeShapeType="1"/>
              <a:stCxn id="9" idx="4"/>
              <a:endCxn id="8" idx="5"/>
            </p:cNvCxnSpPr>
            <p:nvPr/>
          </p:nvCxnSpPr>
          <p:spPr bwMode="auto">
            <a:xfrm rot="16200000" flipV="1">
              <a:off x="5040313" y="3440113"/>
              <a:ext cx="46037" cy="2522537"/>
            </a:xfrm>
            <a:prstGeom prst="curvedConnector3">
              <a:avLst>
                <a:gd name="adj1" fmla="val -66206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1600200" y="2819400"/>
              <a:ext cx="1600200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other team possession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3657600" y="3368675"/>
              <a:ext cx="1600200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our team possession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5486400" y="3216275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goal scored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4038600" y="40386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goal scored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4191000" y="50292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play starts</a:t>
              </a:r>
            </a:p>
          </p:txBody>
        </p:sp>
      </p:grpSp>
      <p:cxnSp>
        <p:nvCxnSpPr>
          <p:cNvPr id="20" name="AutoShape 8"/>
          <p:cNvCxnSpPr>
            <a:cxnSpLocks noChangeShapeType="1"/>
            <a:endCxn id="9" idx="6"/>
          </p:cNvCxnSpPr>
          <p:nvPr/>
        </p:nvCxnSpPr>
        <p:spPr bwMode="auto">
          <a:xfrm rot="10800000">
            <a:off x="6858000" y="3848100"/>
            <a:ext cx="381000" cy="12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Player States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33400" y="990600"/>
            <a:ext cx="8915400" cy="5181600"/>
            <a:chOff x="457200" y="304800"/>
            <a:chExt cx="8915400" cy="5181600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05200" y="25146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ChaseBall</a:t>
              </a:r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81200" y="39624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KickBall</a:t>
              </a:r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6248400" y="28194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ReturnToHR</a:t>
              </a:r>
            </a:p>
          </p:txBody>
        </p:sp>
        <p:cxnSp>
          <p:nvCxnSpPr>
            <p:cNvPr id="10" name="AutoShape 7"/>
            <p:cNvCxnSpPr>
              <a:cxnSpLocks noChangeShapeType="1"/>
              <a:endCxn id="8" idx="0"/>
            </p:cNvCxnSpPr>
            <p:nvPr/>
          </p:nvCxnSpPr>
          <p:spPr bwMode="auto">
            <a:xfrm rot="5400000">
              <a:off x="2857500" y="3238500"/>
              <a:ext cx="914400" cy="5334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8"/>
            <p:cNvCxnSpPr>
              <a:cxnSpLocks noChangeShapeType="1"/>
              <a:stCxn id="18" idx="0"/>
              <a:endCxn id="7" idx="4"/>
            </p:cNvCxnSpPr>
            <p:nvPr/>
          </p:nvCxnSpPr>
          <p:spPr bwMode="auto">
            <a:xfrm rot="5400000" flipH="1">
              <a:off x="4610100" y="3314700"/>
              <a:ext cx="1295400" cy="13716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2" name="AutoShape 10"/>
            <p:cNvCxnSpPr>
              <a:cxnSpLocks noChangeShapeType="1"/>
              <a:stCxn id="7" idx="7"/>
              <a:endCxn id="9" idx="1"/>
            </p:cNvCxnSpPr>
            <p:nvPr/>
          </p:nvCxnSpPr>
          <p:spPr bwMode="auto">
            <a:xfrm rot="5400000" flipV="1">
              <a:off x="5791201" y="2171700"/>
              <a:ext cx="304800" cy="1235075"/>
            </a:xfrm>
            <a:prstGeom prst="curvedConnector3">
              <a:avLst>
                <a:gd name="adj1" fmla="val -11510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" name="AutoShape 11"/>
            <p:cNvCxnSpPr>
              <a:cxnSpLocks noChangeShapeType="1"/>
              <a:stCxn id="9" idx="4"/>
              <a:endCxn id="18" idx="7"/>
            </p:cNvCxnSpPr>
            <p:nvPr/>
          </p:nvCxnSpPr>
          <p:spPr bwMode="auto">
            <a:xfrm rot="5400000">
              <a:off x="6450013" y="3905250"/>
              <a:ext cx="1112838" cy="617537"/>
            </a:xfrm>
            <a:prstGeom prst="curvedConnector3">
              <a:avLst>
                <a:gd name="adj1" fmla="val 4450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715000" y="40386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closest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in range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5486400" y="19812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not closest</a:t>
              </a: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7162800" y="38862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at home</a:t>
              </a: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4876800" y="46482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Wait</a:t>
              </a:r>
            </a:p>
          </p:txBody>
        </p:sp>
        <p:cxnSp>
          <p:nvCxnSpPr>
            <p:cNvPr id="19" name="AutoShape 19"/>
            <p:cNvCxnSpPr>
              <a:cxnSpLocks noChangeShapeType="1"/>
              <a:stCxn id="32" idx="5"/>
              <a:endCxn id="7" idx="0"/>
            </p:cNvCxnSpPr>
            <p:nvPr/>
          </p:nvCxnSpPr>
          <p:spPr bwMode="auto">
            <a:xfrm rot="16200000" flipH="1">
              <a:off x="3935413" y="1878013"/>
              <a:ext cx="579437" cy="693737"/>
            </a:xfrm>
            <a:prstGeom prst="curvedConnector3">
              <a:avLst>
                <a:gd name="adj1" fmla="val 6054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2514600" y="2209800"/>
              <a:ext cx="1828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in receiving range</a:t>
              </a:r>
            </a:p>
          </p:txBody>
        </p:sp>
        <p:sp>
          <p:nvSpPr>
            <p:cNvPr id="21" name="Oval 21"/>
            <p:cNvSpPr>
              <a:spLocks noChangeArrowheads="1"/>
            </p:cNvSpPr>
            <p:nvPr/>
          </p:nvSpPr>
          <p:spPr bwMode="auto">
            <a:xfrm>
              <a:off x="457200" y="25908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Dribble</a:t>
              </a: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3810000" y="38100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can't kick</a:t>
              </a:r>
            </a:p>
          </p:txBody>
        </p:sp>
        <p:cxnSp>
          <p:nvCxnSpPr>
            <p:cNvPr id="23" name="AutoShape 23"/>
            <p:cNvCxnSpPr>
              <a:cxnSpLocks noChangeShapeType="1"/>
              <a:stCxn id="8" idx="7"/>
              <a:endCxn id="7" idx="3"/>
            </p:cNvCxnSpPr>
            <p:nvPr/>
          </p:nvCxnSpPr>
          <p:spPr bwMode="auto">
            <a:xfrm rot="16200000">
              <a:off x="3382963" y="3649663"/>
              <a:ext cx="854075" cy="1587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4" name="AutoShape 24"/>
            <p:cNvCxnSpPr>
              <a:cxnSpLocks noChangeShapeType="1"/>
              <a:stCxn id="8" idx="5"/>
              <a:endCxn id="18" idx="2"/>
            </p:cNvCxnSpPr>
            <p:nvPr/>
          </p:nvCxnSpPr>
          <p:spPr bwMode="auto">
            <a:xfrm rot="16200000" flipH="1">
              <a:off x="4144963" y="4335463"/>
              <a:ext cx="388937" cy="107473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429000" y="4953000"/>
              <a:ext cx="1600200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goal  or pass attempt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685800" y="3581400"/>
              <a:ext cx="1600200" cy="517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can't shoot </a:t>
              </a:r>
              <a:br>
                <a:rPr lang="en-US" sz="1400" b="1"/>
              </a:br>
              <a:r>
                <a:rPr lang="en-US" sz="1400" b="1"/>
                <a:t>or pass </a:t>
              </a:r>
            </a:p>
          </p:txBody>
        </p:sp>
        <p:cxnSp>
          <p:nvCxnSpPr>
            <p:cNvPr id="27" name="AutoShape 27"/>
            <p:cNvCxnSpPr>
              <a:cxnSpLocks noChangeShapeType="1"/>
              <a:stCxn id="8" idx="1"/>
              <a:endCxn id="21" idx="4"/>
            </p:cNvCxnSpPr>
            <p:nvPr/>
          </p:nvCxnSpPr>
          <p:spPr bwMode="auto">
            <a:xfrm rot="5400000" flipH="1">
              <a:off x="1581150" y="3371850"/>
              <a:ext cx="655638" cy="769938"/>
            </a:xfrm>
            <a:prstGeom prst="curvedConnector3">
              <a:avLst>
                <a:gd name="adj1" fmla="val 5932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8" name="AutoShape 28"/>
            <p:cNvCxnSpPr>
              <a:cxnSpLocks noChangeShapeType="1"/>
              <a:stCxn id="21" idx="6"/>
              <a:endCxn id="7" idx="2"/>
            </p:cNvCxnSpPr>
            <p:nvPr/>
          </p:nvCxnSpPr>
          <p:spPr bwMode="auto">
            <a:xfrm flipV="1">
              <a:off x="2590800" y="2933700"/>
              <a:ext cx="914400" cy="76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2590800" y="26670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kicked</a:t>
              </a:r>
            </a:p>
          </p:txBody>
        </p:sp>
        <p:cxnSp>
          <p:nvCxnSpPr>
            <p:cNvPr id="30" name="AutoShape 30"/>
            <p:cNvCxnSpPr>
              <a:cxnSpLocks noChangeShapeType="1"/>
              <a:stCxn id="31" idx="2"/>
              <a:endCxn id="32" idx="0"/>
            </p:cNvCxnSpPr>
            <p:nvPr/>
          </p:nvCxnSpPr>
          <p:spPr bwMode="auto">
            <a:xfrm rot="5400000">
              <a:off x="3067050" y="895350"/>
              <a:ext cx="381000" cy="2667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1" name="Text Box 31"/>
            <p:cNvSpPr txBox="1">
              <a:spLocks noChangeArrowheads="1"/>
            </p:cNvSpPr>
            <p:nvPr/>
          </p:nvSpPr>
          <p:spPr bwMode="auto">
            <a:xfrm>
              <a:off x="2438400" y="533400"/>
              <a:ext cx="1905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MSG: </a:t>
              </a:r>
              <a:r>
                <a:rPr lang="en-US" sz="1400" b="1" dirty="0" err="1" smtClean="0"/>
                <a:t>ReceiveBall</a:t>
              </a:r>
              <a:endParaRPr lang="en-US" sz="1400" b="1" dirty="0"/>
            </a:p>
          </p:txBody>
        </p:sp>
        <p:sp>
          <p:nvSpPr>
            <p:cNvPr id="32" name="Oval 32"/>
            <p:cNvSpPr>
              <a:spLocks noChangeArrowheads="1"/>
            </p:cNvSpPr>
            <p:nvPr/>
          </p:nvSpPr>
          <p:spPr bwMode="auto">
            <a:xfrm>
              <a:off x="2057400" y="12192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ReceiveBall</a:t>
              </a:r>
            </a:p>
          </p:txBody>
        </p:sp>
        <p:sp>
          <p:nvSpPr>
            <p:cNvPr id="33" name="Oval 35"/>
            <p:cNvSpPr>
              <a:spLocks noChangeArrowheads="1"/>
            </p:cNvSpPr>
            <p:nvPr/>
          </p:nvSpPr>
          <p:spPr bwMode="auto">
            <a:xfrm>
              <a:off x="4876800" y="10668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err="1"/>
                <a:t>SupportAttacker</a:t>
              </a:r>
              <a:endParaRPr lang="en-US" sz="2000" dirty="0"/>
            </a:p>
          </p:txBody>
        </p:sp>
        <p:cxnSp>
          <p:nvCxnSpPr>
            <p:cNvPr id="34" name="AutoShape 36"/>
            <p:cNvCxnSpPr>
              <a:cxnSpLocks noChangeShapeType="1"/>
            </p:cNvCxnSpPr>
            <p:nvPr/>
          </p:nvCxnSpPr>
          <p:spPr bwMode="auto">
            <a:xfrm rot="10800000" flipV="1">
              <a:off x="7620006" y="2362202"/>
              <a:ext cx="685794" cy="45719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7467600" y="2133600"/>
              <a:ext cx="19050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MSG: </a:t>
              </a:r>
              <a:r>
                <a:rPr lang="en-US" sz="1400" b="1" dirty="0" err="1" smtClean="0"/>
                <a:t>GoHome</a:t>
              </a:r>
              <a:endParaRPr lang="en-US" sz="1400" b="1" dirty="0"/>
            </a:p>
          </p:txBody>
        </p:sp>
        <p:cxnSp>
          <p:nvCxnSpPr>
            <p:cNvPr id="36" name="AutoShape 38"/>
            <p:cNvCxnSpPr>
              <a:cxnSpLocks noChangeShapeType="1"/>
              <a:stCxn id="37" idx="2"/>
              <a:endCxn id="33" idx="7"/>
            </p:cNvCxnSpPr>
            <p:nvPr/>
          </p:nvCxnSpPr>
          <p:spPr bwMode="auto">
            <a:xfrm rot="5400000">
              <a:off x="6794284" y="516235"/>
              <a:ext cx="576975" cy="76965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7" name="Text Box 39"/>
            <p:cNvSpPr txBox="1">
              <a:spLocks noChangeArrowheads="1"/>
            </p:cNvSpPr>
            <p:nvPr/>
          </p:nvSpPr>
          <p:spPr bwMode="auto">
            <a:xfrm>
              <a:off x="6248400" y="304800"/>
              <a:ext cx="24384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/>
                <a:t>MSG: </a:t>
              </a:r>
              <a:r>
                <a:rPr lang="en-US" sz="1400" b="1" dirty="0" err="1" smtClean="0"/>
                <a:t>SupportAttacker</a:t>
              </a:r>
              <a:endParaRPr lang="en-US" sz="1400" b="1" dirty="0"/>
            </a:p>
          </p:txBody>
        </p:sp>
      </p:grp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7127596" y="5181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MSG:</a:t>
            </a:r>
            <a:r>
              <a:rPr lang="en-US" sz="1400" b="1" dirty="0" smtClean="0"/>
              <a:t> Wait</a:t>
            </a:r>
            <a:endParaRPr lang="en-US" sz="1400" b="1" dirty="0"/>
          </a:p>
        </p:txBody>
      </p:sp>
      <p:cxnSp>
        <p:nvCxnSpPr>
          <p:cNvPr id="72" name="AutoShape 11"/>
          <p:cNvCxnSpPr>
            <a:cxnSpLocks noChangeShapeType="1"/>
          </p:cNvCxnSpPr>
          <p:nvPr/>
        </p:nvCxnSpPr>
        <p:spPr bwMode="auto">
          <a:xfrm rot="10800000" flipV="1">
            <a:off x="6781801" y="5410200"/>
            <a:ext cx="929995" cy="639247"/>
          </a:xfrm>
          <a:prstGeom prst="curvedConnector4">
            <a:avLst>
              <a:gd name="adj1" fmla="val 33201"/>
              <a:gd name="adj2" fmla="val 15496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" name="Text Box 37"/>
          <p:cNvSpPr txBox="1">
            <a:spLocks noChangeArrowheads="1"/>
          </p:cNvSpPr>
          <p:nvPr/>
        </p:nvSpPr>
        <p:spPr bwMode="auto">
          <a:xfrm>
            <a:off x="7127596" y="5029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MSG: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PassToMe</a:t>
            </a:r>
            <a:endParaRPr lang="en-US" sz="1400" b="1" dirty="0"/>
          </a:p>
        </p:txBody>
      </p:sp>
      <p:cxnSp>
        <p:nvCxnSpPr>
          <p:cNvPr id="75" name="AutoShape 36"/>
          <p:cNvCxnSpPr>
            <a:cxnSpLocks noChangeShapeType="1"/>
          </p:cNvCxnSpPr>
          <p:nvPr/>
        </p:nvCxnSpPr>
        <p:spPr bwMode="auto">
          <a:xfrm rot="16200000" flipH="1">
            <a:off x="6484658" y="2819400"/>
            <a:ext cx="1066800" cy="3048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Text Box 14"/>
          <p:cNvSpPr txBox="1">
            <a:spLocks noChangeArrowheads="1"/>
          </p:cNvSpPr>
          <p:nvPr/>
        </p:nvSpPr>
        <p:spPr bwMode="auto">
          <a:xfrm>
            <a:off x="6865658" y="2438400"/>
            <a:ext cx="1981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team lost control</a:t>
            </a:r>
            <a:endParaRPr lang="en-US" sz="1400" b="1" dirty="0"/>
          </a:p>
        </p:txBody>
      </p:sp>
      <p:cxnSp>
        <p:nvCxnSpPr>
          <p:cNvPr id="42" name="AutoShape 8"/>
          <p:cNvCxnSpPr>
            <a:cxnSpLocks noChangeShapeType="1"/>
            <a:endCxn id="9" idx="6"/>
          </p:cNvCxnSpPr>
          <p:nvPr/>
        </p:nvCxnSpPr>
        <p:spPr bwMode="auto">
          <a:xfrm rot="10800000">
            <a:off x="8458200" y="3924300"/>
            <a:ext cx="381000" cy="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dirty="0" smtClean="0"/>
              <a:t>Goal Keeper States</a:t>
            </a:r>
            <a:endParaRPr lang="en-US" dirty="0"/>
          </a:p>
        </p:txBody>
      </p:sp>
      <p:grpSp>
        <p:nvGrpSpPr>
          <p:cNvPr id="3" name="Group 5"/>
          <p:cNvGrpSpPr/>
          <p:nvPr/>
        </p:nvGrpSpPr>
        <p:grpSpPr>
          <a:xfrm>
            <a:off x="1676400" y="3124200"/>
            <a:ext cx="5867400" cy="2286000"/>
            <a:chOff x="1524000" y="2514600"/>
            <a:chExt cx="5867400" cy="2286000"/>
          </a:xfrm>
        </p:grpSpPr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05200" y="25146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err="1" smtClean="0"/>
                <a:t>TendGoal</a:t>
              </a:r>
              <a:endParaRPr lang="en-US" sz="2000" dirty="0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81200" y="39624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err="1" smtClean="0"/>
                <a:t>InterceptBall</a:t>
              </a:r>
              <a:endParaRPr lang="en-US" sz="2000" dirty="0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5257800" y="3886200"/>
              <a:ext cx="21336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 err="1" smtClean="0"/>
                <a:t>PutBall..InPlay</a:t>
              </a:r>
              <a:endParaRPr lang="en-US" sz="2000" dirty="0"/>
            </a:p>
          </p:txBody>
        </p:sp>
        <p:cxnSp>
          <p:nvCxnSpPr>
            <p:cNvPr id="10" name="AutoShape 7"/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 flipV="1">
              <a:off x="4114800" y="4305300"/>
              <a:ext cx="1143000" cy="762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8"/>
            <p:cNvCxnSpPr>
              <a:cxnSpLocks noChangeShapeType="1"/>
              <a:stCxn id="7" idx="2"/>
              <a:endCxn id="8" idx="1"/>
            </p:cNvCxnSpPr>
            <p:nvPr/>
          </p:nvCxnSpPr>
          <p:spPr bwMode="auto">
            <a:xfrm rot="10800000" flipV="1">
              <a:off x="2293938" y="2933700"/>
              <a:ext cx="1211262" cy="1150938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" name="AutoShape 10"/>
            <p:cNvCxnSpPr>
              <a:cxnSpLocks noChangeShapeType="1"/>
              <a:stCxn id="7" idx="5"/>
              <a:endCxn id="9" idx="1"/>
            </p:cNvCxnSpPr>
            <p:nvPr/>
          </p:nvCxnSpPr>
          <p:spPr bwMode="auto">
            <a:xfrm rot="16200000" flipH="1">
              <a:off x="5059363" y="3497263"/>
              <a:ext cx="777875" cy="24447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/>
              <a:tailEnd type="none" w="med" len="med"/>
            </a:ln>
            <a:effectLst/>
          </p:spPr>
        </p:cxn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1524000" y="2819400"/>
              <a:ext cx="16002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spcAft>
                  <a:spcPts val="0"/>
                </a:spcAft>
              </a:pPr>
              <a:r>
                <a:rPr lang="en-US" sz="1400" b="1" dirty="0" smtClean="0"/>
                <a:t>ball within range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5334000" y="3276600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smtClean="0"/>
                <a:t>pass ball</a:t>
              </a:r>
              <a:endParaRPr lang="en-US" sz="1400" b="1" dirty="0"/>
            </a:p>
          </p:txBody>
        </p:sp>
      </p:grp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3657600" y="1638300"/>
            <a:ext cx="21336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err="1" smtClean="0"/>
              <a:t>ReturnHome</a:t>
            </a:r>
            <a:endParaRPr lang="en-US" dirty="0"/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438400" y="27051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too far from goal</a:t>
            </a:r>
            <a:endParaRPr lang="en-US" sz="1400" b="1" dirty="0"/>
          </a:p>
        </p:txBody>
      </p:sp>
      <p:cxnSp>
        <p:nvCxnSpPr>
          <p:cNvPr id="33" name="AutoShape 8"/>
          <p:cNvCxnSpPr>
            <a:cxnSpLocks noChangeShapeType="1"/>
            <a:stCxn id="20" idx="5"/>
          </p:cNvCxnSpPr>
          <p:nvPr/>
        </p:nvCxnSpPr>
        <p:spPr bwMode="auto">
          <a:xfrm rot="5400000">
            <a:off x="5032140" y="2800350"/>
            <a:ext cx="893204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1" name="AutoShape 8"/>
          <p:cNvCxnSpPr>
            <a:cxnSpLocks noChangeShapeType="1"/>
            <a:stCxn id="20" idx="3"/>
          </p:cNvCxnSpPr>
          <p:nvPr/>
        </p:nvCxnSpPr>
        <p:spPr bwMode="auto">
          <a:xfrm rot="5400000">
            <a:off x="3523456" y="2800350"/>
            <a:ext cx="893204" cy="158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5486400" y="2590800"/>
            <a:ext cx="251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back at goal or not our team possession</a:t>
            </a:r>
            <a:endParaRPr lang="en-US" sz="1400" b="1" dirty="0"/>
          </a:p>
        </p:txBody>
      </p:sp>
      <p:cxnSp>
        <p:nvCxnSpPr>
          <p:cNvPr id="45" name="AutoShape 10"/>
          <p:cNvCxnSpPr>
            <a:cxnSpLocks noChangeShapeType="1"/>
          </p:cNvCxnSpPr>
          <p:nvPr/>
        </p:nvCxnSpPr>
        <p:spPr bwMode="auto">
          <a:xfrm>
            <a:off x="5791200" y="3543300"/>
            <a:ext cx="1082675" cy="1006475"/>
          </a:xfrm>
          <a:prstGeom prst="curvedConnector3">
            <a:avLst>
              <a:gd name="adj1" fmla="val 106599"/>
            </a:avLst>
          </a:prstGeom>
          <a:noFill/>
          <a:ln w="9525">
            <a:solidFill>
              <a:schemeClr val="tx1"/>
            </a:solidFill>
            <a:round/>
            <a:headEnd type="none"/>
            <a:tailEnd type="triangle" w="med" len="med"/>
          </a:ln>
          <a:effectLst/>
        </p:spPr>
      </p:cxn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6629400" y="34671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has  ball</a:t>
            </a:r>
            <a:endParaRPr lang="en-US" sz="1400" b="1" dirty="0"/>
          </a:p>
        </p:txBody>
      </p:sp>
      <p:cxnSp>
        <p:nvCxnSpPr>
          <p:cNvPr id="49" name="AutoShape 8"/>
          <p:cNvCxnSpPr>
            <a:cxnSpLocks noChangeShapeType="1"/>
            <a:stCxn id="20" idx="2"/>
          </p:cNvCxnSpPr>
          <p:nvPr/>
        </p:nvCxnSpPr>
        <p:spPr bwMode="auto">
          <a:xfrm rot="10800000" flipV="1">
            <a:off x="2133600" y="2057400"/>
            <a:ext cx="1524000" cy="2933700"/>
          </a:xfrm>
          <a:prstGeom prst="curvedConnector3">
            <a:avLst>
              <a:gd name="adj1" fmla="val 142389"/>
            </a:avLst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</p:spPr>
      </p:cxn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4343400" y="49149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has  ball</a:t>
            </a:r>
            <a:endParaRPr lang="en-US" sz="1400" b="1" dirty="0"/>
          </a:p>
        </p:txBody>
      </p:sp>
      <p:sp>
        <p:nvSpPr>
          <p:cNvPr id="59" name="Text Box 14"/>
          <p:cNvSpPr txBox="1">
            <a:spLocks noChangeArrowheads="1"/>
          </p:cNvSpPr>
          <p:nvPr/>
        </p:nvSpPr>
        <p:spPr bwMode="auto">
          <a:xfrm>
            <a:off x="1066800" y="1524000"/>
            <a:ext cx="213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too far from goal (unless closest to ball)</a:t>
            </a:r>
          </a:p>
        </p:txBody>
      </p:sp>
      <p:cxnSp>
        <p:nvCxnSpPr>
          <p:cNvPr id="60" name="AutoShape 36"/>
          <p:cNvCxnSpPr>
            <a:cxnSpLocks noChangeShapeType="1"/>
          </p:cNvCxnSpPr>
          <p:nvPr/>
        </p:nvCxnSpPr>
        <p:spPr bwMode="auto">
          <a:xfrm rot="10800000" flipV="1">
            <a:off x="5791206" y="1524002"/>
            <a:ext cx="685794" cy="45719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1" name="Text Box 37"/>
          <p:cNvSpPr txBox="1">
            <a:spLocks noChangeArrowheads="1"/>
          </p:cNvSpPr>
          <p:nvPr/>
        </p:nvSpPr>
        <p:spPr bwMode="auto">
          <a:xfrm>
            <a:off x="5638800" y="1295400"/>
            <a:ext cx="1905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MSG: </a:t>
            </a:r>
            <a:r>
              <a:rPr lang="en-US" sz="1400" b="1" dirty="0" err="1" smtClean="0"/>
              <a:t>GoHome</a:t>
            </a:r>
            <a:endParaRPr lang="en-US" sz="1400" b="1" dirty="0"/>
          </a:p>
        </p:txBody>
      </p:sp>
      <p:cxnSp>
        <p:nvCxnSpPr>
          <p:cNvPr id="62" name="AutoShape 30"/>
          <p:cNvCxnSpPr>
            <a:cxnSpLocks noChangeShapeType="1"/>
          </p:cNvCxnSpPr>
          <p:nvPr/>
        </p:nvCxnSpPr>
        <p:spPr bwMode="auto">
          <a:xfrm flipV="1">
            <a:off x="2209800" y="5410200"/>
            <a:ext cx="990600" cy="304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3" name="Text Box 31"/>
          <p:cNvSpPr txBox="1">
            <a:spLocks noChangeArrowheads="1"/>
          </p:cNvSpPr>
          <p:nvPr/>
        </p:nvSpPr>
        <p:spPr bwMode="auto">
          <a:xfrm>
            <a:off x="457200" y="5562600"/>
            <a:ext cx="1828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/>
              <a:t>MSG: </a:t>
            </a:r>
            <a:r>
              <a:rPr lang="en-US" sz="1400" b="1" dirty="0" err="1" smtClean="0"/>
              <a:t>ReceiveBall</a:t>
            </a:r>
            <a:endParaRPr lang="en-US" sz="1400" b="1" dirty="0"/>
          </a:p>
        </p:txBody>
      </p:sp>
      <p:cxnSp>
        <p:nvCxnSpPr>
          <p:cNvPr id="28" name="AutoShape 8"/>
          <p:cNvCxnSpPr>
            <a:cxnSpLocks noChangeShapeType="1"/>
          </p:cNvCxnSpPr>
          <p:nvPr/>
        </p:nvCxnSpPr>
        <p:spPr bwMode="auto">
          <a:xfrm rot="5400000">
            <a:off x="4505325" y="1431925"/>
            <a:ext cx="425450" cy="12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PI-course">
  <a:themeElements>
    <a:clrScheme name="">
      <a:dk1>
        <a:srgbClr val="000000"/>
      </a:dk1>
      <a:lt1>
        <a:srgbClr val="CC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E2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PI-course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Osaka" charset="-128"/>
            <a:cs typeface="Osaka" charset="-128"/>
          </a:defRPr>
        </a:defPPr>
      </a:lstStyle>
    </a:spDef>
    <a:ln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WPI-cour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PI-cours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PI-cours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PI-cours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PI-cours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PI-cours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PI-cours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PI-cours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PI-cours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PI-cours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PI-cours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PI-cours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HD:Applications:Microsoft Office 2004:Templates:My Templates:WPI-course.pot</Template>
  <TotalTime>13410</TotalTime>
  <Words>119</Words>
  <Application>Microsoft Macintosh PowerPoint</Application>
  <PresentationFormat>On-screen Show (4:3)</PresentationFormat>
  <Paragraphs>46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WPI-course</vt:lpstr>
      <vt:lpstr>Team States (Upper Tier AI)</vt:lpstr>
      <vt:lpstr>Field Player States</vt:lpstr>
      <vt:lpstr>Goal Keeper States</vt:lpstr>
    </vt:vector>
  </TitlesOfParts>
  <Company>Worcester Polytechnic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Rich</dc:creator>
  <cp:lastModifiedBy>Charles Rich</cp:lastModifiedBy>
  <cp:revision>226</cp:revision>
  <cp:lastPrinted>2016-01-22T02:42:48Z</cp:lastPrinted>
  <dcterms:created xsi:type="dcterms:W3CDTF">2009-11-05T04:26:45Z</dcterms:created>
  <dcterms:modified xsi:type="dcterms:W3CDTF">2016-01-29T01:27:55Z</dcterms:modified>
</cp:coreProperties>
</file>